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slideLayouts/slideLayout1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88.xml" ContentType="application/vnd.openxmlformats-officedocument.presentationml.notesSlide+xml"/>
  <Override PartName="/ppt/tags/tag4.xml" ContentType="application/vnd.openxmlformats-officedocument.presentationml.tags+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tags/tag5.xml" ContentType="application/vnd.openxmlformats-officedocument.presentationml.tags+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570" r:id="rId4"/>
    <p:sldMasterId id="2147484082" r:id="rId5"/>
    <p:sldMasterId id="2147484516" r:id="rId6"/>
  </p:sldMasterIdLst>
  <p:notesMasterIdLst>
    <p:notesMasterId r:id="rId180"/>
  </p:notesMasterIdLst>
  <p:handoutMasterIdLst>
    <p:handoutMasterId r:id="rId181"/>
  </p:handoutMasterIdLst>
  <p:sldIdLst>
    <p:sldId id="256" r:id="rId7"/>
    <p:sldId id="371" r:id="rId8"/>
    <p:sldId id="258" r:id="rId9"/>
    <p:sldId id="259" r:id="rId10"/>
    <p:sldId id="260" r:id="rId11"/>
    <p:sldId id="366" r:id="rId12"/>
    <p:sldId id="261" r:id="rId13"/>
    <p:sldId id="262" r:id="rId14"/>
    <p:sldId id="263" r:id="rId15"/>
    <p:sldId id="265" r:id="rId16"/>
    <p:sldId id="266" r:id="rId17"/>
    <p:sldId id="267" r:id="rId18"/>
    <p:sldId id="269" r:id="rId19"/>
    <p:sldId id="270" r:id="rId20"/>
    <p:sldId id="271" r:id="rId21"/>
    <p:sldId id="273" r:id="rId22"/>
    <p:sldId id="552" r:id="rId23"/>
    <p:sldId id="549" r:id="rId24"/>
    <p:sldId id="550" r:id="rId25"/>
    <p:sldId id="445" r:id="rId26"/>
    <p:sldId id="386" r:id="rId27"/>
    <p:sldId id="446" r:id="rId28"/>
    <p:sldId id="447" r:id="rId29"/>
    <p:sldId id="562" r:id="rId30"/>
    <p:sldId id="372" r:id="rId31"/>
    <p:sldId id="553" r:id="rId32"/>
    <p:sldId id="422" r:id="rId33"/>
    <p:sldId id="374" r:id="rId34"/>
    <p:sldId id="561" r:id="rId35"/>
    <p:sldId id="288" r:id="rId36"/>
    <p:sldId id="289" r:id="rId37"/>
    <p:sldId id="291" r:id="rId38"/>
    <p:sldId id="295" r:id="rId39"/>
    <p:sldId id="297" r:id="rId40"/>
    <p:sldId id="296" r:id="rId41"/>
    <p:sldId id="389" r:id="rId42"/>
    <p:sldId id="298" r:id="rId43"/>
    <p:sldId id="299" r:id="rId44"/>
    <p:sldId id="451" r:id="rId45"/>
    <p:sldId id="452" r:id="rId46"/>
    <p:sldId id="390" r:id="rId47"/>
    <p:sldId id="303" r:id="rId48"/>
    <p:sldId id="409" r:id="rId49"/>
    <p:sldId id="410" r:id="rId50"/>
    <p:sldId id="307" r:id="rId51"/>
    <p:sldId id="566" r:id="rId52"/>
    <p:sldId id="567" r:id="rId53"/>
    <p:sldId id="394" r:id="rId54"/>
    <p:sldId id="395" r:id="rId55"/>
    <p:sldId id="568" r:id="rId56"/>
    <p:sldId id="569" r:id="rId57"/>
    <p:sldId id="570" r:id="rId58"/>
    <p:sldId id="312" r:id="rId59"/>
    <p:sldId id="571" r:id="rId60"/>
    <p:sldId id="313" r:id="rId61"/>
    <p:sldId id="375" r:id="rId62"/>
    <p:sldId id="319" r:id="rId63"/>
    <p:sldId id="320" r:id="rId64"/>
    <p:sldId id="321" r:id="rId65"/>
    <p:sldId id="368" r:id="rId66"/>
    <p:sldId id="407" r:id="rId67"/>
    <p:sldId id="367" r:id="rId68"/>
    <p:sldId id="322" r:id="rId69"/>
    <p:sldId id="323" r:id="rId70"/>
    <p:sldId id="534" r:id="rId71"/>
    <p:sldId id="535" r:id="rId72"/>
    <p:sldId id="536" r:id="rId73"/>
    <p:sldId id="331" r:id="rId74"/>
    <p:sldId id="332" r:id="rId75"/>
    <p:sldId id="537" r:id="rId76"/>
    <p:sldId id="538" r:id="rId77"/>
    <p:sldId id="539" r:id="rId78"/>
    <p:sldId id="503" r:id="rId79"/>
    <p:sldId id="504" r:id="rId80"/>
    <p:sldId id="505" r:id="rId81"/>
    <p:sldId id="541" r:id="rId82"/>
    <p:sldId id="542" r:id="rId83"/>
    <p:sldId id="543" r:id="rId84"/>
    <p:sldId id="544" r:id="rId85"/>
    <p:sldId id="545" r:id="rId86"/>
    <p:sldId id="554" r:id="rId87"/>
    <p:sldId id="555" r:id="rId88"/>
    <p:sldId id="556" r:id="rId89"/>
    <p:sldId id="557" r:id="rId90"/>
    <p:sldId id="558" r:id="rId91"/>
    <p:sldId id="559" r:id="rId92"/>
    <p:sldId id="336" r:id="rId93"/>
    <p:sldId id="337" r:id="rId94"/>
    <p:sldId id="338" r:id="rId95"/>
    <p:sldId id="419" r:id="rId96"/>
    <p:sldId id="420" r:id="rId97"/>
    <p:sldId id="342" r:id="rId98"/>
    <p:sldId id="525" r:id="rId99"/>
    <p:sldId id="526" r:id="rId100"/>
    <p:sldId id="527" r:id="rId101"/>
    <p:sldId id="343" r:id="rId102"/>
    <p:sldId id="344" r:id="rId103"/>
    <p:sldId id="424" r:id="rId104"/>
    <p:sldId id="348" r:id="rId105"/>
    <p:sldId id="349" r:id="rId106"/>
    <p:sldId id="350" r:id="rId107"/>
    <p:sldId id="351" r:id="rId108"/>
    <p:sldId id="352" r:id="rId109"/>
    <p:sldId id="353" r:id="rId110"/>
    <p:sldId id="354" r:id="rId111"/>
    <p:sldId id="355" r:id="rId112"/>
    <p:sldId id="356" r:id="rId113"/>
    <p:sldId id="357" r:id="rId114"/>
    <p:sldId id="358" r:id="rId115"/>
    <p:sldId id="359" r:id="rId116"/>
    <p:sldId id="360" r:id="rId117"/>
    <p:sldId id="364" r:id="rId118"/>
    <p:sldId id="365" r:id="rId119"/>
    <p:sldId id="475" r:id="rId120"/>
    <p:sldId id="448" r:id="rId121"/>
    <p:sldId id="478" r:id="rId122"/>
    <p:sldId id="546" r:id="rId123"/>
    <p:sldId id="547" r:id="rId124"/>
    <p:sldId id="548" r:id="rId125"/>
    <p:sldId id="484" r:id="rId126"/>
    <p:sldId id="485" r:id="rId127"/>
    <p:sldId id="532" r:id="rId128"/>
    <p:sldId id="486" r:id="rId129"/>
    <p:sldId id="487" r:id="rId130"/>
    <p:sldId id="520" r:id="rId131"/>
    <p:sldId id="551" r:id="rId132"/>
    <p:sldId id="563" r:id="rId133"/>
    <p:sldId id="564" r:id="rId134"/>
    <p:sldId id="565" r:id="rId135"/>
    <p:sldId id="506" r:id="rId136"/>
    <p:sldId id="488" r:id="rId137"/>
    <p:sldId id="489" r:id="rId138"/>
    <p:sldId id="490" r:id="rId139"/>
    <p:sldId id="507" r:id="rId140"/>
    <p:sldId id="508" r:id="rId141"/>
    <p:sldId id="509" r:id="rId142"/>
    <p:sldId id="449" r:id="rId143"/>
    <p:sldId id="450" r:id="rId144"/>
    <p:sldId id="453" r:id="rId145"/>
    <p:sldId id="510" r:id="rId146"/>
    <p:sldId id="511" r:id="rId147"/>
    <p:sldId id="523" r:id="rId148"/>
    <p:sldId id="524" r:id="rId149"/>
    <p:sldId id="454" r:id="rId150"/>
    <p:sldId id="455" r:id="rId151"/>
    <p:sldId id="456" r:id="rId152"/>
    <p:sldId id="457" r:id="rId153"/>
    <p:sldId id="458" r:id="rId154"/>
    <p:sldId id="459" r:id="rId155"/>
    <p:sldId id="460" r:id="rId156"/>
    <p:sldId id="461" r:id="rId157"/>
    <p:sldId id="462" r:id="rId158"/>
    <p:sldId id="463" r:id="rId159"/>
    <p:sldId id="464" r:id="rId160"/>
    <p:sldId id="465" r:id="rId161"/>
    <p:sldId id="466" r:id="rId162"/>
    <p:sldId id="467" r:id="rId163"/>
    <p:sldId id="468" r:id="rId164"/>
    <p:sldId id="469" r:id="rId165"/>
    <p:sldId id="470" r:id="rId166"/>
    <p:sldId id="471" r:id="rId167"/>
    <p:sldId id="472" r:id="rId168"/>
    <p:sldId id="473" r:id="rId169"/>
    <p:sldId id="474" r:id="rId170"/>
    <p:sldId id="512" r:id="rId171"/>
    <p:sldId id="513" r:id="rId172"/>
    <p:sldId id="514" r:id="rId173"/>
    <p:sldId id="533" r:id="rId174"/>
    <p:sldId id="515" r:id="rId175"/>
    <p:sldId id="516" r:id="rId176"/>
    <p:sldId id="517" r:id="rId177"/>
    <p:sldId id="518" r:id="rId178"/>
    <p:sldId id="519" r:id="rId179"/>
  </p:sldIdLst>
  <p:sldSz cx="12434888"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3D6DF63-1FB1-4D40-AEB4-439EE6292B17}">
          <p14:sldIdLst>
            <p14:sldId id="256"/>
            <p14:sldId id="371"/>
            <p14:sldId id="258"/>
            <p14:sldId id="259"/>
            <p14:sldId id="260"/>
            <p14:sldId id="366"/>
            <p14:sldId id="261"/>
            <p14:sldId id="262"/>
            <p14:sldId id="263"/>
            <p14:sldId id="265"/>
            <p14:sldId id="266"/>
            <p14:sldId id="267"/>
            <p14:sldId id="269"/>
            <p14:sldId id="270"/>
            <p14:sldId id="271"/>
            <p14:sldId id="273"/>
            <p14:sldId id="552"/>
            <p14:sldId id="549"/>
            <p14:sldId id="550"/>
            <p14:sldId id="445"/>
            <p14:sldId id="386"/>
            <p14:sldId id="446"/>
            <p14:sldId id="447"/>
            <p14:sldId id="562"/>
            <p14:sldId id="372"/>
            <p14:sldId id="553"/>
            <p14:sldId id="422"/>
            <p14:sldId id="374"/>
            <p14:sldId id="561"/>
            <p14:sldId id="288"/>
            <p14:sldId id="289"/>
            <p14:sldId id="291"/>
            <p14:sldId id="295"/>
            <p14:sldId id="297"/>
            <p14:sldId id="296"/>
            <p14:sldId id="389"/>
            <p14:sldId id="298"/>
            <p14:sldId id="299"/>
            <p14:sldId id="451"/>
            <p14:sldId id="452"/>
            <p14:sldId id="390"/>
            <p14:sldId id="303"/>
            <p14:sldId id="409"/>
            <p14:sldId id="410"/>
            <p14:sldId id="307"/>
            <p14:sldId id="566"/>
            <p14:sldId id="567"/>
            <p14:sldId id="394"/>
            <p14:sldId id="395"/>
            <p14:sldId id="568"/>
            <p14:sldId id="569"/>
            <p14:sldId id="570"/>
            <p14:sldId id="312"/>
            <p14:sldId id="571"/>
            <p14:sldId id="313"/>
            <p14:sldId id="375"/>
            <p14:sldId id="319"/>
            <p14:sldId id="320"/>
            <p14:sldId id="321"/>
            <p14:sldId id="368"/>
            <p14:sldId id="407"/>
            <p14:sldId id="367"/>
            <p14:sldId id="322"/>
            <p14:sldId id="323"/>
            <p14:sldId id="534"/>
            <p14:sldId id="535"/>
            <p14:sldId id="536"/>
            <p14:sldId id="331"/>
            <p14:sldId id="332"/>
            <p14:sldId id="537"/>
            <p14:sldId id="538"/>
            <p14:sldId id="539"/>
            <p14:sldId id="503"/>
            <p14:sldId id="504"/>
            <p14:sldId id="505"/>
            <p14:sldId id="541"/>
            <p14:sldId id="542"/>
            <p14:sldId id="543"/>
            <p14:sldId id="544"/>
            <p14:sldId id="545"/>
            <p14:sldId id="554"/>
            <p14:sldId id="555"/>
            <p14:sldId id="556"/>
            <p14:sldId id="557"/>
            <p14:sldId id="558"/>
            <p14:sldId id="559"/>
            <p14:sldId id="336"/>
            <p14:sldId id="337"/>
            <p14:sldId id="338"/>
            <p14:sldId id="419"/>
            <p14:sldId id="420"/>
            <p14:sldId id="342"/>
            <p14:sldId id="525"/>
            <p14:sldId id="526"/>
            <p14:sldId id="527"/>
            <p14:sldId id="343"/>
            <p14:sldId id="344"/>
            <p14:sldId id="424"/>
            <p14:sldId id="348"/>
            <p14:sldId id="349"/>
            <p14:sldId id="350"/>
            <p14:sldId id="351"/>
            <p14:sldId id="352"/>
            <p14:sldId id="353"/>
            <p14:sldId id="354"/>
            <p14:sldId id="355"/>
            <p14:sldId id="356"/>
            <p14:sldId id="357"/>
            <p14:sldId id="358"/>
            <p14:sldId id="359"/>
            <p14:sldId id="360"/>
            <p14:sldId id="364"/>
            <p14:sldId id="365"/>
            <p14:sldId id="475"/>
          </p14:sldIdLst>
        </p14:section>
        <p14:section name="Appendix" id="{D76B2E81-2FD1-4A3E-8158-568994BFEF37}">
          <p14:sldIdLst>
            <p14:sldId id="448"/>
            <p14:sldId id="478"/>
            <p14:sldId id="546"/>
            <p14:sldId id="547"/>
            <p14:sldId id="548"/>
            <p14:sldId id="484"/>
            <p14:sldId id="485"/>
            <p14:sldId id="532"/>
            <p14:sldId id="486"/>
            <p14:sldId id="487"/>
            <p14:sldId id="520"/>
            <p14:sldId id="551"/>
            <p14:sldId id="563"/>
            <p14:sldId id="564"/>
            <p14:sldId id="565"/>
            <p14:sldId id="506"/>
            <p14:sldId id="488"/>
            <p14:sldId id="489"/>
            <p14:sldId id="490"/>
            <p14:sldId id="507"/>
            <p14:sldId id="508"/>
            <p14:sldId id="509"/>
            <p14:sldId id="449"/>
            <p14:sldId id="450"/>
            <p14:sldId id="453"/>
            <p14:sldId id="510"/>
            <p14:sldId id="511"/>
            <p14:sldId id="523"/>
            <p14:sldId id="524"/>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512"/>
            <p14:sldId id="513"/>
            <p14:sldId id="514"/>
            <p14:sldId id="533"/>
            <p14:sldId id="515"/>
            <p14:sldId id="516"/>
            <p14:sldId id="517"/>
            <p14:sldId id="518"/>
            <p14:sldId id="519"/>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ext uri="{19B8F6BF-5375-455C-9EA6-DF929625EA0E}">
        <p15:presenceInfo xmlns:p15="http://schemas.microsoft.com/office/powerpoint/2012/main" userId="S-1-5-21-2127521184-1604012920-1887927527-2598260" providerId="AD"/>
      </p:ext>
    </p:extLst>
  </p:cmAuthor>
  <p:cmAuthor id="3" name="Mary Feil-Jacobs" initials="MF" lastIdx="22" clrIdx="3">
    <p:extLst>
      <p:ext uri="{19B8F6BF-5375-455C-9EA6-DF929625EA0E}">
        <p15:presenceInfo xmlns:p15="http://schemas.microsoft.com/office/powerpoint/2012/main" userId="S-1-5-21-2127521184-1604012920-1887927527-650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7"/>
    <a:srgbClr val="00BCF2"/>
    <a:srgbClr val="000000"/>
    <a:srgbClr val="3076BB"/>
    <a:srgbClr val="FEFEFE"/>
    <a:srgbClr val="FF8C00"/>
    <a:srgbClr val="FFE5C4"/>
    <a:srgbClr val="E2AC00"/>
    <a:srgbClr val="FFFFFF"/>
    <a:srgbClr val="5252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A56E909-857F-49C6-9810-D39C2C977EE7}" v="27" dt="2018-01-10T12:04:00.7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2079" autoAdjust="0"/>
  </p:normalViewPr>
  <p:slideViewPr>
    <p:cSldViewPr snapToGrid="0">
      <p:cViewPr varScale="1">
        <p:scale>
          <a:sx n="82" d="100"/>
          <a:sy n="82" d="100"/>
        </p:scale>
        <p:origin x="204" y="48"/>
      </p:cViewPr>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54" Type="http://schemas.openxmlformats.org/officeDocument/2006/relationships/slide" Target="slides/slide148.xml"/><Relationship Id="rId159" Type="http://schemas.openxmlformats.org/officeDocument/2006/relationships/slide" Target="slides/slide153.xml"/><Relationship Id="rId175" Type="http://schemas.openxmlformats.org/officeDocument/2006/relationships/slide" Target="slides/slide169.xml"/><Relationship Id="rId170" Type="http://schemas.openxmlformats.org/officeDocument/2006/relationships/slide" Target="slides/slide164.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slide" Target="slides/slide138.xml"/><Relationship Id="rId149" Type="http://schemas.openxmlformats.org/officeDocument/2006/relationships/slide" Target="slides/slide143.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160" Type="http://schemas.openxmlformats.org/officeDocument/2006/relationships/slide" Target="slides/slide154.xml"/><Relationship Id="rId165" Type="http://schemas.openxmlformats.org/officeDocument/2006/relationships/slide" Target="slides/slide159.xml"/><Relationship Id="rId181" Type="http://schemas.openxmlformats.org/officeDocument/2006/relationships/handoutMaster" Target="handoutMasters/handoutMaster1.xml"/><Relationship Id="rId186" Type="http://schemas.openxmlformats.org/officeDocument/2006/relationships/tableStyles" Target="tableStyles.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slide" Target="slides/slide144.xml"/><Relationship Id="rId155" Type="http://schemas.openxmlformats.org/officeDocument/2006/relationships/slide" Target="slides/slide149.xml"/><Relationship Id="rId171" Type="http://schemas.openxmlformats.org/officeDocument/2006/relationships/slide" Target="slides/slide165.xml"/><Relationship Id="rId176" Type="http://schemas.openxmlformats.org/officeDocument/2006/relationships/slide" Target="slides/slide170.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61" Type="http://schemas.openxmlformats.org/officeDocument/2006/relationships/slide" Target="slides/slide155.xml"/><Relationship Id="rId166" Type="http://schemas.openxmlformats.org/officeDocument/2006/relationships/slide" Target="slides/slide160.xml"/><Relationship Id="rId182" Type="http://schemas.openxmlformats.org/officeDocument/2006/relationships/commentAuthors" Target="commentAuthors.xml"/><Relationship Id="rId187"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slide" Target="slides/slide145.xml"/><Relationship Id="rId156" Type="http://schemas.openxmlformats.org/officeDocument/2006/relationships/slide" Target="slides/slide150.xml"/><Relationship Id="rId177" Type="http://schemas.openxmlformats.org/officeDocument/2006/relationships/slide" Target="slides/slide171.xml"/><Relationship Id="rId172" Type="http://schemas.openxmlformats.org/officeDocument/2006/relationships/slide" Target="slides/slide166.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167" Type="http://schemas.openxmlformats.org/officeDocument/2006/relationships/slide" Target="slides/slide161.xml"/><Relationship Id="rId188" Type="http://schemas.microsoft.com/office/2015/10/relationships/revisionInfo" Target="revisionInfo.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162" Type="http://schemas.openxmlformats.org/officeDocument/2006/relationships/slide" Target="slides/slide156.xml"/><Relationship Id="rId183"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slide" Target="slides/slide146.xml"/><Relationship Id="rId173" Type="http://schemas.openxmlformats.org/officeDocument/2006/relationships/slide" Target="slides/slide167.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viewProps" Target="viewProps.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80"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mon Gurevich" userId="87fdd597-9ec7-4e43-9066-c30e4b4be151" providerId="ADAL" clId="{5C1F01E9-0498-461A-A4DE-329AD8961E88}"/>
    <pc:docChg chg="undo custSel addSld delSld modSld sldOrd modSection">
      <pc:chgData name="Simon Gurevich" userId="87fdd597-9ec7-4e43-9066-c30e4b4be151" providerId="ADAL" clId="{5C1F01E9-0498-461A-A4DE-329AD8961E88}" dt="2018-01-10T03:57:35.665" v="403" actId="20577"/>
      <pc:docMkLst>
        <pc:docMk/>
      </pc:docMkLst>
      <pc:sldChg chg="modSp">
        <pc:chgData name="Simon Gurevich" userId="87fdd597-9ec7-4e43-9066-c30e4b4be151" providerId="ADAL" clId="{5C1F01E9-0498-461A-A4DE-329AD8961E88}" dt="2018-01-10T03:57:35.665" v="403" actId="20577"/>
        <pc:sldMkLst>
          <pc:docMk/>
          <pc:sldMk cId="3943630485" sldId="265"/>
        </pc:sldMkLst>
        <pc:spChg chg="mod">
          <ac:chgData name="Simon Gurevich" userId="87fdd597-9ec7-4e43-9066-c30e4b4be151" providerId="ADAL" clId="{5C1F01E9-0498-461A-A4DE-329AD8961E88}" dt="2018-01-10T03:57:35.665" v="403" actId="20577"/>
          <ac:spMkLst>
            <pc:docMk/>
            <pc:sldMk cId="3943630485" sldId="265"/>
            <ac:spMk id="2" creationId="{00000000-0000-0000-0000-000000000000}"/>
          </ac:spMkLst>
        </pc:spChg>
      </pc:sldChg>
      <pc:sldChg chg="modSp">
        <pc:chgData name="Simon Gurevich" userId="87fdd597-9ec7-4e43-9066-c30e4b4be151" providerId="ADAL" clId="{5C1F01E9-0498-461A-A4DE-329AD8961E88}" dt="2018-01-04T04:30:35.496" v="20" actId="20577"/>
        <pc:sldMkLst>
          <pc:docMk/>
          <pc:sldMk cId="2502449394" sldId="298"/>
        </pc:sldMkLst>
        <pc:spChg chg="mod">
          <ac:chgData name="Simon Gurevich" userId="87fdd597-9ec7-4e43-9066-c30e4b4be151" providerId="ADAL" clId="{5C1F01E9-0498-461A-A4DE-329AD8961E88}" dt="2018-01-04T04:30:35.496" v="20" actId="20577"/>
          <ac:spMkLst>
            <pc:docMk/>
            <pc:sldMk cId="2502449394" sldId="298"/>
            <ac:spMk id="7" creationId="{00000000-0000-0000-0000-000000000000}"/>
          </ac:spMkLst>
        </pc:spChg>
      </pc:sldChg>
      <pc:sldChg chg="addSp delSp modSp">
        <pc:chgData name="Simon Gurevich" userId="87fdd597-9ec7-4e43-9066-c30e4b4be151" providerId="ADAL" clId="{5C1F01E9-0498-461A-A4DE-329AD8961E88}" dt="2018-01-04T21:46:29.066" v="380" actId="20577"/>
        <pc:sldMkLst>
          <pc:docMk/>
          <pc:sldMk cId="3860829916" sldId="303"/>
        </pc:sldMkLst>
        <pc:spChg chg="add del mod">
          <ac:chgData name="Simon Gurevich" userId="87fdd597-9ec7-4e43-9066-c30e4b4be151" providerId="ADAL" clId="{5C1F01E9-0498-461A-A4DE-329AD8961E88}" dt="2018-01-04T04:35:18.758" v="84" actId="20577"/>
          <ac:spMkLst>
            <pc:docMk/>
            <pc:sldMk cId="3860829916" sldId="303"/>
            <ac:spMk id="2" creationId="{D1FDFF18-F758-4FA8-A392-FEE5623FD66A}"/>
          </ac:spMkLst>
        </pc:spChg>
        <pc:spChg chg="mod">
          <ac:chgData name="Simon Gurevich" userId="87fdd597-9ec7-4e43-9066-c30e4b4be151" providerId="ADAL" clId="{5C1F01E9-0498-461A-A4DE-329AD8961E88}" dt="2018-01-04T04:34:30.468" v="22" actId="20577"/>
          <ac:spMkLst>
            <pc:docMk/>
            <pc:sldMk cId="3860829916" sldId="303"/>
            <ac:spMk id="3" creationId="{00000000-0000-0000-0000-000000000000}"/>
          </ac:spMkLst>
        </pc:spChg>
        <pc:spChg chg="add del mod">
          <ac:chgData name="Simon Gurevich" userId="87fdd597-9ec7-4e43-9066-c30e4b4be151" providerId="ADAL" clId="{5C1F01E9-0498-461A-A4DE-329AD8961E88}" dt="2018-01-04T21:46:29.066" v="380" actId="20577"/>
          <ac:spMkLst>
            <pc:docMk/>
            <pc:sldMk cId="3860829916" sldId="303"/>
            <ac:spMk id="4" creationId="{00000000-0000-0000-0000-000000000000}"/>
          </ac:spMkLst>
        </pc:spChg>
      </pc:sldChg>
      <pc:sldChg chg="modSp">
        <pc:chgData name="Simon Gurevich" userId="87fdd597-9ec7-4e43-9066-c30e4b4be151" providerId="ADAL" clId="{5C1F01E9-0498-461A-A4DE-329AD8961E88}" dt="2018-01-04T21:47:40.216" v="400" actId="113"/>
        <pc:sldMkLst>
          <pc:docMk/>
          <pc:sldMk cId="1560158478" sldId="321"/>
        </pc:sldMkLst>
        <pc:spChg chg="mod">
          <ac:chgData name="Simon Gurevich" userId="87fdd597-9ec7-4e43-9066-c30e4b4be151" providerId="ADAL" clId="{5C1F01E9-0498-461A-A4DE-329AD8961E88}" dt="2018-01-04T21:47:40.216" v="400" actId="113"/>
          <ac:spMkLst>
            <pc:docMk/>
            <pc:sldMk cId="1560158478" sldId="321"/>
            <ac:spMk id="4" creationId="{00000000-0000-0000-0000-000000000000}"/>
          </ac:spMkLst>
        </pc:spChg>
      </pc:sldChg>
      <pc:sldChg chg="modSp">
        <pc:chgData name="Simon Gurevich" userId="87fdd597-9ec7-4e43-9066-c30e4b4be151" providerId="ADAL" clId="{5C1F01E9-0498-461A-A4DE-329AD8961E88}" dt="2018-01-04T04:40:40.735" v="200" actId="20577"/>
        <pc:sldMkLst>
          <pc:docMk/>
          <pc:sldMk cId="3024118393" sldId="349"/>
        </pc:sldMkLst>
        <pc:spChg chg="mod">
          <ac:chgData name="Simon Gurevich" userId="87fdd597-9ec7-4e43-9066-c30e4b4be151" providerId="ADAL" clId="{5C1F01E9-0498-461A-A4DE-329AD8961E88}" dt="2018-01-04T04:40:40.735" v="200" actId="20577"/>
          <ac:spMkLst>
            <pc:docMk/>
            <pc:sldMk cId="3024118393" sldId="349"/>
            <ac:spMk id="12" creationId="{00000000-0000-0000-0000-000000000000}"/>
          </ac:spMkLst>
        </pc:spChg>
      </pc:sldChg>
      <pc:sldChg chg="modSp">
        <pc:chgData name="Simon Gurevich" userId="87fdd597-9ec7-4e43-9066-c30e4b4be151" providerId="ADAL" clId="{5C1F01E9-0498-461A-A4DE-329AD8961E88}" dt="2018-01-04T21:50:29.654" v="402" actId="20577"/>
        <pc:sldMkLst>
          <pc:docMk/>
          <pc:sldMk cId="1515271070" sldId="350"/>
        </pc:sldMkLst>
        <pc:graphicFrameChg chg="modGraphic">
          <ac:chgData name="Simon Gurevich" userId="87fdd597-9ec7-4e43-9066-c30e4b4be151" providerId="ADAL" clId="{5C1F01E9-0498-461A-A4DE-329AD8961E88}" dt="2018-01-04T21:50:29.654" v="402" actId="20577"/>
          <ac:graphicFrameMkLst>
            <pc:docMk/>
            <pc:sldMk cId="1515271070" sldId="350"/>
            <ac:graphicFrameMk id="2" creationId="{00000000-0000-0000-0000-000000000000}"/>
          </ac:graphicFrameMkLst>
        </pc:graphicFrameChg>
      </pc:sldChg>
      <pc:sldChg chg="modSp">
        <pc:chgData name="Simon Gurevich" userId="87fdd597-9ec7-4e43-9066-c30e4b4be151" providerId="ADAL" clId="{5C1F01E9-0498-461A-A4DE-329AD8961E88}" dt="2018-01-04T04:43:24.188" v="317" actId="20577"/>
        <pc:sldMkLst>
          <pc:docMk/>
          <pc:sldMk cId="705249878" sldId="360"/>
        </pc:sldMkLst>
        <pc:spChg chg="mod">
          <ac:chgData name="Simon Gurevich" userId="87fdd597-9ec7-4e43-9066-c30e4b4be151" providerId="ADAL" clId="{5C1F01E9-0498-461A-A4DE-329AD8961E88}" dt="2018-01-04T04:43:24.188" v="317" actId="20577"/>
          <ac:spMkLst>
            <pc:docMk/>
            <pc:sldMk cId="705249878" sldId="360"/>
            <ac:spMk id="8" creationId="{00000000-0000-0000-0000-000000000000}"/>
          </ac:spMkLst>
        </pc:spChg>
      </pc:sldChg>
      <pc:sldChg chg="modSp">
        <pc:chgData name="Simon Gurevich" userId="87fdd597-9ec7-4e43-9066-c30e4b4be151" providerId="ADAL" clId="{5C1F01E9-0498-461A-A4DE-329AD8961E88}" dt="2018-01-04T04:43:42.944" v="335" actId="20577"/>
        <pc:sldMkLst>
          <pc:docMk/>
          <pc:sldMk cId="3832222383" sldId="365"/>
        </pc:sldMkLst>
        <pc:spChg chg="mod">
          <ac:chgData name="Simon Gurevich" userId="87fdd597-9ec7-4e43-9066-c30e4b4be151" providerId="ADAL" clId="{5C1F01E9-0498-461A-A4DE-329AD8961E88}" dt="2018-01-04T04:43:39.012" v="329" actId="20577"/>
          <ac:spMkLst>
            <pc:docMk/>
            <pc:sldMk cId="3832222383" sldId="365"/>
            <ac:spMk id="9" creationId="{00000000-0000-0000-0000-000000000000}"/>
          </ac:spMkLst>
        </pc:spChg>
        <pc:spChg chg="mod">
          <ac:chgData name="Simon Gurevich" userId="87fdd597-9ec7-4e43-9066-c30e4b4be151" providerId="ADAL" clId="{5C1F01E9-0498-461A-A4DE-329AD8961E88}" dt="2018-01-04T04:43:42.944" v="335" actId="20577"/>
          <ac:spMkLst>
            <pc:docMk/>
            <pc:sldMk cId="3832222383" sldId="365"/>
            <ac:spMk id="11" creationId="{00000000-0000-0000-0000-000000000000}"/>
          </ac:spMkLst>
        </pc:spChg>
      </pc:sldChg>
      <pc:sldChg chg="addSp delSp">
        <pc:chgData name="Simon Gurevich" userId="87fdd597-9ec7-4e43-9066-c30e4b4be151" providerId="ADAL" clId="{5C1F01E9-0498-461A-A4DE-329AD8961E88}" dt="2018-01-04T04:39:15.044" v="186" actId="20577"/>
        <pc:sldMkLst>
          <pc:docMk/>
          <pc:sldMk cId="2447802780" sldId="368"/>
        </pc:sldMkLst>
        <pc:picChg chg="del">
          <ac:chgData name="Simon Gurevich" userId="87fdd597-9ec7-4e43-9066-c30e4b4be151" providerId="ADAL" clId="{5C1F01E9-0498-461A-A4DE-329AD8961E88}" dt="2018-01-04T04:38:40.172" v="181" actId="478"/>
          <ac:picMkLst>
            <pc:docMk/>
            <pc:sldMk cId="2447802780" sldId="368"/>
            <ac:picMk id="2" creationId="{00000000-0000-0000-0000-000000000000}"/>
          </ac:picMkLst>
        </pc:picChg>
        <pc:picChg chg="add del">
          <ac:chgData name="Simon Gurevich" userId="87fdd597-9ec7-4e43-9066-c30e4b4be151" providerId="ADAL" clId="{5C1F01E9-0498-461A-A4DE-329AD8961E88}" dt="2018-01-04T04:38:44.138" v="183" actId="20577"/>
          <ac:picMkLst>
            <pc:docMk/>
            <pc:sldMk cId="2447802780" sldId="368"/>
            <ac:picMk id="4" creationId="{6E59ACE6-A07E-4135-AA0A-1EA1F72FBE9E}"/>
          </ac:picMkLst>
        </pc:picChg>
        <pc:picChg chg="add del">
          <ac:chgData name="Simon Gurevich" userId="87fdd597-9ec7-4e43-9066-c30e4b4be151" providerId="ADAL" clId="{5C1F01E9-0498-461A-A4DE-329AD8961E88}" dt="2018-01-04T04:39:14.755" v="185" actId="478"/>
          <ac:picMkLst>
            <pc:docMk/>
            <pc:sldMk cId="2447802780" sldId="368"/>
            <ac:picMk id="5" creationId="{887D2A48-A6B6-406D-858D-65F765052BE1}"/>
          </ac:picMkLst>
        </pc:picChg>
        <pc:picChg chg="add">
          <ac:chgData name="Simon Gurevich" userId="87fdd597-9ec7-4e43-9066-c30e4b4be151" providerId="ADAL" clId="{5C1F01E9-0498-461A-A4DE-329AD8961E88}" dt="2018-01-04T04:39:15.044" v="186" actId="20577"/>
          <ac:picMkLst>
            <pc:docMk/>
            <pc:sldMk cId="2447802780" sldId="368"/>
            <ac:picMk id="6" creationId="{6B167D12-0479-4BE7-B6F9-1512C0E37086}"/>
          </ac:picMkLst>
        </pc:picChg>
      </pc:sldChg>
      <pc:sldChg chg="delSp">
        <pc:chgData name="Simon Gurevich" userId="87fdd597-9ec7-4e43-9066-c30e4b4be151" providerId="ADAL" clId="{5C1F01E9-0498-461A-A4DE-329AD8961E88}" dt="2018-01-04T04:29:03.746" v="2" actId="478"/>
        <pc:sldMkLst>
          <pc:docMk/>
          <pc:sldMk cId="3507270148" sldId="374"/>
        </pc:sldMkLst>
        <pc:spChg chg="del">
          <ac:chgData name="Simon Gurevich" userId="87fdd597-9ec7-4e43-9066-c30e4b4be151" providerId="ADAL" clId="{5C1F01E9-0498-461A-A4DE-329AD8961E88}" dt="2018-01-04T04:29:03.746" v="2" actId="478"/>
          <ac:spMkLst>
            <pc:docMk/>
            <pc:sldMk cId="3507270148" sldId="374"/>
            <ac:spMk id="49" creationId="{00000000-0000-0000-0000-000000000000}"/>
          </ac:spMkLst>
        </pc:spChg>
      </pc:sldChg>
      <pc:sldChg chg="ord">
        <pc:chgData name="Simon Gurevich" userId="87fdd597-9ec7-4e43-9066-c30e4b4be151" providerId="ADAL" clId="{5C1F01E9-0498-461A-A4DE-329AD8961E88}" dt="2018-01-04T04:58:35.640" v="364" actId="20577"/>
        <pc:sldMkLst>
          <pc:docMk/>
          <pc:sldMk cId="2248252834" sldId="395"/>
        </pc:sldMkLst>
      </pc:sldChg>
      <pc:sldChg chg="delSp modSp">
        <pc:chgData name="Simon Gurevich" userId="87fdd597-9ec7-4e43-9066-c30e4b4be151" providerId="ADAL" clId="{5C1F01E9-0498-461A-A4DE-329AD8961E88}" dt="2018-01-04T04:28:57.020" v="1" actId="478"/>
        <pc:sldMkLst>
          <pc:docMk/>
          <pc:sldMk cId="2682850635" sldId="422"/>
        </pc:sldMkLst>
        <pc:spChg chg="del mod">
          <ac:chgData name="Simon Gurevich" userId="87fdd597-9ec7-4e43-9066-c30e4b4be151" providerId="ADAL" clId="{5C1F01E9-0498-461A-A4DE-329AD8961E88}" dt="2018-01-04T04:28:57.020" v="1" actId="478"/>
          <ac:spMkLst>
            <pc:docMk/>
            <pc:sldMk cId="2682850635" sldId="422"/>
            <ac:spMk id="120" creationId="{00000000-0000-0000-0000-000000000000}"/>
          </ac:spMkLst>
        </pc:spChg>
      </pc:sldChg>
      <pc:sldChg chg="delSp">
        <pc:chgData name="Simon Gurevich" userId="87fdd597-9ec7-4e43-9066-c30e4b4be151" providerId="ADAL" clId="{5C1F01E9-0498-461A-A4DE-329AD8961E88}" dt="2018-01-04T04:46:32.358" v="336" actId="478"/>
        <pc:sldMkLst>
          <pc:docMk/>
          <pc:sldMk cId="106850383" sldId="485"/>
        </pc:sldMkLst>
        <pc:spChg chg="del">
          <ac:chgData name="Simon Gurevich" userId="87fdd597-9ec7-4e43-9066-c30e4b4be151" providerId="ADAL" clId="{5C1F01E9-0498-461A-A4DE-329AD8961E88}" dt="2018-01-04T04:46:32.358" v="336" actId="478"/>
          <ac:spMkLst>
            <pc:docMk/>
            <pc:sldMk cId="106850383" sldId="485"/>
            <ac:spMk id="120" creationId="{00000000-0000-0000-0000-000000000000}"/>
          </ac:spMkLst>
        </pc:spChg>
      </pc:sldChg>
      <pc:sldChg chg="addSp delSp">
        <pc:chgData name="Simon Gurevich" userId="87fdd597-9ec7-4e43-9066-c30e4b4be151" providerId="ADAL" clId="{5C1F01E9-0498-461A-A4DE-329AD8961E88}" dt="2018-01-04T04:52:13.225" v="341" actId="20577"/>
        <pc:sldMkLst>
          <pc:docMk/>
          <pc:sldMk cId="2307378909" sldId="551"/>
        </pc:sldMkLst>
        <pc:spChg chg="del">
          <ac:chgData name="Simon Gurevich" userId="87fdd597-9ec7-4e43-9066-c30e4b4be151" providerId="ADAL" clId="{5C1F01E9-0498-461A-A4DE-329AD8961E88}" dt="2018-01-04T04:51:35.940" v="340" actId="478"/>
          <ac:spMkLst>
            <pc:docMk/>
            <pc:sldMk cId="2307378909" sldId="551"/>
            <ac:spMk id="32" creationId="{00000000-0000-0000-0000-000000000000}"/>
          </ac:spMkLst>
        </pc:spChg>
        <pc:spChg chg="add">
          <ac:chgData name="Simon Gurevich" userId="87fdd597-9ec7-4e43-9066-c30e4b4be151" providerId="ADAL" clId="{5C1F01E9-0498-461A-A4DE-329AD8961E88}" dt="2018-01-04T04:52:13.225" v="341" actId="20577"/>
          <ac:spMkLst>
            <pc:docMk/>
            <pc:sldMk cId="2307378909" sldId="551"/>
            <ac:spMk id="33" creationId="{2B0822DC-F5B5-4DA0-BF78-B918BCD5FBFD}"/>
          </ac:spMkLst>
        </pc:spChg>
      </pc:sldChg>
      <pc:sldChg chg="modSp">
        <pc:chgData name="Simon Gurevich" userId="87fdd597-9ec7-4e43-9066-c30e4b4be151" providerId="ADAL" clId="{5C1F01E9-0498-461A-A4DE-329AD8961E88}" dt="2018-01-04T04:29:15.277" v="11" actId="20577"/>
        <pc:sldMkLst>
          <pc:docMk/>
          <pc:sldMk cId="4118714466" sldId="561"/>
        </pc:sldMkLst>
        <pc:spChg chg="mod">
          <ac:chgData name="Simon Gurevich" userId="87fdd597-9ec7-4e43-9066-c30e4b4be151" providerId="ADAL" clId="{5C1F01E9-0498-461A-A4DE-329AD8961E88}" dt="2018-01-04T04:29:15.277" v="11" actId="20577"/>
          <ac:spMkLst>
            <pc:docMk/>
            <pc:sldMk cId="4118714466" sldId="561"/>
            <ac:spMk id="2" creationId="{00000000-0000-0000-0000-000000000000}"/>
          </ac:spMkLst>
        </pc:spChg>
      </pc:sldChg>
      <pc:sldChg chg="modSp">
        <pc:chgData name="Simon Gurevich" userId="87fdd597-9ec7-4e43-9066-c30e4b4be151" providerId="ADAL" clId="{5C1F01E9-0498-461A-A4DE-329AD8961E88}" dt="2018-01-04T21:43:39.770" v="378" actId="20577"/>
        <pc:sldMkLst>
          <pc:docMk/>
          <pc:sldMk cId="2838201367" sldId="562"/>
        </pc:sldMkLst>
        <pc:spChg chg="mod">
          <ac:chgData name="Simon Gurevich" userId="87fdd597-9ec7-4e43-9066-c30e4b4be151" providerId="ADAL" clId="{5C1F01E9-0498-461A-A4DE-329AD8961E88}" dt="2018-01-04T21:43:39.770" v="378" actId="20577"/>
          <ac:spMkLst>
            <pc:docMk/>
            <pc:sldMk cId="2838201367" sldId="562"/>
            <ac:spMk id="3" creationId="{5BF6A172-84BA-42C1-A474-729643801720}"/>
          </ac:spMkLst>
        </pc:spChg>
      </pc:sldChg>
      <pc:sldChg chg="add">
        <pc:chgData name="Simon Gurevich" userId="87fdd597-9ec7-4e43-9066-c30e4b4be151" providerId="ADAL" clId="{5C1F01E9-0498-461A-A4DE-329AD8961E88}" dt="2018-01-04T04:52:52.318" v="342" actId="20577"/>
        <pc:sldMkLst>
          <pc:docMk/>
          <pc:sldMk cId="4067289026" sldId="563"/>
        </pc:sldMkLst>
      </pc:sldChg>
      <pc:sldChg chg="modSp add">
        <pc:chgData name="Simon Gurevich" userId="87fdd597-9ec7-4e43-9066-c30e4b4be151" providerId="ADAL" clId="{5C1F01E9-0498-461A-A4DE-329AD8961E88}" dt="2018-01-04T04:52:52.519" v="343" actId="27636"/>
        <pc:sldMkLst>
          <pc:docMk/>
          <pc:sldMk cId="1090613017" sldId="564"/>
        </pc:sldMkLst>
        <pc:spChg chg="mod">
          <ac:chgData name="Simon Gurevich" userId="87fdd597-9ec7-4e43-9066-c30e4b4be151" providerId="ADAL" clId="{5C1F01E9-0498-461A-A4DE-329AD8961E88}" dt="2018-01-04T04:52:52.519" v="343" actId="27636"/>
          <ac:spMkLst>
            <pc:docMk/>
            <pc:sldMk cId="1090613017" sldId="564"/>
            <ac:spMk id="3" creationId="{00000000-0000-0000-0000-000000000000}"/>
          </ac:spMkLst>
        </pc:spChg>
      </pc:sldChg>
      <pc:sldChg chg="modSp add">
        <pc:chgData name="Simon Gurevich" userId="87fdd597-9ec7-4e43-9066-c30e4b4be151" providerId="ADAL" clId="{5C1F01E9-0498-461A-A4DE-329AD8961E88}" dt="2018-01-04T04:52:52.577" v="344" actId="27636"/>
        <pc:sldMkLst>
          <pc:docMk/>
          <pc:sldMk cId="3414477208" sldId="565"/>
        </pc:sldMkLst>
        <pc:spChg chg="mod">
          <ac:chgData name="Simon Gurevich" userId="87fdd597-9ec7-4e43-9066-c30e4b4be151" providerId="ADAL" clId="{5C1F01E9-0498-461A-A4DE-329AD8961E88}" dt="2018-01-04T04:52:52.577" v="344" actId="27636"/>
          <ac:spMkLst>
            <pc:docMk/>
            <pc:sldMk cId="3414477208" sldId="565"/>
            <ac:spMk id="4" creationId="{00000000-0000-0000-0000-000000000000}"/>
          </ac:spMkLst>
        </pc:spChg>
      </pc:sldChg>
      <pc:sldChg chg="add">
        <pc:chgData name="Simon Gurevich" userId="87fdd597-9ec7-4e43-9066-c30e4b4be151" providerId="ADAL" clId="{5C1F01E9-0498-461A-A4DE-329AD8961E88}" dt="2018-01-04T04:54:37.471" v="345" actId="20577"/>
        <pc:sldMkLst>
          <pc:docMk/>
          <pc:sldMk cId="688943938" sldId="566"/>
        </pc:sldMkLst>
      </pc:sldChg>
      <pc:sldChg chg="add">
        <pc:chgData name="Simon Gurevich" userId="87fdd597-9ec7-4e43-9066-c30e4b4be151" providerId="ADAL" clId="{5C1F01E9-0498-461A-A4DE-329AD8961E88}" dt="2018-01-04T04:54:59.831" v="347" actId="20577"/>
        <pc:sldMkLst>
          <pc:docMk/>
          <pc:sldMk cId="2095012628" sldId="567"/>
        </pc:sldMkLst>
      </pc:sldChg>
      <pc:sldChg chg="modSp add">
        <pc:chgData name="Simon Gurevich" userId="87fdd597-9ec7-4e43-9066-c30e4b4be151" providerId="ADAL" clId="{5C1F01E9-0498-461A-A4DE-329AD8961E88}" dt="2018-01-04T04:57:45.006" v="362" actId="20577"/>
        <pc:sldMkLst>
          <pc:docMk/>
          <pc:sldMk cId="919787502" sldId="568"/>
        </pc:sldMkLst>
        <pc:spChg chg="mod">
          <ac:chgData name="Simon Gurevich" userId="87fdd597-9ec7-4e43-9066-c30e4b4be151" providerId="ADAL" clId="{5C1F01E9-0498-461A-A4DE-329AD8961E88}" dt="2018-01-04T04:57:36.709" v="353" actId="255"/>
          <ac:spMkLst>
            <pc:docMk/>
            <pc:sldMk cId="919787502" sldId="568"/>
            <ac:spMk id="2" creationId="{00000000-0000-0000-0000-000000000000}"/>
          </ac:spMkLst>
        </pc:spChg>
        <pc:spChg chg="mod">
          <ac:chgData name="Simon Gurevich" userId="87fdd597-9ec7-4e43-9066-c30e4b4be151" providerId="ADAL" clId="{5C1F01E9-0498-461A-A4DE-329AD8961E88}" dt="2018-01-04T04:57:45.006" v="362" actId="20577"/>
          <ac:spMkLst>
            <pc:docMk/>
            <pc:sldMk cId="919787502" sldId="568"/>
            <ac:spMk id="3" creationId="{00000000-0000-0000-0000-000000000000}"/>
          </ac:spMkLst>
        </pc:spChg>
      </pc:sldChg>
      <pc:sldChg chg="add">
        <pc:chgData name="Simon Gurevich" userId="87fdd597-9ec7-4e43-9066-c30e4b4be151" providerId="ADAL" clId="{5C1F01E9-0498-461A-A4DE-329AD8961E88}" dt="2018-01-04T04:57:09.473" v="348" actId="20577"/>
        <pc:sldMkLst>
          <pc:docMk/>
          <pc:sldMk cId="2186632285" sldId="569"/>
        </pc:sldMkLst>
      </pc:sldChg>
      <pc:sldChg chg="modSp add">
        <pc:chgData name="Simon Gurevich" userId="87fdd597-9ec7-4e43-9066-c30e4b4be151" providerId="ADAL" clId="{5C1F01E9-0498-461A-A4DE-329AD8961E88}" dt="2018-01-04T04:57:09.692" v="350" actId="27636"/>
        <pc:sldMkLst>
          <pc:docMk/>
          <pc:sldMk cId="2049268368" sldId="570"/>
        </pc:sldMkLst>
        <pc:spChg chg="mod">
          <ac:chgData name="Simon Gurevich" userId="87fdd597-9ec7-4e43-9066-c30e4b4be151" providerId="ADAL" clId="{5C1F01E9-0498-461A-A4DE-329AD8961E88}" dt="2018-01-04T04:57:09.692" v="350" actId="27636"/>
          <ac:spMkLst>
            <pc:docMk/>
            <pc:sldMk cId="2049268368" sldId="570"/>
            <ac:spMk id="112" creationId="{00000000-0000-0000-0000-000000000000}"/>
          </ac:spMkLst>
        </pc:spChg>
      </pc:sldChg>
      <pc:sldChg chg="add">
        <pc:chgData name="Simon Gurevich" userId="87fdd597-9ec7-4e43-9066-c30e4b4be151" providerId="ADAL" clId="{5C1F01E9-0498-461A-A4DE-329AD8961E88}" dt="2018-01-04T04:58:41.184" v="365" actId="20577"/>
        <pc:sldMkLst>
          <pc:docMk/>
          <pc:sldMk cId="1484469991" sldId="571"/>
        </pc:sldMkLst>
      </pc:sldChg>
    </pc:docChg>
  </pc:docChgLst>
  <pc:docChgLst>
    <pc:chgData name="Jenny Chau" userId="7a874a14-4d77-4e6e-a4b5-9753e7642a7e" providerId="ADAL" clId="{4F04A4B3-6FC5-47D5-A4E5-569853ABDC8D}"/>
    <pc:docChg chg="undo custSel addSld delSld modSld modSection">
      <pc:chgData name="Jenny Chau" userId="7a874a14-4d77-4e6e-a4b5-9753e7642a7e" providerId="ADAL" clId="{4F04A4B3-6FC5-47D5-A4E5-569853ABDC8D}" dt="2017-11-21T16:13:41.674" v="2567" actId="2696"/>
      <pc:docMkLst>
        <pc:docMk/>
      </pc:docMkLst>
      <pc:sldChg chg="modSp">
        <pc:chgData name="Jenny Chau" userId="7a874a14-4d77-4e6e-a4b5-9753e7642a7e" providerId="ADAL" clId="{4F04A4B3-6FC5-47D5-A4E5-569853ABDC8D}" dt="2017-11-21T16:13:33.390" v="2566" actId="20577"/>
        <pc:sldMkLst>
          <pc:docMk/>
          <pc:sldMk cId="3943630485" sldId="265"/>
        </pc:sldMkLst>
        <pc:spChg chg="mod">
          <ac:chgData name="Jenny Chau" userId="7a874a14-4d77-4e6e-a4b5-9753e7642a7e" providerId="ADAL" clId="{4F04A4B3-6FC5-47D5-A4E5-569853ABDC8D}" dt="2017-11-21T16:13:33.390" v="2566" actId="20577"/>
          <ac:spMkLst>
            <pc:docMk/>
            <pc:sldMk cId="3943630485" sldId="265"/>
            <ac:spMk id="2" creationId="{00000000-0000-0000-0000-000000000000}"/>
          </ac:spMkLst>
        </pc:spChg>
      </pc:sldChg>
      <pc:sldChg chg="modNotesTx">
        <pc:chgData name="Jenny Chau" userId="7a874a14-4d77-4e6e-a4b5-9753e7642a7e" providerId="ADAL" clId="{4F04A4B3-6FC5-47D5-A4E5-569853ABDC8D}" dt="2017-11-21T16:05:04.398" v="2562" actId="113"/>
        <pc:sldMkLst>
          <pc:docMk/>
          <pc:sldMk cId="2502449394" sldId="298"/>
        </pc:sldMkLst>
      </pc:sldChg>
      <pc:sldChg chg="addSp delSp modSp">
        <pc:chgData name="Jenny Chau" userId="7a874a14-4d77-4e6e-a4b5-9753e7642a7e" providerId="ADAL" clId="{4F04A4B3-6FC5-47D5-A4E5-569853ABDC8D}" dt="2017-11-13T16:14:49.249" v="17" actId="166"/>
        <pc:sldMkLst>
          <pc:docMk/>
          <pc:sldMk cId="2120772431" sldId="366"/>
        </pc:sldMkLst>
        <pc:spChg chg="mod ord">
          <ac:chgData name="Jenny Chau" userId="7a874a14-4d77-4e6e-a4b5-9753e7642a7e" providerId="ADAL" clId="{4F04A4B3-6FC5-47D5-A4E5-569853ABDC8D}" dt="2017-11-13T16:14:49.249" v="17" actId="166"/>
          <ac:spMkLst>
            <pc:docMk/>
            <pc:sldMk cId="2120772431" sldId="366"/>
            <ac:spMk id="3" creationId="{00000000-0000-0000-0000-000000000000}"/>
          </ac:spMkLst>
        </pc:spChg>
        <pc:grpChg chg="del">
          <ac:chgData name="Jenny Chau" userId="7a874a14-4d77-4e6e-a4b5-9753e7642a7e" providerId="ADAL" clId="{4F04A4B3-6FC5-47D5-A4E5-569853ABDC8D}" dt="2017-11-13T16:12:59.976" v="2" actId="478"/>
          <ac:grpSpMkLst>
            <pc:docMk/>
            <pc:sldMk cId="2120772431" sldId="366"/>
            <ac:grpSpMk id="8" creationId="{2064F456-6C83-42C5-81DD-C2E72A14C4BE}"/>
          </ac:grpSpMkLst>
        </pc:grpChg>
        <pc:grpChg chg="add mod">
          <ac:chgData name="Jenny Chau" userId="7a874a14-4d77-4e6e-a4b5-9753e7642a7e" providerId="ADAL" clId="{4F04A4B3-6FC5-47D5-A4E5-569853ABDC8D}" dt="2017-11-13T16:14:38.946" v="15" actId="164"/>
          <ac:grpSpMkLst>
            <pc:docMk/>
            <pc:sldMk cId="2120772431" sldId="366"/>
            <ac:grpSpMk id="10" creationId="{9A88318B-5526-494A-9E82-3C9D008122BC}"/>
          </ac:grpSpMkLst>
        </pc:grpChg>
        <pc:picChg chg="add mod ord">
          <ac:chgData name="Jenny Chau" userId="7a874a14-4d77-4e6e-a4b5-9753e7642a7e" providerId="ADAL" clId="{4F04A4B3-6FC5-47D5-A4E5-569853ABDC8D}" dt="2017-11-13T16:14:42.620" v="16" actId="167"/>
          <ac:picMkLst>
            <pc:docMk/>
            <pc:sldMk cId="2120772431" sldId="366"/>
            <ac:picMk id="4" creationId="{6AA479EA-36FB-4454-87B0-1FC02D1D2FE2}"/>
          </ac:picMkLst>
        </pc:picChg>
        <pc:picChg chg="add mod">
          <ac:chgData name="Jenny Chau" userId="7a874a14-4d77-4e6e-a4b5-9753e7642a7e" providerId="ADAL" clId="{4F04A4B3-6FC5-47D5-A4E5-569853ABDC8D}" dt="2017-11-13T16:14:38.946" v="15" actId="164"/>
          <ac:picMkLst>
            <pc:docMk/>
            <pc:sldMk cId="2120772431" sldId="366"/>
            <ac:picMk id="9" creationId="{B814D557-DC1D-4072-BFFC-8E131518EEC4}"/>
          </ac:picMkLst>
        </pc:picChg>
      </pc:sldChg>
      <pc:sldChg chg="modSp">
        <pc:chgData name="Jenny Chau" userId="7a874a14-4d77-4e6e-a4b5-9753e7642a7e" providerId="ADAL" clId="{4F04A4B3-6FC5-47D5-A4E5-569853ABDC8D}" dt="2017-11-21T15:43:52.091" v="1571" actId="20577"/>
        <pc:sldMkLst>
          <pc:docMk/>
          <pc:sldMk cId="3746252634" sldId="410"/>
        </pc:sldMkLst>
        <pc:spChg chg="mod">
          <ac:chgData name="Jenny Chau" userId="7a874a14-4d77-4e6e-a4b5-9753e7642a7e" providerId="ADAL" clId="{4F04A4B3-6FC5-47D5-A4E5-569853ABDC8D}" dt="2017-11-21T15:43:52.091" v="1571" actId="20577"/>
          <ac:spMkLst>
            <pc:docMk/>
            <pc:sldMk cId="3746252634" sldId="410"/>
            <ac:spMk id="5" creationId="{00000000-0000-0000-0000-000000000000}"/>
          </ac:spMkLst>
        </pc:spChg>
      </pc:sldChg>
      <pc:sldChg chg="modSp">
        <pc:chgData name="Jenny Chau" userId="7a874a14-4d77-4e6e-a4b5-9753e7642a7e" providerId="ADAL" clId="{4F04A4B3-6FC5-47D5-A4E5-569853ABDC8D}" dt="2017-11-13T16:38:26.561" v="331" actId="1076"/>
        <pc:sldMkLst>
          <pc:docMk/>
          <pc:sldMk cId="2682850635" sldId="422"/>
        </pc:sldMkLst>
        <pc:spChg chg="mod">
          <ac:chgData name="Jenny Chau" userId="7a874a14-4d77-4e6e-a4b5-9753e7642a7e" providerId="ADAL" clId="{4F04A4B3-6FC5-47D5-A4E5-569853ABDC8D}" dt="2017-11-13T16:38:26.561" v="331" actId="1076"/>
          <ac:spMkLst>
            <pc:docMk/>
            <pc:sldMk cId="2682850635" sldId="422"/>
            <ac:spMk id="136" creationId="{00000000-0000-0000-0000-000000000000}"/>
          </ac:spMkLst>
        </pc:spChg>
      </pc:sldChg>
      <pc:sldChg chg="delSp modSp">
        <pc:chgData name="Jenny Chau" userId="7a874a14-4d77-4e6e-a4b5-9753e7642a7e" providerId="ADAL" clId="{4F04A4B3-6FC5-47D5-A4E5-569853ABDC8D}" dt="2017-11-21T15:25:46.649" v="861" actId="1036"/>
        <pc:sldMkLst>
          <pc:docMk/>
          <pc:sldMk cId="537228687" sldId="445"/>
        </pc:sldMkLst>
        <pc:spChg chg="del">
          <ac:chgData name="Jenny Chau" userId="7a874a14-4d77-4e6e-a4b5-9753e7642a7e" providerId="ADAL" clId="{4F04A4B3-6FC5-47D5-A4E5-569853ABDC8D}" dt="2017-11-13T16:48:37.189" v="789" actId="478"/>
          <ac:spMkLst>
            <pc:docMk/>
            <pc:sldMk cId="537228687" sldId="445"/>
            <ac:spMk id="7" creationId="{E5CE2F85-72BB-4A58-850F-44E09AA35370}"/>
          </ac:spMkLst>
        </pc:spChg>
        <pc:spChg chg="mod">
          <ac:chgData name="Jenny Chau" userId="7a874a14-4d77-4e6e-a4b5-9753e7642a7e" providerId="ADAL" clId="{4F04A4B3-6FC5-47D5-A4E5-569853ABDC8D}" dt="2017-11-21T15:25:40.360" v="852" actId="20577"/>
          <ac:spMkLst>
            <pc:docMk/>
            <pc:sldMk cId="537228687" sldId="445"/>
            <ac:spMk id="10" creationId="{00000000-0000-0000-0000-000000000000}"/>
          </ac:spMkLst>
        </pc:spChg>
        <pc:picChg chg="mod">
          <ac:chgData name="Jenny Chau" userId="7a874a14-4d77-4e6e-a4b5-9753e7642a7e" providerId="ADAL" clId="{4F04A4B3-6FC5-47D5-A4E5-569853ABDC8D}" dt="2017-11-21T15:25:46.649" v="861" actId="1036"/>
          <ac:picMkLst>
            <pc:docMk/>
            <pc:sldMk cId="537228687" sldId="445"/>
            <ac:picMk id="2" creationId="{00000000-0000-0000-0000-000000000000}"/>
          </ac:picMkLst>
        </pc:picChg>
      </pc:sldChg>
      <pc:sldChg chg="modSp">
        <pc:chgData name="Jenny Chau" userId="7a874a14-4d77-4e6e-a4b5-9753e7642a7e" providerId="ADAL" clId="{4F04A4B3-6FC5-47D5-A4E5-569853ABDC8D}" dt="2017-11-21T15:49:08.684" v="1675" actId="20577"/>
        <pc:sldMkLst>
          <pc:docMk/>
          <pc:sldMk cId="2684108945" sldId="553"/>
        </pc:sldMkLst>
        <pc:spChg chg="mod">
          <ac:chgData name="Jenny Chau" userId="7a874a14-4d77-4e6e-a4b5-9753e7642a7e" providerId="ADAL" clId="{4F04A4B3-6FC5-47D5-A4E5-569853ABDC8D}" dt="2017-11-21T15:49:08.684" v="1675" actId="20577"/>
          <ac:spMkLst>
            <pc:docMk/>
            <pc:sldMk cId="2684108945" sldId="553"/>
            <ac:spMk id="46" creationId="{00000000-0000-0000-0000-000000000000}"/>
          </ac:spMkLst>
        </pc:spChg>
      </pc:sldChg>
      <pc:sldChg chg="addSp delSp modSp add modNotesTx">
        <pc:chgData name="Jenny Chau" userId="7a874a14-4d77-4e6e-a4b5-9753e7642a7e" providerId="ADAL" clId="{4F04A4B3-6FC5-47D5-A4E5-569853ABDC8D}" dt="2017-11-21T16:07:29.043" v="2565" actId="255"/>
        <pc:sldMkLst>
          <pc:docMk/>
          <pc:sldMk cId="4118714466" sldId="561"/>
        </pc:sldMkLst>
        <pc:spChg chg="mod">
          <ac:chgData name="Jenny Chau" userId="7a874a14-4d77-4e6e-a4b5-9753e7642a7e" providerId="ADAL" clId="{4F04A4B3-6FC5-47D5-A4E5-569853ABDC8D}" dt="2017-11-21T16:07:29.043" v="2565" actId="255"/>
          <ac:spMkLst>
            <pc:docMk/>
            <pc:sldMk cId="4118714466" sldId="561"/>
            <ac:spMk id="2" creationId="{00000000-0000-0000-0000-000000000000}"/>
          </ac:spMkLst>
        </pc:spChg>
        <pc:spChg chg="del">
          <ac:chgData name="Jenny Chau" userId="7a874a14-4d77-4e6e-a4b5-9753e7642a7e" providerId="ADAL" clId="{4F04A4B3-6FC5-47D5-A4E5-569853ABDC8D}" dt="2017-11-13T16:42:16.569" v="625" actId="478"/>
          <ac:spMkLst>
            <pc:docMk/>
            <pc:sldMk cId="4118714466" sldId="561"/>
            <ac:spMk id="3" creationId="{00000000-0000-0000-0000-000000000000}"/>
          </ac:spMkLst>
        </pc:spChg>
        <pc:spChg chg="mod">
          <ac:chgData name="Jenny Chau" userId="7a874a14-4d77-4e6e-a4b5-9753e7642a7e" providerId="ADAL" clId="{4F04A4B3-6FC5-47D5-A4E5-569853ABDC8D}" dt="2017-11-13T16:38:43.143" v="333" actId="20577"/>
          <ac:spMkLst>
            <pc:docMk/>
            <pc:sldMk cId="4118714466" sldId="561"/>
            <ac:spMk id="17" creationId="{00000000-0000-0000-0000-000000000000}"/>
          </ac:spMkLst>
        </pc:spChg>
        <pc:spChg chg="del">
          <ac:chgData name="Jenny Chau" userId="7a874a14-4d77-4e6e-a4b5-9753e7642a7e" providerId="ADAL" clId="{4F04A4B3-6FC5-47D5-A4E5-569853ABDC8D}" dt="2017-11-13T16:43:41.895" v="638" actId="478"/>
          <ac:spMkLst>
            <pc:docMk/>
            <pc:sldMk cId="4118714466" sldId="561"/>
            <ac:spMk id="49" creationId="{00000000-0000-0000-0000-000000000000}"/>
          </ac:spMkLst>
        </pc:spChg>
        <pc:spChg chg="add">
          <ac:chgData name="Jenny Chau" userId="7a874a14-4d77-4e6e-a4b5-9753e7642a7e" providerId="ADAL" clId="{4F04A4B3-6FC5-47D5-A4E5-569853ABDC8D}" dt="2017-11-13T16:43:42.268" v="639" actId="20577"/>
          <ac:spMkLst>
            <pc:docMk/>
            <pc:sldMk cId="4118714466" sldId="561"/>
            <ac:spMk id="53" creationId="{2D587C8D-BF06-4209-A68A-D061334B8C0D}"/>
          </ac:spMkLst>
        </pc:spChg>
        <pc:grpChg chg="del mod">
          <ac:chgData name="Jenny Chau" userId="7a874a14-4d77-4e6e-a4b5-9753e7642a7e" providerId="ADAL" clId="{4F04A4B3-6FC5-47D5-A4E5-569853ABDC8D}" dt="2017-11-13T16:39:35.682" v="359" actId="478"/>
          <ac:grpSpMkLst>
            <pc:docMk/>
            <pc:sldMk cId="4118714466" sldId="561"/>
            <ac:grpSpMk id="6" creationId="{00000000-0000-0000-0000-000000000000}"/>
          </ac:grpSpMkLst>
        </pc:grpChg>
        <pc:picChg chg="add mod">
          <ac:chgData name="Jenny Chau" userId="7a874a14-4d77-4e6e-a4b5-9753e7642a7e" providerId="ADAL" clId="{4F04A4B3-6FC5-47D5-A4E5-569853ABDC8D}" dt="2017-11-13T16:44:42.672" v="760" actId="1035"/>
          <ac:picMkLst>
            <pc:docMk/>
            <pc:sldMk cId="4118714466" sldId="561"/>
            <ac:picMk id="10" creationId="{E8B826DC-9B69-4339-A239-10E27F6693BB}"/>
          </ac:picMkLst>
        </pc:picChg>
        <pc:cxnChg chg="mod">
          <ac:chgData name="Jenny Chau" userId="7a874a14-4d77-4e6e-a4b5-9753e7642a7e" providerId="ADAL" clId="{4F04A4B3-6FC5-47D5-A4E5-569853ABDC8D}" dt="2017-11-13T16:39:35.682" v="359" actId="478"/>
          <ac:cxnSpMkLst>
            <pc:docMk/>
            <pc:sldMk cId="4118714466" sldId="561"/>
            <ac:cxnSpMk id="48" creationId="{00000000-0000-0000-0000-000000000000}"/>
          </ac:cxnSpMkLst>
        </pc:cxnChg>
        <pc:cxnChg chg="mod">
          <ac:chgData name="Jenny Chau" userId="7a874a14-4d77-4e6e-a4b5-9753e7642a7e" providerId="ADAL" clId="{4F04A4B3-6FC5-47D5-A4E5-569853ABDC8D}" dt="2017-11-13T16:39:35.682" v="359" actId="478"/>
          <ac:cxnSpMkLst>
            <pc:docMk/>
            <pc:sldMk cId="4118714466" sldId="561"/>
            <ac:cxnSpMk id="50" creationId="{00000000-0000-0000-0000-000000000000}"/>
          </ac:cxnSpMkLst>
        </pc:cxnChg>
      </pc:sldChg>
      <pc:sldChg chg="addSp delSp modSp add">
        <pc:chgData name="Jenny Chau" userId="7a874a14-4d77-4e6e-a4b5-9753e7642a7e" providerId="ADAL" clId="{4F04A4B3-6FC5-47D5-A4E5-569853ABDC8D}" dt="2017-11-21T15:39:40.832" v="1496" actId="1076"/>
        <pc:sldMkLst>
          <pc:docMk/>
          <pc:sldMk cId="2838201367" sldId="562"/>
        </pc:sldMkLst>
        <pc:spChg chg="del">
          <ac:chgData name="Jenny Chau" userId="7a874a14-4d77-4e6e-a4b5-9753e7642a7e" providerId="ADAL" clId="{4F04A4B3-6FC5-47D5-A4E5-569853ABDC8D}" dt="2017-11-21T15:30:17.517" v="889" actId="478"/>
          <ac:spMkLst>
            <pc:docMk/>
            <pc:sldMk cId="2838201367" sldId="562"/>
            <ac:spMk id="2" creationId="{2EAC22D6-9D72-4B1A-903B-101BB95C3733}"/>
          </ac:spMkLst>
        </pc:spChg>
        <pc:spChg chg="mod">
          <ac:chgData name="Jenny Chau" userId="7a874a14-4d77-4e6e-a4b5-9753e7642a7e" providerId="ADAL" clId="{4F04A4B3-6FC5-47D5-A4E5-569853ABDC8D}" dt="2017-11-21T15:29:58.723" v="888" actId="20577"/>
          <ac:spMkLst>
            <pc:docMk/>
            <pc:sldMk cId="2838201367" sldId="562"/>
            <ac:spMk id="3" creationId="{5BF6A172-84BA-42C1-A474-729643801720}"/>
          </ac:spMkLst>
        </pc:spChg>
        <pc:spChg chg="add del">
          <ac:chgData name="Jenny Chau" userId="7a874a14-4d77-4e6e-a4b5-9753e7642a7e" providerId="ADAL" clId="{4F04A4B3-6FC5-47D5-A4E5-569853ABDC8D}" dt="2017-11-21T15:30:19.386" v="891" actId="1076"/>
          <ac:spMkLst>
            <pc:docMk/>
            <pc:sldMk cId="2838201367" sldId="562"/>
            <ac:spMk id="4" creationId="{41CD30CA-F63A-44DC-BB9C-F15157A40F6D}"/>
          </ac:spMkLst>
        </pc:spChg>
        <pc:spChg chg="add mod">
          <ac:chgData name="Jenny Chau" userId="7a874a14-4d77-4e6e-a4b5-9753e7642a7e" providerId="ADAL" clId="{4F04A4B3-6FC5-47D5-A4E5-569853ABDC8D}" dt="2017-11-21T15:39:21.100" v="1490" actId="14100"/>
          <ac:spMkLst>
            <pc:docMk/>
            <pc:sldMk cId="2838201367" sldId="562"/>
            <ac:spMk id="5" creationId="{1D6699A7-8A01-4B1B-99CC-2B39B5303339}"/>
          </ac:spMkLst>
        </pc:spChg>
        <pc:spChg chg="add">
          <ac:chgData name="Jenny Chau" userId="7a874a14-4d77-4e6e-a4b5-9753e7642a7e" providerId="ADAL" clId="{4F04A4B3-6FC5-47D5-A4E5-569853ABDC8D}" dt="2017-11-21T15:30:35.228" v="893" actId="1076"/>
          <ac:spMkLst>
            <pc:docMk/>
            <pc:sldMk cId="2838201367" sldId="562"/>
            <ac:spMk id="6" creationId="{D646C698-C7DD-40B0-B761-82B1133D4185}"/>
          </ac:spMkLst>
        </pc:spChg>
        <pc:picChg chg="add mod">
          <ac:chgData name="Jenny Chau" userId="7a874a14-4d77-4e6e-a4b5-9753e7642a7e" providerId="ADAL" clId="{4F04A4B3-6FC5-47D5-A4E5-569853ABDC8D}" dt="2017-11-21T15:39:40.832" v="1496" actId="1076"/>
          <ac:picMkLst>
            <pc:docMk/>
            <pc:sldMk cId="2838201367" sldId="562"/>
            <ac:picMk id="8" creationId="{A301D209-23C0-4B52-BFEC-A9FBACF5849F}"/>
          </ac:picMkLst>
        </pc:picChg>
      </pc:sldChg>
    </pc:docChg>
  </pc:docChgLst>
  <pc:docChgLst>
    <pc:chgData name="Mark Grimes" userId="b58058b7-2ab8-4142-95e7-f7e306e81118" providerId="ADAL" clId="{8A56E909-857F-49C6-9810-D39C2C977EE7}"/>
    <pc:docChg chg="modSld">
      <pc:chgData name="Mark Grimes" userId="b58058b7-2ab8-4142-95e7-f7e306e81118" providerId="ADAL" clId="{8A56E909-857F-49C6-9810-D39C2C977EE7}" dt="2018-01-10T12:04:00.794" v="26" actId="20577"/>
      <pc:docMkLst>
        <pc:docMk/>
      </pc:docMkLst>
      <pc:sldChg chg="modSp">
        <pc:chgData name="Mark Grimes" userId="b58058b7-2ab8-4142-95e7-f7e306e81118" providerId="ADAL" clId="{8A56E909-857F-49C6-9810-D39C2C977EE7}" dt="2018-01-10T12:04:00.794" v="26" actId="20577"/>
        <pc:sldMkLst>
          <pc:docMk/>
          <pc:sldMk cId="2956261910" sldId="256"/>
        </pc:sldMkLst>
        <pc:spChg chg="mod">
          <ac:chgData name="Mark Grimes" userId="b58058b7-2ab8-4142-95e7-f7e306e81118" providerId="ADAL" clId="{8A56E909-857F-49C6-9810-D39C2C977EE7}" dt="2018-01-10T12:04:00.794" v="26" actId="20577"/>
          <ac:spMkLst>
            <pc:docMk/>
            <pc:sldMk cId="2956261910" sldId="256"/>
            <ac:spMk id="3" creationId="{00000000-0000-0000-0000-000000000000}"/>
          </ac:spMkLst>
        </pc:spChg>
      </pc:sldChg>
    </pc:docChg>
  </pc:docChgLst>
  <pc:docChgLst>
    <pc:chgData name="Jenny Chau" userId="7a874a14-4d77-4e6e-a4b5-9753e7642a7e" providerId="ADAL" clId="{57BE465A-E81F-4964-91FC-EF4C890FEDBE}"/>
  </pc:docChgLst>
  <pc:docChgLst>
    <pc:chgData name="Jenny Chau" userId="7a874a14-4d77-4e6e-a4b5-9753e7642a7e" providerId="ADAL" clId="{D60C2683-A8BE-4CAD-BF28-61E16CB0C6D4}"/>
    <pc:docChg chg="modSld">
      <pc:chgData name="Jenny Chau" userId="7a874a14-4d77-4e6e-a4b5-9753e7642a7e" providerId="ADAL" clId="{D60C2683-A8BE-4CAD-BF28-61E16CB0C6D4}" dt="2017-12-14T16:38:53.572" v="69" actId="20577"/>
      <pc:docMkLst>
        <pc:docMk/>
      </pc:docMkLst>
      <pc:sldChg chg="modSp">
        <pc:chgData name="Jenny Chau" userId="7a874a14-4d77-4e6e-a4b5-9753e7642a7e" providerId="ADAL" clId="{D60C2683-A8BE-4CAD-BF28-61E16CB0C6D4}" dt="2017-12-14T16:38:53.572" v="69" actId="20577"/>
        <pc:sldMkLst>
          <pc:docMk/>
          <pc:sldMk cId="2248252834" sldId="395"/>
        </pc:sldMkLst>
        <pc:spChg chg="mod">
          <ac:chgData name="Jenny Chau" userId="7a874a14-4d77-4e6e-a4b5-9753e7642a7e" providerId="ADAL" clId="{D60C2683-A8BE-4CAD-BF28-61E16CB0C6D4}" dt="2017-12-14T16:38:53.572" v="69" actId="20577"/>
          <ac:spMkLst>
            <pc:docMk/>
            <pc:sldMk cId="2248252834" sldId="395"/>
            <ac:spMk id="3" creationId="{00000000-0000-0000-0000-000000000000}"/>
          </ac:spMkLst>
        </pc:spChg>
      </pc:sldChg>
    </pc:docChg>
  </pc:docChgLst>
  <pc:docChgLst>
    <pc:chgData clId="Web-{FF5FC37D-5913-457B-A006-BD10C9F085A3}"/>
    <pc:docChg chg="modSld">
      <pc:chgData name="" userId="" providerId="" clId="Web-{FF5FC37D-5913-457B-A006-BD10C9F085A3}" dt="2017-12-14T16:33:15.198" v="0"/>
      <pc:docMkLst>
        <pc:docMk/>
      </pc:docMkLst>
      <pc:sldChg chg="modSp">
        <pc:chgData name="" userId="" providerId="" clId="Web-{FF5FC37D-5913-457B-A006-BD10C9F085A3}" dt="2017-12-14T16:33:15.198" v="0"/>
        <pc:sldMkLst>
          <pc:docMk/>
          <pc:sldMk cId="2120772431" sldId="366"/>
        </pc:sldMkLst>
        <pc:spChg chg="mod">
          <ac:chgData name="" userId="" providerId="" clId="Web-{FF5FC37D-5913-457B-A006-BD10C9F085A3}" dt="2017-12-14T16:33:15.198" v="0"/>
          <ac:spMkLst>
            <pc:docMk/>
            <pc:sldMk cId="2120772431" sldId="366"/>
            <ac:spMk id="3"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paulcoll\Work%20Folders\Arup%20Timing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Before</a:t>
            </a:r>
            <a:r>
              <a:rPr lang="en-US" baseline="0"/>
              <a:t> &amp; After TCP Window change - </a:t>
            </a:r>
            <a:r>
              <a:rPr lang="en-US"/>
              <a:t>Open 14MB PDF</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dLbls>
          <c:dLblPos val="outEnd"/>
          <c:showLegendKey val="0"/>
          <c:showVal val="1"/>
          <c:showCatName val="0"/>
          <c:showSerName val="0"/>
          <c:showPercent val="0"/>
          <c:showBubbleSize val="0"/>
        </c:dLbls>
        <c:gapWidth val="219"/>
        <c:overlap val="-27"/>
        <c:axId val="749952584"/>
        <c:axId val="749952976"/>
      </c:barChart>
      <c:catAx>
        <c:axId val="749952584"/>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Australia</a:t>
                </a:r>
                <a:r>
                  <a:rPr lang="en-GB" baseline="0"/>
                  <a:t> PC downloading Large PDF via Australia Proxy before and after disabling Dynamic TCP Window scaling on the proxy</a:t>
                </a:r>
                <a:endParaRPr lang="en-GB"/>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9952976"/>
        <c:crosses val="autoZero"/>
        <c:auto val="1"/>
        <c:lblAlgn val="ctr"/>
        <c:lblOffset val="100"/>
        <c:noMultiLvlLbl val="0"/>
      </c:catAx>
      <c:valAx>
        <c:axId val="74995297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Seconds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4995258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60.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image" Target="../media/image16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343313-65B1-44A0-B874-03CEEB694A78}" type="doc">
      <dgm:prSet loTypeId="urn:microsoft.com/office/officeart/2008/layout/CaptionedPictures" loCatId="picture" qsTypeId="urn:microsoft.com/office/officeart/2005/8/quickstyle/simple1" qsCatId="simple" csTypeId="urn:microsoft.com/office/officeart/2005/8/colors/accent1_2" csCatId="accent1" phldr="1"/>
      <dgm:spPr/>
      <dgm:t>
        <a:bodyPr/>
        <a:lstStyle/>
        <a:p>
          <a:endParaRPr lang="en-US"/>
        </a:p>
      </dgm:t>
    </dgm:pt>
    <dgm:pt modelId="{2501A51B-1E81-45CE-AC7D-D424F953B825}">
      <dgm:prSet phldrT="[Text]"/>
      <dgm:spPr/>
      <dgm:t>
        <a:bodyPr/>
        <a:lstStyle/>
        <a:p>
          <a:r>
            <a:rPr lang="en-US"/>
            <a:t>Topology</a:t>
          </a:r>
        </a:p>
      </dgm:t>
    </dgm:pt>
    <dgm:pt modelId="{72575F46-8E36-4A6C-8307-6135012E2D02}" type="parTrans" cxnId="{91DC5145-2270-4CCC-9A96-2D96D44EE28C}">
      <dgm:prSet/>
      <dgm:spPr/>
      <dgm:t>
        <a:bodyPr/>
        <a:lstStyle/>
        <a:p>
          <a:endParaRPr lang="en-US"/>
        </a:p>
      </dgm:t>
    </dgm:pt>
    <dgm:pt modelId="{AF724E74-C41F-4565-85B7-C6D4BD102471}" type="sibTrans" cxnId="{91DC5145-2270-4CCC-9A96-2D96D44EE28C}">
      <dgm:prSet/>
      <dgm:spPr/>
      <dgm:t>
        <a:bodyPr/>
        <a:lstStyle/>
        <a:p>
          <a:endParaRPr lang="en-US"/>
        </a:p>
      </dgm:t>
    </dgm:pt>
    <dgm:pt modelId="{E0B925A0-9D68-4949-A1CF-6011C4759D8D}">
      <dgm:prSet phldrT="[Text]"/>
      <dgm:spPr/>
      <dgm:t>
        <a:bodyPr/>
        <a:lstStyle/>
        <a:p>
          <a:r>
            <a:rPr lang="en-US"/>
            <a:t>Diagnostic Tools</a:t>
          </a:r>
        </a:p>
      </dgm:t>
    </dgm:pt>
    <dgm:pt modelId="{7855BA42-1A25-4F93-A807-7672480C8B86}" type="parTrans" cxnId="{B3AD35A7-0D48-430A-BCE6-C27BA87AF315}">
      <dgm:prSet/>
      <dgm:spPr/>
      <dgm:t>
        <a:bodyPr/>
        <a:lstStyle/>
        <a:p>
          <a:endParaRPr lang="en-US"/>
        </a:p>
      </dgm:t>
    </dgm:pt>
    <dgm:pt modelId="{1C6C6678-6B92-4C3D-9F09-57E1762973D0}" type="sibTrans" cxnId="{B3AD35A7-0D48-430A-BCE6-C27BA87AF315}">
      <dgm:prSet/>
      <dgm:spPr/>
      <dgm:t>
        <a:bodyPr/>
        <a:lstStyle/>
        <a:p>
          <a:endParaRPr lang="en-US"/>
        </a:p>
      </dgm:t>
    </dgm:pt>
    <dgm:pt modelId="{0AC30B07-8B9A-48E2-9A49-6B0F5261F85A}">
      <dgm:prSet phldrT="[Text]"/>
      <dgm:spPr/>
      <dgm:t>
        <a:bodyPr/>
        <a:lstStyle/>
        <a:p>
          <a:r>
            <a:rPr lang="en-US"/>
            <a:t>Flow Logs</a:t>
          </a:r>
        </a:p>
      </dgm:t>
    </dgm:pt>
    <dgm:pt modelId="{69E26049-CD23-44CA-92EF-1FF0C548658F}" type="parTrans" cxnId="{BF2B0B49-6C2E-4629-A6E7-B442495B6DA6}">
      <dgm:prSet/>
      <dgm:spPr/>
      <dgm:t>
        <a:bodyPr/>
        <a:lstStyle/>
        <a:p>
          <a:endParaRPr lang="en-US"/>
        </a:p>
      </dgm:t>
    </dgm:pt>
    <dgm:pt modelId="{A0B85E3C-35C5-49F0-AF7C-1023A0BEBC5F}" type="sibTrans" cxnId="{BF2B0B49-6C2E-4629-A6E7-B442495B6DA6}">
      <dgm:prSet/>
      <dgm:spPr/>
      <dgm:t>
        <a:bodyPr/>
        <a:lstStyle/>
        <a:p>
          <a:endParaRPr lang="en-US"/>
        </a:p>
      </dgm:t>
    </dgm:pt>
    <dgm:pt modelId="{660E7EFE-4A06-43E5-AD85-BC034951BB8A}" type="pres">
      <dgm:prSet presAssocID="{0F343313-65B1-44A0-B874-03CEEB694A78}" presName="Name0" presStyleCnt="0">
        <dgm:presLayoutVars>
          <dgm:chMax/>
          <dgm:chPref/>
          <dgm:dir/>
        </dgm:presLayoutVars>
      </dgm:prSet>
      <dgm:spPr/>
    </dgm:pt>
    <dgm:pt modelId="{6BB2074E-D61A-4C83-AFE6-93B7FA390E8A}" type="pres">
      <dgm:prSet presAssocID="{2501A51B-1E81-45CE-AC7D-D424F953B825}" presName="composite" presStyleCnt="0">
        <dgm:presLayoutVars>
          <dgm:chMax val="1"/>
          <dgm:chPref val="1"/>
        </dgm:presLayoutVars>
      </dgm:prSet>
      <dgm:spPr/>
    </dgm:pt>
    <dgm:pt modelId="{50D8324A-F72E-42B1-B592-AE82D2C83276}" type="pres">
      <dgm:prSet presAssocID="{2501A51B-1E81-45CE-AC7D-D424F953B825}" presName="Accent" presStyleLbl="trAlignAcc1" presStyleIdx="0" presStyleCnt="3">
        <dgm:presLayoutVars>
          <dgm:chMax val="0"/>
          <dgm:chPref val="0"/>
        </dgm:presLayoutVars>
      </dgm:prSet>
      <dgm:spPr>
        <a:ln>
          <a:solidFill>
            <a:schemeClr val="accent6">
              <a:lumMod val="90000"/>
              <a:lumOff val="10000"/>
            </a:schemeClr>
          </a:solidFill>
        </a:ln>
      </dgm:spPr>
    </dgm:pt>
    <dgm:pt modelId="{4ED81565-1097-44E8-840B-E6B64788DE59}" type="pres">
      <dgm:prSet presAssocID="{2501A51B-1E81-45CE-AC7D-D424F953B825}" presName="Image" presStyleLbl="alignImgPlace1" presStyleIdx="0" presStyleCnt="3">
        <dgm:presLayoutVars>
          <dgm:chMax val="0"/>
          <dgm:chPref val="0"/>
        </dgm:presLayoutVars>
      </dgm:prSet>
      <dgm:spPr>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77" r="-277"/>
          </a:stretch>
        </a:blipFill>
      </dgm:spPr>
    </dgm:pt>
    <dgm:pt modelId="{E921E495-00AF-49C7-B0BB-25D7A6A81132}" type="pres">
      <dgm:prSet presAssocID="{2501A51B-1E81-45CE-AC7D-D424F953B825}" presName="ChildComposite" presStyleCnt="0"/>
      <dgm:spPr/>
    </dgm:pt>
    <dgm:pt modelId="{D9F22E7C-841B-4182-B110-FA3F9C38E1B7}" type="pres">
      <dgm:prSet presAssocID="{2501A51B-1E81-45CE-AC7D-D424F953B825}" presName="Child" presStyleLbl="node1" presStyleIdx="0" presStyleCnt="0">
        <dgm:presLayoutVars>
          <dgm:chMax val="0"/>
          <dgm:chPref val="0"/>
          <dgm:bulletEnabled val="1"/>
        </dgm:presLayoutVars>
      </dgm:prSet>
      <dgm:spPr/>
    </dgm:pt>
    <dgm:pt modelId="{14EE09D3-FA1D-4AAF-B20A-59C8499DA6DC}" type="pres">
      <dgm:prSet presAssocID="{2501A51B-1E81-45CE-AC7D-D424F953B825}" presName="Parent" presStyleLbl="revTx" presStyleIdx="0" presStyleCnt="3">
        <dgm:presLayoutVars>
          <dgm:chMax val="1"/>
          <dgm:chPref val="0"/>
          <dgm:bulletEnabled val="1"/>
        </dgm:presLayoutVars>
      </dgm:prSet>
      <dgm:spPr/>
    </dgm:pt>
    <dgm:pt modelId="{F1F7900A-0651-49DB-BB17-9EAE128DEBC1}" type="pres">
      <dgm:prSet presAssocID="{AF724E74-C41F-4565-85B7-C6D4BD102471}" presName="sibTrans" presStyleCnt="0"/>
      <dgm:spPr/>
    </dgm:pt>
    <dgm:pt modelId="{B77A072B-4D0C-46FF-B8EF-920ED1B78E3C}" type="pres">
      <dgm:prSet presAssocID="{E0B925A0-9D68-4949-A1CF-6011C4759D8D}" presName="composite" presStyleCnt="0">
        <dgm:presLayoutVars>
          <dgm:chMax val="1"/>
          <dgm:chPref val="1"/>
        </dgm:presLayoutVars>
      </dgm:prSet>
      <dgm:spPr/>
    </dgm:pt>
    <dgm:pt modelId="{00A94161-438D-4C02-A461-74B841AFE2E7}" type="pres">
      <dgm:prSet presAssocID="{E0B925A0-9D68-4949-A1CF-6011C4759D8D}" presName="Accent" presStyleLbl="trAlignAcc1" presStyleIdx="1" presStyleCnt="3">
        <dgm:presLayoutVars>
          <dgm:chMax val="0"/>
          <dgm:chPref val="0"/>
        </dgm:presLayoutVars>
      </dgm:prSet>
      <dgm:spPr>
        <a:ln>
          <a:solidFill>
            <a:schemeClr val="accent6">
              <a:lumMod val="90000"/>
              <a:lumOff val="10000"/>
            </a:schemeClr>
          </a:solidFill>
        </a:ln>
      </dgm:spPr>
    </dgm:pt>
    <dgm:pt modelId="{96FE7A39-05A4-495D-B34E-C032913D17E5}" type="pres">
      <dgm:prSet presAssocID="{E0B925A0-9D68-4949-A1CF-6011C4759D8D}" presName="Image" presStyleLbl="alignImgPlace1" presStyleIdx="1" presStyleCnt="3">
        <dgm:presLayoutVars>
          <dgm:chMax val="0"/>
          <dgm:chPref val="0"/>
        </dgm:presLayoutVars>
      </dgm:prSet>
      <dgm:spPr>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3856" b="3856"/>
          </a:stretch>
        </a:blipFill>
      </dgm:spPr>
    </dgm:pt>
    <dgm:pt modelId="{67B1C02F-6F67-491C-9A22-A0E9219CD301}" type="pres">
      <dgm:prSet presAssocID="{E0B925A0-9D68-4949-A1CF-6011C4759D8D}" presName="ChildComposite" presStyleCnt="0"/>
      <dgm:spPr/>
    </dgm:pt>
    <dgm:pt modelId="{15620202-D3A4-41D2-B698-EB43826AC3AB}" type="pres">
      <dgm:prSet presAssocID="{E0B925A0-9D68-4949-A1CF-6011C4759D8D}" presName="Child" presStyleLbl="node1" presStyleIdx="0" presStyleCnt="0">
        <dgm:presLayoutVars>
          <dgm:chMax val="0"/>
          <dgm:chPref val="0"/>
          <dgm:bulletEnabled val="1"/>
        </dgm:presLayoutVars>
      </dgm:prSet>
      <dgm:spPr/>
    </dgm:pt>
    <dgm:pt modelId="{E8276BFC-B0FD-49B0-8485-EDBE4D572223}" type="pres">
      <dgm:prSet presAssocID="{E0B925A0-9D68-4949-A1CF-6011C4759D8D}" presName="Parent" presStyleLbl="revTx" presStyleIdx="1" presStyleCnt="3">
        <dgm:presLayoutVars>
          <dgm:chMax val="1"/>
          <dgm:chPref val="0"/>
          <dgm:bulletEnabled val="1"/>
        </dgm:presLayoutVars>
      </dgm:prSet>
      <dgm:spPr/>
    </dgm:pt>
    <dgm:pt modelId="{D1A34E18-F980-42F7-BCC5-B97FC3B36287}" type="pres">
      <dgm:prSet presAssocID="{1C6C6678-6B92-4C3D-9F09-57E1762973D0}" presName="sibTrans" presStyleCnt="0"/>
      <dgm:spPr/>
    </dgm:pt>
    <dgm:pt modelId="{7F375EC2-43C4-4406-883B-A25114D58D09}" type="pres">
      <dgm:prSet presAssocID="{0AC30B07-8B9A-48E2-9A49-6B0F5261F85A}" presName="composite" presStyleCnt="0">
        <dgm:presLayoutVars>
          <dgm:chMax val="1"/>
          <dgm:chPref val="1"/>
        </dgm:presLayoutVars>
      </dgm:prSet>
      <dgm:spPr/>
    </dgm:pt>
    <dgm:pt modelId="{B327438B-1056-45AF-B6C8-C11A8ACECB09}" type="pres">
      <dgm:prSet presAssocID="{0AC30B07-8B9A-48E2-9A49-6B0F5261F85A}" presName="Accent" presStyleLbl="trAlignAcc1" presStyleIdx="2" presStyleCnt="3">
        <dgm:presLayoutVars>
          <dgm:chMax val="0"/>
          <dgm:chPref val="0"/>
        </dgm:presLayoutVars>
      </dgm:prSet>
      <dgm:spPr>
        <a:ln>
          <a:solidFill>
            <a:schemeClr val="accent6">
              <a:lumMod val="90000"/>
              <a:lumOff val="10000"/>
            </a:schemeClr>
          </a:solidFill>
        </a:ln>
      </dgm:spPr>
    </dgm:pt>
    <dgm:pt modelId="{B51EF07F-B101-49C0-B871-6FBF0DA50C99}" type="pres">
      <dgm:prSet presAssocID="{0AC30B07-8B9A-48E2-9A49-6B0F5261F85A}" presName="Image" presStyleLbl="alignImgPlace1" presStyleIdx="2" presStyleCnt="3">
        <dgm:presLayoutVars>
          <dgm:chMax val="0"/>
          <dgm:chPref val="0"/>
        </dgm:presLayoutVars>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dgm:spPr>
    </dgm:pt>
    <dgm:pt modelId="{8A8DF693-5FE8-49DF-8FC9-8420D9849195}" type="pres">
      <dgm:prSet presAssocID="{0AC30B07-8B9A-48E2-9A49-6B0F5261F85A}" presName="ChildComposite" presStyleCnt="0"/>
      <dgm:spPr/>
    </dgm:pt>
    <dgm:pt modelId="{BB5E6C68-3309-42F1-A1D5-951D317B6917}" type="pres">
      <dgm:prSet presAssocID="{0AC30B07-8B9A-48E2-9A49-6B0F5261F85A}" presName="Child" presStyleLbl="node1" presStyleIdx="0" presStyleCnt="0">
        <dgm:presLayoutVars>
          <dgm:chMax val="0"/>
          <dgm:chPref val="0"/>
          <dgm:bulletEnabled val="1"/>
        </dgm:presLayoutVars>
      </dgm:prSet>
      <dgm:spPr/>
    </dgm:pt>
    <dgm:pt modelId="{3F85AF92-5A01-4650-B871-2B429885DD72}" type="pres">
      <dgm:prSet presAssocID="{0AC30B07-8B9A-48E2-9A49-6B0F5261F85A}" presName="Parent" presStyleLbl="revTx" presStyleIdx="2" presStyleCnt="3">
        <dgm:presLayoutVars>
          <dgm:chMax val="1"/>
          <dgm:chPref val="0"/>
          <dgm:bulletEnabled val="1"/>
        </dgm:presLayoutVars>
      </dgm:prSet>
      <dgm:spPr/>
    </dgm:pt>
  </dgm:ptLst>
  <dgm:cxnLst>
    <dgm:cxn modelId="{91DC5145-2270-4CCC-9A96-2D96D44EE28C}" srcId="{0F343313-65B1-44A0-B874-03CEEB694A78}" destId="{2501A51B-1E81-45CE-AC7D-D424F953B825}" srcOrd="0" destOrd="0" parTransId="{72575F46-8E36-4A6C-8307-6135012E2D02}" sibTransId="{AF724E74-C41F-4565-85B7-C6D4BD102471}"/>
    <dgm:cxn modelId="{BF2B0B49-6C2E-4629-A6E7-B442495B6DA6}" srcId="{0F343313-65B1-44A0-B874-03CEEB694A78}" destId="{0AC30B07-8B9A-48E2-9A49-6B0F5261F85A}" srcOrd="2" destOrd="0" parTransId="{69E26049-CD23-44CA-92EF-1FF0C548658F}" sibTransId="{A0B85E3C-35C5-49F0-AF7C-1023A0BEBC5F}"/>
    <dgm:cxn modelId="{D5DCE3A2-C3FE-4F44-9388-D13CB26EA78E}" type="presOf" srcId="{0AC30B07-8B9A-48E2-9A49-6B0F5261F85A}" destId="{3F85AF92-5A01-4650-B871-2B429885DD72}" srcOrd="0" destOrd="0" presId="urn:microsoft.com/office/officeart/2008/layout/CaptionedPictures"/>
    <dgm:cxn modelId="{B3AD35A7-0D48-430A-BCE6-C27BA87AF315}" srcId="{0F343313-65B1-44A0-B874-03CEEB694A78}" destId="{E0B925A0-9D68-4949-A1CF-6011C4759D8D}" srcOrd="1" destOrd="0" parTransId="{7855BA42-1A25-4F93-A807-7672480C8B86}" sibTransId="{1C6C6678-6B92-4C3D-9F09-57E1762973D0}"/>
    <dgm:cxn modelId="{0E8E3CD2-A798-4046-9B28-BC8FA4A1EE7A}" type="presOf" srcId="{2501A51B-1E81-45CE-AC7D-D424F953B825}" destId="{14EE09D3-FA1D-4AAF-B20A-59C8499DA6DC}" srcOrd="0" destOrd="0" presId="urn:microsoft.com/office/officeart/2008/layout/CaptionedPictures"/>
    <dgm:cxn modelId="{907CE1D7-81EB-4981-848F-34537E58E699}" type="presOf" srcId="{E0B925A0-9D68-4949-A1CF-6011C4759D8D}" destId="{E8276BFC-B0FD-49B0-8485-EDBE4D572223}" srcOrd="0" destOrd="0" presId="urn:microsoft.com/office/officeart/2008/layout/CaptionedPictures"/>
    <dgm:cxn modelId="{B7933DF4-184F-411E-A16F-AF8A635433ED}" type="presOf" srcId="{0F343313-65B1-44A0-B874-03CEEB694A78}" destId="{660E7EFE-4A06-43E5-AD85-BC034951BB8A}" srcOrd="0" destOrd="0" presId="urn:microsoft.com/office/officeart/2008/layout/CaptionedPictures"/>
    <dgm:cxn modelId="{D2FD6577-4086-40E5-8F5B-577548971794}" type="presParOf" srcId="{660E7EFE-4A06-43E5-AD85-BC034951BB8A}" destId="{6BB2074E-D61A-4C83-AFE6-93B7FA390E8A}" srcOrd="0" destOrd="0" presId="urn:microsoft.com/office/officeart/2008/layout/CaptionedPictures"/>
    <dgm:cxn modelId="{86608014-28EC-4CAB-9872-153856707268}" type="presParOf" srcId="{6BB2074E-D61A-4C83-AFE6-93B7FA390E8A}" destId="{50D8324A-F72E-42B1-B592-AE82D2C83276}" srcOrd="0" destOrd="0" presId="urn:microsoft.com/office/officeart/2008/layout/CaptionedPictures"/>
    <dgm:cxn modelId="{9E483942-5995-4BD2-B9FE-C0DD95AA479C}" type="presParOf" srcId="{6BB2074E-D61A-4C83-AFE6-93B7FA390E8A}" destId="{4ED81565-1097-44E8-840B-E6B64788DE59}" srcOrd="1" destOrd="0" presId="urn:microsoft.com/office/officeart/2008/layout/CaptionedPictures"/>
    <dgm:cxn modelId="{9D39931E-4211-42FB-B29E-D23D00524B9F}" type="presParOf" srcId="{6BB2074E-D61A-4C83-AFE6-93B7FA390E8A}" destId="{E921E495-00AF-49C7-B0BB-25D7A6A81132}" srcOrd="2" destOrd="0" presId="urn:microsoft.com/office/officeart/2008/layout/CaptionedPictures"/>
    <dgm:cxn modelId="{F4109D25-50C8-4AEA-984D-E4F0DE14FFAA}" type="presParOf" srcId="{E921E495-00AF-49C7-B0BB-25D7A6A81132}" destId="{D9F22E7C-841B-4182-B110-FA3F9C38E1B7}" srcOrd="0" destOrd="0" presId="urn:microsoft.com/office/officeart/2008/layout/CaptionedPictures"/>
    <dgm:cxn modelId="{1E4DA005-7005-4546-A919-062282CB8E95}" type="presParOf" srcId="{E921E495-00AF-49C7-B0BB-25D7A6A81132}" destId="{14EE09D3-FA1D-4AAF-B20A-59C8499DA6DC}" srcOrd="1" destOrd="0" presId="urn:microsoft.com/office/officeart/2008/layout/CaptionedPictures"/>
    <dgm:cxn modelId="{C56DFA75-D5C3-4258-B399-C12F05B9BCCF}" type="presParOf" srcId="{660E7EFE-4A06-43E5-AD85-BC034951BB8A}" destId="{F1F7900A-0651-49DB-BB17-9EAE128DEBC1}" srcOrd="1" destOrd="0" presId="urn:microsoft.com/office/officeart/2008/layout/CaptionedPictures"/>
    <dgm:cxn modelId="{35B1240D-DA20-4593-AD18-DB8E92D73B3D}" type="presParOf" srcId="{660E7EFE-4A06-43E5-AD85-BC034951BB8A}" destId="{B77A072B-4D0C-46FF-B8EF-920ED1B78E3C}" srcOrd="2" destOrd="0" presId="urn:microsoft.com/office/officeart/2008/layout/CaptionedPictures"/>
    <dgm:cxn modelId="{782A9B8F-DD92-4DEB-A0A1-F57374535D65}" type="presParOf" srcId="{B77A072B-4D0C-46FF-B8EF-920ED1B78E3C}" destId="{00A94161-438D-4C02-A461-74B841AFE2E7}" srcOrd="0" destOrd="0" presId="urn:microsoft.com/office/officeart/2008/layout/CaptionedPictures"/>
    <dgm:cxn modelId="{36CD0D9E-2F0D-4D73-B3EE-21E886946E56}" type="presParOf" srcId="{B77A072B-4D0C-46FF-B8EF-920ED1B78E3C}" destId="{96FE7A39-05A4-495D-B34E-C032913D17E5}" srcOrd="1" destOrd="0" presId="urn:microsoft.com/office/officeart/2008/layout/CaptionedPictures"/>
    <dgm:cxn modelId="{4B0781F5-6FA5-41A9-81CD-D5CBE9C87A4F}" type="presParOf" srcId="{B77A072B-4D0C-46FF-B8EF-920ED1B78E3C}" destId="{67B1C02F-6F67-491C-9A22-A0E9219CD301}" srcOrd="2" destOrd="0" presId="urn:microsoft.com/office/officeart/2008/layout/CaptionedPictures"/>
    <dgm:cxn modelId="{7D48242B-B7B5-4BFE-9C5A-887039AA4658}" type="presParOf" srcId="{67B1C02F-6F67-491C-9A22-A0E9219CD301}" destId="{15620202-D3A4-41D2-B698-EB43826AC3AB}" srcOrd="0" destOrd="0" presId="urn:microsoft.com/office/officeart/2008/layout/CaptionedPictures"/>
    <dgm:cxn modelId="{1938F5E3-5F23-4700-9432-6C67CC9C6F80}" type="presParOf" srcId="{67B1C02F-6F67-491C-9A22-A0E9219CD301}" destId="{E8276BFC-B0FD-49B0-8485-EDBE4D572223}" srcOrd="1" destOrd="0" presId="urn:microsoft.com/office/officeart/2008/layout/CaptionedPictures"/>
    <dgm:cxn modelId="{DE6277BE-E1C3-4658-9385-EEA785F1D24A}" type="presParOf" srcId="{660E7EFE-4A06-43E5-AD85-BC034951BB8A}" destId="{D1A34E18-F980-42F7-BCC5-B97FC3B36287}" srcOrd="3" destOrd="0" presId="urn:microsoft.com/office/officeart/2008/layout/CaptionedPictures"/>
    <dgm:cxn modelId="{D7184B5E-8972-4272-83A2-C7107335B897}" type="presParOf" srcId="{660E7EFE-4A06-43E5-AD85-BC034951BB8A}" destId="{7F375EC2-43C4-4406-883B-A25114D58D09}" srcOrd="4" destOrd="0" presId="urn:microsoft.com/office/officeart/2008/layout/CaptionedPictures"/>
    <dgm:cxn modelId="{82A07EFC-54FB-4770-9A82-2FB5DE5DAD81}" type="presParOf" srcId="{7F375EC2-43C4-4406-883B-A25114D58D09}" destId="{B327438B-1056-45AF-B6C8-C11A8ACECB09}" srcOrd="0" destOrd="0" presId="urn:microsoft.com/office/officeart/2008/layout/CaptionedPictures"/>
    <dgm:cxn modelId="{24E30025-E5FB-43A4-9DCA-A2F419A33015}" type="presParOf" srcId="{7F375EC2-43C4-4406-883B-A25114D58D09}" destId="{B51EF07F-B101-49C0-B871-6FBF0DA50C99}" srcOrd="1" destOrd="0" presId="urn:microsoft.com/office/officeart/2008/layout/CaptionedPictures"/>
    <dgm:cxn modelId="{F088A95B-CC0A-4771-A580-0633E31146B1}" type="presParOf" srcId="{7F375EC2-43C4-4406-883B-A25114D58D09}" destId="{8A8DF693-5FE8-49DF-8FC9-8420D9849195}" srcOrd="2" destOrd="0" presId="urn:microsoft.com/office/officeart/2008/layout/CaptionedPictures"/>
    <dgm:cxn modelId="{A4644750-D7EA-430F-8E1C-261297D332AA}" type="presParOf" srcId="{8A8DF693-5FE8-49DF-8FC9-8420D9849195}" destId="{BB5E6C68-3309-42F1-A1D5-951D317B6917}" srcOrd="0" destOrd="0" presId="urn:microsoft.com/office/officeart/2008/layout/CaptionedPictures"/>
    <dgm:cxn modelId="{8ED03E1D-AE65-4D1F-B9A6-1B81E52964D5}" type="presParOf" srcId="{8A8DF693-5FE8-49DF-8FC9-8420D9849195}" destId="{3F85AF92-5A01-4650-B871-2B429885DD72}"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D8324A-F72E-42B1-B592-AE82D2C83276}">
      <dsp:nvSpPr>
        <dsp:cNvPr id="0" name=""/>
        <dsp:cNvSpPr/>
      </dsp:nvSpPr>
      <dsp:spPr>
        <a:xfrm>
          <a:off x="7636" y="752352"/>
          <a:ext cx="3381836" cy="3978630"/>
        </a:xfrm>
        <a:prstGeom prst="rect">
          <a:avLst/>
        </a:prstGeom>
        <a:solidFill>
          <a:schemeClr val="lt1">
            <a:alpha val="40000"/>
            <a:hueOff val="0"/>
            <a:satOff val="0"/>
            <a:lumOff val="0"/>
            <a:alphaOff val="0"/>
          </a:schemeClr>
        </a:solidFill>
        <a:ln w="9525" cap="flat" cmpd="sng" algn="ctr">
          <a:solidFill>
            <a:schemeClr val="accent6">
              <a:lumMod val="90000"/>
              <a:lumOff val="10000"/>
            </a:schemeClr>
          </a:solidFill>
          <a:prstDash val="solid"/>
        </a:ln>
        <a:effectLst/>
      </dsp:spPr>
      <dsp:style>
        <a:lnRef idx="1">
          <a:scrgbClr r="0" g="0" b="0"/>
        </a:lnRef>
        <a:fillRef idx="1">
          <a:scrgbClr r="0" g="0" b="0"/>
        </a:fillRef>
        <a:effectRef idx="0">
          <a:scrgbClr r="0" g="0" b="0"/>
        </a:effectRef>
        <a:fontRef idx="minor"/>
      </dsp:style>
    </dsp:sp>
    <dsp:sp modelId="{4ED81565-1097-44E8-840B-E6B64788DE59}">
      <dsp:nvSpPr>
        <dsp:cNvPr id="0" name=""/>
        <dsp:cNvSpPr/>
      </dsp:nvSpPr>
      <dsp:spPr>
        <a:xfrm>
          <a:off x="176727" y="911497"/>
          <a:ext cx="3043652" cy="2586109"/>
        </a:xfrm>
        <a:prstGeom prst="rect">
          <a:avLst/>
        </a:prstGeom>
        <a:blipFill dpi="0" rotWithShape="1">
          <a:blip xmlns:r="http://schemas.openxmlformats.org/officeDocument/2006/relationships" r:embed="rId1">
            <a:extLst>
              <a:ext uri="{28A0092B-C50C-407E-A947-70E740481C1C}">
                <a14:useLocalDpi xmlns:a14="http://schemas.microsoft.com/office/drawing/2010/main" val="0"/>
              </a:ext>
            </a:extLst>
          </a:blip>
          <a:srcRect/>
          <a:stretch>
            <a:fillRect l="-277" r="-277"/>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EE09D3-FA1D-4AAF-B20A-59C8499DA6DC}">
      <dsp:nvSpPr>
        <dsp:cNvPr id="0" name=""/>
        <dsp:cNvSpPr/>
      </dsp:nvSpPr>
      <dsp:spPr>
        <a:xfrm>
          <a:off x="176727" y="3497607"/>
          <a:ext cx="3043652" cy="1074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Topology</a:t>
          </a:r>
        </a:p>
      </dsp:txBody>
      <dsp:txXfrm>
        <a:off x="176727" y="3497607"/>
        <a:ext cx="3043652" cy="1074230"/>
      </dsp:txXfrm>
    </dsp:sp>
    <dsp:sp modelId="{00A94161-438D-4C02-A461-74B841AFE2E7}">
      <dsp:nvSpPr>
        <dsp:cNvPr id="0" name=""/>
        <dsp:cNvSpPr/>
      </dsp:nvSpPr>
      <dsp:spPr>
        <a:xfrm>
          <a:off x="4251873" y="752352"/>
          <a:ext cx="3381836" cy="3978630"/>
        </a:xfrm>
        <a:prstGeom prst="rect">
          <a:avLst/>
        </a:prstGeom>
        <a:solidFill>
          <a:schemeClr val="lt1">
            <a:alpha val="40000"/>
            <a:hueOff val="0"/>
            <a:satOff val="0"/>
            <a:lumOff val="0"/>
            <a:alphaOff val="0"/>
          </a:schemeClr>
        </a:solidFill>
        <a:ln w="9525" cap="flat" cmpd="sng" algn="ctr">
          <a:solidFill>
            <a:schemeClr val="accent6">
              <a:lumMod val="90000"/>
              <a:lumOff val="10000"/>
            </a:schemeClr>
          </a:solidFill>
          <a:prstDash val="solid"/>
        </a:ln>
        <a:effectLst/>
      </dsp:spPr>
      <dsp:style>
        <a:lnRef idx="1">
          <a:scrgbClr r="0" g="0" b="0"/>
        </a:lnRef>
        <a:fillRef idx="1">
          <a:scrgbClr r="0" g="0" b="0"/>
        </a:fillRef>
        <a:effectRef idx="0">
          <a:scrgbClr r="0" g="0" b="0"/>
        </a:effectRef>
        <a:fontRef idx="minor"/>
      </dsp:style>
    </dsp:sp>
    <dsp:sp modelId="{96FE7A39-05A4-495D-B34E-C032913D17E5}">
      <dsp:nvSpPr>
        <dsp:cNvPr id="0" name=""/>
        <dsp:cNvSpPr/>
      </dsp:nvSpPr>
      <dsp:spPr>
        <a:xfrm>
          <a:off x="4420965" y="911497"/>
          <a:ext cx="3043652" cy="2586109"/>
        </a:xfrm>
        <a:prstGeom prst="rect">
          <a:avLst/>
        </a:prstGeom>
        <a:blipFill dpi="0" rotWithShape="1">
          <a:blip xmlns:r="http://schemas.openxmlformats.org/officeDocument/2006/relationships" r:embed="rId2">
            <a:extLst>
              <a:ext uri="{28A0092B-C50C-407E-A947-70E740481C1C}">
                <a14:useLocalDpi xmlns:a14="http://schemas.microsoft.com/office/drawing/2010/main" val="0"/>
              </a:ext>
            </a:extLst>
          </a:blip>
          <a:srcRect/>
          <a:stretch>
            <a:fillRect t="3856" b="3856"/>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8276BFC-B0FD-49B0-8485-EDBE4D572223}">
      <dsp:nvSpPr>
        <dsp:cNvPr id="0" name=""/>
        <dsp:cNvSpPr/>
      </dsp:nvSpPr>
      <dsp:spPr>
        <a:xfrm>
          <a:off x="4420965" y="3497607"/>
          <a:ext cx="3043652" cy="1074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Diagnostic Tools</a:t>
          </a:r>
        </a:p>
      </dsp:txBody>
      <dsp:txXfrm>
        <a:off x="4420965" y="3497607"/>
        <a:ext cx="3043652" cy="1074230"/>
      </dsp:txXfrm>
    </dsp:sp>
    <dsp:sp modelId="{B327438B-1056-45AF-B6C8-C11A8ACECB09}">
      <dsp:nvSpPr>
        <dsp:cNvPr id="0" name=""/>
        <dsp:cNvSpPr/>
      </dsp:nvSpPr>
      <dsp:spPr>
        <a:xfrm>
          <a:off x="8496110" y="752352"/>
          <a:ext cx="3381836" cy="3978630"/>
        </a:xfrm>
        <a:prstGeom prst="rect">
          <a:avLst/>
        </a:prstGeom>
        <a:solidFill>
          <a:schemeClr val="lt1">
            <a:alpha val="40000"/>
            <a:hueOff val="0"/>
            <a:satOff val="0"/>
            <a:lumOff val="0"/>
            <a:alphaOff val="0"/>
          </a:schemeClr>
        </a:solidFill>
        <a:ln w="9525" cap="flat" cmpd="sng" algn="ctr">
          <a:solidFill>
            <a:schemeClr val="accent6">
              <a:lumMod val="90000"/>
              <a:lumOff val="10000"/>
            </a:schemeClr>
          </a:solidFill>
          <a:prstDash val="solid"/>
        </a:ln>
        <a:effectLst/>
      </dsp:spPr>
      <dsp:style>
        <a:lnRef idx="1">
          <a:scrgbClr r="0" g="0" b="0"/>
        </a:lnRef>
        <a:fillRef idx="1">
          <a:scrgbClr r="0" g="0" b="0"/>
        </a:fillRef>
        <a:effectRef idx="0">
          <a:scrgbClr r="0" g="0" b="0"/>
        </a:effectRef>
        <a:fontRef idx="minor"/>
      </dsp:style>
    </dsp:sp>
    <dsp:sp modelId="{B51EF07F-B101-49C0-B871-6FBF0DA50C99}">
      <dsp:nvSpPr>
        <dsp:cNvPr id="0" name=""/>
        <dsp:cNvSpPr/>
      </dsp:nvSpPr>
      <dsp:spPr>
        <a:xfrm>
          <a:off x="8665202" y="911497"/>
          <a:ext cx="3043652" cy="258610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2000" r="-12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85AF92-5A01-4650-B871-2B429885DD72}">
      <dsp:nvSpPr>
        <dsp:cNvPr id="0" name=""/>
        <dsp:cNvSpPr/>
      </dsp:nvSpPr>
      <dsp:spPr>
        <a:xfrm>
          <a:off x="8665202" y="3497607"/>
          <a:ext cx="3043652" cy="1074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ctr" anchorCtr="0">
          <a:noAutofit/>
        </a:bodyPr>
        <a:lstStyle/>
        <a:p>
          <a:pPr marL="0" lvl="0" indent="0" algn="ctr" defTabSz="1333500">
            <a:lnSpc>
              <a:spcPct val="90000"/>
            </a:lnSpc>
            <a:spcBef>
              <a:spcPct val="0"/>
            </a:spcBef>
            <a:spcAft>
              <a:spcPct val="35000"/>
            </a:spcAft>
            <a:buNone/>
          </a:pPr>
          <a:r>
            <a:rPr lang="en-US" sz="3000" kern="1200"/>
            <a:t>Flow Logs</a:t>
          </a:r>
        </a:p>
      </dsp:txBody>
      <dsp:txXfrm>
        <a:off x="8665202" y="3497607"/>
        <a:ext cx="3043652" cy="1074230"/>
      </dsp:txXfrm>
    </dsp:sp>
  </dsp:spTree>
</dsp:drawing>
</file>

<file path=ppt/diagrams/layout1.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3/20/2018 12:23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3/20/2018 12:22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microsoft.com/en-us/azure/virtual-machines/windows/sizes?toc=/azure/virtual-network/toc.json"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azure.microsoft.com/updates/accelerated-networking-in-preview" TargetMode="External"/><Relationship Id="rId4" Type="http://schemas.openxmlformats.org/officeDocument/2006/relationships/hyperlink" Target="https://docs.microsoft.com/en-us/azure/virtual-machines/linux/sizes?toc=/azure/virtual-network/toc.json"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docs.microsoft.com/en-us/azure/best-practices-availability-paired-regions?toc=/azure/virtual-network/toc.json#what-are-paired-regions" TargetMode="External"/><Relationship Id="rId2" Type="http://schemas.openxmlformats.org/officeDocument/2006/relationships/slide" Target="../slides/slide29.xml"/><Relationship Id="rId1" Type="http://schemas.openxmlformats.org/officeDocument/2006/relationships/notesMaster" Target="../notesMasters/notesMaster1.xml"/><Relationship Id="rId4" Type="http://schemas.openxmlformats.org/officeDocument/2006/relationships/hyperlink" Target="https://docs.microsoft.com/en-us/azure/expressroute/expressroute-introduction?toc=/azure/virtual-network/toc.json"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0596E5-6523-4DD8-A9ED-0418BD42519C}" type="datetime8">
              <a:rPr lang="en-US" smtClean="0">
                <a:solidFill>
                  <a:prstClr val="black"/>
                </a:solidFill>
              </a:rPr>
              <a:pPr/>
              <a:t>3/20/2018 12:22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4358236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60013199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a:p>
        </p:txBody>
      </p:sp>
    </p:spTree>
    <p:extLst>
      <p:ext uri="{BB962C8B-B14F-4D97-AF65-F5344CB8AC3E}">
        <p14:creationId xmlns:p14="http://schemas.microsoft.com/office/powerpoint/2010/main" val="325857132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a:p>
        </p:txBody>
      </p:sp>
    </p:spTree>
    <p:extLst>
      <p:ext uri="{BB962C8B-B14F-4D97-AF65-F5344CB8AC3E}">
        <p14:creationId xmlns:p14="http://schemas.microsoft.com/office/powerpoint/2010/main" val="32717872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102</a:t>
            </a:fld>
            <a:endParaRPr lang="en-US"/>
          </a:p>
        </p:txBody>
      </p:sp>
    </p:spTree>
    <p:extLst>
      <p:ext uri="{BB962C8B-B14F-4D97-AF65-F5344CB8AC3E}">
        <p14:creationId xmlns:p14="http://schemas.microsoft.com/office/powerpoint/2010/main" val="329734137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103</a:t>
            </a:fld>
            <a:endParaRPr lang="en-US"/>
          </a:p>
        </p:txBody>
      </p:sp>
    </p:spTree>
    <p:extLst>
      <p:ext uri="{BB962C8B-B14F-4D97-AF65-F5344CB8AC3E}">
        <p14:creationId xmlns:p14="http://schemas.microsoft.com/office/powerpoint/2010/main" val="21988763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104</a:t>
            </a:fld>
            <a:endParaRPr lang="en-US"/>
          </a:p>
        </p:txBody>
      </p:sp>
    </p:spTree>
    <p:extLst>
      <p:ext uri="{BB962C8B-B14F-4D97-AF65-F5344CB8AC3E}">
        <p14:creationId xmlns:p14="http://schemas.microsoft.com/office/powerpoint/2010/main" val="9797404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105</a:t>
            </a:fld>
            <a:endParaRPr lang="en-US"/>
          </a:p>
        </p:txBody>
      </p:sp>
    </p:spTree>
    <p:extLst>
      <p:ext uri="{BB962C8B-B14F-4D97-AF65-F5344CB8AC3E}">
        <p14:creationId xmlns:p14="http://schemas.microsoft.com/office/powerpoint/2010/main" val="216431988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106</a:t>
            </a:fld>
            <a:endParaRPr lang="en-US"/>
          </a:p>
        </p:txBody>
      </p:sp>
    </p:spTree>
    <p:extLst>
      <p:ext uri="{BB962C8B-B14F-4D97-AF65-F5344CB8AC3E}">
        <p14:creationId xmlns:p14="http://schemas.microsoft.com/office/powerpoint/2010/main" val="251700478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107</a:t>
            </a:fld>
            <a:endParaRPr lang="en-US"/>
          </a:p>
        </p:txBody>
      </p:sp>
    </p:spTree>
    <p:extLst>
      <p:ext uri="{BB962C8B-B14F-4D97-AF65-F5344CB8AC3E}">
        <p14:creationId xmlns:p14="http://schemas.microsoft.com/office/powerpoint/2010/main" val="176234843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108</a:t>
            </a:fld>
            <a:endParaRPr lang="en-US"/>
          </a:p>
        </p:txBody>
      </p:sp>
    </p:spTree>
    <p:extLst>
      <p:ext uri="{BB962C8B-B14F-4D97-AF65-F5344CB8AC3E}">
        <p14:creationId xmlns:p14="http://schemas.microsoft.com/office/powerpoint/2010/main" val="57035866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3016891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3/20/2018 12:22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6259618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a:p>
        </p:txBody>
      </p:sp>
    </p:spTree>
    <p:extLst>
      <p:ext uri="{BB962C8B-B14F-4D97-AF65-F5344CB8AC3E}">
        <p14:creationId xmlns:p14="http://schemas.microsoft.com/office/powerpoint/2010/main" val="229548320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111</a:t>
            </a:fld>
            <a:endParaRPr lang="en-US"/>
          </a:p>
        </p:txBody>
      </p:sp>
    </p:spTree>
    <p:extLst>
      <p:ext uri="{BB962C8B-B14F-4D97-AF65-F5344CB8AC3E}">
        <p14:creationId xmlns:p14="http://schemas.microsoft.com/office/powerpoint/2010/main" val="19444566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112</a:t>
            </a:fld>
            <a:endParaRPr lang="en-US"/>
          </a:p>
        </p:txBody>
      </p:sp>
    </p:spTree>
    <p:extLst>
      <p:ext uri="{BB962C8B-B14F-4D97-AF65-F5344CB8AC3E}">
        <p14:creationId xmlns:p14="http://schemas.microsoft.com/office/powerpoint/2010/main" val="305787656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113</a:t>
            </a:fld>
            <a:endParaRPr lang="en-US"/>
          </a:p>
        </p:txBody>
      </p:sp>
    </p:spTree>
    <p:extLst>
      <p:ext uri="{BB962C8B-B14F-4D97-AF65-F5344CB8AC3E}">
        <p14:creationId xmlns:p14="http://schemas.microsoft.com/office/powerpoint/2010/main" val="332409871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3/20/2018 12:23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114</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49790994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115</a:t>
            </a:fld>
            <a:endParaRPr lang="en-US"/>
          </a:p>
        </p:txBody>
      </p:sp>
    </p:spTree>
    <p:extLst>
      <p:ext uri="{BB962C8B-B14F-4D97-AF65-F5344CB8AC3E}">
        <p14:creationId xmlns:p14="http://schemas.microsoft.com/office/powerpoint/2010/main" val="196736571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a:p>
        </p:txBody>
      </p:sp>
    </p:spTree>
    <p:extLst>
      <p:ext uri="{BB962C8B-B14F-4D97-AF65-F5344CB8AC3E}">
        <p14:creationId xmlns:p14="http://schemas.microsoft.com/office/powerpoint/2010/main" val="107285861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3/20/2018 12:23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7323131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3438547"/>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119</a:t>
            </a:fld>
            <a:endParaRPr lang="en-US">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a:solidFill>
                  <a:srgbClr val="000000"/>
                </a:solidFill>
              </a:rPr>
              <a:t>© 2010 Microsoft Corporation. All rights reserved. Microsoft, Windows, Windows Vista and other product names are or may be registered trademarks and/or trademarks in the U.S. and/or other countries.</a:t>
            </a:r>
          </a:p>
          <a:p>
            <a:r>
              <a:rPr lang="en-US" sz="4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solidFill>
                  <a:srgbClr val="000000"/>
                </a:solidFill>
              </a:rPr>
            </a:br>
            <a:r>
              <a:rPr lang="en-US" sz="40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3860641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311168637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3/20/2018 12:23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120</a:t>
            </a:fld>
            <a:endParaRPr lang="en-US">
              <a:solidFill>
                <a:prstClr val="black"/>
              </a:solidFill>
            </a:endParaRPr>
          </a:p>
        </p:txBody>
      </p:sp>
    </p:spTree>
    <p:extLst>
      <p:ext uri="{BB962C8B-B14F-4D97-AF65-F5344CB8AC3E}">
        <p14:creationId xmlns:p14="http://schemas.microsoft.com/office/powerpoint/2010/main" val="318939185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3/20/2018 12:23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71200248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122</a:t>
            </a:fld>
            <a:endParaRPr lang="en-US"/>
          </a:p>
        </p:txBody>
      </p:sp>
    </p:spTree>
    <p:extLst>
      <p:ext uri="{BB962C8B-B14F-4D97-AF65-F5344CB8AC3E}">
        <p14:creationId xmlns:p14="http://schemas.microsoft.com/office/powerpoint/2010/main" val="321423115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123</a:t>
            </a:fld>
            <a:endParaRPr lang="en-US"/>
          </a:p>
        </p:txBody>
      </p:sp>
    </p:spTree>
    <p:extLst>
      <p:ext uri="{BB962C8B-B14F-4D97-AF65-F5344CB8AC3E}">
        <p14:creationId xmlns:p14="http://schemas.microsoft.com/office/powerpoint/2010/main" val="429028343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124</a:t>
            </a:fld>
            <a:endParaRPr lang="en-US"/>
          </a:p>
        </p:txBody>
      </p:sp>
    </p:spTree>
    <p:extLst>
      <p:ext uri="{BB962C8B-B14F-4D97-AF65-F5344CB8AC3E}">
        <p14:creationId xmlns:p14="http://schemas.microsoft.com/office/powerpoint/2010/main" val="45114506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125</a:t>
            </a:fld>
            <a:endParaRPr lang="en-US"/>
          </a:p>
        </p:txBody>
      </p:sp>
    </p:spTree>
    <p:extLst>
      <p:ext uri="{BB962C8B-B14F-4D97-AF65-F5344CB8AC3E}">
        <p14:creationId xmlns:p14="http://schemas.microsoft.com/office/powerpoint/2010/main" val="376376799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126</a:t>
            </a:fld>
            <a:endParaRPr lang="en-US"/>
          </a:p>
        </p:txBody>
      </p:sp>
    </p:spTree>
    <p:extLst>
      <p:ext uri="{BB962C8B-B14F-4D97-AF65-F5344CB8AC3E}">
        <p14:creationId xmlns:p14="http://schemas.microsoft.com/office/powerpoint/2010/main" val="1535726824"/>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127</a:t>
            </a:fld>
            <a:endParaRPr lang="en-US"/>
          </a:p>
        </p:txBody>
      </p:sp>
    </p:spTree>
    <p:extLst>
      <p:ext uri="{BB962C8B-B14F-4D97-AF65-F5344CB8AC3E}">
        <p14:creationId xmlns:p14="http://schemas.microsoft.com/office/powerpoint/2010/main" val="385774746"/>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128</a:t>
            </a:fld>
            <a:endParaRPr lang="en-US"/>
          </a:p>
        </p:txBody>
      </p:sp>
    </p:spTree>
    <p:extLst>
      <p:ext uri="{BB962C8B-B14F-4D97-AF65-F5344CB8AC3E}">
        <p14:creationId xmlns:p14="http://schemas.microsoft.com/office/powerpoint/2010/main" val="332232300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129</a:t>
            </a:fld>
            <a:endParaRPr lang="en-US"/>
          </a:p>
        </p:txBody>
      </p:sp>
    </p:spTree>
    <p:extLst>
      <p:ext uri="{BB962C8B-B14F-4D97-AF65-F5344CB8AC3E}">
        <p14:creationId xmlns:p14="http://schemas.microsoft.com/office/powerpoint/2010/main" val="4329977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865416576"/>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130</a:t>
            </a:fld>
            <a:endParaRPr lang="en-US"/>
          </a:p>
        </p:txBody>
      </p:sp>
    </p:spTree>
    <p:extLst>
      <p:ext uri="{BB962C8B-B14F-4D97-AF65-F5344CB8AC3E}">
        <p14:creationId xmlns:p14="http://schemas.microsoft.com/office/powerpoint/2010/main" val="24114391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3/20/2018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2732009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3/20/2018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132</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26231034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3/20/2018 12:23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24982210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3/20/2018 12:23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835433746"/>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3/20/2018 12:23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82197374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3/20/2018 12:23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136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83886798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3/20/2018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761077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r>
              <a:rPr lang="en-US"/>
              <a:t>When planning Azure networking, there are three main areas in Azure network planning customers need to address regardless of the application or service being hosted</a:t>
            </a:r>
          </a:p>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3/20/2018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138</a:t>
            </a:fld>
            <a:endParaRPr lang="en-US"/>
          </a:p>
        </p:txBody>
      </p:sp>
    </p:spTree>
    <p:extLst>
      <p:ext uri="{BB962C8B-B14F-4D97-AF65-F5344CB8AC3E}">
        <p14:creationId xmlns:p14="http://schemas.microsoft.com/office/powerpoint/2010/main" val="189874163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139</a:t>
            </a:fld>
            <a:endParaRPr lang="en-US"/>
          </a:p>
        </p:txBody>
      </p:sp>
    </p:spTree>
    <p:extLst>
      <p:ext uri="{BB962C8B-B14F-4D97-AF65-F5344CB8AC3E}">
        <p14:creationId xmlns:p14="http://schemas.microsoft.com/office/powerpoint/2010/main" val="22607812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76992275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3/20/2018 12:23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4453039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1250">
                      <a:prstClr val="black"/>
                    </a:gs>
                    <a:gs pos="100000">
                      <a:prstClr val="black"/>
                    </a:gs>
                  </a:gsLst>
                  <a:lin ang="5400000" scaled="0"/>
                </a:gradFill>
                <a:effectLst/>
                <a:uLnTx/>
                <a:uFillTx/>
                <a:latin typeface="Segoe UI" pitchFamily="34" charset="0"/>
                <a:ea typeface="+mn-ea"/>
                <a:cs typeface="+mn-cs"/>
              </a:rPr>
              <a:t>Build 2012</a:t>
            </a:r>
          </a:p>
        </p:txBody>
      </p:sp>
      <p:sp>
        <p:nvSpPr>
          <p:cNvPr id="5" name="Footer Placeholder 4"/>
          <p:cNvSpPr>
            <a:spLocks noGrp="1"/>
          </p:cNvSpPr>
          <p:nvPr>
            <p:ph type="ftr" sz="quarter" idx="11"/>
          </p:nvPr>
        </p:nvSpPr>
        <p:spPr/>
        <p:txBody>
          <a:bodyPr/>
          <a:lstStyle/>
          <a:p>
            <a:pPr marL="0" marR="0" lvl="0" indent="0" algn="l" defTabSz="95065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5065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A72771-5B60-4490-BCF6-7B66D2415730}" type="datetime1">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3/20/2018</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141</a:t>
            </a:fld>
            <a:endParaRPr kumimoji="0" lang="en-US" sz="1800" b="0" i="0" u="none" strike="noStrike" kern="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9279996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3/20/2018 12:23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0026329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0EC29EE-A8AD-4CE0-9C0B-116E0D4D7533}"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3/20/2018 12:23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16407570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7D10C09F-FCA1-48C8-B40D-42E1045D109E}"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3/20/2018 12:23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144</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420449219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62D21B-3B42-4F5D-BCF1-3634FD5ECB4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145</a:t>
            </a:fld>
            <a:endParaRPr kumimoji="0" lang="en-US"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3175000" y="4432300"/>
            <a:ext cx="3175000" cy="1446550"/>
          </a:xfrm>
          <a:prstGeom prst="rect">
            <a:avLst/>
          </a:prstGeom>
          <a:solidFill>
            <a:srgbClr val="FCD5B5"/>
          </a:solidFill>
          <a:effectLst>
            <a:outerShdw blurRad="190500" dist="76200" dir="2700000" algn="tl">
              <a:srgbClr val="646464"/>
            </a:outerShdw>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a:rPr>
              <a:t>[EDITOR] </a:t>
            </a:r>
            <a:r>
              <a:rPr kumimoji="0" lang="en-US" sz="1100" b="0" i="0" u="none" strike="noStrike" kern="0" cap="none" spc="0" normalizeH="0" baseline="0" noProof="0" err="1">
                <a:ln>
                  <a:noFill/>
                </a:ln>
                <a:solidFill>
                  <a:sysClr val="windowText" lastClr="000000"/>
                </a:solidFill>
                <a:effectLst/>
                <a:uLnTx/>
                <a:uFillTx/>
                <a:latin typeface="Calibri"/>
              </a:rPr>
              <a:t>Rajashree</a:t>
            </a:r>
            <a:r>
              <a:rPr kumimoji="0" lang="en-US" sz="1100" b="0" i="0" u="none" strike="noStrike" kern="0" cap="none" spc="0" normalizeH="0" baseline="0" noProof="0">
                <a:ln>
                  <a:noFill/>
                </a:ln>
                <a:solidFill>
                  <a:sysClr val="windowText" lastClr="000000"/>
                </a:solidFill>
                <a:effectLst/>
                <a:uLnTx/>
                <a:uFillTx/>
                <a:latin typeface="Calibri"/>
              </a:rPr>
              <a:t> Ghosh (Spectrum Consultants India </a:t>
            </a:r>
            <a:r>
              <a:rPr kumimoji="0" lang="en-US" sz="1100" b="0" i="0" u="none" strike="noStrike" kern="0" cap="none" spc="0" normalizeH="0" baseline="0" noProof="0" err="1">
                <a:ln>
                  <a:noFill/>
                </a:ln>
                <a:solidFill>
                  <a:sysClr val="windowText" lastClr="000000"/>
                </a:solidFill>
                <a:effectLst/>
                <a:uLnTx/>
                <a:uFillTx/>
                <a:latin typeface="Calibri"/>
              </a:rPr>
              <a:t>Pvt</a:t>
            </a:r>
            <a:r>
              <a:rPr kumimoji="0" lang="en-US" sz="1100" b="0" i="0" u="none" strike="noStrike" kern="0" cap="none" spc="0" normalizeH="0" baseline="0" noProof="0">
                <a:ln>
                  <a:noFill/>
                </a:ln>
                <a:solidFill>
                  <a:sysClr val="windowText" lastClr="000000"/>
                </a:solidFill>
                <a:effectLst/>
                <a:uLnTx/>
                <a:uFillTx/>
                <a:latin typeface="Calibri"/>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ysClr val="windowText" lastClr="000000"/>
                </a:solidFill>
                <a:effectLst/>
                <a:uLnTx/>
                <a:uFillTx/>
                <a:latin typeface="Calibri"/>
              </a:rPr>
              <a:t>06 December 2011
</a:t>
            </a:r>
            <a:r>
              <a:rPr kumimoji="0" lang="en-US" sz="1100" b="0" i="0" u="none" strike="noStrike" kern="0" cap="none" spc="0" normalizeH="0" baseline="0" noProof="0">
                <a:ln>
                  <a:noFill/>
                </a:ln>
                <a:solidFill>
                  <a:sysClr val="windowText" lastClr="000000"/>
                </a:solidFill>
                <a:effectLst/>
                <a:uLnTx/>
                <a:uFillTx/>
                <a:latin typeface="Calibri"/>
              </a:rPr>
              <a:t>&lt;</a:t>
            </a:r>
            <a:r>
              <a:rPr kumimoji="0" lang="en-US" sz="1100" b="0" i="0" u="none" strike="noStrike" kern="0" cap="none" spc="0" normalizeH="0" baseline="0" noProof="0">
                <a:ln>
                  <a:noFill/>
                </a:ln>
                <a:solidFill>
                  <a:sysClr val="windowText" lastClr="000000"/>
                </a:solidFill>
                <a:effectLst/>
                <a:uLnTx/>
                <a:uFillTx/>
              </a:rPr>
              <a:t>Please be informed that the words/phrases/punctuations marked in red are my additions/alterations in this ppt.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a:rPr>
              <a:t>&gt;</a:t>
            </a:r>
          </a:p>
        </p:txBody>
      </p:sp>
    </p:spTree>
    <p:extLst>
      <p:ext uri="{BB962C8B-B14F-4D97-AF65-F5344CB8AC3E}">
        <p14:creationId xmlns:p14="http://schemas.microsoft.com/office/powerpoint/2010/main" val="306727604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62D21B-3B42-4F5D-BCF1-3634FD5ECB4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146</a:t>
            </a:fld>
            <a:endParaRPr kumimoji="0" lang="en-US"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3175000" y="4432300"/>
            <a:ext cx="3175000" cy="1446550"/>
          </a:xfrm>
          <a:prstGeom prst="rect">
            <a:avLst/>
          </a:prstGeom>
          <a:solidFill>
            <a:srgbClr val="FCD5B5"/>
          </a:solidFill>
          <a:effectLst>
            <a:outerShdw blurRad="190500" dist="76200" dir="2700000" algn="tl">
              <a:srgbClr val="646464"/>
            </a:outerShdw>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a:rPr>
              <a:t>[EDITOR] </a:t>
            </a:r>
            <a:r>
              <a:rPr kumimoji="0" lang="en-US" sz="1100" b="0" i="0" u="none" strike="noStrike" kern="0" cap="none" spc="0" normalizeH="0" baseline="0" noProof="0" err="1">
                <a:ln>
                  <a:noFill/>
                </a:ln>
                <a:solidFill>
                  <a:sysClr val="windowText" lastClr="000000"/>
                </a:solidFill>
                <a:effectLst/>
                <a:uLnTx/>
                <a:uFillTx/>
                <a:latin typeface="Calibri"/>
              </a:rPr>
              <a:t>Rajashree</a:t>
            </a:r>
            <a:r>
              <a:rPr kumimoji="0" lang="en-US" sz="1100" b="0" i="0" u="none" strike="noStrike" kern="0" cap="none" spc="0" normalizeH="0" baseline="0" noProof="0">
                <a:ln>
                  <a:noFill/>
                </a:ln>
                <a:solidFill>
                  <a:sysClr val="windowText" lastClr="000000"/>
                </a:solidFill>
                <a:effectLst/>
                <a:uLnTx/>
                <a:uFillTx/>
                <a:latin typeface="Calibri"/>
              </a:rPr>
              <a:t> Ghosh (Spectrum Consultants India </a:t>
            </a:r>
            <a:r>
              <a:rPr kumimoji="0" lang="en-US" sz="1100" b="0" i="0" u="none" strike="noStrike" kern="0" cap="none" spc="0" normalizeH="0" baseline="0" noProof="0" err="1">
                <a:ln>
                  <a:noFill/>
                </a:ln>
                <a:solidFill>
                  <a:sysClr val="windowText" lastClr="000000"/>
                </a:solidFill>
                <a:effectLst/>
                <a:uLnTx/>
                <a:uFillTx/>
                <a:latin typeface="Calibri"/>
              </a:rPr>
              <a:t>Pvt</a:t>
            </a:r>
            <a:r>
              <a:rPr kumimoji="0" lang="en-US" sz="1100" b="0" i="0" u="none" strike="noStrike" kern="0" cap="none" spc="0" normalizeH="0" baseline="0" noProof="0">
                <a:ln>
                  <a:noFill/>
                </a:ln>
                <a:solidFill>
                  <a:sysClr val="windowText" lastClr="000000"/>
                </a:solidFill>
                <a:effectLst/>
                <a:uLnTx/>
                <a:uFillTx/>
                <a:latin typeface="Calibri"/>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ysClr val="windowText" lastClr="000000"/>
                </a:solidFill>
                <a:effectLst/>
                <a:uLnTx/>
                <a:uFillTx/>
                <a:latin typeface="Calibri"/>
              </a:rPr>
              <a:t>06 December 2011
</a:t>
            </a:r>
            <a:r>
              <a:rPr kumimoji="0" lang="en-US" sz="1100" b="0" i="0" u="none" strike="noStrike" kern="0" cap="none" spc="0" normalizeH="0" baseline="0" noProof="0">
                <a:ln>
                  <a:noFill/>
                </a:ln>
                <a:solidFill>
                  <a:sysClr val="windowText" lastClr="000000"/>
                </a:solidFill>
                <a:effectLst/>
                <a:uLnTx/>
                <a:uFillTx/>
                <a:latin typeface="Calibri"/>
              </a:rPr>
              <a:t>&lt;</a:t>
            </a:r>
            <a:r>
              <a:rPr kumimoji="0" lang="en-US" sz="1100" b="0" i="0" u="none" strike="noStrike" kern="0" cap="none" spc="0" normalizeH="0" baseline="0" noProof="0">
                <a:ln>
                  <a:noFill/>
                </a:ln>
                <a:solidFill>
                  <a:sysClr val="windowText" lastClr="000000"/>
                </a:solidFill>
                <a:effectLst/>
                <a:uLnTx/>
                <a:uFillTx/>
              </a:rPr>
              <a:t>Please be informed that the words/phrases/punctuations marked in red are my additions/alterations in this ppt.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a:rPr>
              <a:t>&gt;</a:t>
            </a:r>
          </a:p>
        </p:txBody>
      </p:sp>
    </p:spTree>
    <p:extLst>
      <p:ext uri="{BB962C8B-B14F-4D97-AF65-F5344CB8AC3E}">
        <p14:creationId xmlns:p14="http://schemas.microsoft.com/office/powerpoint/2010/main" val="685070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62D21B-3B42-4F5D-BCF1-3634FD5ECB4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147</a:t>
            </a:fld>
            <a:endParaRPr kumimoji="0" lang="en-US"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3175000" y="4432300"/>
            <a:ext cx="3175000" cy="1446550"/>
          </a:xfrm>
          <a:prstGeom prst="rect">
            <a:avLst/>
          </a:prstGeom>
          <a:solidFill>
            <a:srgbClr val="FCD5B5"/>
          </a:solidFill>
          <a:effectLst>
            <a:outerShdw blurRad="190500" dist="76200" dir="2700000" algn="tl">
              <a:srgbClr val="646464"/>
            </a:outerShdw>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a:rPr>
              <a:t>[EDITOR] </a:t>
            </a:r>
            <a:r>
              <a:rPr kumimoji="0" lang="en-US" sz="1100" b="0" i="0" u="none" strike="noStrike" kern="0" cap="none" spc="0" normalizeH="0" baseline="0" noProof="0" err="1">
                <a:ln>
                  <a:noFill/>
                </a:ln>
                <a:solidFill>
                  <a:sysClr val="windowText" lastClr="000000"/>
                </a:solidFill>
                <a:effectLst/>
                <a:uLnTx/>
                <a:uFillTx/>
                <a:latin typeface="Calibri"/>
              </a:rPr>
              <a:t>Rajashree</a:t>
            </a:r>
            <a:r>
              <a:rPr kumimoji="0" lang="en-US" sz="1100" b="0" i="0" u="none" strike="noStrike" kern="0" cap="none" spc="0" normalizeH="0" baseline="0" noProof="0">
                <a:ln>
                  <a:noFill/>
                </a:ln>
                <a:solidFill>
                  <a:sysClr val="windowText" lastClr="000000"/>
                </a:solidFill>
                <a:effectLst/>
                <a:uLnTx/>
                <a:uFillTx/>
                <a:latin typeface="Calibri"/>
              </a:rPr>
              <a:t> Ghosh (Spectrum Consultants India </a:t>
            </a:r>
            <a:r>
              <a:rPr kumimoji="0" lang="en-US" sz="1100" b="0" i="0" u="none" strike="noStrike" kern="0" cap="none" spc="0" normalizeH="0" baseline="0" noProof="0" err="1">
                <a:ln>
                  <a:noFill/>
                </a:ln>
                <a:solidFill>
                  <a:sysClr val="windowText" lastClr="000000"/>
                </a:solidFill>
                <a:effectLst/>
                <a:uLnTx/>
                <a:uFillTx/>
                <a:latin typeface="Calibri"/>
              </a:rPr>
              <a:t>Pvt</a:t>
            </a:r>
            <a:r>
              <a:rPr kumimoji="0" lang="en-US" sz="1100" b="0" i="0" u="none" strike="noStrike" kern="0" cap="none" spc="0" normalizeH="0" baseline="0" noProof="0">
                <a:ln>
                  <a:noFill/>
                </a:ln>
                <a:solidFill>
                  <a:sysClr val="windowText" lastClr="000000"/>
                </a:solidFill>
                <a:effectLst/>
                <a:uLnTx/>
                <a:uFillTx/>
                <a:latin typeface="Calibri"/>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ysClr val="windowText" lastClr="000000"/>
                </a:solidFill>
                <a:effectLst/>
                <a:uLnTx/>
                <a:uFillTx/>
                <a:latin typeface="Calibri"/>
              </a:rPr>
              <a:t>06 December 2011
</a:t>
            </a:r>
            <a:r>
              <a:rPr kumimoji="0" lang="en-US" sz="1100" b="0" i="0" u="none" strike="noStrike" kern="0" cap="none" spc="0" normalizeH="0" baseline="0" noProof="0">
                <a:ln>
                  <a:noFill/>
                </a:ln>
                <a:solidFill>
                  <a:sysClr val="windowText" lastClr="000000"/>
                </a:solidFill>
                <a:effectLst/>
                <a:uLnTx/>
                <a:uFillTx/>
                <a:latin typeface="Calibri"/>
              </a:rPr>
              <a:t>&lt;</a:t>
            </a:r>
            <a:r>
              <a:rPr kumimoji="0" lang="en-US" sz="1100" b="0" i="0" u="none" strike="noStrike" kern="0" cap="none" spc="0" normalizeH="0" baseline="0" noProof="0">
                <a:ln>
                  <a:noFill/>
                </a:ln>
                <a:solidFill>
                  <a:sysClr val="windowText" lastClr="000000"/>
                </a:solidFill>
                <a:effectLst/>
                <a:uLnTx/>
                <a:uFillTx/>
              </a:rPr>
              <a:t>Please be informed that the words/phrases/punctuations marked in red are my additions/alterations in this ppt.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a:rPr>
              <a:t>&gt;</a:t>
            </a:r>
          </a:p>
        </p:txBody>
      </p:sp>
    </p:spTree>
    <p:extLst>
      <p:ext uri="{BB962C8B-B14F-4D97-AF65-F5344CB8AC3E}">
        <p14:creationId xmlns:p14="http://schemas.microsoft.com/office/powerpoint/2010/main" val="344278948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6422114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Discussion: Why would this happen?</a:t>
            </a:r>
            <a:endParaRPr lang="en-US" b="0" baseline="0"/>
          </a:p>
          <a:p>
            <a:pPr marL="171450" indent="-171450">
              <a:buFont typeface="Arial" charset="0"/>
              <a:buChar char="•"/>
            </a:pPr>
            <a:r>
              <a:rPr lang="en-US" baseline="0"/>
              <a:t>Maybe nothing is listening on the port in question</a:t>
            </a:r>
          </a:p>
          <a:p>
            <a:pPr marL="171450" indent="-171450">
              <a:buFont typeface="Arial" charset="0"/>
              <a:buChar char="•"/>
            </a:pPr>
            <a:r>
              <a:rPr lang="en-US" baseline="0"/>
              <a:t>Server does not exist (bad name resolution or bad ARP responses)</a:t>
            </a:r>
          </a:p>
          <a:p>
            <a:pPr marL="171450" indent="-171450">
              <a:buFont typeface="Arial" charset="0"/>
              <a:buChar char="•"/>
            </a:pPr>
            <a:r>
              <a:rPr lang="en-US" baseline="0"/>
              <a:t>Network/route problem</a:t>
            </a:r>
          </a:p>
          <a:p>
            <a:pPr marL="171450" indent="-171450">
              <a:buFont typeface="Arial" charset="0"/>
              <a:buChar char="•"/>
            </a:pPr>
            <a:r>
              <a:rPr lang="en-US" baseline="0"/>
              <a:t>Firewall</a:t>
            </a:r>
          </a:p>
        </p:txBody>
      </p:sp>
    </p:spTree>
    <p:extLst>
      <p:ext uri="{BB962C8B-B14F-4D97-AF65-F5344CB8AC3E}">
        <p14:creationId xmlns:p14="http://schemas.microsoft.com/office/powerpoint/2010/main" val="2789446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653808713"/>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Discussion: Why would this happen?</a:t>
            </a:r>
            <a:endParaRPr lang="en-US" b="0" baseline="0"/>
          </a:p>
          <a:p>
            <a:pPr marL="171450" indent="-171450">
              <a:buFont typeface="Arial" charset="0"/>
              <a:buChar char="•"/>
            </a:pPr>
            <a:r>
              <a:rPr lang="en-US" baseline="0"/>
              <a:t>Maybe nothing is listening on the port in question</a:t>
            </a:r>
          </a:p>
          <a:p>
            <a:pPr marL="171450" indent="-171450">
              <a:buFont typeface="Arial" charset="0"/>
              <a:buChar char="•"/>
            </a:pPr>
            <a:r>
              <a:rPr lang="en-US" baseline="0"/>
              <a:t>Firewall</a:t>
            </a:r>
          </a:p>
        </p:txBody>
      </p:sp>
    </p:spTree>
    <p:extLst>
      <p:ext uri="{BB962C8B-B14F-4D97-AF65-F5344CB8AC3E}">
        <p14:creationId xmlns:p14="http://schemas.microsoft.com/office/powerpoint/2010/main" val="365092089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151</a:t>
            </a:fld>
            <a:endParaRPr lang="en-US"/>
          </a:p>
        </p:txBody>
      </p:sp>
    </p:spTree>
    <p:extLst>
      <p:ext uri="{BB962C8B-B14F-4D97-AF65-F5344CB8AC3E}">
        <p14:creationId xmlns:p14="http://schemas.microsoft.com/office/powerpoint/2010/main" val="385172669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http://blogs.technet.com/b/onthewire/archive/2014/06/27/checking-your-tcp-packets-are-pulling-their-weight-tcp-max-segment-size-or-mss.aspx</a:t>
            </a:r>
          </a:p>
        </p:txBody>
      </p:sp>
    </p:spTree>
    <p:extLst>
      <p:ext uri="{BB962C8B-B14F-4D97-AF65-F5344CB8AC3E}">
        <p14:creationId xmlns:p14="http://schemas.microsoft.com/office/powerpoint/2010/main" val="15722363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153</a:t>
            </a:fld>
            <a:endParaRPr lang="en-US"/>
          </a:p>
        </p:txBody>
      </p:sp>
    </p:spTree>
    <p:extLst>
      <p:ext uri="{BB962C8B-B14F-4D97-AF65-F5344CB8AC3E}">
        <p14:creationId xmlns:p14="http://schemas.microsoft.com/office/powerpoint/2010/main" val="300498178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154</a:t>
            </a:fld>
            <a:endParaRPr lang="en-US"/>
          </a:p>
        </p:txBody>
      </p:sp>
    </p:spTree>
    <p:extLst>
      <p:ext uri="{BB962C8B-B14F-4D97-AF65-F5344CB8AC3E}">
        <p14:creationId xmlns:p14="http://schemas.microsoft.com/office/powerpoint/2010/main" val="251368871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155</a:t>
            </a:fld>
            <a:endParaRPr lang="en-US"/>
          </a:p>
        </p:txBody>
      </p:sp>
    </p:spTree>
    <p:extLst>
      <p:ext uri="{BB962C8B-B14F-4D97-AF65-F5344CB8AC3E}">
        <p14:creationId xmlns:p14="http://schemas.microsoft.com/office/powerpoint/2010/main" val="798079543"/>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latin typeface="Segoe UI Light"/>
            </a:endParaRPr>
          </a:p>
        </p:txBody>
      </p:sp>
    </p:spTree>
    <p:extLst>
      <p:ext uri="{BB962C8B-B14F-4D97-AF65-F5344CB8AC3E}">
        <p14:creationId xmlns:p14="http://schemas.microsoft.com/office/powerpoint/2010/main" val="94939319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157</a:t>
            </a:fld>
            <a:endParaRPr lang="en-US"/>
          </a:p>
        </p:txBody>
      </p:sp>
    </p:spTree>
    <p:extLst>
      <p:ext uri="{BB962C8B-B14F-4D97-AF65-F5344CB8AC3E}">
        <p14:creationId xmlns:p14="http://schemas.microsoft.com/office/powerpoint/2010/main" val="1403749982"/>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Validate performance using </a:t>
            </a:r>
            <a:r>
              <a:rPr lang="en-US" err="1"/>
              <a:t>iperf</a:t>
            </a:r>
            <a:r>
              <a:rPr lang="en-US"/>
              <a:t> or </a:t>
            </a:r>
            <a:r>
              <a:rPr lang="en-US" err="1"/>
              <a:t>ntttcp</a:t>
            </a:r>
            <a:endParaRPr lang="en-US"/>
          </a:p>
          <a:p>
            <a:r>
              <a:rPr lang="en-US"/>
              <a:t>Refer -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62D21B-3B42-4F5D-BCF1-3634FD5ECB4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158</a:t>
            </a:fld>
            <a:endParaRPr kumimoji="0" lang="en-US"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3175000" y="4432300"/>
            <a:ext cx="3175000" cy="1446550"/>
          </a:xfrm>
          <a:prstGeom prst="rect">
            <a:avLst/>
          </a:prstGeom>
          <a:solidFill>
            <a:srgbClr val="FCD5B5"/>
          </a:solidFill>
          <a:effectLst>
            <a:outerShdw blurRad="190500" dist="76200" dir="2700000" algn="tl">
              <a:srgbClr val="646464"/>
            </a:outerShdw>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a:rPr>
              <a:t>[EDITOR] </a:t>
            </a:r>
            <a:r>
              <a:rPr kumimoji="0" lang="en-US" sz="1100" b="0" i="0" u="none" strike="noStrike" kern="0" cap="none" spc="0" normalizeH="0" baseline="0" noProof="0" err="1">
                <a:ln>
                  <a:noFill/>
                </a:ln>
                <a:solidFill>
                  <a:sysClr val="windowText" lastClr="000000"/>
                </a:solidFill>
                <a:effectLst/>
                <a:uLnTx/>
                <a:uFillTx/>
                <a:latin typeface="Calibri"/>
              </a:rPr>
              <a:t>Rajashree</a:t>
            </a:r>
            <a:r>
              <a:rPr kumimoji="0" lang="en-US" sz="1100" b="0" i="0" u="none" strike="noStrike" kern="0" cap="none" spc="0" normalizeH="0" baseline="0" noProof="0">
                <a:ln>
                  <a:noFill/>
                </a:ln>
                <a:solidFill>
                  <a:sysClr val="windowText" lastClr="000000"/>
                </a:solidFill>
                <a:effectLst/>
                <a:uLnTx/>
                <a:uFillTx/>
                <a:latin typeface="Calibri"/>
              </a:rPr>
              <a:t> Ghosh (Spectrum Consultants India </a:t>
            </a:r>
            <a:r>
              <a:rPr kumimoji="0" lang="en-US" sz="1100" b="0" i="0" u="none" strike="noStrike" kern="0" cap="none" spc="0" normalizeH="0" baseline="0" noProof="0" err="1">
                <a:ln>
                  <a:noFill/>
                </a:ln>
                <a:solidFill>
                  <a:sysClr val="windowText" lastClr="000000"/>
                </a:solidFill>
                <a:effectLst/>
                <a:uLnTx/>
                <a:uFillTx/>
                <a:latin typeface="Calibri"/>
              </a:rPr>
              <a:t>Pvt</a:t>
            </a:r>
            <a:r>
              <a:rPr kumimoji="0" lang="en-US" sz="1100" b="0" i="0" u="none" strike="noStrike" kern="0" cap="none" spc="0" normalizeH="0" baseline="0" noProof="0">
                <a:ln>
                  <a:noFill/>
                </a:ln>
                <a:solidFill>
                  <a:sysClr val="windowText" lastClr="000000"/>
                </a:solidFill>
                <a:effectLst/>
                <a:uLnTx/>
                <a:uFillTx/>
                <a:latin typeface="Calibri"/>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ysClr val="windowText" lastClr="000000"/>
                </a:solidFill>
                <a:effectLst/>
                <a:uLnTx/>
                <a:uFillTx/>
                <a:latin typeface="Calibri"/>
              </a:rPr>
              <a:t>06 December 2011
</a:t>
            </a:r>
            <a:r>
              <a:rPr kumimoji="0" lang="en-US" sz="1100" b="0" i="0" u="none" strike="noStrike" kern="0" cap="none" spc="0" normalizeH="0" baseline="0" noProof="0">
                <a:ln>
                  <a:noFill/>
                </a:ln>
                <a:solidFill>
                  <a:sysClr val="windowText" lastClr="000000"/>
                </a:solidFill>
                <a:effectLst/>
                <a:uLnTx/>
                <a:uFillTx/>
                <a:latin typeface="Calibri"/>
              </a:rPr>
              <a:t>&lt;</a:t>
            </a:r>
            <a:r>
              <a:rPr kumimoji="0" lang="en-US" sz="1100" b="0" i="0" u="none" strike="noStrike" kern="0" cap="none" spc="0" normalizeH="0" baseline="0" noProof="0">
                <a:ln>
                  <a:noFill/>
                </a:ln>
                <a:solidFill>
                  <a:sysClr val="windowText" lastClr="000000"/>
                </a:solidFill>
                <a:effectLst/>
                <a:uLnTx/>
                <a:uFillTx/>
              </a:rPr>
              <a:t>Please be informed that the words/phrases/punctuations marked in red are my additions/alterations in this ppt.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a:rPr>
              <a:t>&gt;</a:t>
            </a:r>
          </a:p>
        </p:txBody>
      </p:sp>
    </p:spTree>
    <p:extLst>
      <p:ext uri="{BB962C8B-B14F-4D97-AF65-F5344CB8AC3E}">
        <p14:creationId xmlns:p14="http://schemas.microsoft.com/office/powerpoint/2010/main" val="3581400280"/>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Validate performance using </a:t>
            </a:r>
            <a:r>
              <a:rPr lang="en-US" err="1"/>
              <a:t>iperf</a:t>
            </a:r>
            <a:r>
              <a:rPr lang="en-US"/>
              <a:t> or </a:t>
            </a:r>
            <a:r>
              <a:rPr lang="en-US" err="1"/>
              <a:t>ntttcp</a:t>
            </a:r>
            <a:endParaRPr lang="en-US"/>
          </a:p>
          <a:p>
            <a:r>
              <a:rPr lang="en-US"/>
              <a:t>Refer -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62D21B-3B42-4F5D-BCF1-3634FD5ECB4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3175000" y="4432300"/>
            <a:ext cx="3175000" cy="1446550"/>
          </a:xfrm>
          <a:prstGeom prst="rect">
            <a:avLst/>
          </a:prstGeom>
          <a:solidFill>
            <a:srgbClr val="FCD5B5"/>
          </a:solidFill>
          <a:effectLst>
            <a:outerShdw blurRad="190500" dist="76200" dir="2700000" algn="tl">
              <a:srgbClr val="646464"/>
            </a:outerShdw>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a:rPr>
              <a:t>[EDITOR] </a:t>
            </a:r>
            <a:r>
              <a:rPr kumimoji="0" lang="en-US" sz="1100" b="0" i="0" u="none" strike="noStrike" kern="0" cap="none" spc="0" normalizeH="0" baseline="0" noProof="0" err="1">
                <a:ln>
                  <a:noFill/>
                </a:ln>
                <a:solidFill>
                  <a:sysClr val="windowText" lastClr="000000"/>
                </a:solidFill>
                <a:effectLst/>
                <a:uLnTx/>
                <a:uFillTx/>
                <a:latin typeface="Calibri"/>
              </a:rPr>
              <a:t>Rajashree</a:t>
            </a:r>
            <a:r>
              <a:rPr kumimoji="0" lang="en-US" sz="1100" b="0" i="0" u="none" strike="noStrike" kern="0" cap="none" spc="0" normalizeH="0" baseline="0" noProof="0">
                <a:ln>
                  <a:noFill/>
                </a:ln>
                <a:solidFill>
                  <a:sysClr val="windowText" lastClr="000000"/>
                </a:solidFill>
                <a:effectLst/>
                <a:uLnTx/>
                <a:uFillTx/>
                <a:latin typeface="Calibri"/>
              </a:rPr>
              <a:t> Ghosh (Spectrum Consultants India </a:t>
            </a:r>
            <a:r>
              <a:rPr kumimoji="0" lang="en-US" sz="1100" b="0" i="0" u="none" strike="noStrike" kern="0" cap="none" spc="0" normalizeH="0" baseline="0" noProof="0" err="1">
                <a:ln>
                  <a:noFill/>
                </a:ln>
                <a:solidFill>
                  <a:sysClr val="windowText" lastClr="000000"/>
                </a:solidFill>
                <a:effectLst/>
                <a:uLnTx/>
                <a:uFillTx/>
                <a:latin typeface="Calibri"/>
              </a:rPr>
              <a:t>Pvt</a:t>
            </a:r>
            <a:r>
              <a:rPr kumimoji="0" lang="en-US" sz="1100" b="0" i="0" u="none" strike="noStrike" kern="0" cap="none" spc="0" normalizeH="0" baseline="0" noProof="0">
                <a:ln>
                  <a:noFill/>
                </a:ln>
                <a:solidFill>
                  <a:sysClr val="windowText" lastClr="000000"/>
                </a:solidFill>
                <a:effectLst/>
                <a:uLnTx/>
                <a:uFillTx/>
                <a:latin typeface="Calibri"/>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ysClr val="windowText" lastClr="000000"/>
                </a:solidFill>
                <a:effectLst/>
                <a:uLnTx/>
                <a:uFillTx/>
                <a:latin typeface="Calibri"/>
              </a:rPr>
              <a:t>06 December 2011
</a:t>
            </a:r>
            <a:r>
              <a:rPr kumimoji="0" lang="en-US" sz="1100" b="0" i="0" u="none" strike="noStrike" kern="0" cap="none" spc="0" normalizeH="0" baseline="0" noProof="0">
                <a:ln>
                  <a:noFill/>
                </a:ln>
                <a:solidFill>
                  <a:sysClr val="windowText" lastClr="000000"/>
                </a:solidFill>
                <a:effectLst/>
                <a:uLnTx/>
                <a:uFillTx/>
                <a:latin typeface="Calibri"/>
              </a:rPr>
              <a:t>&lt;</a:t>
            </a:r>
            <a:r>
              <a:rPr kumimoji="0" lang="en-US" sz="1100" b="0" i="0" u="none" strike="noStrike" kern="0" cap="none" spc="0" normalizeH="0" baseline="0" noProof="0">
                <a:ln>
                  <a:noFill/>
                </a:ln>
                <a:solidFill>
                  <a:sysClr val="windowText" lastClr="000000"/>
                </a:solidFill>
                <a:effectLst/>
                <a:uLnTx/>
                <a:uFillTx/>
              </a:rPr>
              <a:t>Please be informed that the words/phrases/punctuations marked in red are my additions/alterations in this ppt.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a:rPr>
              <a:t>&gt;</a:t>
            </a:r>
          </a:p>
        </p:txBody>
      </p:sp>
    </p:spTree>
    <p:extLst>
      <p:ext uri="{BB962C8B-B14F-4D97-AF65-F5344CB8AC3E}">
        <p14:creationId xmlns:p14="http://schemas.microsoft.com/office/powerpoint/2010/main" val="3067475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38813104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Validate performance using </a:t>
            </a:r>
            <a:r>
              <a:rPr lang="en-US" err="1"/>
              <a:t>iperf</a:t>
            </a:r>
            <a:r>
              <a:rPr lang="en-US"/>
              <a:t> or </a:t>
            </a:r>
            <a:r>
              <a:rPr lang="en-US" err="1"/>
              <a:t>ntttcp</a:t>
            </a:r>
            <a:endParaRPr lang="en-US"/>
          </a:p>
          <a:p>
            <a:r>
              <a:rPr lang="en-US"/>
              <a:t>Refer -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62D21B-3B42-4F5D-BCF1-3634FD5ECB4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3175000" y="4432300"/>
            <a:ext cx="3175000" cy="1446550"/>
          </a:xfrm>
          <a:prstGeom prst="rect">
            <a:avLst/>
          </a:prstGeom>
          <a:solidFill>
            <a:srgbClr val="FCD5B5"/>
          </a:solidFill>
          <a:effectLst>
            <a:outerShdw blurRad="190500" dist="76200" dir="2700000" algn="tl">
              <a:srgbClr val="646464"/>
            </a:outerShdw>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a:rPr>
              <a:t>[EDITOR] </a:t>
            </a:r>
            <a:r>
              <a:rPr kumimoji="0" lang="en-US" sz="1100" b="0" i="0" u="none" strike="noStrike" kern="0" cap="none" spc="0" normalizeH="0" baseline="0" noProof="0" err="1">
                <a:ln>
                  <a:noFill/>
                </a:ln>
                <a:solidFill>
                  <a:sysClr val="windowText" lastClr="000000"/>
                </a:solidFill>
                <a:effectLst/>
                <a:uLnTx/>
                <a:uFillTx/>
                <a:latin typeface="Calibri"/>
              </a:rPr>
              <a:t>Rajashree</a:t>
            </a:r>
            <a:r>
              <a:rPr kumimoji="0" lang="en-US" sz="1100" b="0" i="0" u="none" strike="noStrike" kern="0" cap="none" spc="0" normalizeH="0" baseline="0" noProof="0">
                <a:ln>
                  <a:noFill/>
                </a:ln>
                <a:solidFill>
                  <a:sysClr val="windowText" lastClr="000000"/>
                </a:solidFill>
                <a:effectLst/>
                <a:uLnTx/>
                <a:uFillTx/>
                <a:latin typeface="Calibri"/>
              </a:rPr>
              <a:t> Ghosh (Spectrum Consultants India </a:t>
            </a:r>
            <a:r>
              <a:rPr kumimoji="0" lang="en-US" sz="1100" b="0" i="0" u="none" strike="noStrike" kern="0" cap="none" spc="0" normalizeH="0" baseline="0" noProof="0" err="1">
                <a:ln>
                  <a:noFill/>
                </a:ln>
                <a:solidFill>
                  <a:sysClr val="windowText" lastClr="000000"/>
                </a:solidFill>
                <a:effectLst/>
                <a:uLnTx/>
                <a:uFillTx/>
                <a:latin typeface="Calibri"/>
              </a:rPr>
              <a:t>Pvt</a:t>
            </a:r>
            <a:r>
              <a:rPr kumimoji="0" lang="en-US" sz="1100" b="0" i="0" u="none" strike="noStrike" kern="0" cap="none" spc="0" normalizeH="0" baseline="0" noProof="0">
                <a:ln>
                  <a:noFill/>
                </a:ln>
                <a:solidFill>
                  <a:sysClr val="windowText" lastClr="000000"/>
                </a:solidFill>
                <a:effectLst/>
                <a:uLnTx/>
                <a:uFillTx/>
                <a:latin typeface="Calibri"/>
              </a:rPr>
              <a: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ysClr val="windowText" lastClr="000000"/>
                </a:solidFill>
                <a:effectLst/>
                <a:uLnTx/>
                <a:uFillTx/>
                <a:latin typeface="Calibri"/>
              </a:rPr>
              <a:t>06 December 2011
</a:t>
            </a:r>
            <a:r>
              <a:rPr kumimoji="0" lang="en-US" sz="1100" b="0" i="0" u="none" strike="noStrike" kern="0" cap="none" spc="0" normalizeH="0" baseline="0" noProof="0">
                <a:ln>
                  <a:noFill/>
                </a:ln>
                <a:solidFill>
                  <a:sysClr val="windowText" lastClr="000000"/>
                </a:solidFill>
                <a:effectLst/>
                <a:uLnTx/>
                <a:uFillTx/>
                <a:latin typeface="Calibri"/>
              </a:rPr>
              <a:t>&lt;</a:t>
            </a:r>
            <a:r>
              <a:rPr kumimoji="0" lang="en-US" sz="1100" b="0" i="0" u="none" strike="noStrike" kern="0" cap="none" spc="0" normalizeH="0" baseline="0" noProof="0">
                <a:ln>
                  <a:noFill/>
                </a:ln>
                <a:solidFill>
                  <a:sysClr val="windowText" lastClr="000000"/>
                </a:solidFill>
                <a:effectLst/>
                <a:uLnTx/>
                <a:uFillTx/>
              </a:rPr>
              <a:t>Please be informed that the words/phrases/punctuations marked in red are my additions/alterations in this ppt.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a:rPr>
              <a:t>&gt;</a:t>
            </a:r>
          </a:p>
        </p:txBody>
      </p:sp>
    </p:spTree>
    <p:extLst>
      <p:ext uri="{BB962C8B-B14F-4D97-AF65-F5344CB8AC3E}">
        <p14:creationId xmlns:p14="http://schemas.microsoft.com/office/powerpoint/2010/main" val="3746720493"/>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Validate performance using </a:t>
            </a:r>
            <a:r>
              <a:rPr lang="en-US" err="1"/>
              <a:t>iperf</a:t>
            </a:r>
            <a:r>
              <a:rPr lang="en-US"/>
              <a:t> or </a:t>
            </a:r>
            <a:r>
              <a:rPr lang="en-US" err="1"/>
              <a:t>ntttcp</a:t>
            </a:r>
            <a:endParaRPr lang="en-US"/>
          </a:p>
          <a:p>
            <a:r>
              <a:rPr lang="en-US"/>
              <a:t>Refer -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62D21B-3B42-4F5D-BCF1-3634FD5ECB4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3175000" y="4432300"/>
            <a:ext cx="3175000" cy="1446550"/>
          </a:xfrm>
          <a:prstGeom prst="rect">
            <a:avLst/>
          </a:prstGeom>
          <a:solidFill>
            <a:srgbClr val="FCD5B5"/>
          </a:solidFill>
          <a:effectLst>
            <a:outerShdw blurRad="190500" dist="76200" dir="2700000" algn="tl">
              <a:srgbClr val="646464"/>
            </a:outerShdw>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a:rPr>
              <a:t>[EDITOR] Rajashree Ghosh (Spectrum Consultants India Pvt):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ysClr val="windowText" lastClr="000000"/>
                </a:solidFill>
                <a:effectLst/>
                <a:uLnTx/>
                <a:uFillTx/>
                <a:latin typeface="Calibri"/>
              </a:rPr>
              <a:t>06 December 2011
</a:t>
            </a:r>
            <a:r>
              <a:rPr kumimoji="0" lang="en-US" sz="1100" b="0" i="0" u="none" strike="noStrike" kern="0" cap="none" spc="0" normalizeH="0" baseline="0" noProof="0">
                <a:ln>
                  <a:noFill/>
                </a:ln>
                <a:solidFill>
                  <a:sysClr val="windowText" lastClr="000000"/>
                </a:solidFill>
                <a:effectLst/>
                <a:uLnTx/>
                <a:uFillTx/>
                <a:latin typeface="Calibri"/>
              </a:rPr>
              <a:t>&lt;</a:t>
            </a:r>
            <a:r>
              <a:rPr kumimoji="0" lang="en-US" sz="1100" b="0" i="0" u="none" strike="noStrike" kern="0" cap="none" spc="0" normalizeH="0" baseline="0" noProof="0">
                <a:ln>
                  <a:noFill/>
                </a:ln>
                <a:solidFill>
                  <a:sysClr val="windowText" lastClr="000000"/>
                </a:solidFill>
                <a:effectLst/>
                <a:uLnTx/>
                <a:uFillTx/>
              </a:rPr>
              <a:t>Please be informed that the words/phrases/punctuations marked in red are my additions/alterations in this ppt.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a:rPr>
              <a:t>&gt;</a:t>
            </a:r>
          </a:p>
        </p:txBody>
      </p:sp>
    </p:spTree>
    <p:extLst>
      <p:ext uri="{BB962C8B-B14F-4D97-AF65-F5344CB8AC3E}">
        <p14:creationId xmlns:p14="http://schemas.microsoft.com/office/powerpoint/2010/main" val="342866256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Validate performance using </a:t>
            </a:r>
            <a:r>
              <a:rPr lang="en-US" err="1"/>
              <a:t>iperf</a:t>
            </a:r>
            <a:r>
              <a:rPr lang="en-US"/>
              <a:t> or </a:t>
            </a:r>
            <a:r>
              <a:rPr lang="en-US" err="1"/>
              <a:t>ntttcp</a:t>
            </a:r>
            <a:endParaRPr lang="en-US"/>
          </a:p>
          <a:p>
            <a:r>
              <a:rPr lang="en-US"/>
              <a:t>Refer -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62D21B-3B42-4F5D-BCF1-3634FD5ECB4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3175000" y="4432300"/>
            <a:ext cx="3175000" cy="1446550"/>
          </a:xfrm>
          <a:prstGeom prst="rect">
            <a:avLst/>
          </a:prstGeom>
          <a:solidFill>
            <a:srgbClr val="FCD5B5"/>
          </a:solidFill>
          <a:effectLst>
            <a:outerShdw blurRad="190500" dist="76200" dir="2700000" algn="tl">
              <a:srgbClr val="646464"/>
            </a:outerShdw>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a:rPr>
              <a:t>[EDITOR] Rajashree Ghosh (Spectrum Consultants India Pvt):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ysClr val="windowText" lastClr="000000"/>
                </a:solidFill>
                <a:effectLst/>
                <a:uLnTx/>
                <a:uFillTx/>
                <a:latin typeface="Calibri"/>
              </a:rPr>
              <a:t>06 December 2011
</a:t>
            </a:r>
            <a:r>
              <a:rPr kumimoji="0" lang="en-US" sz="1100" b="0" i="0" u="none" strike="noStrike" kern="0" cap="none" spc="0" normalizeH="0" baseline="0" noProof="0">
                <a:ln>
                  <a:noFill/>
                </a:ln>
                <a:solidFill>
                  <a:sysClr val="windowText" lastClr="000000"/>
                </a:solidFill>
                <a:effectLst/>
                <a:uLnTx/>
                <a:uFillTx/>
                <a:latin typeface="Calibri"/>
              </a:rPr>
              <a:t>&lt;</a:t>
            </a:r>
            <a:r>
              <a:rPr kumimoji="0" lang="en-US" sz="1100" b="0" i="0" u="none" strike="noStrike" kern="0" cap="none" spc="0" normalizeH="0" baseline="0" noProof="0">
                <a:ln>
                  <a:noFill/>
                </a:ln>
                <a:solidFill>
                  <a:sysClr val="windowText" lastClr="000000"/>
                </a:solidFill>
                <a:effectLst/>
                <a:uLnTx/>
                <a:uFillTx/>
              </a:rPr>
              <a:t>Please be informed that the words/phrases/punctuations marked in red are my additions/alterations in this ppt.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a:rPr>
              <a:t>&gt;</a:t>
            </a:r>
          </a:p>
        </p:txBody>
      </p:sp>
    </p:spTree>
    <p:extLst>
      <p:ext uri="{BB962C8B-B14F-4D97-AF65-F5344CB8AC3E}">
        <p14:creationId xmlns:p14="http://schemas.microsoft.com/office/powerpoint/2010/main" val="136745026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Validate performance using </a:t>
            </a:r>
            <a:r>
              <a:rPr lang="en-US" err="1"/>
              <a:t>iperf</a:t>
            </a:r>
            <a:r>
              <a:rPr lang="en-US"/>
              <a:t> or </a:t>
            </a:r>
            <a:r>
              <a:rPr lang="en-US" err="1"/>
              <a:t>ntttcp</a:t>
            </a:r>
            <a:endParaRPr lang="en-US"/>
          </a:p>
          <a:p>
            <a:r>
              <a:rPr lang="en-US"/>
              <a:t>Refer -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62D21B-3B42-4F5D-BCF1-3634FD5ECB4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3175000" y="4432300"/>
            <a:ext cx="3175000" cy="1446550"/>
          </a:xfrm>
          <a:prstGeom prst="rect">
            <a:avLst/>
          </a:prstGeom>
          <a:solidFill>
            <a:srgbClr val="FCD5B5"/>
          </a:solidFill>
          <a:effectLst>
            <a:outerShdw blurRad="190500" dist="76200" dir="2700000" algn="tl">
              <a:srgbClr val="646464"/>
            </a:outerShdw>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a:rPr>
              <a:t>[EDITOR] Rajashree Ghosh (Spectrum Consultants India Pvt):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ysClr val="windowText" lastClr="000000"/>
                </a:solidFill>
                <a:effectLst/>
                <a:uLnTx/>
                <a:uFillTx/>
                <a:latin typeface="Calibri"/>
              </a:rPr>
              <a:t>06 December 2011
</a:t>
            </a:r>
            <a:r>
              <a:rPr kumimoji="0" lang="en-US" sz="1100" b="0" i="0" u="none" strike="noStrike" kern="0" cap="none" spc="0" normalizeH="0" baseline="0" noProof="0">
                <a:ln>
                  <a:noFill/>
                </a:ln>
                <a:solidFill>
                  <a:sysClr val="windowText" lastClr="000000"/>
                </a:solidFill>
                <a:effectLst/>
                <a:uLnTx/>
                <a:uFillTx/>
                <a:latin typeface="Calibri"/>
              </a:rPr>
              <a:t>&lt;</a:t>
            </a:r>
            <a:r>
              <a:rPr kumimoji="0" lang="en-US" sz="1100" b="0" i="0" u="none" strike="noStrike" kern="0" cap="none" spc="0" normalizeH="0" baseline="0" noProof="0">
                <a:ln>
                  <a:noFill/>
                </a:ln>
                <a:solidFill>
                  <a:sysClr val="windowText" lastClr="000000"/>
                </a:solidFill>
                <a:effectLst/>
                <a:uLnTx/>
                <a:uFillTx/>
              </a:rPr>
              <a:t>Please be informed that the words/phrases/punctuations marked in red are my additions/alterations in this ppt.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a:rPr>
              <a:t>&gt;</a:t>
            </a:r>
          </a:p>
        </p:txBody>
      </p:sp>
    </p:spTree>
    <p:extLst>
      <p:ext uri="{BB962C8B-B14F-4D97-AF65-F5344CB8AC3E}">
        <p14:creationId xmlns:p14="http://schemas.microsoft.com/office/powerpoint/2010/main" val="364020512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Validate performance using </a:t>
            </a:r>
            <a:r>
              <a:rPr lang="en-US" err="1"/>
              <a:t>iperf</a:t>
            </a:r>
            <a:r>
              <a:rPr lang="en-US"/>
              <a:t> or </a:t>
            </a:r>
            <a:r>
              <a:rPr lang="en-US" err="1"/>
              <a:t>ntttcp</a:t>
            </a:r>
            <a:endParaRPr lang="en-US"/>
          </a:p>
          <a:p>
            <a:r>
              <a:rPr lang="en-US"/>
              <a:t>Refer - </a:t>
            </a:r>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662D21B-3B42-4F5D-BCF1-3634FD5ECB4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164</a:t>
            </a:fld>
            <a:endParaRPr kumimoji="0" lang="en-US" sz="1800" b="0" i="0" u="none" strike="noStrike" kern="0" cap="none" spc="0" normalizeH="0" baseline="0" noProof="0">
              <a:ln>
                <a:noFill/>
              </a:ln>
              <a:solidFill>
                <a:sysClr val="windowText" lastClr="000000"/>
              </a:solidFill>
              <a:effectLst/>
              <a:uLnTx/>
              <a:uFillTx/>
            </a:endParaRPr>
          </a:p>
        </p:txBody>
      </p:sp>
      <p:sp>
        <p:nvSpPr>
          <p:cNvPr id="5" name="Rectangle 4"/>
          <p:cNvSpPr/>
          <p:nvPr/>
        </p:nvSpPr>
        <p:spPr>
          <a:xfrm>
            <a:off x="-3175000" y="4432300"/>
            <a:ext cx="3175000" cy="1446550"/>
          </a:xfrm>
          <a:prstGeom prst="rect">
            <a:avLst/>
          </a:prstGeom>
          <a:solidFill>
            <a:srgbClr val="FCD5B5"/>
          </a:solidFill>
          <a:effectLst>
            <a:outerShdw blurRad="190500" dist="76200" dir="2700000" algn="tl">
              <a:srgbClr val="646464"/>
            </a:outerShdw>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a:rPr>
              <a:t>[EDITOR] Rajashree Ghosh (Spectrum Consultants India Pvt):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1" u="none" strike="noStrike" kern="0" cap="none" spc="0" normalizeH="0" baseline="0" noProof="0">
                <a:ln>
                  <a:noFill/>
                </a:ln>
                <a:solidFill>
                  <a:sysClr val="windowText" lastClr="000000"/>
                </a:solidFill>
                <a:effectLst/>
                <a:uLnTx/>
                <a:uFillTx/>
                <a:latin typeface="Calibri"/>
              </a:rPr>
              <a:t>06 December 2011
</a:t>
            </a:r>
            <a:r>
              <a:rPr kumimoji="0" lang="en-US" sz="1100" b="0" i="0" u="none" strike="noStrike" kern="0" cap="none" spc="0" normalizeH="0" baseline="0" noProof="0">
                <a:ln>
                  <a:noFill/>
                </a:ln>
                <a:solidFill>
                  <a:sysClr val="windowText" lastClr="000000"/>
                </a:solidFill>
                <a:effectLst/>
                <a:uLnTx/>
                <a:uFillTx/>
                <a:latin typeface="Calibri"/>
              </a:rPr>
              <a:t>&lt;</a:t>
            </a:r>
            <a:r>
              <a:rPr kumimoji="0" lang="en-US" sz="1100" b="0" i="0" u="none" strike="noStrike" kern="0" cap="none" spc="0" normalizeH="0" baseline="0" noProof="0">
                <a:ln>
                  <a:noFill/>
                </a:ln>
                <a:solidFill>
                  <a:sysClr val="windowText" lastClr="000000"/>
                </a:solidFill>
                <a:effectLst/>
                <a:uLnTx/>
                <a:uFillTx/>
              </a:rPr>
              <a:t>Please be informed that the words/phrases/punctuations marked in red are my additions/alterations in this ppt.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ysClr val="windowText" lastClr="000000"/>
                </a:solidFill>
                <a:effectLst/>
                <a:uLnTx/>
                <a:uFillTx/>
                <a:latin typeface="Calibri"/>
              </a:rPr>
              <a:t>&gt;</a:t>
            </a:r>
          </a:p>
        </p:txBody>
      </p:sp>
    </p:spTree>
    <p:extLst>
      <p:ext uri="{BB962C8B-B14F-4D97-AF65-F5344CB8AC3E}">
        <p14:creationId xmlns:p14="http://schemas.microsoft.com/office/powerpoint/2010/main" val="257251697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165</a:t>
            </a:fld>
            <a:endParaRPr lang="en-US"/>
          </a:p>
        </p:txBody>
      </p:sp>
    </p:spTree>
    <p:extLst>
      <p:ext uri="{BB962C8B-B14F-4D97-AF65-F5344CB8AC3E}">
        <p14:creationId xmlns:p14="http://schemas.microsoft.com/office/powerpoint/2010/main" val="346067433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166</a:t>
            </a:fld>
            <a:endParaRPr lang="en-US"/>
          </a:p>
        </p:txBody>
      </p:sp>
    </p:spTree>
    <p:extLst>
      <p:ext uri="{BB962C8B-B14F-4D97-AF65-F5344CB8AC3E}">
        <p14:creationId xmlns:p14="http://schemas.microsoft.com/office/powerpoint/2010/main" val="352321324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167</a:t>
            </a:fld>
            <a:endParaRPr lang="en-US"/>
          </a:p>
        </p:txBody>
      </p:sp>
    </p:spTree>
    <p:extLst>
      <p:ext uri="{BB962C8B-B14F-4D97-AF65-F5344CB8AC3E}">
        <p14:creationId xmlns:p14="http://schemas.microsoft.com/office/powerpoint/2010/main" val="4222042724"/>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168</a:t>
            </a:fld>
            <a:endParaRPr lang="en-US">
              <a:solidFill>
                <a:prstClr val="black"/>
              </a:solidFill>
            </a:endParaRPr>
          </a:p>
        </p:txBody>
      </p:sp>
    </p:spTree>
    <p:extLst>
      <p:ext uri="{BB962C8B-B14F-4D97-AF65-F5344CB8AC3E}">
        <p14:creationId xmlns:p14="http://schemas.microsoft.com/office/powerpoint/2010/main" val="2075522827"/>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169</a:t>
            </a:fld>
            <a:endParaRPr lang="en-US"/>
          </a:p>
        </p:txBody>
      </p:sp>
    </p:spTree>
    <p:extLst>
      <p:ext uri="{BB962C8B-B14F-4D97-AF65-F5344CB8AC3E}">
        <p14:creationId xmlns:p14="http://schemas.microsoft.com/office/powerpoint/2010/main" val="41694315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123830649"/>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3/20/2018 12:23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170</a:t>
            </a:fld>
            <a:endParaRPr lang="en-US">
              <a:solidFill>
                <a:prstClr val="black"/>
              </a:solidFill>
            </a:endParaRPr>
          </a:p>
        </p:txBody>
      </p:sp>
    </p:spTree>
    <p:extLst>
      <p:ext uri="{BB962C8B-B14F-4D97-AF65-F5344CB8AC3E}">
        <p14:creationId xmlns:p14="http://schemas.microsoft.com/office/powerpoint/2010/main" val="429199973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171</a:t>
            </a:fld>
            <a:endParaRPr lang="en-US"/>
          </a:p>
        </p:txBody>
      </p:sp>
    </p:spTree>
    <p:extLst>
      <p:ext uri="{BB962C8B-B14F-4D97-AF65-F5344CB8AC3E}">
        <p14:creationId xmlns:p14="http://schemas.microsoft.com/office/powerpoint/2010/main" val="14591179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172</a:t>
            </a:fld>
            <a:endParaRPr lang="en-US"/>
          </a:p>
        </p:txBody>
      </p:sp>
    </p:spTree>
    <p:extLst>
      <p:ext uri="{BB962C8B-B14F-4D97-AF65-F5344CB8AC3E}">
        <p14:creationId xmlns:p14="http://schemas.microsoft.com/office/powerpoint/2010/main" val="336847666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173</a:t>
            </a:fld>
            <a:endParaRPr lang="en-US"/>
          </a:p>
        </p:txBody>
      </p:sp>
    </p:spTree>
    <p:extLst>
      <p:ext uri="{BB962C8B-B14F-4D97-AF65-F5344CB8AC3E}">
        <p14:creationId xmlns:p14="http://schemas.microsoft.com/office/powerpoint/2010/main" val="2256467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764922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2506474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28642922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June 2017 – </a:t>
            </a:r>
          </a:p>
          <a:p>
            <a:pPr rtl="0"/>
            <a:endParaRPr lang="en-US" b="1" u="sng"/>
          </a:p>
          <a:p>
            <a:pPr rtl="0"/>
            <a:r>
              <a:rPr lang="en-US" b="1" u="sng"/>
              <a:t>Limitations</a:t>
            </a:r>
          </a:p>
          <a:p>
            <a:pPr rtl="0"/>
            <a:r>
              <a:rPr lang="en-US"/>
              <a:t>The following limitations exist when using this capability:</a:t>
            </a:r>
          </a:p>
          <a:p>
            <a:pPr rtl="0"/>
            <a:r>
              <a:rPr lang="en-US" b="1"/>
              <a:t>Network interface creation:</a:t>
            </a:r>
            <a:r>
              <a:rPr lang="en-US"/>
              <a:t> Accelerated networking can only be enabled for a new NIC. It cannot be enabled for an existing NIC.</a:t>
            </a:r>
          </a:p>
          <a:p>
            <a:pPr rtl="0"/>
            <a:r>
              <a:rPr lang="en-US" b="1"/>
              <a:t>VM creation:</a:t>
            </a:r>
            <a:r>
              <a:rPr lang="en-US"/>
              <a:t> A NIC with accelerated networking enabled can only be attached to a VM when the VM is created. The NIC cannot be attached to an existing VM.</a:t>
            </a:r>
          </a:p>
          <a:p>
            <a:pPr rtl="0"/>
            <a:r>
              <a:rPr lang="en-US" b="1"/>
              <a:t>Regions:</a:t>
            </a:r>
            <a:r>
              <a:rPr lang="en-US"/>
              <a:t> Windows VMs with accelerated networking are offered in most Azure regions. Linux VMs with accelerated networking are only offered in two regions: South Central US and West US 2. The regions this capability is available in will expand in the future.</a:t>
            </a:r>
          </a:p>
          <a:p>
            <a:pPr rtl="0"/>
            <a:r>
              <a:rPr lang="en-US" b="1"/>
              <a:t>Supported operating systems:</a:t>
            </a:r>
            <a:r>
              <a:rPr lang="en-US"/>
              <a:t> Windows: Microsoft Windows Server 2012 R2 Datacenter and Windows Server 2016. Linux: Ubuntu Server 16.04 LTS with kernel 4.4.0-77 or higher. Additional distributions will be added soon.</a:t>
            </a:r>
          </a:p>
          <a:p>
            <a:pPr rtl="0"/>
            <a:r>
              <a:rPr lang="en-US" b="1"/>
              <a:t>VM Size:</a:t>
            </a:r>
            <a:r>
              <a:rPr lang="en-US"/>
              <a:t> General purpose and compute-optimized instance sizes with eight or more cores. For more information, see the </a:t>
            </a:r>
            <a:r>
              <a:rPr lang="en-US">
                <a:hlinkClick r:id="rId3"/>
              </a:rPr>
              <a:t>Windows</a:t>
            </a:r>
            <a:r>
              <a:rPr lang="en-US"/>
              <a:t> and </a:t>
            </a:r>
            <a:r>
              <a:rPr lang="en-US">
                <a:hlinkClick r:id="rId4"/>
              </a:rPr>
              <a:t>Linux</a:t>
            </a:r>
            <a:r>
              <a:rPr lang="en-US"/>
              <a:t> VM sizes articles. The set of supported VM instance sizes will expand in the future.</a:t>
            </a:r>
          </a:p>
          <a:p>
            <a:pPr rtl="0"/>
            <a:endParaRPr lang="en-US"/>
          </a:p>
          <a:p>
            <a:pPr rtl="0"/>
            <a:r>
              <a:rPr lang="en-US"/>
              <a:t>Changes to these limitations are announced through the </a:t>
            </a:r>
            <a:r>
              <a:rPr lang="en-US">
                <a:hlinkClick r:id="rId5"/>
              </a:rPr>
              <a:t>Azure Virtual Networking updates</a:t>
            </a:r>
            <a:r>
              <a:rPr lang="en-US"/>
              <a:t> page</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18986268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3/20/2018 12:23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4379127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36140633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0893466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9173916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25</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2918974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2C52CFDC-D2D5-4B9F-BA75-89F771E01AEB}"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798103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a:p>
        </p:txBody>
      </p:sp>
      <p:sp>
        <p:nvSpPr>
          <p:cNvPr id="4" name="Slide Number Placeholder 3"/>
          <p:cNvSpPr>
            <a:spLocks noGrp="1"/>
          </p:cNvSpPr>
          <p:nvPr>
            <p:ph type="sldNum" sz="quarter" idx="10"/>
          </p:nvPr>
        </p:nvSpPr>
        <p:spPr/>
        <p:txBody>
          <a:bodyPr/>
          <a:lstStyle/>
          <a:p>
            <a:pPr marL="0" marR="0" lvl="0" indent="0" algn="r" defTabSz="940460" rtl="0" eaLnBrk="1" fontAlgn="auto" latinLnBrk="0" hangingPunct="1">
              <a:lnSpc>
                <a:spcPct val="100000"/>
              </a:lnSpc>
              <a:spcBef>
                <a:spcPts val="0"/>
              </a:spcBef>
              <a:spcAft>
                <a:spcPts val="0"/>
              </a:spcAft>
              <a:buClrTx/>
              <a:buSzTx/>
              <a:buFontTx/>
              <a:buNone/>
              <a:tabLst/>
              <a:defRPr/>
            </a:pPr>
            <a:fld id="{E98C02C0-98AB-4661-8FF3-2C79CAD8CBF9}" type="slidenum">
              <a:rPr kumimoji="0" lang="en-US" sz="1800" b="0" i="0" u="none" strike="noStrike" kern="0" cap="none" spc="0" normalizeH="0" baseline="0" noProof="0">
                <a:ln>
                  <a:noFill/>
                </a:ln>
                <a:solidFill>
                  <a:prstClr val="black"/>
                </a:solidFill>
                <a:effectLst/>
                <a:uLnTx/>
                <a:uFillTx/>
                <a:latin typeface="Calibri" panose="020F0502020204030204"/>
                <a:ea typeface="+mn-ea"/>
                <a:cs typeface="+mn-cs"/>
              </a:rPr>
              <a:pPr marL="0" marR="0" lvl="0" indent="0" algn="r" defTabSz="94046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86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3/20/2018</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28</a:t>
            </a:fld>
            <a:endParaRPr kumimoji="0" lang="en-US" sz="1800" b="0" i="0" u="none" strike="noStrike" kern="0" cap="none" spc="0" normalizeH="0" baseline="0" noProof="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84867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November 2017</a:t>
            </a:r>
          </a:p>
          <a:p>
            <a:endParaRPr lang="en-US"/>
          </a:p>
          <a:p>
            <a:r>
              <a:rPr lang="en-US"/>
              <a:t>https://docs.microsoft.com/en-us/azure/virtual-network/virtual-network-service-endpoints-overview </a:t>
            </a:r>
          </a:p>
          <a:p>
            <a:endParaRPr lang="en-US"/>
          </a:p>
          <a:p>
            <a:pPr rtl="0"/>
            <a:r>
              <a:rPr lang="en-US"/>
              <a:t>This feature is available in preview for the following Azure services and regions: </a:t>
            </a:r>
          </a:p>
          <a:p>
            <a:pPr rtl="0"/>
            <a:r>
              <a:rPr lang="en-US" b="1"/>
              <a:t>Azure Storage</a:t>
            </a:r>
            <a:r>
              <a:rPr lang="en-US"/>
              <a:t>: All regions in the Azure public cloud.</a:t>
            </a:r>
          </a:p>
          <a:p>
            <a:pPr rtl="0"/>
            <a:r>
              <a:rPr lang="en-US" b="1"/>
              <a:t>Azure SQL Database</a:t>
            </a:r>
            <a:r>
              <a:rPr lang="en-US"/>
              <a:t>: </a:t>
            </a:r>
            <a:r>
              <a:rPr lang="en-US" err="1"/>
              <a:t>WestCentralUS</a:t>
            </a:r>
            <a:r>
              <a:rPr lang="en-US"/>
              <a:t>, WestUS2, and </a:t>
            </a:r>
            <a:r>
              <a:rPr lang="en-US" err="1"/>
              <a:t>EastUS</a:t>
            </a:r>
            <a:r>
              <a:rPr lang="en-US"/>
              <a:t>.</a:t>
            </a:r>
          </a:p>
          <a:p>
            <a:pPr rtl="0"/>
            <a:endParaRPr lang="en-US"/>
          </a:p>
          <a:p>
            <a:pPr rtl="0"/>
            <a:r>
              <a:rPr lang="en-US" b="1"/>
              <a:t>Limitations</a:t>
            </a:r>
          </a:p>
          <a:p>
            <a:pPr rtl="0"/>
            <a:r>
              <a:rPr lang="en-US"/>
              <a:t>The feature is available only to virtual networks deployed through the Azure Resource Manager deployment model.</a:t>
            </a:r>
          </a:p>
          <a:p>
            <a:pPr rtl="0"/>
            <a:r>
              <a:rPr lang="en-US"/>
              <a:t>Endpoints are enabled on subnets configured in Azure virtual networks. Endpoints cannot be used for traffic from your premises to Azure services. </a:t>
            </a:r>
          </a:p>
          <a:p>
            <a:pPr rtl="0"/>
            <a:r>
              <a:rPr lang="en-US"/>
              <a:t>A service endpoint applies only to Azure service traffic within a virtual network's region. To support RA-GRS and GRS traffic for Azure Storage, endpoints also extend to include paired regions where the virtual network is deployed. Learn more about </a:t>
            </a:r>
            <a:r>
              <a:rPr lang="en-US">
                <a:hlinkClick r:id="rId3"/>
              </a:rPr>
              <a:t>Azure paired regions.</a:t>
            </a:r>
            <a:endParaRPr lang="en-US"/>
          </a:p>
          <a:p>
            <a:pPr rtl="0"/>
            <a:endParaRPr lang="en-US"/>
          </a:p>
          <a:p>
            <a:pPr rtl="0"/>
            <a:r>
              <a:rPr lang="en-US" b="1"/>
              <a:t>Securing Azure service access from on-premises</a:t>
            </a:r>
            <a:r>
              <a:rPr lang="en-US"/>
              <a:t>:</a:t>
            </a:r>
          </a:p>
          <a:p>
            <a:pPr rtl="0"/>
            <a:r>
              <a:rPr lang="en-US"/>
              <a:t>By default, Azure service resources secured to virtual networks are not reachable from on-premises networks. If you want to allow traffic from on-premises, you must also allow public (typically, NAT) IP addresses from your on-premises or ExpressRoute. These IP addresses can be added through the IP firewall configuration for Azure service resources.</a:t>
            </a:r>
          </a:p>
          <a:p>
            <a:pPr rtl="0"/>
            <a:r>
              <a:rPr lang="en-US"/>
              <a:t>ExpressRoute: If you are using </a:t>
            </a:r>
            <a:r>
              <a:rPr lang="en-US">
                <a:hlinkClick r:id="rId4"/>
              </a:rPr>
              <a:t>ExpressRoute</a:t>
            </a:r>
            <a:r>
              <a:rPr lang="en-US"/>
              <a:t> from your premises, for public peering, each ExpressRoute circuit uses two NAT IP addresses applied to Azure service traffic when the traffic enters the Microsoft Azure network backbone. To allow access to your service resources, you must allow those two public IP addresses in the resource IP firewall setting. </a:t>
            </a:r>
          </a:p>
          <a:p>
            <a:pPr rtl="0"/>
            <a:endParaRPr lang="en-US"/>
          </a:p>
          <a:p>
            <a:pPr rtl="0"/>
            <a:endParaRPr lang="en-US"/>
          </a:p>
          <a:p>
            <a:endParaRPr lang="en-US"/>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3/20/2018</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29</a:t>
            </a:fld>
            <a:endParaRPr kumimoji="0" lang="en-US" sz="1800" b="0" i="0" u="none" strike="noStrike" kern="0" cap="none" spc="0" normalizeH="0" baseline="0" noProof="0">
              <a:ln>
                <a:noFill/>
              </a:ln>
              <a:solidFill>
                <a:sysClr val="windowText" lastClr="000000"/>
              </a:solidFill>
              <a:effectLst/>
              <a:uLnTx/>
              <a:uFillTx/>
            </a:endParaRPr>
          </a:p>
        </p:txBody>
      </p:sp>
      <p:sp>
        <p:nvSpPr>
          <p:cNvPr id="10" name="Footer Placeholder 9"/>
          <p:cNvSpPr>
            <a:spLocks noGrp="1"/>
          </p:cNvSpPr>
          <p:nvPr>
            <p:ph type="ftr" sz="quarter" idx="14"/>
          </p:nvPr>
        </p:nvSpPr>
        <p:spPr/>
        <p:txBody>
          <a:bodyPr/>
          <a:lstStyle/>
          <a:p>
            <a:pPr marL="0" marR="0" lvl="0" indent="0" defTabSz="931467"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39579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3/20/2018 12:22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9918546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29225125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9206109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32</a:t>
            </a:fld>
            <a:endParaRPr lang="en-US">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a:solidFill>
                  <a:srgbClr val="000000"/>
                </a:solidFill>
              </a:rPr>
              <a:t>© 2010 Microsoft Corporation. All rights reserved. Microsoft, Windows, Windows Vista and other product names are or may be registered trademarks and/or trademarks in the U.S. and/or other countries.</a:t>
            </a:r>
          </a:p>
          <a:p>
            <a:r>
              <a:rPr lang="en-US" sz="4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solidFill>
                  <a:srgbClr val="000000"/>
                </a:solidFill>
              </a:rPr>
            </a:br>
            <a:r>
              <a:rPr lang="en-US" sz="40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37134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18521692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5932291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35</a:t>
            </a:fld>
            <a:endParaRPr lang="en-US">
              <a:solidFill>
                <a:prstClr val="black"/>
              </a:solidFill>
            </a:endParaRPr>
          </a:p>
        </p:txBody>
      </p:sp>
    </p:spTree>
    <p:extLst>
      <p:ext uri="{BB962C8B-B14F-4D97-AF65-F5344CB8AC3E}">
        <p14:creationId xmlns:p14="http://schemas.microsoft.com/office/powerpoint/2010/main" val="1255144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21071137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r>
              <a:rPr lang="en-US" sz="900" kern="1200" dirty="0">
                <a:solidFill>
                  <a:schemeClr val="tx1"/>
                </a:solidFill>
                <a:effectLst/>
                <a:latin typeface="Segoe UI Light" pitchFamily="34" charset="0"/>
                <a:ea typeface="+mn-ea"/>
                <a:cs typeface="+mn-cs"/>
              </a:rPr>
              <a:t>GA at Ignite 2017: </a:t>
            </a:r>
          </a:p>
          <a:p>
            <a:r>
              <a:rPr lang="en-US" sz="900" b="1" kern="1200" dirty="0">
                <a:solidFill>
                  <a:schemeClr val="tx1"/>
                </a:solidFill>
                <a:effectLst/>
                <a:latin typeface="Segoe UI Light" pitchFamily="34" charset="0"/>
                <a:ea typeface="+mn-ea"/>
                <a:cs typeface="+mn-cs"/>
              </a:rPr>
              <a:t>P2S VPN for Macs and AD Domain authentication for P2S VPN is now generally available through Azure Networking.</a:t>
            </a:r>
            <a:endParaRPr lang="en-US" b="1" dirty="0"/>
          </a:p>
          <a:p>
            <a:r>
              <a:rPr lang="en-US" sz="900" kern="1200" dirty="0">
                <a:solidFill>
                  <a:schemeClr val="tx1"/>
                </a:solidFill>
                <a:effectLst/>
                <a:latin typeface="Segoe UI Light" pitchFamily="34" charset="0"/>
                <a:ea typeface="+mn-ea"/>
                <a:cs typeface="+mn-cs"/>
              </a:rPr>
              <a:t>Customers will be able to connect to Azure Virtual Networks over P2S VPN from their Mac machines using the native IKEv2 VPN client. SSTP continues to be the P2S solution for Windows. Customers will be able to support a mixed client environment consisting of both Windows and Macs by enabling both IKEv2 and SSTP VPN.</a:t>
            </a:r>
            <a:endParaRPr lang="en-US" dirty="0"/>
          </a:p>
          <a:p>
            <a:r>
              <a:rPr lang="en-US" sz="900" kern="1200" dirty="0">
                <a:solidFill>
                  <a:schemeClr val="tx1"/>
                </a:solidFill>
                <a:effectLst/>
                <a:latin typeface="Segoe UI Light" pitchFamily="34" charset="0"/>
                <a:ea typeface="+mn-ea"/>
                <a:cs typeface="+mn-cs"/>
              </a:rPr>
              <a:t>Customers will be able to use the organization domain credentials for IKEv2 and SSTP VPN authentication by enabling RADIUS authentication. The Azure VPN Gateway will integrate with the customer's RADIUS and AD Domain deployment in Azure or on-premises datacenter. RADIUS servers will integrate with other identity providers too, providing multiple useful authentication (including Multi-Factor Authentication) options for P2S VPN.</a:t>
            </a:r>
            <a:endParaRPr lang="en-US" dirty="0"/>
          </a:p>
          <a:p>
            <a:endParaRPr lang="en-GB" dirty="0"/>
          </a:p>
        </p:txBody>
      </p:sp>
      <p:sp>
        <p:nvSpPr>
          <p:cNvPr id="4" name="Header Placeholder 3"/>
          <p:cNvSpPr>
            <a:spLocks noGrp="1"/>
          </p:cNvSpPr>
          <p:nvPr>
            <p:ph type="hdr" sz="quarter" idx="10"/>
          </p:nvPr>
        </p:nvSpPr>
        <p:spPr/>
        <p:txBody>
          <a:bodyPr/>
          <a:lstStyle/>
          <a:p>
            <a:r>
              <a:rPr lang="en-US"/>
              <a:t>SMSG Readiness</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t>3/20/2018</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39554538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gradFill>
                  <a:gsLst>
                    <a:gs pos="1250">
                      <a:prstClr val="black"/>
                    </a:gs>
                    <a:gs pos="100000">
                      <a:prstClr val="black"/>
                    </a:gs>
                  </a:gsLst>
                  <a:lin ang="5400000" scaled="0"/>
                </a:gradFill>
              </a:rPr>
              <a:t>Build 2012</a:t>
            </a: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2BF1516E-D76E-4608-A7C9-8C02BCC4C7B4}" type="datetime1">
              <a:rPr lang="en-US" smtClean="0">
                <a:solidFill>
                  <a:prstClr val="black"/>
                </a:solidFill>
              </a:rPr>
              <a:pPr/>
              <a:t>3/20/2018</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a:solidFill>
                <a:prstClr val="black"/>
              </a:solidFill>
            </a:endParaRPr>
          </a:p>
        </p:txBody>
      </p:sp>
    </p:spTree>
    <p:extLst>
      <p:ext uri="{BB962C8B-B14F-4D97-AF65-F5344CB8AC3E}">
        <p14:creationId xmlns:p14="http://schemas.microsoft.com/office/powerpoint/2010/main" val="19774592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39</a:t>
            </a:fld>
            <a:endParaRPr lang="en-US">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a:solidFill>
                  <a:srgbClr val="000000"/>
                </a:solidFill>
              </a:rPr>
              <a:t>© 2010 Microsoft Corporation. All rights reserved. Microsoft, Windows, Windows Vista and other product names are or may be registered trademarks and/or trademarks in the U.S. and/or other countries.</a:t>
            </a:r>
          </a:p>
          <a:p>
            <a:r>
              <a:rPr lang="en-US" sz="4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solidFill>
                  <a:srgbClr val="000000"/>
                </a:solidFill>
              </a:rPr>
            </a:br>
            <a:r>
              <a:rPr lang="en-US" sz="40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186196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12:22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7593791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98C02C0-98AB-4661-8FF3-2C79CAD8CBF9}" type="slidenum">
              <a:rPr lang="en-US" smtClean="0">
                <a:solidFill>
                  <a:prstClr val="black"/>
                </a:solidFill>
              </a:rPr>
              <a:pPr/>
              <a:t>40</a:t>
            </a:fld>
            <a:endParaRPr lang="en-US">
              <a:solidFill>
                <a:prstClr val="black"/>
              </a:solidFill>
            </a:endParaRPr>
          </a:p>
        </p:txBody>
      </p:sp>
      <p:sp>
        <p:nvSpPr>
          <p:cNvPr id="5" name="Footer Placeholder 5"/>
          <p:cNvSpPr>
            <a:spLocks noGrp="1"/>
          </p:cNvSpPr>
          <p:nvPr>
            <p:ph type="ftr" sz="quarter" idx="4"/>
          </p:nvPr>
        </p:nvSpPr>
        <p:spPr>
          <a:xfrm>
            <a:off x="0" y="8686800"/>
            <a:ext cx="5920740" cy="355964"/>
          </a:xfrm>
        </p:spPr>
        <p:txBody>
          <a:bodyPr/>
          <a:lstStyle/>
          <a:p>
            <a:r>
              <a:rPr lang="en-US" sz="400">
                <a:solidFill>
                  <a:srgbClr val="000000"/>
                </a:solidFill>
              </a:rPr>
              <a:t>© 2010 Microsoft Corporation. All rights reserved. Microsoft, Windows, Windows Vista and other product names are or may be registered trademarks and/or trademarks in the U.S. and/or other countries.</a:t>
            </a:r>
          </a:p>
          <a:p>
            <a:r>
              <a:rPr lang="en-US" sz="40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a:solidFill>
                  <a:srgbClr val="000000"/>
                </a:solidFill>
              </a:rPr>
            </a:br>
            <a:r>
              <a:rPr lang="en-US" sz="400">
                <a:solidFill>
                  <a:srgbClr val="000000"/>
                </a:solidFill>
              </a:rPr>
              <a:t>MICROSOFT MAKES NO WARRANTIES, EXPRESS, IMPLIED OR STATUTORY, AS TO THE INFORMATION IN THIS PRESENTATION.</a:t>
            </a:r>
          </a:p>
        </p:txBody>
      </p:sp>
    </p:spTree>
    <p:extLst>
      <p:ext uri="{BB962C8B-B14F-4D97-AF65-F5344CB8AC3E}">
        <p14:creationId xmlns:p14="http://schemas.microsoft.com/office/powerpoint/2010/main" val="27459172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800">
                <a:solidFill>
                  <a:schemeClr val="tx1"/>
                </a:solidFill>
              </a:rPr>
              <a:t>BGP support for Azure S2S VPN gateways</a:t>
            </a:r>
          </a:p>
          <a:p>
            <a:pPr lvl="1"/>
            <a:r>
              <a:rPr lang="en-US" sz="2000" err="1">
                <a:solidFill>
                  <a:schemeClr val="tx1"/>
                </a:solidFill>
              </a:rPr>
              <a:t>VNet</a:t>
            </a:r>
            <a:r>
              <a:rPr lang="en-US" sz="2000">
                <a:solidFill>
                  <a:schemeClr val="tx1"/>
                </a:solidFill>
              </a:rPr>
              <a:t>-to-</a:t>
            </a:r>
            <a:r>
              <a:rPr lang="en-US" sz="2000" err="1">
                <a:solidFill>
                  <a:schemeClr val="tx1"/>
                </a:solidFill>
              </a:rPr>
              <a:t>VNet</a:t>
            </a:r>
            <a:r>
              <a:rPr lang="en-US" sz="2000">
                <a:solidFill>
                  <a:schemeClr val="tx1"/>
                </a:solidFill>
              </a:rPr>
              <a:t> connections</a:t>
            </a:r>
          </a:p>
          <a:p>
            <a:pPr lvl="2"/>
            <a:r>
              <a:rPr lang="en-US" sz="1600">
                <a:solidFill>
                  <a:schemeClr val="tx1"/>
                </a:solidFill>
              </a:rPr>
              <a:t>e.g. VNet1 can communicate to VNet2 via VNet3 gateway</a:t>
            </a:r>
          </a:p>
          <a:p>
            <a:pPr lvl="1"/>
            <a:r>
              <a:rPr lang="en-US" sz="2000">
                <a:solidFill>
                  <a:schemeClr val="tx1"/>
                </a:solidFill>
              </a:rPr>
              <a:t>Cross-premises connections</a:t>
            </a:r>
          </a:p>
          <a:p>
            <a:pPr lvl="2"/>
            <a:r>
              <a:rPr lang="en-US" sz="1600">
                <a:solidFill>
                  <a:schemeClr val="tx1"/>
                </a:solidFill>
              </a:rPr>
              <a:t>E.g. Site4 can communicate with VNet1 via VNet2 or even with Site5 via VNet2 and VNet1</a:t>
            </a:r>
            <a:endParaRPr lang="en-GB"/>
          </a:p>
          <a:p>
            <a:endParaRPr lang="en-US"/>
          </a:p>
        </p:txBody>
      </p:sp>
      <p:sp>
        <p:nvSpPr>
          <p:cNvPr id="6" name="Date Placeholder 5"/>
          <p:cNvSpPr>
            <a:spLocks noGrp="1"/>
          </p:cNvSpPr>
          <p:nvPr>
            <p:ph type="dt" idx="12"/>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97EC2E71-BC3B-49B8-B2BF-93DCC9B91A9A}" type="datetime1">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3/20/2018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41</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10" name="Footer Placeholder 9"/>
          <p:cNvSpPr>
            <a:spLocks noGrp="1"/>
          </p:cNvSpPr>
          <p:nvPr>
            <p:ph type="ftr" sz="quarter" idx="14"/>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022474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675063" y="850900"/>
            <a:ext cx="2992437" cy="1684338"/>
          </a:xfrm>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r>
              <a:rPr lang="en-US">
                <a:solidFill>
                  <a:prstClr val="black"/>
                </a:solidFill>
              </a:rPr>
              <a:t>SMSG Readiness</a:t>
            </a: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0E77B2B4-D237-4BCC-95D9-1D4EDEE25D63}" type="datetime1">
              <a:rPr lang="en-US" smtClean="0">
                <a:solidFill>
                  <a:prstClr val="black"/>
                </a:solidFill>
              </a:rPr>
              <a:pPr/>
              <a:t>3/20/2018</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a:solidFill>
                <a:prstClr val="black"/>
              </a:solidFill>
            </a:endParaRPr>
          </a:p>
        </p:txBody>
      </p:sp>
    </p:spTree>
    <p:extLst>
      <p:ext uri="{BB962C8B-B14F-4D97-AF65-F5344CB8AC3E}">
        <p14:creationId xmlns:p14="http://schemas.microsoft.com/office/powerpoint/2010/main" val="30828643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3/20/2018 12:23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7729862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3/20/2018 12:23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956853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11498249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541EFC-40DE-4752-8A8E-012698D1B020}"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3/20/2018 12:23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36814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Microsoft Ignite 2016</a:t>
            </a: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8E0FBA8-60E9-499C-AD03-9022288F0C0F}"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3/20/2018 12:23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11659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3/20/2018 12:23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18223073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rPr>
              <a:t>TechReady 23</a:t>
            </a: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3/20/2018 12:23 PM</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800" b="0" i="0" u="none" strike="noStrike" kern="0" cap="none" spc="0" normalizeH="0" baseline="0" noProof="0">
              <a:ln>
                <a:noFill/>
              </a:ln>
              <a:solidFill>
                <a:sysClr val="windowText" lastClr="000000"/>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938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fld id="{9ECFB08E-041A-4965-8398-DBA9E8260AC3}" type="datetime1">
              <a:rPr lang="en-US">
                <a:solidFill>
                  <a:prstClr val="black"/>
                </a:solidFill>
              </a:rPr>
              <a:pPr/>
              <a:t>3/20/2018</a:t>
            </a:fld>
            <a:endParaRPr lang="en-US">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a:solidFill>
                  <a:prstClr val="black"/>
                </a:solidFill>
              </a:rPr>
              <a:pPr/>
              <a:t>5</a:t>
            </a:fld>
            <a:endParaRPr lang="en-US">
              <a:solidFill>
                <a:prstClr val="black"/>
              </a:solidFill>
            </a:endParaRPr>
          </a:p>
        </p:txBody>
      </p:sp>
      <p:sp>
        <p:nvSpPr>
          <p:cNvPr id="6" name="Header Placeholder 5"/>
          <p:cNvSpPr>
            <a:spLocks noGrp="1"/>
          </p:cNvSpPr>
          <p:nvPr>
            <p:ph type="hdr" sz="quarter" idx="12"/>
          </p:nvPr>
        </p:nvSpPr>
        <p:spPr/>
        <p:txBody>
          <a:bodyPr/>
          <a:lstStyle/>
          <a:p>
            <a:endParaRPr lang="en-US">
              <a:solidFill>
                <a:prstClr val="black"/>
              </a:solidFill>
            </a:endParaRPr>
          </a:p>
        </p:txBody>
      </p:sp>
      <p:sp>
        <p:nvSpPr>
          <p:cNvPr id="7" name="Footer Placeholder 6"/>
          <p:cNvSpPr>
            <a:spLocks noGrp="1"/>
          </p:cNvSpPr>
          <p:nvPr>
            <p:ph type="ftr" sz="quarter" idx="13"/>
          </p:nvPr>
        </p:nvSpPr>
        <p:spPr/>
        <p:txBody>
          <a:bodyPr/>
          <a:lstStyle/>
          <a:p>
            <a:r>
              <a:rPr lang="en-US" sz="50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sz="50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a:solidFill>
                  <a:srgbClr val="000000"/>
                </a:solidFill>
                <a:latin typeface="Segoe UI" pitchFamily="34" charset="0"/>
              </a:rPr>
            </a:br>
            <a:r>
              <a:rPr lang="en-US" sz="50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41571760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50</a:t>
            </a:fld>
            <a:endParaRPr lang="en-US"/>
          </a:p>
        </p:txBody>
      </p:sp>
    </p:spTree>
    <p:extLst>
      <p:ext uri="{BB962C8B-B14F-4D97-AF65-F5344CB8AC3E}">
        <p14:creationId xmlns:p14="http://schemas.microsoft.com/office/powerpoint/2010/main" val="11554446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51</a:t>
            </a:fld>
            <a:endParaRPr lang="en-US"/>
          </a:p>
        </p:txBody>
      </p:sp>
    </p:spTree>
    <p:extLst>
      <p:ext uri="{BB962C8B-B14F-4D97-AF65-F5344CB8AC3E}">
        <p14:creationId xmlns:p14="http://schemas.microsoft.com/office/powerpoint/2010/main" val="19804204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52</a:t>
            </a:fld>
            <a:endParaRPr lang="en-US"/>
          </a:p>
        </p:txBody>
      </p:sp>
    </p:spTree>
    <p:extLst>
      <p:ext uri="{BB962C8B-B14F-4D97-AF65-F5344CB8AC3E}">
        <p14:creationId xmlns:p14="http://schemas.microsoft.com/office/powerpoint/2010/main" val="26960044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r>
              <a:rPr lang="en-US"/>
              <a:t>ExpressRoute circuit limits</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a:p>
          <a:p>
            <a:pPr marL="0" marR="0">
              <a:lnSpc>
                <a:spcPct val="115000"/>
              </a:lnSpc>
              <a:spcBef>
                <a:spcPts val="600"/>
              </a:spcBef>
              <a:spcAft>
                <a:spcPts val="600"/>
              </a:spcAft>
            </a:pPr>
            <a:r>
              <a:rPr lang="en-US" sz="1600" b="0">
                <a:effectLst/>
              </a:rPr>
              <a:t>10 </a:t>
            </a:r>
            <a:r>
              <a:rPr lang="en-US" sz="1600" b="0" err="1">
                <a:effectLst/>
              </a:rPr>
              <a:t>VNets</a:t>
            </a:r>
            <a:r>
              <a:rPr lang="en-US" sz="1600" b="0">
                <a:effectLst/>
              </a:rPr>
              <a:t>/circuits</a:t>
            </a:r>
          </a:p>
          <a:p>
            <a:pPr marL="0" marR="0">
              <a:lnSpc>
                <a:spcPct val="115000"/>
              </a:lnSpc>
              <a:spcBef>
                <a:spcPts val="600"/>
              </a:spcBef>
              <a:spcAft>
                <a:spcPts val="600"/>
              </a:spcAft>
            </a:pPr>
            <a:r>
              <a:rPr lang="en-US" sz="1600" b="0">
                <a:effectLst/>
              </a:rPr>
              <a:t>1 </a:t>
            </a:r>
            <a:r>
              <a:rPr lang="en-US" sz="1600" b="0" err="1">
                <a:effectLst/>
              </a:rPr>
              <a:t>VNet</a:t>
            </a:r>
            <a:r>
              <a:rPr lang="en-US" sz="1600" b="0">
                <a:effectLst/>
              </a:rPr>
              <a:t> can be connected to 4 different circuits</a:t>
            </a:r>
          </a:p>
          <a:p>
            <a:pPr marL="0" marR="0">
              <a:lnSpc>
                <a:spcPct val="115000"/>
              </a:lnSpc>
              <a:spcBef>
                <a:spcPts val="600"/>
              </a:spcBef>
              <a:spcAft>
                <a:spcPts val="600"/>
              </a:spcAft>
            </a:pPr>
            <a:r>
              <a:rPr lang="en-US" sz="1600" b="0">
                <a:effectLst/>
              </a:rPr>
              <a:t>1 circuit across 10 subscriptions</a:t>
            </a:r>
          </a:p>
          <a:p>
            <a:pPr marL="0" marR="0">
              <a:lnSpc>
                <a:spcPct val="115000"/>
              </a:lnSpc>
              <a:spcBef>
                <a:spcPts val="600"/>
              </a:spcBef>
              <a:spcAft>
                <a:spcPts val="600"/>
              </a:spcAft>
            </a:pPr>
            <a:r>
              <a:rPr lang="en-US" sz="1600" b="0">
                <a:effectLst/>
              </a:rPr>
              <a:t>10 dedicated circuits per subscription</a:t>
            </a:r>
            <a:endParaRPr lang="en-US" sz="1600" b="0">
              <a:effectLst/>
              <a:latin typeface="Segoe UI" panose="020B0502040204020203" pitchFamily="34" charset="0"/>
              <a:ea typeface="Times New Roman" panose="02020603050405020304" pitchFamily="18" charset="0"/>
              <a:cs typeface="Times New Roman" panose="02020603050405020304" pitchFamily="18" charset="0"/>
            </a:endParaRP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a:p>
          <a:p>
            <a:pPr marL="0" marR="0" lvl="1" indent="0" algn="l" defTabSz="932742" rtl="0" eaLnBrk="1" fontAlgn="auto" latinLnBrk="0" hangingPunct="1">
              <a:lnSpc>
                <a:spcPct val="90000"/>
              </a:lnSpc>
              <a:spcBef>
                <a:spcPts val="0"/>
              </a:spcBef>
              <a:spcAft>
                <a:spcPts val="340"/>
              </a:spcAft>
              <a:buClrTx/>
              <a:buSzTx/>
              <a:buFontTx/>
              <a:buNone/>
              <a:tabLst/>
              <a:defRPr/>
            </a:pPr>
            <a:endParaRPr lang="en-US"/>
          </a:p>
          <a:p>
            <a:pPr marL="0" marR="0" lvl="1" indent="0" algn="l" defTabSz="932742" rtl="0" eaLnBrk="1" fontAlgn="auto" latinLnBrk="0" hangingPunct="1">
              <a:lnSpc>
                <a:spcPct val="90000"/>
              </a:lnSpc>
              <a:spcBef>
                <a:spcPts val="0"/>
              </a:spcBef>
              <a:spcAft>
                <a:spcPts val="340"/>
              </a:spcAft>
              <a:buClrTx/>
              <a:buSzTx/>
              <a:buFontTx/>
              <a:buNone/>
              <a:tabLst/>
              <a:defRPr/>
            </a:pPr>
            <a:r>
              <a:rPr lang="en-US"/>
              <a:t>Some customers prefer vendors which can support the Exchange Provider peering model while others prefer the Network Service Provider model which establishes MPLS connectivity.</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a:p>
          <a:p>
            <a:pPr marL="0" marR="0" lvl="1" indent="0" algn="l" defTabSz="932742" rtl="0" eaLnBrk="1" fontAlgn="auto" latinLnBrk="0" hangingPunct="1">
              <a:lnSpc>
                <a:spcPct val="90000"/>
              </a:lnSpc>
              <a:spcBef>
                <a:spcPts val="0"/>
              </a:spcBef>
              <a:spcAft>
                <a:spcPts val="340"/>
              </a:spcAft>
              <a:buClrTx/>
              <a:buSzTx/>
              <a:buFontTx/>
              <a:buNone/>
              <a:tabLst/>
              <a:defRPr/>
            </a:pPr>
            <a:r>
              <a:rPr lang="en-US"/>
              <a:t>Make</a:t>
            </a:r>
            <a:r>
              <a:rPr lang="en-US" baseline="0"/>
              <a:t> sure to obtain the complete end-to-end cost. </a:t>
            </a:r>
          </a:p>
          <a:p>
            <a:pPr marL="0" marR="0" lvl="1" indent="0" algn="l" defTabSz="932742" rtl="0" eaLnBrk="1" fontAlgn="auto" latinLnBrk="0" hangingPunct="1">
              <a:lnSpc>
                <a:spcPct val="90000"/>
              </a:lnSpc>
              <a:spcBef>
                <a:spcPts val="0"/>
              </a:spcBef>
              <a:spcAft>
                <a:spcPts val="340"/>
              </a:spcAft>
              <a:buClrTx/>
              <a:buSzTx/>
              <a:buFontTx/>
              <a:buNone/>
              <a:tabLst/>
              <a:defRPr/>
            </a:pPr>
            <a:endParaRPr lang="en-US" baseline="0"/>
          </a:p>
          <a:p>
            <a:pPr marL="0" marR="0" lvl="1" indent="0" algn="l" defTabSz="932742" rtl="0" eaLnBrk="1" fontAlgn="auto" latinLnBrk="0" hangingPunct="1">
              <a:lnSpc>
                <a:spcPct val="90000"/>
              </a:lnSpc>
              <a:spcBef>
                <a:spcPts val="0"/>
              </a:spcBef>
              <a:spcAft>
                <a:spcPts val="340"/>
              </a:spcAft>
              <a:buClrTx/>
              <a:buSzTx/>
              <a:buFontTx/>
              <a:buNone/>
              <a:tabLst/>
              <a:defRPr/>
            </a:pPr>
            <a:r>
              <a:rPr lang="en-US" baseline="0"/>
              <a:t>Note that in the Exchange Provider model, the customer is responsible for managing routes where NSP the provider manages routes.</a:t>
            </a:r>
            <a:endParaRPr lang="en-US"/>
          </a:p>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3/20/2018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53</a:t>
            </a:fld>
            <a:endParaRPr lang="en-US"/>
          </a:p>
        </p:txBody>
      </p:sp>
    </p:spTree>
    <p:extLst>
      <p:ext uri="{BB962C8B-B14F-4D97-AF65-F5344CB8AC3E}">
        <p14:creationId xmlns:p14="http://schemas.microsoft.com/office/powerpoint/2010/main" val="2874956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D18B56EA-E28F-4F92-9F16-7A6F2501B303}"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54</a:t>
            </a:fld>
            <a:endParaRPr lang="en-US"/>
          </a:p>
        </p:txBody>
      </p:sp>
    </p:spTree>
    <p:extLst>
      <p:ext uri="{BB962C8B-B14F-4D97-AF65-F5344CB8AC3E}">
        <p14:creationId xmlns:p14="http://schemas.microsoft.com/office/powerpoint/2010/main" val="24549822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55</a:t>
            </a:fld>
            <a:endParaRPr lang="en-US"/>
          </a:p>
        </p:txBody>
      </p:sp>
    </p:spTree>
    <p:extLst>
      <p:ext uri="{BB962C8B-B14F-4D97-AF65-F5344CB8AC3E}">
        <p14:creationId xmlns:p14="http://schemas.microsoft.com/office/powerpoint/2010/main" val="17392178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Ignite 2016</a:t>
            </a: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3/20/2018 12:23 PM</a:t>
            </a:fld>
            <a:endParaRPr kumimoji="0" lang="en-US" sz="1800" b="0" i="0" u="none" strike="noStrike" kern="0" cap="none" spc="0" normalizeH="0" baseline="0" noProof="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56</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98431505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57</a:t>
            </a:fld>
            <a:endParaRPr lang="en-US"/>
          </a:p>
        </p:txBody>
      </p:sp>
    </p:spTree>
    <p:extLst>
      <p:ext uri="{BB962C8B-B14F-4D97-AF65-F5344CB8AC3E}">
        <p14:creationId xmlns:p14="http://schemas.microsoft.com/office/powerpoint/2010/main" val="9789891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30160313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59</a:t>
            </a:fld>
            <a:endParaRPr lang="en-US"/>
          </a:p>
        </p:txBody>
      </p:sp>
    </p:spTree>
    <p:extLst>
      <p:ext uri="{BB962C8B-B14F-4D97-AF65-F5344CB8AC3E}">
        <p14:creationId xmlns:p14="http://schemas.microsoft.com/office/powerpoint/2010/main" val="42700139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a:xfrm>
            <a:off x="0" y="0"/>
            <a:ext cx="2971800" cy="457200"/>
          </a:xfrm>
          <a:prstGeom prst="rect">
            <a:avLst/>
          </a:prstGeom>
        </p:spPr>
        <p:txBody>
          <a:bodyPr/>
          <a:lstStyle/>
          <a:p>
            <a:endParaRPr lang="en-US">
              <a:solidFill>
                <a:prstClr val="black"/>
              </a:solidFill>
            </a:endParaRPr>
          </a:p>
        </p:txBody>
      </p:sp>
      <p:sp>
        <p:nvSpPr>
          <p:cNvPr id="5" name="Date Placeholder 4"/>
          <p:cNvSpPr>
            <a:spLocks noGrp="1"/>
          </p:cNvSpPr>
          <p:nvPr>
            <p:ph type="dt" idx="11"/>
          </p:nvPr>
        </p:nvSpPr>
        <p:spPr/>
        <p:txBody>
          <a:bodyPr/>
          <a:lstStyle/>
          <a:p>
            <a:fld id="{8A17D118-1690-458F-B4D2-F9DA5D6F5033}" type="datetime8">
              <a:rPr lang="en-US" smtClean="0">
                <a:solidFill>
                  <a:prstClr val="black"/>
                </a:solidFill>
              </a:rPr>
              <a:pPr/>
              <a:t>3/20/2018 12:22 PM</a:t>
            </a:fld>
            <a:endParaRPr lang="en-US">
              <a:solidFill>
                <a:prstClr val="black"/>
              </a:solidFill>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solidFill>
                  <a:prstClr val="black"/>
                </a:solidFill>
              </a:rPr>
              <a:pPr/>
              <a:t>6</a:t>
            </a:fld>
            <a:endParaRPr lang="en-US">
              <a:solidFill>
                <a:prstClr val="black"/>
              </a:solidFill>
            </a:endParaRPr>
          </a:p>
        </p:txBody>
      </p:sp>
      <p:sp>
        <p:nvSpPr>
          <p:cNvPr id="6" name="Footer Placeholder 5"/>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31720236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60</a:t>
            </a:fld>
            <a:endParaRPr lang="en-US"/>
          </a:p>
        </p:txBody>
      </p:sp>
    </p:spTree>
    <p:extLst>
      <p:ext uri="{BB962C8B-B14F-4D97-AF65-F5344CB8AC3E}">
        <p14:creationId xmlns:p14="http://schemas.microsoft.com/office/powerpoint/2010/main" val="108231048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61</a:t>
            </a:fld>
            <a:endParaRPr lang="en-US"/>
          </a:p>
        </p:txBody>
      </p:sp>
    </p:spTree>
    <p:extLst>
      <p:ext uri="{BB962C8B-B14F-4D97-AF65-F5344CB8AC3E}">
        <p14:creationId xmlns:p14="http://schemas.microsoft.com/office/powerpoint/2010/main" val="379057662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62</a:t>
            </a:fld>
            <a:endParaRPr lang="en-US"/>
          </a:p>
        </p:txBody>
      </p:sp>
    </p:spTree>
    <p:extLst>
      <p:ext uri="{BB962C8B-B14F-4D97-AF65-F5344CB8AC3E}">
        <p14:creationId xmlns:p14="http://schemas.microsoft.com/office/powerpoint/2010/main" val="13145522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63</a:t>
            </a:fld>
            <a:endParaRPr lang="en-US"/>
          </a:p>
        </p:txBody>
      </p:sp>
    </p:spTree>
    <p:extLst>
      <p:ext uri="{BB962C8B-B14F-4D97-AF65-F5344CB8AC3E}">
        <p14:creationId xmlns:p14="http://schemas.microsoft.com/office/powerpoint/2010/main" val="2346121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64</a:t>
            </a:fld>
            <a:endParaRPr lang="en-US"/>
          </a:p>
        </p:txBody>
      </p:sp>
    </p:spTree>
    <p:extLst>
      <p:ext uri="{BB962C8B-B14F-4D97-AF65-F5344CB8AC3E}">
        <p14:creationId xmlns:p14="http://schemas.microsoft.com/office/powerpoint/2010/main" val="10189761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65</a:t>
            </a:fld>
            <a:endParaRPr lang="en-US"/>
          </a:p>
        </p:txBody>
      </p:sp>
    </p:spTree>
    <p:extLst>
      <p:ext uri="{BB962C8B-B14F-4D97-AF65-F5344CB8AC3E}">
        <p14:creationId xmlns:p14="http://schemas.microsoft.com/office/powerpoint/2010/main" val="2890242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66</a:t>
            </a:fld>
            <a:endParaRPr lang="en-US"/>
          </a:p>
        </p:txBody>
      </p:sp>
    </p:spTree>
    <p:extLst>
      <p:ext uri="{BB962C8B-B14F-4D97-AF65-F5344CB8AC3E}">
        <p14:creationId xmlns:p14="http://schemas.microsoft.com/office/powerpoint/2010/main" val="130463011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67</a:t>
            </a:fld>
            <a:endParaRPr lang="en-US"/>
          </a:p>
        </p:txBody>
      </p:sp>
    </p:spTree>
    <p:extLst>
      <p:ext uri="{BB962C8B-B14F-4D97-AF65-F5344CB8AC3E}">
        <p14:creationId xmlns:p14="http://schemas.microsoft.com/office/powerpoint/2010/main" val="32108797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68</a:t>
            </a:fld>
            <a:endParaRPr lang="en-US"/>
          </a:p>
        </p:txBody>
      </p:sp>
    </p:spTree>
    <p:extLst>
      <p:ext uri="{BB962C8B-B14F-4D97-AF65-F5344CB8AC3E}">
        <p14:creationId xmlns:p14="http://schemas.microsoft.com/office/powerpoint/2010/main" val="182869598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3/20/2018</a:t>
            </a:fld>
            <a:endParaRPr lang="en-US"/>
          </a:p>
        </p:txBody>
      </p:sp>
      <p:sp>
        <p:nvSpPr>
          <p:cNvPr id="6" name="Slide Number Placeholder 5"/>
          <p:cNvSpPr>
            <a:spLocks noGrp="1"/>
          </p:cNvSpPr>
          <p:nvPr>
            <p:ph type="sldNum" sz="quarter" idx="12"/>
          </p:nvPr>
        </p:nvSpPr>
        <p:spPr/>
        <p:txBody>
          <a:bodyPr/>
          <a:lstStyle/>
          <a:p>
            <a:fld id="{B4008EB6-D09E-4580-8CD6-DDB14511944F}" type="slidenum">
              <a:rPr lang="en-US" smtClean="0"/>
              <a:pPr/>
              <a:t>69</a:t>
            </a:fld>
            <a:endParaRPr lang="en-US"/>
          </a:p>
        </p:txBody>
      </p:sp>
    </p:spTree>
    <p:extLst>
      <p:ext uri="{BB962C8B-B14F-4D97-AF65-F5344CB8AC3E}">
        <p14:creationId xmlns:p14="http://schemas.microsoft.com/office/powerpoint/2010/main" val="2635342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Global Foundation Services</a:t>
            </a:r>
          </a:p>
        </p:txBody>
      </p:sp>
      <p:sp>
        <p:nvSpPr>
          <p:cNvPr id="5" name="Date Placeholder 4"/>
          <p:cNvSpPr>
            <a:spLocks noGrp="1"/>
          </p:cNvSpPr>
          <p:nvPr>
            <p:ph type="dt" sz="quarter" idx="11"/>
          </p:nvPr>
        </p:nvSpPr>
        <p:spPr/>
        <p:txBody>
          <a:bodyPr/>
          <a:lstStyle/>
          <a:p>
            <a:fld id="{6E638552-F9A0-4159-8207-1C9403E02757}" type="datetime1">
              <a:rPr lang="en-US" smtClean="0">
                <a:solidFill>
                  <a:prstClr val="black"/>
                </a:solidFill>
              </a:rPr>
              <a:pPr/>
              <a:t>3/20/2018</a:t>
            </a:fld>
            <a:endParaRPr lang="en-US">
              <a:solidFill>
                <a:prstClr val="black"/>
              </a:solidFill>
            </a:endParaRPr>
          </a:p>
        </p:txBody>
      </p:sp>
      <p:sp>
        <p:nvSpPr>
          <p:cNvPr id="7" name="Slide Number Placeholder 6"/>
          <p:cNvSpPr>
            <a:spLocks noGrp="1"/>
          </p:cNvSpPr>
          <p:nvPr>
            <p:ph type="sldNum" sz="quarter" idx="13"/>
          </p:nvPr>
        </p:nvSpPr>
        <p:spPr/>
        <p:txBody>
          <a:bodyPr/>
          <a:lstStyle/>
          <a:p>
            <a:fld id="{8980CB99-47E3-46F4-AAEB-3919FBEFC014}"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27867947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70</a:t>
            </a:fld>
            <a:endParaRPr lang="en-US"/>
          </a:p>
        </p:txBody>
      </p:sp>
    </p:spTree>
    <p:extLst>
      <p:ext uri="{BB962C8B-B14F-4D97-AF65-F5344CB8AC3E}">
        <p14:creationId xmlns:p14="http://schemas.microsoft.com/office/powerpoint/2010/main" val="281895640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170240927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72</a:t>
            </a:fld>
            <a:endParaRPr lang="en-US"/>
          </a:p>
        </p:txBody>
      </p:sp>
    </p:spTree>
    <p:extLst>
      <p:ext uri="{BB962C8B-B14F-4D97-AF65-F5344CB8AC3E}">
        <p14:creationId xmlns:p14="http://schemas.microsoft.com/office/powerpoint/2010/main" val="113950953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73</a:t>
            </a:fld>
            <a:endParaRPr lang="en-US"/>
          </a:p>
        </p:txBody>
      </p:sp>
    </p:spTree>
    <p:extLst>
      <p:ext uri="{BB962C8B-B14F-4D97-AF65-F5344CB8AC3E}">
        <p14:creationId xmlns:p14="http://schemas.microsoft.com/office/powerpoint/2010/main" val="59796869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74</a:t>
            </a:fld>
            <a:endParaRPr lang="en-US"/>
          </a:p>
        </p:txBody>
      </p:sp>
    </p:spTree>
    <p:extLst>
      <p:ext uri="{BB962C8B-B14F-4D97-AF65-F5344CB8AC3E}">
        <p14:creationId xmlns:p14="http://schemas.microsoft.com/office/powerpoint/2010/main" val="234363816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75</a:t>
            </a:fld>
            <a:endParaRPr lang="en-US"/>
          </a:p>
        </p:txBody>
      </p:sp>
    </p:spTree>
    <p:extLst>
      <p:ext uri="{BB962C8B-B14F-4D97-AF65-F5344CB8AC3E}">
        <p14:creationId xmlns:p14="http://schemas.microsoft.com/office/powerpoint/2010/main" val="56187659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76</a:t>
            </a:fld>
            <a:endParaRPr lang="en-US"/>
          </a:p>
        </p:txBody>
      </p:sp>
    </p:spTree>
    <p:extLst>
      <p:ext uri="{BB962C8B-B14F-4D97-AF65-F5344CB8AC3E}">
        <p14:creationId xmlns:p14="http://schemas.microsoft.com/office/powerpoint/2010/main" val="40658954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77</a:t>
            </a:fld>
            <a:endParaRPr lang="en-US"/>
          </a:p>
        </p:txBody>
      </p:sp>
    </p:spTree>
    <p:extLst>
      <p:ext uri="{BB962C8B-B14F-4D97-AF65-F5344CB8AC3E}">
        <p14:creationId xmlns:p14="http://schemas.microsoft.com/office/powerpoint/2010/main" val="5205775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Known</a:t>
            </a:r>
            <a:r>
              <a:rPr lang="en-GB" baseline="0"/>
              <a:t> devices with route table limits</a:t>
            </a:r>
          </a:p>
          <a:p>
            <a:pPr marL="228600" indent="-228600">
              <a:buFont typeface="+mj-lt"/>
              <a:buAutoNum type="arabicPeriod"/>
            </a:pPr>
            <a:r>
              <a:rPr lang="en-GB" baseline="0"/>
              <a:t>Certain models Palo Alto NG firewalls = 5000 (license-based)</a:t>
            </a:r>
          </a:p>
          <a:p>
            <a:pPr marL="445862" lvl="1" indent="-228600"/>
            <a:r>
              <a:rPr lang="en-GB" baseline="0"/>
              <a:t>E.g. using private and public peering with ER Premium while redistributing all public routes into private results in &gt; 5000 routes.</a:t>
            </a:r>
          </a:p>
          <a:p>
            <a:pPr marL="228600" indent="-228600">
              <a:buFont typeface="+mj-lt"/>
              <a:buAutoNum type="arabicPeriod"/>
            </a:pPr>
            <a:r>
              <a:rPr lang="en-GB" baseline="0"/>
              <a:t>Verizon SCI when Verizon manages the CE</a:t>
            </a:r>
          </a:p>
          <a:p>
            <a:pPr marL="445862" lvl="1" indent="-228600"/>
            <a:r>
              <a:rPr lang="en-GB" baseline="0"/>
              <a:t>In some default configs, the CE is capped at max 1.250 routes. When using ER Premium combined with Azure Public, not all Azure advertised routes are accepted (max approx. 1.200 out of &gt; 2.600. Remaining routes are dropped from the routing table.</a:t>
            </a:r>
            <a:endParaRPr lang="en-GB"/>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44804188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79</a:t>
            </a:fld>
            <a:endParaRPr lang="en-US"/>
          </a:p>
        </p:txBody>
      </p:sp>
    </p:spTree>
    <p:extLst>
      <p:ext uri="{BB962C8B-B14F-4D97-AF65-F5344CB8AC3E}">
        <p14:creationId xmlns:p14="http://schemas.microsoft.com/office/powerpoint/2010/main" val="1203241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19100" y="703263"/>
            <a:ext cx="6248400" cy="3514725"/>
          </a:xfrm>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a:p>
        </p:txBody>
      </p:sp>
      <p:sp>
        <p:nvSpPr>
          <p:cNvPr id="4" name="Slide Number Placeholder 3"/>
          <p:cNvSpPr>
            <a:spLocks noGrp="1"/>
          </p:cNvSpPr>
          <p:nvPr>
            <p:ph type="sldNum" sz="quarter" idx="10"/>
          </p:nvPr>
        </p:nvSpPr>
        <p:spPr/>
        <p:txBody>
          <a:bodyPr/>
          <a:lstStyle/>
          <a:p>
            <a:fld id="{EA270342-D23F-4273-AB88-43C977736E8A}"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419731039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80</a:t>
            </a:fld>
            <a:endParaRPr lang="en-US"/>
          </a:p>
        </p:txBody>
      </p:sp>
    </p:spTree>
    <p:extLst>
      <p:ext uri="{BB962C8B-B14F-4D97-AF65-F5344CB8AC3E}">
        <p14:creationId xmlns:p14="http://schemas.microsoft.com/office/powerpoint/2010/main" val="85193462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81</a:t>
            </a:fld>
            <a:endParaRPr lang="en-US"/>
          </a:p>
        </p:txBody>
      </p:sp>
    </p:spTree>
    <p:extLst>
      <p:ext uri="{BB962C8B-B14F-4D97-AF65-F5344CB8AC3E}">
        <p14:creationId xmlns:p14="http://schemas.microsoft.com/office/powerpoint/2010/main" val="157822219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82</a:t>
            </a:fld>
            <a:endParaRPr lang="en-US"/>
          </a:p>
        </p:txBody>
      </p:sp>
    </p:spTree>
    <p:extLst>
      <p:ext uri="{BB962C8B-B14F-4D97-AF65-F5344CB8AC3E}">
        <p14:creationId xmlns:p14="http://schemas.microsoft.com/office/powerpoint/2010/main" val="302773636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83</a:t>
            </a:fld>
            <a:endParaRPr lang="en-US"/>
          </a:p>
        </p:txBody>
      </p:sp>
    </p:spTree>
    <p:extLst>
      <p:ext uri="{BB962C8B-B14F-4D97-AF65-F5344CB8AC3E}">
        <p14:creationId xmlns:p14="http://schemas.microsoft.com/office/powerpoint/2010/main" val="22241536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84</a:t>
            </a:fld>
            <a:endParaRPr lang="en-US"/>
          </a:p>
        </p:txBody>
      </p:sp>
    </p:spTree>
    <p:extLst>
      <p:ext uri="{BB962C8B-B14F-4D97-AF65-F5344CB8AC3E}">
        <p14:creationId xmlns:p14="http://schemas.microsoft.com/office/powerpoint/2010/main" val="133445914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85</a:t>
            </a:fld>
            <a:endParaRPr lang="en-US"/>
          </a:p>
        </p:txBody>
      </p:sp>
    </p:spTree>
    <p:extLst>
      <p:ext uri="{BB962C8B-B14F-4D97-AF65-F5344CB8AC3E}">
        <p14:creationId xmlns:p14="http://schemas.microsoft.com/office/powerpoint/2010/main" val="7608623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86</a:t>
            </a:fld>
            <a:endParaRPr lang="en-US"/>
          </a:p>
        </p:txBody>
      </p:sp>
    </p:spTree>
    <p:extLst>
      <p:ext uri="{BB962C8B-B14F-4D97-AF65-F5344CB8AC3E}">
        <p14:creationId xmlns:p14="http://schemas.microsoft.com/office/powerpoint/2010/main" val="220422092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87</a:t>
            </a:fld>
            <a:endParaRPr lang="en-US"/>
          </a:p>
        </p:txBody>
      </p:sp>
    </p:spTree>
    <p:extLst>
      <p:ext uri="{BB962C8B-B14F-4D97-AF65-F5344CB8AC3E}">
        <p14:creationId xmlns:p14="http://schemas.microsoft.com/office/powerpoint/2010/main" val="18943788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88</a:t>
            </a:fld>
            <a:endParaRPr lang="en-US"/>
          </a:p>
        </p:txBody>
      </p:sp>
    </p:spTree>
    <p:extLst>
      <p:ext uri="{BB962C8B-B14F-4D97-AF65-F5344CB8AC3E}">
        <p14:creationId xmlns:p14="http://schemas.microsoft.com/office/powerpoint/2010/main" val="4289288121"/>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3/20/2018</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89</a:t>
            </a:fld>
            <a:endParaRPr lang="en-US">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9455029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solidFill>
                  <a:prstClr val="black"/>
                </a:solidFill>
              </a:rPr>
              <a:t>Build 2012</a:t>
            </a:r>
          </a:p>
        </p:txBody>
      </p:sp>
      <p:sp>
        <p:nvSpPr>
          <p:cNvPr id="5" name="Footer Placeholder 4"/>
          <p:cNvSpPr>
            <a:spLocks noGrp="1"/>
          </p:cNvSpPr>
          <p:nvPr>
            <p:ph type="ftr" sz="quarter" idx="11"/>
          </p:nvPr>
        </p:nvSpPr>
        <p:spPr/>
        <p:txBody>
          <a:bodyPr/>
          <a:lstStyle/>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2933"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17AD1C-003C-4A34-B7D1-A23411517614}" type="datetime1">
              <a:rPr lang="en-US" smtClean="0">
                <a:solidFill>
                  <a:prstClr val="black"/>
                </a:solidFill>
              </a:rPr>
              <a:pPr/>
              <a:t>3/20/2018</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170785700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90</a:t>
            </a:fld>
            <a:endParaRPr lang="en-US"/>
          </a:p>
        </p:txBody>
      </p:sp>
    </p:spTree>
    <p:extLst>
      <p:ext uri="{BB962C8B-B14F-4D97-AF65-F5344CB8AC3E}">
        <p14:creationId xmlns:p14="http://schemas.microsoft.com/office/powerpoint/2010/main" val="1669149461"/>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91</a:t>
            </a:fld>
            <a:endParaRPr lang="en-US"/>
          </a:p>
        </p:txBody>
      </p:sp>
    </p:spTree>
    <p:extLst>
      <p:ext uri="{BB962C8B-B14F-4D97-AF65-F5344CB8AC3E}">
        <p14:creationId xmlns:p14="http://schemas.microsoft.com/office/powerpoint/2010/main" val="10119403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a:p>
        </p:txBody>
      </p:sp>
    </p:spTree>
    <p:extLst>
      <p:ext uri="{BB962C8B-B14F-4D97-AF65-F5344CB8AC3E}">
        <p14:creationId xmlns:p14="http://schemas.microsoft.com/office/powerpoint/2010/main" val="384321685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a:p>
        </p:txBody>
      </p:sp>
    </p:spTree>
    <p:extLst>
      <p:ext uri="{BB962C8B-B14F-4D97-AF65-F5344CB8AC3E}">
        <p14:creationId xmlns:p14="http://schemas.microsoft.com/office/powerpoint/2010/main" val="110363193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159010250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321707493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96</a:t>
            </a:fld>
            <a:endParaRPr lang="en-US"/>
          </a:p>
        </p:txBody>
      </p:sp>
    </p:spTree>
    <p:extLst>
      <p:ext uri="{BB962C8B-B14F-4D97-AF65-F5344CB8AC3E}">
        <p14:creationId xmlns:p14="http://schemas.microsoft.com/office/powerpoint/2010/main" val="422727738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50286245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D10C09F-FCA1-48C8-B40D-42E1045D109E}"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a:p>
        </p:txBody>
      </p:sp>
    </p:spTree>
    <p:extLst>
      <p:ext uri="{BB962C8B-B14F-4D97-AF65-F5344CB8AC3E}">
        <p14:creationId xmlns:p14="http://schemas.microsoft.com/office/powerpoint/2010/main" val="41275647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t>3/20/2018 12:23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a:p>
        </p:txBody>
      </p:sp>
    </p:spTree>
    <p:extLst>
      <p:ext uri="{BB962C8B-B14F-4D97-AF65-F5344CB8AC3E}">
        <p14:creationId xmlns:p14="http://schemas.microsoft.com/office/powerpoint/2010/main" val="27177255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bg>
      <p:bgRef idx="1001">
        <a:schemeClr val="bg2"/>
      </p:bgRef>
    </p:bg>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392" y="-992"/>
            <a:ext cx="12436475" cy="6995517"/>
          </a:xfrm>
          <a:prstGeom prst="rect">
            <a:avLst/>
          </a:prstGeom>
        </p:spPr>
      </p:pic>
      <p:sp>
        <p:nvSpPr>
          <p:cNvPr id="22" name="Rectangle 21"/>
          <p:cNvSpPr/>
          <p:nvPr userDrawn="1"/>
        </p:nvSpPr>
        <p:spPr bwMode="auto">
          <a:xfrm>
            <a:off x="272986" y="2125663"/>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366168" y="2125677"/>
            <a:ext cx="7314889" cy="1828800"/>
          </a:xfrm>
          <a:noFill/>
        </p:spPr>
        <p:txBody>
          <a:bodyPr lIns="146304" tIns="91440" rIns="146304" bIns="91440" anchor="t" anchorCtr="0"/>
          <a:lstStyle>
            <a:lvl1pPr>
              <a:defRPr sz="6400" spc="-100" baseline="0">
                <a:gradFill>
                  <a:gsLst>
                    <a:gs pos="16162">
                      <a:schemeClr val="tx1"/>
                    </a:gs>
                    <a:gs pos="43000">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366168" y="3954457"/>
            <a:ext cx="7314889" cy="1737360"/>
          </a:xfrm>
        </p:spPr>
        <p:txBody>
          <a:bodyPr tIns="109728" bIns="109728">
            <a:noAutofit/>
          </a:bodyPr>
          <a:lstStyle>
            <a:lvl1pPr marL="0" indent="0">
              <a:spcBef>
                <a:spcPts val="0"/>
              </a:spcBef>
              <a:buNone/>
              <a:defRPr sz="3733">
                <a:gradFill>
                  <a:gsLst>
                    <a:gs pos="16162">
                      <a:schemeClr val="tx1"/>
                    </a:gs>
                    <a:gs pos="43000">
                      <a:schemeClr val="tx1"/>
                    </a:gs>
                  </a:gsLst>
                  <a:lin ang="5400000" scaled="0"/>
                </a:gradFill>
              </a:defRPr>
            </a:lvl1pPr>
          </a:lstStyle>
          <a:p>
            <a:pPr lvl="0"/>
            <a:r>
              <a:rPr lang="en-US"/>
              <a:t>Speaker Name</a:t>
            </a:r>
          </a:p>
        </p:txBody>
      </p:sp>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609578" y="6240429"/>
            <a:ext cx="1284074" cy="274320"/>
          </a:xfrm>
          <a:prstGeom prst="rect">
            <a:avLst/>
          </a:prstGeom>
        </p:spPr>
      </p:pic>
    </p:spTree>
    <p:extLst>
      <p:ext uri="{BB962C8B-B14F-4D97-AF65-F5344CB8AC3E}">
        <p14:creationId xmlns:p14="http://schemas.microsoft.com/office/powerpoint/2010/main" val="16699881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366168" y="1212850"/>
            <a:ext cx="11702553" cy="3196837"/>
          </a:xfrm>
          <a:prstGeom prst="rect">
            <a:avLst/>
          </a:prstGeom>
        </p:spPr>
        <p:txBody>
          <a:bodyPr/>
          <a:lstStyle>
            <a:lvl1pPr marL="290467" indent="-290467">
              <a:buClr>
                <a:schemeClr val="tx1"/>
              </a:buClr>
              <a:buSzPct val="90000"/>
              <a:buFont typeface="Arial" pitchFamily="34" charset="0"/>
              <a:buChar char="•"/>
              <a:defRPr sz="48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410" indent="-280944">
              <a:buClr>
                <a:schemeClr val="tx1"/>
              </a:buClr>
              <a:buSzPct val="90000"/>
              <a:buFont typeface="Arial" pitchFamily="34" charset="0"/>
              <a:buChar char="•"/>
              <a:defRPr sz="426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877" indent="-290467">
              <a:buClr>
                <a:schemeClr val="tx1"/>
              </a:buClr>
              <a:buSzPct val="90000"/>
              <a:buFont typeface="Arial" pitchFamily="34" charset="0"/>
              <a:buChar char="•"/>
              <a:defRPr sz="3733">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441" indent="-2285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004" indent="-228564">
              <a:buClr>
                <a:schemeClr val="tx1"/>
              </a:buClr>
              <a:buSzPct val="90000"/>
              <a:buFont typeface="Arial" pitchFamily="34" charset="0"/>
              <a:buChar char="•"/>
              <a:defRPr sz="2667">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363076"/>
            <a:ext cx="12434889"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4267"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602221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Accent Color 2">
    <p:bg>
      <p:bgPr>
        <a:solidFill>
          <a:schemeClr val="accent2"/>
        </a:solidFill>
        <a:effectLst/>
      </p:bgPr>
    </p:bg>
    <p:spTree>
      <p:nvGrpSpPr>
        <p:cNvPr id="1" name=""/>
        <p:cNvGrpSpPr/>
        <p:nvPr/>
      </p:nvGrpSpPr>
      <p:grpSpPr>
        <a:xfrm>
          <a:off x="0" y="0"/>
          <a:ext cx="0" cy="0"/>
          <a:chOff x="0" y="0"/>
          <a:chExt cx="0" cy="0"/>
        </a:xfrm>
      </p:grpSpPr>
      <p:sp>
        <p:nvSpPr>
          <p:cNvPr id="2" name="TextBox 7"/>
          <p:cNvSpPr txBox="1"/>
          <p:nvPr userDrawn="1"/>
        </p:nvSpPr>
        <p:spPr bwMode="white">
          <a:xfrm>
            <a:off x="4419013" y="6696086"/>
            <a:ext cx="3596863" cy="164668"/>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49"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29549797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168" y="1212850"/>
            <a:ext cx="11702553" cy="1868204"/>
          </a:xfrm>
        </p:spPr>
        <p:txBody>
          <a:bodyPr lIns="164592" rIns="164592"/>
          <a:lstStyle>
            <a:lvl1pPr marL="0" indent="0">
              <a:buNone/>
              <a:defRPr sz="3600">
                <a:gradFill>
                  <a:gsLst>
                    <a:gs pos="1250">
                      <a:schemeClr val="tx2"/>
                    </a:gs>
                    <a:gs pos="99000">
                      <a:schemeClr val="tx2"/>
                    </a:gs>
                  </a:gsLst>
                  <a:lin ang="5400000" scaled="0"/>
                </a:gradFill>
              </a:defRPr>
            </a:lvl1pPr>
            <a:lvl2pPr marL="0" indent="0">
              <a:buFontTx/>
              <a:buNone/>
              <a:defRPr sz="1800"/>
            </a:lvl2pPr>
            <a:lvl3pPr marL="228564" indent="0">
              <a:buNone/>
              <a:defRPr sz="1800"/>
            </a:lvl3pPr>
            <a:lvl4pPr marL="457127" indent="0">
              <a:buNone/>
              <a:defRPr sz="1600"/>
            </a:lvl4pPr>
            <a:lvl5pPr marL="685691"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83948104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1935915"/>
          </a:xfrm>
        </p:spPr>
        <p:txBody>
          <a:bodyPr wrap="square">
            <a:spAutoFit/>
          </a:bodyPr>
          <a:lstStyle>
            <a:lvl1pPr>
              <a:defRPr sz="36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lvl1pPr>
              <a:defRPr sz="4800"/>
            </a:lvl1pPr>
          </a:lstStyle>
          <a:p>
            <a:r>
              <a:rPr lang="en-US"/>
              <a:t>Click to edit Master title style</a:t>
            </a:r>
          </a:p>
        </p:txBody>
      </p:sp>
    </p:spTree>
    <p:extLst>
      <p:ext uri="{BB962C8B-B14F-4D97-AF65-F5344CB8AC3E}">
        <p14:creationId xmlns:p14="http://schemas.microsoft.com/office/powerpoint/2010/main" val="647695638"/>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168" y="2989432"/>
            <a:ext cx="11702553" cy="1098762"/>
          </a:xfrm>
          <a:noFill/>
        </p:spPr>
        <p:txBody>
          <a:bodyPr wrap="square" tIns="91440" bIns="91440" anchor="t" anchorCtr="0">
            <a:spAutoFit/>
          </a:bodyPr>
          <a:lstStyle>
            <a:lvl1pPr>
              <a:defRPr sz="6600" spc="-100"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241736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9927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84919" y="6321407"/>
            <a:ext cx="11702553" cy="501660"/>
          </a:xfrm>
          <a:prstGeom prst="rect">
            <a:avLst/>
          </a:prstGeom>
          <a:noFill/>
          <a:ln w="12700">
            <a:noFill/>
            <a:miter lim="800000"/>
            <a:headEnd type="none" w="sm" len="sm"/>
            <a:tailEnd type="none" w="sm" len="sm"/>
          </a:ln>
          <a:effectLst/>
        </p:spPr>
        <p:txBody>
          <a:bodyPr vert="horz" wrap="square" lIns="243830" tIns="195064" rIns="243830" bIns="195064" numCol="1" anchor="t" anchorCtr="0" compatLnSpc="1">
            <a:prstTxWarp prst="textNoShape">
              <a:avLst/>
            </a:prstTxWarp>
            <a:spAutoFit/>
          </a:bodyPr>
          <a:lstStyle/>
          <a:p>
            <a:pPr defTabSz="932142" eaLnBrk="0" hangingPunct="0"/>
            <a:r>
              <a:rPr lang="en-US" sz="700">
                <a:gradFill>
                  <a:gsLst>
                    <a:gs pos="0">
                      <a:schemeClr val="tx1"/>
                    </a:gs>
                    <a:gs pos="100000">
                      <a:schemeClr val="tx1"/>
                    </a:gs>
                  </a:gsLst>
                  <a:lin ang="5400000" scaled="0"/>
                </a:gradFill>
                <a:cs typeface="Segoe UI" pitchFamily="34" charset="0"/>
              </a:rPr>
              <a:t>© 2017 Microsoft Corporation. All rights reserved. </a:t>
            </a:r>
          </a:p>
        </p:txBody>
      </p:sp>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9230" y="3145040"/>
            <a:ext cx="3288506" cy="704444"/>
          </a:xfrm>
          <a:prstGeom prst="rect">
            <a:avLst/>
          </a:prstGeom>
        </p:spPr>
      </p:pic>
    </p:spTree>
    <p:extLst>
      <p:ext uri="{BB962C8B-B14F-4D97-AF65-F5344CB8AC3E}">
        <p14:creationId xmlns:p14="http://schemas.microsoft.com/office/powerpoint/2010/main" val="248732010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011941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402599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74604" y="1211287"/>
            <a:ext cx="5485699" cy="2157514"/>
          </a:xfrm>
        </p:spPr>
        <p:txBody>
          <a:bodyPr wrap="square">
            <a:spAutoFit/>
          </a:bodyPr>
          <a:lstStyle>
            <a:lvl1pPr marL="231752" indent="-231752">
              <a:spcBef>
                <a:spcPts val="1224"/>
              </a:spcBef>
              <a:buClr>
                <a:schemeClr val="tx1"/>
              </a:buClr>
              <a:buFont typeface="Wingdings" panose="05000000000000000000" pitchFamily="2" charset="2"/>
              <a:buChar char=""/>
              <a:defRPr sz="3000" b="0">
                <a:latin typeface="+mn-lt"/>
              </a:defRPr>
            </a:lvl1pPr>
            <a:lvl2pPr marL="426995" indent="-171433">
              <a:buFont typeface="Wingdings" panose="05000000000000000000" pitchFamily="2" charset="2"/>
              <a:buChar char=""/>
              <a:defRPr sz="2400" b="0"/>
            </a:lvl2pPr>
            <a:lvl3pPr marL="639699" indent="-188894">
              <a:buFont typeface="Wingdings" panose="05000000000000000000" pitchFamily="2" charset="2"/>
              <a:buChar char=""/>
              <a:tabLst/>
              <a:defRPr sz="2200" b="0"/>
            </a:lvl3pPr>
            <a:lvl4pPr marL="828592" indent="-176195">
              <a:buFont typeface="Wingdings" panose="05000000000000000000" pitchFamily="2" charset="2"/>
              <a:buChar char=""/>
              <a:defRPr sz="2200" b="0"/>
            </a:lvl4pPr>
            <a:lvl5pPr marL="1023836" indent="-169846">
              <a:buFont typeface="Wingdings" panose="05000000000000000000" pitchFamily="2" charset="2"/>
              <a:buChar char=""/>
              <a:tabLst/>
              <a:defRPr sz="2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674588" y="1211288"/>
            <a:ext cx="5485699" cy="2462213"/>
          </a:xfrm>
        </p:spPr>
        <p:txBody>
          <a:bodyPr wrap="square">
            <a:spAutoFit/>
          </a:bodyPr>
          <a:lstStyle>
            <a:lvl1pPr marL="287309" indent="-287309">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28" indent="-342866">
              <a:defRPr lang="en-US" sz="2400" b="0" kern="1200" spc="0" baseline="0" dirty="0">
                <a:gradFill>
                  <a:gsLst>
                    <a:gs pos="1250">
                      <a:schemeClr val="tx1"/>
                    </a:gs>
                    <a:gs pos="100000">
                      <a:schemeClr val="tx1"/>
                    </a:gs>
                  </a:gsLst>
                  <a:lin ang="5400000" scaled="0"/>
                </a:gradFill>
                <a:latin typeface="+mn-lt"/>
                <a:ea typeface="+mn-ea"/>
                <a:cs typeface="+mn-cs"/>
              </a:defRPr>
            </a:lvl2pPr>
            <a:lvl3pPr marL="793671" indent="-342866">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262" indent="-342866">
              <a:defRPr lang="en-US" sz="2200" b="0" kern="1200" spc="0" baseline="0" dirty="0">
                <a:gradFill>
                  <a:gsLst>
                    <a:gs pos="1250">
                      <a:schemeClr val="tx1"/>
                    </a:gs>
                    <a:gs pos="100000">
                      <a:schemeClr val="tx1"/>
                    </a:gs>
                  </a:gsLst>
                  <a:lin ang="5400000" scaled="0"/>
                </a:gradFill>
                <a:latin typeface="+mn-lt"/>
                <a:ea typeface="+mn-ea"/>
                <a:cs typeface="+mn-cs"/>
              </a:defRPr>
            </a:lvl4pPr>
            <a:lvl5pPr marL="1196855" indent="-342866">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52" marR="0" lvl="0"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Edit Master text styles</a:t>
            </a:r>
          </a:p>
          <a:p>
            <a:pPr marL="231752" marR="0" lvl="1"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52" marR="0" lvl="2"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52" marR="0" lvl="3"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52" marR="0" lvl="4" indent="-231752" algn="l" defTabSz="932649"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p>
        </p:txBody>
      </p:sp>
      <p:sp>
        <p:nvSpPr>
          <p:cNvPr id="6" name="TextBox 7"/>
          <p:cNvSpPr txBox="1"/>
          <p:nvPr userDrawn="1"/>
        </p:nvSpPr>
        <p:spPr bwMode="white">
          <a:xfrm>
            <a:off x="4418302" y="6697628"/>
            <a:ext cx="3598283"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b="0" spc="150" baseline="0">
                <a:gradFill>
                  <a:gsLst>
                    <a:gs pos="0">
                      <a:schemeClr val="tx1">
                        <a:alpha val="50000"/>
                      </a:schemeClr>
                    </a:gs>
                    <a:gs pos="86000">
                      <a:schemeClr val="tx1">
                        <a:alpha val="50000"/>
                      </a:schemeClr>
                    </a:gs>
                  </a:gsLst>
                  <a:lin ang="5400000" scaled="0"/>
                </a:gradFill>
                <a:latin typeface="Segoe UI" panose="020B0502040204020203" pitchFamily="34" charset="0"/>
              </a:rPr>
              <a:t>MICROSOFT CONFIDENTIAL – INTERNAL ONLY</a:t>
            </a:r>
          </a:p>
        </p:txBody>
      </p:sp>
    </p:spTree>
    <p:extLst>
      <p:ext uri="{BB962C8B-B14F-4D97-AF65-F5344CB8AC3E}">
        <p14:creationId xmlns:p14="http://schemas.microsoft.com/office/powerpoint/2010/main" val="1973497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0.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169" y="295278"/>
            <a:ext cx="11702551"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366168" y="1212855"/>
            <a:ext cx="11702553" cy="265515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2933110"/>
      </p:ext>
    </p:extLst>
  </p:cSld>
  <p:clrMap bg1="lt1" tx1="dk1" bg2="lt2" tx2="dk2" accent1="accent1" accent2="accent2" accent3="accent3" accent4="accent4" accent5="accent5" accent6="accent6" hlink="hlink" folHlink="folHlink"/>
  <p:sldLayoutIdLst>
    <p:sldLayoutId id="2147484571" r:id="rId1"/>
    <p:sldLayoutId id="2147484573" r:id="rId2"/>
    <p:sldLayoutId id="2147484576" r:id="rId3"/>
    <p:sldLayoutId id="2147484584" r:id="rId4"/>
    <p:sldLayoutId id="2147484589" r:id="rId5"/>
    <p:sldLayoutId id="2147484593" r:id="rId6"/>
    <p:sldLayoutId id="2147484594" r:id="rId7"/>
    <p:sldLayoutId id="2147484595" r:id="rId8"/>
    <p:sldLayoutId id="2147484596" r:id="rId9"/>
  </p:sldLayoutIdLst>
  <p:transition>
    <p:fade/>
  </p:transition>
  <p:txStyles>
    <p:title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231">
          <p15:clr>
            <a:srgbClr val="5ACBF0"/>
          </p15:clr>
        </p15:guide>
        <p15:guide id="3" pos="999">
          <p15:clr>
            <a:srgbClr val="5ACBF0"/>
          </p15:clr>
        </p15:guide>
        <p15:guide id="4" pos="1767">
          <p15:clr>
            <a:srgbClr val="5ACBF0"/>
          </p15:clr>
        </p15:guide>
        <p15:guide id="5" pos="2535">
          <p15:clr>
            <a:srgbClr val="5ACBF0"/>
          </p15:clr>
        </p15:guide>
        <p15:guide id="6" pos="3303">
          <p15:clr>
            <a:srgbClr val="5ACBF0"/>
          </p15:clr>
        </p15:guide>
        <p15:guide id="8" pos="4070">
          <p15:clr>
            <a:srgbClr val="5ACBF0"/>
          </p15:clr>
        </p15:guide>
        <p15:guide id="9" pos="4838">
          <p15:clr>
            <a:srgbClr val="5ACBF0"/>
          </p15:clr>
        </p15:guide>
        <p15:guide id="11" pos="5606">
          <p15:clr>
            <a:srgbClr val="5ACBF0"/>
          </p15:clr>
        </p15:guide>
        <p15:guide id="12" pos="6374">
          <p15:clr>
            <a:srgbClr val="5ACBF0"/>
          </p15:clr>
        </p15:guide>
        <p15:guide id="14" pos="7142">
          <p15:clr>
            <a:srgbClr val="5ACBF0"/>
          </p15:clr>
        </p15:guide>
        <p15:guide id="15" pos="7602">
          <p15:clr>
            <a:srgbClr val="5ACBF0"/>
          </p15:clr>
        </p15:guide>
        <p15:guide id="16" pos="384">
          <p15:clr>
            <a:srgbClr val="C35EA4"/>
          </p15:clr>
        </p15:guide>
        <p15:guide id="17" pos="7449">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6169" y="295278"/>
            <a:ext cx="11702551"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366168" y="1212855"/>
            <a:ext cx="11702553" cy="265515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290" r:id="rId1"/>
  </p:sldLayoutIdLst>
  <p:transition>
    <p:fade/>
  </p:transition>
  <p:txStyles>
    <p:titleStyle>
      <a:lvl1pPr algn="l" defTabSz="932594" rtl="0" eaLnBrk="1" latinLnBrk="0" hangingPunct="1">
        <a:lnSpc>
          <a:spcPct val="90000"/>
        </a:lnSpc>
        <a:spcBef>
          <a:spcPct val="0"/>
        </a:spcBef>
        <a:buNone/>
        <a:defRPr lang="en-US" sz="5867" b="0" kern="1200" cap="none" spc="-101"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94" rtl="0" eaLnBrk="1" latinLnBrk="0" hangingPunct="1">
        <a:defRPr sz="1800" kern="1200">
          <a:solidFill>
            <a:schemeClr val="tx1"/>
          </a:solidFill>
          <a:latin typeface="+mn-lt"/>
          <a:ea typeface="+mn-ea"/>
          <a:cs typeface="+mn-cs"/>
        </a:defRPr>
      </a:lvl1pPr>
      <a:lvl2pPr marL="466298" algn="l" defTabSz="932594" rtl="0" eaLnBrk="1" latinLnBrk="0" hangingPunct="1">
        <a:defRPr sz="1800" kern="1200">
          <a:solidFill>
            <a:schemeClr val="tx1"/>
          </a:solidFill>
          <a:latin typeface="+mn-lt"/>
          <a:ea typeface="+mn-ea"/>
          <a:cs typeface="+mn-cs"/>
        </a:defRPr>
      </a:lvl2pPr>
      <a:lvl3pPr marL="932594" algn="l" defTabSz="932594" rtl="0" eaLnBrk="1" latinLnBrk="0" hangingPunct="1">
        <a:defRPr sz="1800" kern="1200">
          <a:solidFill>
            <a:schemeClr val="tx1"/>
          </a:solidFill>
          <a:latin typeface="+mn-lt"/>
          <a:ea typeface="+mn-ea"/>
          <a:cs typeface="+mn-cs"/>
        </a:defRPr>
      </a:lvl3pPr>
      <a:lvl4pPr marL="1398892" algn="l" defTabSz="932594" rtl="0" eaLnBrk="1" latinLnBrk="0" hangingPunct="1">
        <a:defRPr sz="1800" kern="1200">
          <a:solidFill>
            <a:schemeClr val="tx1"/>
          </a:solidFill>
          <a:latin typeface="+mn-lt"/>
          <a:ea typeface="+mn-ea"/>
          <a:cs typeface="+mn-cs"/>
        </a:defRPr>
      </a:lvl4pPr>
      <a:lvl5pPr marL="1865188" algn="l" defTabSz="932594" rtl="0" eaLnBrk="1" latinLnBrk="0" hangingPunct="1">
        <a:defRPr sz="1800" kern="1200">
          <a:solidFill>
            <a:schemeClr val="tx1"/>
          </a:solidFill>
          <a:latin typeface="+mn-lt"/>
          <a:ea typeface="+mn-ea"/>
          <a:cs typeface="+mn-cs"/>
        </a:defRPr>
      </a:lvl5pPr>
      <a:lvl6pPr marL="2331487" algn="l" defTabSz="932594" rtl="0" eaLnBrk="1" latinLnBrk="0" hangingPunct="1">
        <a:defRPr sz="1800" kern="1200">
          <a:solidFill>
            <a:schemeClr val="tx1"/>
          </a:solidFill>
          <a:latin typeface="+mn-lt"/>
          <a:ea typeface="+mn-ea"/>
          <a:cs typeface="+mn-cs"/>
        </a:defRPr>
      </a:lvl6pPr>
      <a:lvl7pPr marL="2797783" algn="l" defTabSz="932594" rtl="0" eaLnBrk="1" latinLnBrk="0" hangingPunct="1">
        <a:defRPr sz="1800" kern="1200">
          <a:solidFill>
            <a:schemeClr val="tx1"/>
          </a:solidFill>
          <a:latin typeface="+mn-lt"/>
          <a:ea typeface="+mn-ea"/>
          <a:cs typeface="+mn-cs"/>
        </a:defRPr>
      </a:lvl7pPr>
      <a:lvl8pPr marL="3264080" algn="l" defTabSz="932594" rtl="0" eaLnBrk="1" latinLnBrk="0" hangingPunct="1">
        <a:defRPr sz="1800" kern="1200">
          <a:solidFill>
            <a:schemeClr val="tx1"/>
          </a:solidFill>
          <a:latin typeface="+mn-lt"/>
          <a:ea typeface="+mn-ea"/>
          <a:cs typeface="+mn-cs"/>
        </a:defRPr>
      </a:lvl8pPr>
      <a:lvl9pPr marL="3730379" algn="l" defTabSz="93259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231" userDrawn="1">
          <p15:clr>
            <a:srgbClr val="5ACBF0"/>
          </p15:clr>
        </p15:guide>
        <p15:guide id="3" pos="999" userDrawn="1">
          <p15:clr>
            <a:srgbClr val="5ACBF0"/>
          </p15:clr>
        </p15:guide>
        <p15:guide id="4" pos="1767" userDrawn="1">
          <p15:clr>
            <a:srgbClr val="5ACBF0"/>
          </p15:clr>
        </p15:guide>
        <p15:guide id="5" pos="2535" userDrawn="1">
          <p15:clr>
            <a:srgbClr val="5ACBF0"/>
          </p15:clr>
        </p15:guide>
        <p15:guide id="6" pos="3303" userDrawn="1">
          <p15:clr>
            <a:srgbClr val="5ACBF0"/>
          </p15:clr>
        </p15:guide>
        <p15:guide id="8" pos="4070" userDrawn="1">
          <p15:clr>
            <a:srgbClr val="5ACBF0"/>
          </p15:clr>
        </p15:guide>
        <p15:guide id="9" pos="4838" userDrawn="1">
          <p15:clr>
            <a:srgbClr val="5ACBF0"/>
          </p15:clr>
        </p15:guide>
        <p15:guide id="11" pos="5606" userDrawn="1">
          <p15:clr>
            <a:srgbClr val="5ACBF0"/>
          </p15:clr>
        </p15:guide>
        <p15:guide id="12" pos="6374" userDrawn="1">
          <p15:clr>
            <a:srgbClr val="5ACBF0"/>
          </p15:clr>
        </p15:guide>
        <p15:guide id="14" pos="7142" userDrawn="1">
          <p15:clr>
            <a:srgbClr val="5ACBF0"/>
          </p15:clr>
        </p15:guide>
        <p15:guide id="15" pos="7602" userDrawn="1">
          <p15:clr>
            <a:srgbClr val="5ACBF0"/>
          </p15:clr>
        </p15:guide>
        <p15:guide id="16" pos="384" userDrawn="1">
          <p15:clr>
            <a:srgbClr val="C35EA4"/>
          </p15:clr>
        </p15:guide>
        <p15:guide id="17" pos="7449" userDrawn="1">
          <p15:clr>
            <a:srgbClr val="C35EA4"/>
          </p15:clr>
        </p15:guide>
        <p15:guide id="18" orient="horz" pos="763" userDrawn="1">
          <p15:clr>
            <a:srgbClr val="5ACBF0"/>
          </p15:clr>
        </p15:guide>
        <p15:guide id="19" orient="horz" pos="1339" userDrawn="1">
          <p15:clr>
            <a:srgbClr val="5ACBF0"/>
          </p15:clr>
        </p15:guide>
        <p15:guide id="20" orient="horz" pos="1915" userDrawn="1">
          <p15:clr>
            <a:srgbClr val="5ACBF0"/>
          </p15:clr>
        </p15:guide>
        <p15:guide id="21" orient="horz" pos="2491" userDrawn="1">
          <p15:clr>
            <a:srgbClr val="5ACBF0"/>
          </p15:clr>
        </p15:guide>
        <p15:guide id="22" orient="horz" pos="3067" userDrawn="1">
          <p15:clr>
            <a:srgbClr val="5ACBF0"/>
          </p15:clr>
        </p15:guide>
        <p15:guide id="23" orient="horz" pos="3643" userDrawn="1">
          <p15:clr>
            <a:srgbClr val="5ACBF0"/>
          </p15:clr>
        </p15:guide>
        <p15:guide id="24" orient="horz" pos="4219" userDrawn="1">
          <p15:clr>
            <a:srgbClr val="5ACBF0"/>
          </p15:clr>
        </p15:guide>
        <p15:guide id="25" orient="horz" pos="302" userDrawn="1">
          <p15:clr>
            <a:srgbClr val="C35EA4"/>
          </p15:clr>
        </p15:guide>
        <p15:guide id="26" orient="horz" pos="4104" userDrawn="1">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04" y="295275"/>
            <a:ext cx="11888047" cy="91757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74606" y="1212851"/>
            <a:ext cx="11885681" cy="209288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 name="Group 2"/>
          <p:cNvGrpSpPr/>
          <p:nvPr userDrawn="1"/>
        </p:nvGrpSpPr>
        <p:grpSpPr>
          <a:xfrm>
            <a:off x="12617354" y="-8395"/>
            <a:ext cx="955519" cy="5775361"/>
            <a:chOff x="12618967" y="-8396"/>
            <a:chExt cx="955641" cy="5775361"/>
          </a:xfrm>
        </p:grpSpPr>
        <p:grpSp>
          <p:nvGrpSpPr>
            <p:cNvPr id="18" name="Group 17"/>
            <p:cNvGrpSpPr/>
            <p:nvPr userDrawn="1"/>
          </p:nvGrpSpPr>
          <p:grpSpPr>
            <a:xfrm>
              <a:off x="12618967" y="-8396"/>
              <a:ext cx="955641" cy="5755249"/>
              <a:chOff x="12618967" y="-8396"/>
              <a:chExt cx="955641" cy="5755249"/>
            </a:xfrm>
          </p:grpSpPr>
          <p:grpSp>
            <p:nvGrpSpPr>
              <p:cNvPr id="26" name="Group 25"/>
              <p:cNvGrpSpPr/>
              <p:nvPr userDrawn="1"/>
            </p:nvGrpSpPr>
            <p:grpSpPr>
              <a:xfrm rot="5400000">
                <a:off x="11580864" y="1044098"/>
                <a:ext cx="2705442" cy="629236"/>
                <a:chOff x="1584344" y="4543426"/>
                <a:chExt cx="2705442" cy="629236"/>
              </a:xfrm>
            </p:grpSpPr>
            <p:sp>
              <p:nvSpPr>
                <p:cNvPr id="37" name="Rectangle 36"/>
                <p:cNvSpPr/>
                <p:nvPr userDrawn="1"/>
              </p:nvSpPr>
              <p:spPr bwMode="auto">
                <a:xfrm>
                  <a:off x="1586734" y="4543428"/>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216 G:59 B:1</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p:cNvSpPr/>
                <p:nvPr userDrawn="1"/>
              </p:nvSpPr>
              <p:spPr bwMode="auto">
                <a:xfrm>
                  <a:off x="2505456" y="4543427"/>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293" fontAlgn="base">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293" fontAlgn="base">
                    <a:lnSpc>
                      <a:spcPct val="100000"/>
                    </a:lnSpc>
                    <a:spcBef>
                      <a:spcPct val="0"/>
                    </a:spcBef>
                    <a:spcAft>
                      <a:spcPct val="0"/>
                    </a:spcAft>
                  </a:pPr>
                  <a:r>
                    <a:rPr lang="en-US" sz="500">
                      <a:gradFill>
                        <a:gsLst>
                          <a:gs pos="0">
                            <a:srgbClr val="FFFFFF"/>
                          </a:gs>
                          <a:gs pos="100000">
                            <a:srgbClr val="FFFFFF"/>
                          </a:gs>
                        </a:gsLst>
                        <a:lin ang="5400000" scaled="0"/>
                      </a:gradFill>
                      <a:ea typeface="Segoe UI" pitchFamily="34" charset="0"/>
                      <a:cs typeface="Segoe UI" pitchFamily="34" charset="0"/>
                    </a:rPr>
                    <a:t>R:</a:t>
                  </a:r>
                  <a:r>
                    <a:rPr lang="en-US" sz="500" baseline="0">
                      <a:gradFill>
                        <a:gsLst>
                          <a:gs pos="0">
                            <a:srgbClr val="FFFFFF"/>
                          </a:gs>
                          <a:gs pos="100000">
                            <a:srgbClr val="FFFFFF"/>
                          </a:gs>
                        </a:gsLst>
                        <a:lin ang="5400000" scaled="0"/>
                      </a:gradFill>
                      <a:ea typeface="Segoe UI" pitchFamily="34" charset="0"/>
                      <a:cs typeface="Segoe UI" pitchFamily="34" charset="0"/>
                    </a:rPr>
                    <a:t>0 G:120 B:215</a:t>
                  </a:r>
                  <a:endParaRPr lang="en-US" sz="500">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p:cNvSpPr/>
                <p:nvPr userDrawn="1"/>
              </p:nvSpPr>
              <p:spPr bwMode="auto">
                <a:xfrm>
                  <a:off x="3419856" y="4543426"/>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Green</a:t>
                  </a:r>
                </a:p>
                <a:p>
                  <a:pPr algn="l" defTabSz="932293" fontAlgn="base">
                    <a:lnSpc>
                      <a:spcPct val="100000"/>
                    </a:lnSpc>
                    <a:spcBef>
                      <a:spcPct val="0"/>
                    </a:spcBef>
                    <a:spcAft>
                      <a:spcPct val="0"/>
                    </a:spcAft>
                  </a:pPr>
                  <a:r>
                    <a:rPr lang="en-US" sz="500">
                      <a:gradFill>
                        <a:gsLst>
                          <a:gs pos="10042">
                            <a:schemeClr val="tx1"/>
                          </a:gs>
                          <a:gs pos="39000">
                            <a:schemeClr val="tx1"/>
                          </a:gs>
                        </a:gsLst>
                        <a:lin ang="5400000" scaled="0"/>
                      </a:gradFill>
                      <a:ea typeface="Segoe UI" pitchFamily="34" charset="0"/>
                      <a:cs typeface="Segoe UI" pitchFamily="34" charset="0"/>
                    </a:rPr>
                    <a:t>R:</a:t>
                  </a:r>
                  <a:r>
                    <a:rPr lang="en-US" sz="500" baseline="0">
                      <a:gradFill>
                        <a:gsLst>
                          <a:gs pos="10042">
                            <a:schemeClr val="tx1"/>
                          </a:gs>
                          <a:gs pos="39000">
                            <a:schemeClr val="tx1"/>
                          </a:gs>
                        </a:gsLst>
                        <a:lin ang="5400000" scaled="0"/>
                      </a:gradFill>
                      <a:ea typeface="Segoe UI" pitchFamily="34" charset="0"/>
                      <a:cs typeface="Segoe UI" pitchFamily="34" charset="0"/>
                    </a:rPr>
                    <a:t>186 G:216 B:10</a:t>
                  </a:r>
                  <a:endParaRPr lang="en-US" sz="500">
                    <a:gradFill>
                      <a:gsLst>
                        <a:gs pos="10042">
                          <a:schemeClr val="tx1"/>
                        </a:gs>
                        <a:gs pos="39000">
                          <a:schemeClr val="tx1"/>
                        </a:gs>
                      </a:gsLst>
                      <a:lin ang="5400000" scaled="0"/>
                    </a:gradFill>
                    <a:ea typeface="Segoe UI" pitchFamily="34" charset="0"/>
                    <a:cs typeface="Segoe UI" pitchFamily="34" charset="0"/>
                  </a:endParaRPr>
                </a:p>
              </p:txBody>
            </p:sp>
            <p:sp>
              <p:nvSpPr>
                <p:cNvPr id="43" name="Rectangle 42"/>
                <p:cNvSpPr/>
                <p:nvPr userDrawn="1"/>
              </p:nvSpPr>
              <p:spPr bwMode="auto">
                <a:xfrm>
                  <a:off x="2498744" y="4882896"/>
                  <a:ext cx="869930" cy="289766"/>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Purple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92 G:45 B:145</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3413144" y="4882895"/>
                  <a:ext cx="869930" cy="289766"/>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293" fontAlgn="base">
                    <a:lnSpc>
                      <a:spcPct val="100000"/>
                    </a:lnSpc>
                    <a:spcBef>
                      <a:spcPct val="0"/>
                    </a:spcBef>
                    <a:spcAft>
                      <a:spcPct val="0"/>
                    </a:spcAft>
                  </a:pPr>
                  <a:r>
                    <a:rPr lang="en-US" sz="500">
                      <a:gradFill>
                        <a:gsLst>
                          <a:gs pos="2092">
                            <a:srgbClr val="F8F8F8"/>
                          </a:gs>
                          <a:gs pos="10042">
                            <a:srgbClr val="F8F8F8"/>
                          </a:gs>
                        </a:gsLst>
                        <a:lin ang="5400000" scaled="0"/>
                      </a:gradFill>
                      <a:ea typeface="Segoe UI" pitchFamily="34" charset="0"/>
                      <a:cs typeface="Segoe UI" pitchFamily="34" charset="0"/>
                    </a:rPr>
                    <a:t>R:</a:t>
                  </a:r>
                  <a:r>
                    <a:rPr lang="en-US" sz="500" baseline="0">
                      <a:gradFill>
                        <a:gsLst>
                          <a:gs pos="2092">
                            <a:srgbClr val="F8F8F8"/>
                          </a:gs>
                          <a:gs pos="10042">
                            <a:srgbClr val="F8F8F8"/>
                          </a:gs>
                        </a:gsLst>
                        <a:lin ang="5400000" scaled="0"/>
                      </a:gradFill>
                      <a:ea typeface="Segoe UI" pitchFamily="34" charset="0"/>
                      <a:cs typeface="Segoe UI" pitchFamily="34" charset="0"/>
                    </a:rPr>
                    <a:t>0 G:32 B:80</a:t>
                  </a:r>
                  <a:endParaRPr lang="en-US" sz="500">
                    <a:gradFill>
                      <a:gsLst>
                        <a:gs pos="2092">
                          <a:srgbClr val="F8F8F8"/>
                        </a:gs>
                        <a:gs pos="10042">
                          <a:srgbClr val="F8F8F8"/>
                        </a:gs>
                      </a:gsLst>
                      <a:lin ang="5400000" scaled="0"/>
                    </a:gradFill>
                    <a:ea typeface="Segoe UI" pitchFamily="34" charset="0"/>
                    <a:cs typeface="Segoe UI" pitchFamily="34" charset="0"/>
                  </a:endParaRPr>
                </a:p>
              </p:txBody>
            </p:sp>
            <p:sp>
              <p:nvSpPr>
                <p:cNvPr id="45" name="Rectangle 44"/>
                <p:cNvSpPr/>
                <p:nvPr userDrawn="1"/>
              </p:nvSpPr>
              <p:spPr bwMode="auto">
                <a:xfrm>
                  <a:off x="158434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Yellow</a:t>
                  </a:r>
                </a:p>
                <a:p>
                  <a:pPr marL="0" algn="l" defTabSz="932293"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R:255 G:185 B:0</a:t>
                  </a:r>
                </a:p>
              </p:txBody>
            </p:sp>
          </p:grpSp>
          <p:grpSp>
            <p:nvGrpSpPr>
              <p:cNvPr id="27" name="Group 26"/>
              <p:cNvGrpSpPr/>
              <p:nvPr userDrawn="1"/>
            </p:nvGrpSpPr>
            <p:grpSpPr>
              <a:xfrm rot="5400000">
                <a:off x="11870606" y="3812276"/>
                <a:ext cx="1786491" cy="289766"/>
                <a:chOff x="4476564" y="4543426"/>
                <a:chExt cx="1786491" cy="289766"/>
              </a:xfrm>
            </p:grpSpPr>
            <p:sp>
              <p:nvSpPr>
                <p:cNvPr id="33" name="Rectangle 32"/>
                <p:cNvSpPr/>
                <p:nvPr userDrawn="1"/>
              </p:nvSpPr>
              <p:spPr bwMode="auto">
                <a:xfrm>
                  <a:off x="4476564" y="4543426"/>
                  <a:ext cx="869930" cy="289766"/>
                </a:xfrm>
                <a:prstGeom prst="rect">
                  <a:avLst/>
                </a:prstGeom>
                <a:solidFill>
                  <a:srgbClr val="00188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0">
                            <a:srgbClr val="FFFFFF"/>
                          </a:gs>
                          <a:gs pos="100000">
                            <a:srgbClr val="FFFFFF"/>
                          </a:gs>
                        </a:gsLst>
                        <a:lin ang="5400000" scaled="0"/>
                      </a:gradFill>
                      <a:latin typeface="+mn-lt"/>
                      <a:ea typeface="Segoe UI" pitchFamily="34" charset="0"/>
                      <a:cs typeface="Segoe UI" pitchFamily="34" charset="0"/>
                    </a:rPr>
                    <a:t>Mid-Blue</a:t>
                  </a:r>
                </a:p>
                <a:p>
                  <a:pPr marL="0" algn="l" defTabSz="932293" rtl="0" eaLnBrk="1" fontAlgn="base" latinLnBrk="0" hangingPunct="1">
                    <a:lnSpc>
                      <a:spcPct val="100000"/>
                    </a:lnSpc>
                    <a:spcBef>
                      <a:spcPct val="0"/>
                    </a:spcBef>
                    <a:spcAft>
                      <a:spcPct val="0"/>
                    </a:spcAft>
                  </a:pPr>
                  <a:r>
                    <a:rPr lang="en-US" sz="500" kern="1200">
                      <a:gradFill>
                        <a:gsLst>
                          <a:gs pos="2092">
                            <a:srgbClr val="F8F8F8"/>
                          </a:gs>
                          <a:gs pos="10042">
                            <a:srgbClr val="F8F8F8"/>
                          </a:gs>
                        </a:gsLst>
                        <a:lin ang="5400000" scaled="0"/>
                      </a:gradFill>
                      <a:latin typeface="+mn-lt"/>
                      <a:ea typeface="Segoe UI" pitchFamily="34" charset="0"/>
                      <a:cs typeface="Segoe UI" pitchFamily="34" charset="0"/>
                    </a:rPr>
                    <a:t>R:0 G:24 B:143</a:t>
                  </a:r>
                </a:p>
              </p:txBody>
            </p:sp>
            <p:sp>
              <p:nvSpPr>
                <p:cNvPr id="19" name="Rectangle 18"/>
                <p:cNvSpPr/>
                <p:nvPr userDrawn="1"/>
              </p:nvSpPr>
              <p:spPr bwMode="auto">
                <a:xfrm>
                  <a:off x="5393125" y="4543426"/>
                  <a:ext cx="869930" cy="28976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4644">
                            <a:schemeClr val="tx1"/>
                          </a:gs>
                          <a:gs pos="42000">
                            <a:schemeClr val="tx1"/>
                          </a:gs>
                        </a:gsLst>
                        <a:lin ang="5400000" scaled="0"/>
                      </a:gradFill>
                      <a:latin typeface="+mn-lt"/>
                      <a:ea typeface="Segoe UI" pitchFamily="34" charset="0"/>
                      <a:cs typeface="Segoe UI" pitchFamily="34" charset="0"/>
                    </a:rPr>
                    <a:t>Light Blue</a:t>
                  </a:r>
                </a:p>
                <a:p>
                  <a:pPr marL="0" algn="l" defTabSz="932293" rtl="0" eaLnBrk="1" fontAlgn="base" latinLnBrk="0" hangingPunct="1">
                    <a:lnSpc>
                      <a:spcPct val="100000"/>
                    </a:lnSpc>
                    <a:spcBef>
                      <a:spcPct val="0"/>
                    </a:spcBef>
                    <a:spcAft>
                      <a:spcPct val="0"/>
                    </a:spcAft>
                  </a:pPr>
                  <a:r>
                    <a:rPr lang="en-US" sz="500" kern="1200">
                      <a:gradFill>
                        <a:gsLst>
                          <a:gs pos="10042">
                            <a:schemeClr val="tx1"/>
                          </a:gs>
                          <a:gs pos="39000">
                            <a:schemeClr val="tx1"/>
                          </a:gs>
                        </a:gsLst>
                        <a:lin ang="5400000" scaled="0"/>
                      </a:gradFill>
                      <a:latin typeface="+mn-lt"/>
                      <a:ea typeface="Segoe UI" pitchFamily="34" charset="0"/>
                      <a:cs typeface="Segoe UI" pitchFamily="34" charset="0"/>
                    </a:rPr>
                    <a:t>R:0 G:188 B:242</a:t>
                  </a:r>
                </a:p>
              </p:txBody>
            </p:sp>
          </p:grpSp>
          <p:sp>
            <p:nvSpPr>
              <p:cNvPr id="28" name="TextBox 27"/>
              <p:cNvSpPr txBox="1"/>
              <p:nvPr userDrawn="1"/>
            </p:nvSpPr>
            <p:spPr>
              <a:xfrm rot="5400000">
                <a:off x="12979639" y="256928"/>
                <a:ext cx="860293"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15628" y="4227340"/>
                <a:ext cx="2709380" cy="329645"/>
              </a:xfrm>
              <a:prstGeom prst="rect">
                <a:avLst/>
              </a:prstGeom>
              <a:noFill/>
            </p:spPr>
            <p:txBody>
              <a:bodyPr wrap="none" lIns="0" tIns="91440" rIns="182880" bIns="91440" rtlCol="0">
                <a:spAutoFit/>
              </a:bodyPr>
              <a:lstStyle/>
              <a:p>
                <a:pPr>
                  <a:lnSpc>
                    <a:spcPct val="90000"/>
                  </a:lnSpc>
                  <a:spcAft>
                    <a:spcPts val="600"/>
                  </a:spcAft>
                </a:pPr>
                <a:r>
                  <a:rPr lang="en-US" sz="1000">
                    <a:gradFill>
                      <a:gsLst>
                        <a:gs pos="2917">
                          <a:schemeClr val="tx1"/>
                        </a:gs>
                        <a:gs pos="30000">
                          <a:schemeClr val="tx1"/>
                        </a:gs>
                      </a:gsLst>
                      <a:lin ang="5400000" scaled="0"/>
                    </a:gradFill>
                  </a:rPr>
                  <a:t>Secondary colors (use only when</a:t>
                </a:r>
                <a:r>
                  <a:rPr lang="en-US" sz="1000" baseline="0">
                    <a:gradFill>
                      <a:gsLst>
                        <a:gs pos="2917">
                          <a:schemeClr val="tx1"/>
                        </a:gs>
                        <a:gs pos="30000">
                          <a:schemeClr val="tx1"/>
                        </a:gs>
                      </a:gsLst>
                      <a:lin ang="5400000" scaled="0"/>
                    </a:gradFill>
                  </a:rPr>
                  <a:t> necessary)</a:t>
                </a:r>
                <a:endParaRPr lang="en-US" sz="1000">
                  <a:gradFill>
                    <a:gsLst>
                      <a:gs pos="2917">
                        <a:schemeClr val="tx1"/>
                      </a:gs>
                      <a:gs pos="30000">
                        <a:schemeClr val="tx1"/>
                      </a:gs>
                    </a:gsLst>
                    <a:lin ang="5400000" scaled="0"/>
                  </a:gradFill>
                </a:endParaRPr>
              </a:p>
            </p:txBody>
          </p:sp>
        </p:grpSp>
        <p:sp>
          <p:nvSpPr>
            <p:cNvPr id="20" name="Rectangle 19"/>
            <p:cNvSpPr/>
            <p:nvPr userDrawn="1"/>
          </p:nvSpPr>
          <p:spPr bwMode="auto">
            <a:xfrm rot="5400000">
              <a:off x="12328886" y="5187117"/>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293" rtl="0" eaLnBrk="1" fontAlgn="base" latinLnBrk="0" hangingPunct="1">
                <a:lnSpc>
                  <a:spcPct val="100000"/>
                </a:lnSpc>
                <a:spcBef>
                  <a:spcPct val="0"/>
                </a:spcBef>
                <a:spcAft>
                  <a:spcPct val="0"/>
                </a:spcAft>
              </a:pPr>
              <a:r>
                <a:rPr lang="en-US" sz="500" b="1" kern="1200" baseline="0">
                  <a:gradFill>
                    <a:gsLst>
                      <a:gs pos="12389">
                        <a:srgbClr val="FFFFFF"/>
                      </a:gs>
                      <a:gs pos="46000">
                        <a:srgbClr val="FFFFFF"/>
                      </a:gs>
                    </a:gsLst>
                    <a:lin ang="5400000" scaled="0"/>
                  </a:gradFill>
                  <a:latin typeface="+mn-lt"/>
                  <a:ea typeface="Segoe UI" pitchFamily="34" charset="0"/>
                  <a:cs typeface="Segoe UI" pitchFamily="34" charset="0"/>
                </a:rPr>
                <a:t>Gray</a:t>
              </a:r>
            </a:p>
            <a:p>
              <a:pPr marL="0" algn="l" defTabSz="932293" rtl="0" eaLnBrk="1" fontAlgn="base" latinLnBrk="0" hangingPunct="1">
                <a:lnSpc>
                  <a:spcPct val="100000"/>
                </a:lnSpc>
                <a:spcBef>
                  <a:spcPct val="0"/>
                </a:spcBef>
                <a:spcAft>
                  <a:spcPct val="0"/>
                </a:spcAft>
              </a:pPr>
              <a:r>
                <a:rPr lang="en-US" sz="500" kern="1200">
                  <a:gradFill>
                    <a:gsLst>
                      <a:gs pos="12389">
                        <a:srgbClr val="FFFFFF"/>
                      </a:gs>
                      <a:gs pos="46000">
                        <a:srgbClr val="FFFFFF"/>
                      </a:gs>
                    </a:gsLst>
                    <a:lin ang="5400000" scaled="0"/>
                  </a:gradFill>
                  <a:latin typeface="+mn-lt"/>
                  <a:ea typeface="Segoe UI" pitchFamily="34" charset="0"/>
                  <a:cs typeface="Segoe UI" pitchFamily="34" charset="0"/>
                </a:rPr>
                <a:t>R:80 G:80 B:80</a:t>
              </a:r>
            </a:p>
          </p:txBody>
        </p:sp>
      </p:grpSp>
    </p:spTree>
    <p:extLst>
      <p:ext uri="{BB962C8B-B14F-4D97-AF65-F5344CB8AC3E}">
        <p14:creationId xmlns:p14="http://schemas.microsoft.com/office/powerpoint/2010/main" val="3388694330"/>
      </p:ext>
    </p:extLst>
  </p:cSld>
  <p:clrMap bg1="lt1" tx1="dk1" bg2="lt2" tx2="dk2" accent1="accent1" accent2="accent2" accent3="accent3" accent4="accent4" accent5="accent5" accent6="accent6" hlink="hlink" folHlink="folHlink"/>
  <p:sldLayoutIdLst>
    <p:sldLayoutId id="2147484538" r:id="rId1"/>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999" kern="1200" spc="0" baseline="0">
          <a:gradFill>
            <a:gsLst>
              <a:gs pos="1250">
                <a:schemeClr val="tx1"/>
              </a:gs>
              <a:gs pos="100000">
                <a:schemeClr val="tx1"/>
              </a:gs>
            </a:gsLst>
            <a:lin ang="5400000" scaled="0"/>
          </a:gra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20.emf"/><Relationship Id="rId2" Type="http://schemas.openxmlformats.org/officeDocument/2006/relationships/notesSlide" Target="../notesSlides/notesSlide117.xml"/><Relationship Id="rId1" Type="http://schemas.openxmlformats.org/officeDocument/2006/relationships/slideLayout" Target="../slideLayouts/slideLayout3.xml"/><Relationship Id="rId4" Type="http://schemas.openxmlformats.org/officeDocument/2006/relationships/image" Target="../media/image114.emf"/></Relationships>
</file>

<file path=ppt/slides/_rels/slide118.xml.rels><?xml version="1.0" encoding="UTF-8" standalone="yes"?>
<Relationships xmlns="http://schemas.openxmlformats.org/package/2006/relationships"><Relationship Id="rId8" Type="http://schemas.openxmlformats.org/officeDocument/2006/relationships/image" Target="../media/image126.emf"/><Relationship Id="rId13" Type="http://schemas.openxmlformats.org/officeDocument/2006/relationships/image" Target="../media/image131.emf"/><Relationship Id="rId18" Type="http://schemas.openxmlformats.org/officeDocument/2006/relationships/image" Target="../media/image136.emf"/><Relationship Id="rId26" Type="http://schemas.openxmlformats.org/officeDocument/2006/relationships/image" Target="../media/image144.emf"/><Relationship Id="rId3" Type="http://schemas.openxmlformats.org/officeDocument/2006/relationships/image" Target="../media/image121.png"/><Relationship Id="rId21" Type="http://schemas.openxmlformats.org/officeDocument/2006/relationships/image" Target="../media/image139.emf"/><Relationship Id="rId34" Type="http://schemas.openxmlformats.org/officeDocument/2006/relationships/image" Target="../media/image152.emf"/><Relationship Id="rId7" Type="http://schemas.openxmlformats.org/officeDocument/2006/relationships/image" Target="../media/image125.emf"/><Relationship Id="rId12" Type="http://schemas.openxmlformats.org/officeDocument/2006/relationships/image" Target="../media/image130.emf"/><Relationship Id="rId17" Type="http://schemas.openxmlformats.org/officeDocument/2006/relationships/image" Target="../media/image135.emf"/><Relationship Id="rId25" Type="http://schemas.openxmlformats.org/officeDocument/2006/relationships/image" Target="../media/image143.emf"/><Relationship Id="rId33" Type="http://schemas.openxmlformats.org/officeDocument/2006/relationships/image" Target="../media/image151.emf"/><Relationship Id="rId2" Type="http://schemas.openxmlformats.org/officeDocument/2006/relationships/notesSlide" Target="../notesSlides/notesSlide118.xml"/><Relationship Id="rId16" Type="http://schemas.openxmlformats.org/officeDocument/2006/relationships/image" Target="../media/image134.emf"/><Relationship Id="rId20" Type="http://schemas.openxmlformats.org/officeDocument/2006/relationships/image" Target="../media/image138.emf"/><Relationship Id="rId29" Type="http://schemas.openxmlformats.org/officeDocument/2006/relationships/image" Target="../media/image147.emf"/><Relationship Id="rId1" Type="http://schemas.openxmlformats.org/officeDocument/2006/relationships/slideLayout" Target="../slideLayouts/slideLayout3.xml"/><Relationship Id="rId6" Type="http://schemas.openxmlformats.org/officeDocument/2006/relationships/image" Target="../media/image124.emf"/><Relationship Id="rId11" Type="http://schemas.openxmlformats.org/officeDocument/2006/relationships/image" Target="../media/image129.emf"/><Relationship Id="rId24" Type="http://schemas.openxmlformats.org/officeDocument/2006/relationships/image" Target="../media/image142.emf"/><Relationship Id="rId32" Type="http://schemas.openxmlformats.org/officeDocument/2006/relationships/image" Target="../media/image150.emf"/><Relationship Id="rId5" Type="http://schemas.openxmlformats.org/officeDocument/2006/relationships/image" Target="../media/image123.emf"/><Relationship Id="rId15" Type="http://schemas.openxmlformats.org/officeDocument/2006/relationships/image" Target="../media/image133.emf"/><Relationship Id="rId23" Type="http://schemas.openxmlformats.org/officeDocument/2006/relationships/image" Target="../media/image141.emf"/><Relationship Id="rId28" Type="http://schemas.openxmlformats.org/officeDocument/2006/relationships/image" Target="../media/image146.emf"/><Relationship Id="rId10" Type="http://schemas.openxmlformats.org/officeDocument/2006/relationships/image" Target="../media/image128.emf"/><Relationship Id="rId19" Type="http://schemas.openxmlformats.org/officeDocument/2006/relationships/image" Target="../media/image137.emf"/><Relationship Id="rId31" Type="http://schemas.openxmlformats.org/officeDocument/2006/relationships/image" Target="../media/image149.emf"/><Relationship Id="rId4" Type="http://schemas.openxmlformats.org/officeDocument/2006/relationships/image" Target="../media/image122.emf"/><Relationship Id="rId9" Type="http://schemas.openxmlformats.org/officeDocument/2006/relationships/image" Target="../media/image127.emf"/><Relationship Id="rId14" Type="http://schemas.openxmlformats.org/officeDocument/2006/relationships/image" Target="../media/image132.emf"/><Relationship Id="rId22" Type="http://schemas.openxmlformats.org/officeDocument/2006/relationships/image" Target="../media/image140.emf"/><Relationship Id="rId27" Type="http://schemas.openxmlformats.org/officeDocument/2006/relationships/image" Target="../media/image145.emf"/><Relationship Id="rId30" Type="http://schemas.openxmlformats.org/officeDocument/2006/relationships/image" Target="../media/image148.emf"/></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9.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21.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22.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notesSlide" Target="../notesSlides/notesSlide122.xml"/><Relationship Id="rId1" Type="http://schemas.openxmlformats.org/officeDocument/2006/relationships/slideLayout" Target="../slideLayouts/slideLayout3.xml"/><Relationship Id="rId4" Type="http://schemas.openxmlformats.org/officeDocument/2006/relationships/image" Target="../media/image86.emf"/></Relationships>
</file>

<file path=ppt/slides/_rels/slide123.xml.rels><?xml version="1.0" encoding="UTF-8" standalone="yes"?>
<Relationships xmlns="http://schemas.openxmlformats.org/package/2006/relationships"><Relationship Id="rId3" Type="http://schemas.openxmlformats.org/officeDocument/2006/relationships/image" Target="../media/image154.emf"/><Relationship Id="rId2" Type="http://schemas.openxmlformats.org/officeDocument/2006/relationships/notesSlide" Target="../notesSlides/notesSlide123.xml"/><Relationship Id="rId1" Type="http://schemas.openxmlformats.org/officeDocument/2006/relationships/slideLayout" Target="../slideLayouts/slideLayout3.xml"/><Relationship Id="rId5" Type="http://schemas.openxmlformats.org/officeDocument/2006/relationships/image" Target="../media/image156.png"/><Relationship Id="rId4" Type="http://schemas.openxmlformats.org/officeDocument/2006/relationships/image" Target="../media/image155.emf"/></Relationships>
</file>

<file path=ppt/slides/_rels/slide12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153.emf"/><Relationship Id="rId2" Type="http://schemas.openxmlformats.org/officeDocument/2006/relationships/notesSlide" Target="../notesSlides/notesSlide126.xml"/><Relationship Id="rId1" Type="http://schemas.openxmlformats.org/officeDocument/2006/relationships/slideLayout" Target="../slideLayouts/slideLayout3.xml"/><Relationship Id="rId5" Type="http://schemas.openxmlformats.org/officeDocument/2006/relationships/image" Target="../media/image86.emf"/><Relationship Id="rId4" Type="http://schemas.openxmlformats.org/officeDocument/2006/relationships/image" Target="../media/image159.jpeg"/></Relationships>
</file>

<file path=ppt/slides/_rels/slide12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7.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8.xml"/><Relationship Id="rId1" Type="http://schemas.openxmlformats.org/officeDocument/2006/relationships/slideLayout" Target="../slideLayouts/slideLayout3.xml"/><Relationship Id="rId5" Type="http://schemas.openxmlformats.org/officeDocument/2006/relationships/image" Target="../media/image165.png"/><Relationship Id="rId4" Type="http://schemas.openxmlformats.org/officeDocument/2006/relationships/image" Target="../media/image164.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67.emf"/><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38.xml"/><Relationship Id="rId1" Type="http://schemas.openxmlformats.org/officeDocument/2006/relationships/slideLayout" Target="../slideLayouts/slideLayout3.xml"/><Relationship Id="rId4" Type="http://schemas.openxmlformats.org/officeDocument/2006/relationships/image" Target="../media/image169.png"/></Relationships>
</file>

<file path=ppt/slides/_rels/slide13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0.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81.png"/><Relationship Id="rId18" Type="http://schemas.openxmlformats.org/officeDocument/2006/relationships/image" Target="../media/image186.png"/><Relationship Id="rId3" Type="http://schemas.openxmlformats.org/officeDocument/2006/relationships/image" Target="../media/image171.png"/><Relationship Id="rId21" Type="http://schemas.openxmlformats.org/officeDocument/2006/relationships/image" Target="../media/image189.gif"/><Relationship Id="rId7" Type="http://schemas.openxmlformats.org/officeDocument/2006/relationships/image" Target="../media/image175.jpeg"/><Relationship Id="rId12" Type="http://schemas.openxmlformats.org/officeDocument/2006/relationships/image" Target="../media/image180.png"/><Relationship Id="rId17" Type="http://schemas.openxmlformats.org/officeDocument/2006/relationships/image" Target="../media/image185.png"/><Relationship Id="rId2" Type="http://schemas.openxmlformats.org/officeDocument/2006/relationships/notesSlide" Target="../notesSlides/notesSlide141.xml"/><Relationship Id="rId16" Type="http://schemas.openxmlformats.org/officeDocument/2006/relationships/image" Target="../media/image184.png"/><Relationship Id="rId20" Type="http://schemas.openxmlformats.org/officeDocument/2006/relationships/image" Target="../media/image188.jpeg"/><Relationship Id="rId1" Type="http://schemas.openxmlformats.org/officeDocument/2006/relationships/slideLayout" Target="../slideLayouts/slideLayout3.xml"/><Relationship Id="rId6" Type="http://schemas.openxmlformats.org/officeDocument/2006/relationships/image" Target="../media/image174.png"/><Relationship Id="rId11" Type="http://schemas.openxmlformats.org/officeDocument/2006/relationships/image" Target="../media/image179.png"/><Relationship Id="rId24" Type="http://schemas.openxmlformats.org/officeDocument/2006/relationships/image" Target="../media/image192.png"/><Relationship Id="rId5" Type="http://schemas.openxmlformats.org/officeDocument/2006/relationships/image" Target="../media/image173.png"/><Relationship Id="rId15" Type="http://schemas.openxmlformats.org/officeDocument/2006/relationships/image" Target="../media/image183.png"/><Relationship Id="rId23" Type="http://schemas.openxmlformats.org/officeDocument/2006/relationships/image" Target="../media/image191.png"/><Relationship Id="rId10" Type="http://schemas.openxmlformats.org/officeDocument/2006/relationships/image" Target="../media/image178.png"/><Relationship Id="rId19" Type="http://schemas.openxmlformats.org/officeDocument/2006/relationships/image" Target="../media/image187.png"/><Relationship Id="rId4" Type="http://schemas.openxmlformats.org/officeDocument/2006/relationships/image" Target="../media/image172.emf"/><Relationship Id="rId9" Type="http://schemas.openxmlformats.org/officeDocument/2006/relationships/image" Target="../media/image177.jpeg"/><Relationship Id="rId14" Type="http://schemas.openxmlformats.org/officeDocument/2006/relationships/image" Target="../media/image182.png"/><Relationship Id="rId22" Type="http://schemas.openxmlformats.org/officeDocument/2006/relationships/image" Target="../media/image190.jpeg"/></Relationships>
</file>

<file path=ppt/slides/_rels/slide142.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93.emf"/><Relationship Id="rId2" Type="http://schemas.openxmlformats.org/officeDocument/2006/relationships/notesSlide" Target="../notesSlides/notesSlide143.xml"/><Relationship Id="rId1" Type="http://schemas.openxmlformats.org/officeDocument/2006/relationships/slideLayout" Target="../slideLayouts/slideLayout3.xml"/><Relationship Id="rId5" Type="http://schemas.openxmlformats.org/officeDocument/2006/relationships/image" Target="../media/image195.png"/><Relationship Id="rId4" Type="http://schemas.openxmlformats.org/officeDocument/2006/relationships/image" Target="../media/image194.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notesSlide" Target="../notesSlides/notesSlide158.xml"/><Relationship Id="rId1" Type="http://schemas.openxmlformats.org/officeDocument/2006/relationships/slideLayout" Target="../slideLayouts/slideLayout3.xml"/><Relationship Id="rId4" Type="http://schemas.openxmlformats.org/officeDocument/2006/relationships/image" Target="../media/image202.emf"/></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29.jpeg"/><Relationship Id="rId4" Type="http://schemas.openxmlformats.org/officeDocument/2006/relationships/image" Target="../media/image28.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4.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38.png"/><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37.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6.xml.rels><?xml version="1.0" encoding="UTF-8" standalone="yes"?>
<Relationships xmlns="http://schemas.openxmlformats.org/package/2006/relationships"><Relationship Id="rId8" Type="http://schemas.openxmlformats.org/officeDocument/2006/relationships/image" Target="../media/image54.emf"/><Relationship Id="rId13" Type="http://schemas.openxmlformats.org/officeDocument/2006/relationships/image" Target="../media/image58.png"/><Relationship Id="rId18" Type="http://schemas.openxmlformats.org/officeDocument/2006/relationships/image" Target="../media/image63.png"/><Relationship Id="rId3" Type="http://schemas.openxmlformats.org/officeDocument/2006/relationships/image" Target="../media/image49.emf"/><Relationship Id="rId21" Type="http://schemas.openxmlformats.org/officeDocument/2006/relationships/image" Target="../media/image66.png"/><Relationship Id="rId7" Type="http://schemas.openxmlformats.org/officeDocument/2006/relationships/image" Target="../media/image53.emf"/><Relationship Id="rId12" Type="http://schemas.openxmlformats.org/officeDocument/2006/relationships/image" Target="../media/image57.png"/><Relationship Id="rId17" Type="http://schemas.openxmlformats.org/officeDocument/2006/relationships/image" Target="../media/image62.png"/><Relationship Id="rId2" Type="http://schemas.openxmlformats.org/officeDocument/2006/relationships/notesSlide" Target="../notesSlides/notesSlide36.xml"/><Relationship Id="rId16" Type="http://schemas.openxmlformats.org/officeDocument/2006/relationships/image" Target="../media/image61.png"/><Relationship Id="rId20" Type="http://schemas.openxmlformats.org/officeDocument/2006/relationships/image" Target="../media/image65.png"/><Relationship Id="rId1" Type="http://schemas.openxmlformats.org/officeDocument/2006/relationships/slideLayout" Target="../slideLayouts/slideLayout11.xml"/><Relationship Id="rId6" Type="http://schemas.openxmlformats.org/officeDocument/2006/relationships/image" Target="../media/image52.emf"/><Relationship Id="rId11" Type="http://schemas.openxmlformats.org/officeDocument/2006/relationships/image" Target="../media/image56.png"/><Relationship Id="rId24" Type="http://schemas.openxmlformats.org/officeDocument/2006/relationships/image" Target="../media/image69.png"/><Relationship Id="rId5" Type="http://schemas.openxmlformats.org/officeDocument/2006/relationships/image" Target="../media/image51.emf"/><Relationship Id="rId15" Type="http://schemas.openxmlformats.org/officeDocument/2006/relationships/image" Target="../media/image60.png"/><Relationship Id="rId23" Type="http://schemas.openxmlformats.org/officeDocument/2006/relationships/image" Target="../media/image68.png"/><Relationship Id="rId10" Type="http://schemas.openxmlformats.org/officeDocument/2006/relationships/image" Target="../media/image25.png"/><Relationship Id="rId19" Type="http://schemas.openxmlformats.org/officeDocument/2006/relationships/image" Target="../media/image64.png"/><Relationship Id="rId4" Type="http://schemas.openxmlformats.org/officeDocument/2006/relationships/image" Target="../media/image50.emf"/><Relationship Id="rId9" Type="http://schemas.openxmlformats.org/officeDocument/2006/relationships/image" Target="../media/image55.emf"/><Relationship Id="rId14" Type="http://schemas.openxmlformats.org/officeDocument/2006/relationships/image" Target="../media/image59.png"/><Relationship Id="rId22"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3.xml"/><Relationship Id="rId5" Type="http://schemas.openxmlformats.org/officeDocument/2006/relationships/image" Target="../media/image75.png"/><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microsoft.com/office/2007/relationships/hdphoto" Target="../media/hdphoto2.wdp"/></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7.xml"/><Relationship Id="rId1" Type="http://schemas.openxmlformats.org/officeDocument/2006/relationships/slideLayout" Target="../slideLayouts/slideLayout8.xml"/><Relationship Id="rId4" Type="http://schemas.microsoft.com/office/2007/relationships/hdphoto" Target="../media/hdphoto2.wdp"/></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18"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png"/><Relationship Id="rId17" Type="http://schemas.openxmlformats.org/officeDocument/2006/relationships/image" Target="../media/image17.png"/><Relationship Id="rId2" Type="http://schemas.openxmlformats.org/officeDocument/2006/relationships/notesSlide" Target="../notesSlides/notesSlide5.xml"/><Relationship Id="rId16" Type="http://schemas.openxmlformats.org/officeDocument/2006/relationships/image" Target="../media/image16.png"/><Relationship Id="rId1" Type="http://schemas.openxmlformats.org/officeDocument/2006/relationships/slideLayout" Target="../slideLayouts/slideLayout3.xml"/><Relationship Id="rId6" Type="http://schemas.openxmlformats.org/officeDocument/2006/relationships/image" Target="../media/image6.png"/><Relationship Id="rId11" Type="http://schemas.openxmlformats.org/officeDocument/2006/relationships/image" Target="../media/image11.png"/><Relationship Id="rId5" Type="http://schemas.microsoft.com/office/2007/relationships/hdphoto" Target="../media/hdphoto1.wdp"/><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image" Target="../media/image9.png"/><Relationship Id="rId1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56.png"/><Relationship Id="rId18" Type="http://schemas.openxmlformats.org/officeDocument/2006/relationships/image" Target="../media/image79.png"/><Relationship Id="rId3" Type="http://schemas.openxmlformats.org/officeDocument/2006/relationships/image" Target="../media/image60.png"/><Relationship Id="rId21" Type="http://schemas.openxmlformats.org/officeDocument/2006/relationships/image" Target="../media/image40.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8.jpg"/><Relationship Id="rId2" Type="http://schemas.openxmlformats.org/officeDocument/2006/relationships/notesSlide" Target="../notesSlides/notesSlide52.xml"/><Relationship Id="rId16" Type="http://schemas.openxmlformats.org/officeDocument/2006/relationships/image" Target="../media/image59.png"/><Relationship Id="rId20" Type="http://schemas.openxmlformats.org/officeDocument/2006/relationships/image" Target="../media/image24.png"/><Relationship Id="rId1" Type="http://schemas.openxmlformats.org/officeDocument/2006/relationships/slideLayout" Target="../slideLayouts/slideLayout3.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58.png"/><Relationship Id="rId10" Type="http://schemas.openxmlformats.org/officeDocument/2006/relationships/image" Target="../media/image67.png"/><Relationship Id="rId19" Type="http://schemas.openxmlformats.org/officeDocument/2006/relationships/image" Target="../media/image23.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57.png"/><Relationship Id="rId22"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50.emf"/><Relationship Id="rId7" Type="http://schemas.openxmlformats.org/officeDocument/2006/relationships/image" Target="../media/image86.emf"/><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85.emf"/><Relationship Id="rId5" Type="http://schemas.openxmlformats.org/officeDocument/2006/relationships/image" Target="../media/image84.png"/><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tools.ietf.org/html/rfc1918" TargetMode="External"/><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89.emf"/><Relationship Id="rId4" Type="http://schemas.openxmlformats.org/officeDocument/2006/relationships/package" Target="../embeddings/Microsoft_Visio_Drawing.vsdx"/></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vmlDrawing" Target="../drawings/vmlDrawing2.vml"/><Relationship Id="rId5" Type="http://schemas.openxmlformats.org/officeDocument/2006/relationships/image" Target="../media/image90.emf"/><Relationship Id="rId4" Type="http://schemas.openxmlformats.org/officeDocument/2006/relationships/package" Target="../embeddings/Microsoft_Visio_Drawing1.vsdx"/></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vmlDrawing" Target="../drawings/vmlDrawing3.vml"/><Relationship Id="rId5" Type="http://schemas.openxmlformats.org/officeDocument/2006/relationships/image" Target="../media/image91.emf"/><Relationship Id="rId4" Type="http://schemas.openxmlformats.org/officeDocument/2006/relationships/package" Target="../embeddings/Microsoft_Visio_Drawing2.vsdx"/></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9.xml"/><Relationship Id="rId1" Type="http://schemas.openxmlformats.org/officeDocument/2006/relationships/slideLayout" Target="../slideLayouts/slideLayout3.xml"/><Relationship Id="rId5" Type="http://schemas.openxmlformats.org/officeDocument/2006/relationships/image" Target="../media/image94.png"/><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2.emf"/></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95.emf"/><Relationship Id="rId4" Type="http://schemas.openxmlformats.org/officeDocument/2006/relationships/package" Target="../embeddings/Microsoft_Visio_Drawing3.vsdx"/></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vmlDrawing" Target="../drawings/vmlDrawing5.vml"/><Relationship Id="rId5" Type="http://schemas.openxmlformats.org/officeDocument/2006/relationships/image" Target="../media/image96.emf"/><Relationship Id="rId4" Type="http://schemas.openxmlformats.org/officeDocument/2006/relationships/oleObject" Target="../embeddings/oleObject1.bin"/></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xml"/><Relationship Id="rId1" Type="http://schemas.openxmlformats.org/officeDocument/2006/relationships/vmlDrawing" Target="../drawings/vmlDrawing6.vml"/><Relationship Id="rId5" Type="http://schemas.openxmlformats.org/officeDocument/2006/relationships/image" Target="../media/image97.emf"/><Relationship Id="rId4" Type="http://schemas.openxmlformats.org/officeDocument/2006/relationships/oleObject" Target="../embeddings/oleObject2.bin"/></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png"/><Relationship Id="rId18" Type="http://schemas.openxmlformats.org/officeDocument/2006/relationships/image" Target="../media/image98.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17" Type="http://schemas.openxmlformats.org/officeDocument/2006/relationships/image" Target="../media/image40.png"/><Relationship Id="rId2" Type="http://schemas.openxmlformats.org/officeDocument/2006/relationships/notesSlide" Target="../notesSlides/notesSlide74.xml"/><Relationship Id="rId16" Type="http://schemas.openxmlformats.org/officeDocument/2006/relationships/image" Target="../media/image69.png"/><Relationship Id="rId20" Type="http://schemas.openxmlformats.org/officeDocument/2006/relationships/image" Target="../media/image99.png"/><Relationship Id="rId1" Type="http://schemas.openxmlformats.org/officeDocument/2006/relationships/slideLayout" Target="../slideLayouts/slideLayout3.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5" Type="http://schemas.openxmlformats.org/officeDocument/2006/relationships/image" Target="../media/image68.png"/><Relationship Id="rId10" Type="http://schemas.openxmlformats.org/officeDocument/2006/relationships/image" Target="../media/image63.png"/><Relationship Id="rId19" Type="http://schemas.openxmlformats.org/officeDocument/2006/relationships/image" Target="../media/image27.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png"/></Relationships>
</file>

<file path=ppt/slides/_rels/slide75.xml.rels><?xml version="1.0" encoding="UTF-8" standalone="yes"?>
<Relationships xmlns="http://schemas.openxmlformats.org/package/2006/relationships"><Relationship Id="rId3" Type="http://schemas.openxmlformats.org/officeDocument/2006/relationships/hyperlink" Target="https://docs.microsoft.com/en-us/azure/expressroute/expressroute-locations" TargetMode="External"/><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7.xml"/><Relationship Id="rId1" Type="http://schemas.openxmlformats.org/officeDocument/2006/relationships/slideLayout" Target="../slideLayouts/slideLayout3.xml"/><Relationship Id="rId5" Type="http://schemas.openxmlformats.org/officeDocument/2006/relationships/hyperlink" Target="https://docs.microsoft.com/en-us/azure/expressroute/expressroute-nat" TargetMode="External"/><Relationship Id="rId4" Type="http://schemas.openxmlformats.org/officeDocument/2006/relationships/image" Target="../media/image102.png"/></Relationships>
</file>

<file path=ppt/slides/_rels/slide78.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78.xml"/><Relationship Id="rId1" Type="http://schemas.openxmlformats.org/officeDocument/2006/relationships/slideLayout" Target="../slideLayouts/slideLayout3.xml"/><Relationship Id="rId6" Type="http://schemas.openxmlformats.org/officeDocument/2006/relationships/hyperlink" Target="https://support.office.com/en-us/article/Office-365-URLs-and-IP-address-ranges-8548a211-3fe7-47cb-abb1-355ea5aa88a2" TargetMode="External"/><Relationship Id="rId5" Type="http://schemas.openxmlformats.org/officeDocument/2006/relationships/hyperlink" Target="https://www.microsoft.com/enus/download/details.aspx?id=41653" TargetMode="External"/><Relationship Id="rId4" Type="http://schemas.openxmlformats.org/officeDocument/2006/relationships/image" Target="../media/image104.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07.jpg"/><Relationship Id="rId2" Type="http://schemas.openxmlformats.org/officeDocument/2006/relationships/notesSlide" Target="../notesSlides/notesSlide83.xml"/><Relationship Id="rId1" Type="http://schemas.openxmlformats.org/officeDocument/2006/relationships/slideLayout" Target="../slideLayouts/slideLayout3.xml"/><Relationship Id="rId4" Type="http://schemas.openxmlformats.org/officeDocument/2006/relationships/image" Target="../media/image108.jpg"/></Relationships>
</file>

<file path=ppt/slides/_rels/slide84.xml.rels><?xml version="1.0" encoding="UTF-8" standalone="yes"?>
<Relationships xmlns="http://schemas.openxmlformats.org/package/2006/relationships"><Relationship Id="rId3" Type="http://schemas.openxmlformats.org/officeDocument/2006/relationships/image" Target="../media/image109.jpg"/><Relationship Id="rId2" Type="http://schemas.openxmlformats.org/officeDocument/2006/relationships/notesSlide" Target="../notesSlides/notesSlide84.xml"/><Relationship Id="rId1" Type="http://schemas.openxmlformats.org/officeDocument/2006/relationships/slideLayout" Target="../slideLayouts/slideLayout3.xml"/><Relationship Id="rId4" Type="http://schemas.openxmlformats.org/officeDocument/2006/relationships/image" Target="../media/image110.jpg"/></Relationships>
</file>

<file path=ppt/slides/_rels/slide85.xml.rels><?xml version="1.0" encoding="UTF-8" standalone="yes"?>
<Relationships xmlns="http://schemas.openxmlformats.org/package/2006/relationships"><Relationship Id="rId3" Type="http://schemas.openxmlformats.org/officeDocument/2006/relationships/image" Target="../media/image111.jp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12.jpg"/><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14.emf"/><Relationship Id="rId5" Type="http://schemas.openxmlformats.org/officeDocument/2006/relationships/image" Target="../media/image113.png"/><Relationship Id="rId4"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3.xml"/><Relationship Id="rId1" Type="http://schemas.openxmlformats.org/officeDocument/2006/relationships/tags" Target="../tags/tag4.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69" y="2125677"/>
            <a:ext cx="6776504" cy="1828800"/>
          </a:xfrm>
        </p:spPr>
        <p:txBody>
          <a:bodyPr/>
          <a:lstStyle/>
          <a:p>
            <a:r>
              <a:rPr lang="en-US" sz="5400" dirty="0">
                <a:latin typeface="Segoe UI Light" charset="0"/>
              </a:rPr>
              <a:t>Azure Solution Alignment Workshop</a:t>
            </a:r>
          </a:p>
        </p:txBody>
      </p:sp>
      <p:sp>
        <p:nvSpPr>
          <p:cNvPr id="3" name="Text Placeholder 2"/>
          <p:cNvSpPr>
            <a:spLocks noGrp="1"/>
          </p:cNvSpPr>
          <p:nvPr>
            <p:ph type="body" sz="quarter" idx="14"/>
          </p:nvPr>
        </p:nvSpPr>
        <p:spPr/>
        <p:txBody>
          <a:bodyPr vert="horz" wrap="square" lIns="146304" tIns="109728" rIns="146304" bIns="109728" rtlCol="0" anchor="t">
            <a:noAutofit/>
          </a:bodyPr>
          <a:lstStyle/>
          <a:p>
            <a:r>
              <a:rPr lang="en-US" dirty="0"/>
              <a:t>Module 4 – Networking</a:t>
            </a:r>
          </a:p>
          <a:p>
            <a:endParaRPr lang="en-US" sz="1800" dirty="0">
              <a:latin typeface="+mn-lt"/>
            </a:endParaRPr>
          </a:p>
          <a:p>
            <a:endParaRPr lang="en-US" sz="1800" dirty="0">
              <a:latin typeface="+mn-lt"/>
            </a:endParaRPr>
          </a:p>
          <a:p>
            <a:endParaRPr lang="en-US" sz="1800" dirty="0">
              <a:latin typeface="+mn-lt"/>
            </a:endParaRPr>
          </a:p>
        </p:txBody>
      </p:sp>
    </p:spTree>
    <p:extLst>
      <p:ext uri="{BB962C8B-B14F-4D97-AF65-F5344CB8AC3E}">
        <p14:creationId xmlns:p14="http://schemas.microsoft.com/office/powerpoint/2010/main" val="2956261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11702553" cy="4762842"/>
          </a:xfrm>
        </p:spPr>
        <p:txBody>
          <a:bodyPr/>
          <a:lstStyle/>
          <a:p>
            <a:r>
              <a:rPr lang="en-US" sz="2500" dirty="0">
                <a:solidFill>
                  <a:srgbClr val="0078D7"/>
                </a:solidFill>
              </a:rPr>
              <a:t>Network Watcher</a:t>
            </a:r>
          </a:p>
          <a:p>
            <a:r>
              <a:rPr lang="en-US" sz="2500" dirty="0">
                <a:solidFill>
                  <a:srgbClr val="0078D7"/>
                </a:solidFill>
              </a:rPr>
              <a:t>Multiple IPs per NIC</a:t>
            </a:r>
          </a:p>
          <a:p>
            <a:r>
              <a:rPr lang="en-US" sz="2500" dirty="0">
                <a:solidFill>
                  <a:srgbClr val="0078D7"/>
                </a:solidFill>
              </a:rPr>
              <a:t>Multiple NICs for all VMs</a:t>
            </a:r>
          </a:p>
          <a:p>
            <a:r>
              <a:rPr lang="en-US" sz="2500" dirty="0">
                <a:solidFill>
                  <a:srgbClr val="0078D7"/>
                </a:solidFill>
              </a:rPr>
              <a:t>Web Application Firewall</a:t>
            </a:r>
          </a:p>
          <a:p>
            <a:r>
              <a:rPr lang="en-US" sz="2500" dirty="0">
                <a:solidFill>
                  <a:srgbClr val="0078D7"/>
                </a:solidFill>
              </a:rPr>
              <a:t>VNET Service Endpoints</a:t>
            </a:r>
          </a:p>
          <a:p>
            <a:r>
              <a:rPr lang="en-US" sz="2500" dirty="0">
                <a:solidFill>
                  <a:srgbClr val="0078D7"/>
                </a:solidFill>
              </a:rPr>
              <a:t>Application Security Groups &amp; NSG Service Tags</a:t>
            </a:r>
          </a:p>
          <a:p>
            <a:r>
              <a:rPr lang="en-US" sz="2500" dirty="0">
                <a:solidFill>
                  <a:srgbClr val="0078D7"/>
                </a:solidFill>
              </a:rPr>
              <a:t>Azure DNS Private Zones</a:t>
            </a:r>
          </a:p>
          <a:p>
            <a:r>
              <a:rPr lang="en-US" sz="2500" dirty="0">
                <a:solidFill>
                  <a:srgbClr val="0078D7"/>
                </a:solidFill>
              </a:rPr>
              <a:t>Load Balancer Standard</a:t>
            </a:r>
          </a:p>
          <a:p>
            <a:r>
              <a:rPr lang="en-US" sz="2500" dirty="0">
                <a:solidFill>
                  <a:srgbClr val="0078D7"/>
                </a:solidFill>
              </a:rPr>
              <a:t>P2S VPN Domain Authentication </a:t>
            </a:r>
          </a:p>
          <a:p>
            <a:r>
              <a:rPr lang="en-US" sz="2500" dirty="0">
                <a:solidFill>
                  <a:srgbClr val="0078D7"/>
                </a:solidFill>
              </a:rPr>
              <a:t>Cross-Region Peering</a:t>
            </a:r>
          </a:p>
          <a:p>
            <a:r>
              <a:rPr lang="en-US" sz="2500" dirty="0">
                <a:solidFill>
                  <a:srgbClr val="0078D7"/>
                </a:solidFill>
              </a:rPr>
              <a:t>Direct Access to Network Hardware</a:t>
            </a:r>
          </a:p>
        </p:txBody>
      </p:sp>
      <p:sp>
        <p:nvSpPr>
          <p:cNvPr id="3" name="Title 2"/>
          <p:cNvSpPr>
            <a:spLocks noGrp="1"/>
          </p:cNvSpPr>
          <p:nvPr>
            <p:ph type="title"/>
          </p:nvPr>
        </p:nvSpPr>
        <p:spPr/>
        <p:txBody>
          <a:bodyPr/>
          <a:lstStyle/>
          <a:p>
            <a:r>
              <a:rPr lang="en-US"/>
              <a:t>New network features</a:t>
            </a:r>
          </a:p>
        </p:txBody>
      </p:sp>
    </p:spTree>
    <p:extLst>
      <p:ext uri="{BB962C8B-B14F-4D97-AF65-F5344CB8AC3E}">
        <p14:creationId xmlns:p14="http://schemas.microsoft.com/office/powerpoint/2010/main" val="3943630485"/>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Gateway decisions</a:t>
            </a:r>
          </a:p>
        </p:txBody>
      </p:sp>
      <p:sp>
        <p:nvSpPr>
          <p:cNvPr id="10" name="Freeform: Shape 9"/>
          <p:cNvSpPr/>
          <p:nvPr/>
        </p:nvSpPr>
        <p:spPr>
          <a:xfrm>
            <a:off x="5315389" y="1145903"/>
            <a:ext cx="5949038" cy="1785303"/>
          </a:xfrm>
          <a:custGeom>
            <a:avLst/>
            <a:gdLst>
              <a:gd name="connsiteX0" fmla="*/ 0 w 5261229"/>
              <a:gd name="connsiteY0" fmla="*/ 194548 h 1556386"/>
              <a:gd name="connsiteX1" fmla="*/ 4483036 w 5261229"/>
              <a:gd name="connsiteY1" fmla="*/ 194548 h 1556386"/>
              <a:gd name="connsiteX2" fmla="*/ 4483036 w 5261229"/>
              <a:gd name="connsiteY2" fmla="*/ 0 h 1556386"/>
              <a:gd name="connsiteX3" fmla="*/ 5261229 w 5261229"/>
              <a:gd name="connsiteY3" fmla="*/ 778193 h 1556386"/>
              <a:gd name="connsiteX4" fmla="*/ 4483036 w 5261229"/>
              <a:gd name="connsiteY4" fmla="*/ 1556386 h 1556386"/>
              <a:gd name="connsiteX5" fmla="*/ 4483036 w 5261229"/>
              <a:gd name="connsiteY5" fmla="*/ 1361838 h 1556386"/>
              <a:gd name="connsiteX6" fmla="*/ 0 w 5261229"/>
              <a:gd name="connsiteY6" fmla="*/ 1361838 h 1556386"/>
              <a:gd name="connsiteX7" fmla="*/ 0 w 5261229"/>
              <a:gd name="connsiteY7" fmla="*/ 194548 h 1556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1229" h="1556386">
                <a:moveTo>
                  <a:pt x="0" y="194548"/>
                </a:moveTo>
                <a:lnTo>
                  <a:pt x="4483036" y="194548"/>
                </a:lnTo>
                <a:lnTo>
                  <a:pt x="4483036" y="0"/>
                </a:lnTo>
                <a:lnTo>
                  <a:pt x="5261229" y="778193"/>
                </a:lnTo>
                <a:lnTo>
                  <a:pt x="4483036" y="1556386"/>
                </a:lnTo>
                <a:lnTo>
                  <a:pt x="4483036" y="1361838"/>
                </a:lnTo>
                <a:lnTo>
                  <a:pt x="0" y="1361838"/>
                </a:lnTo>
                <a:lnTo>
                  <a:pt x="0" y="194548"/>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890" tIns="203438" rIns="592535" bIns="203438" numCol="1" spcCol="1270" anchor="ctr" anchorCtr="0">
            <a:noAutofit/>
          </a:bodyPr>
          <a:lstStyle/>
          <a:p>
            <a:pPr marL="580671" lvl="2" indent="-114300" defTabSz="622300">
              <a:lnSpc>
                <a:spcPct val="90000"/>
              </a:lnSpc>
              <a:spcBef>
                <a:spcPct val="0"/>
              </a:spcBef>
              <a:spcAft>
                <a:spcPct val="15000"/>
              </a:spcAft>
              <a:buChar char="•"/>
            </a:pPr>
            <a:r>
              <a:rPr lang="en-US" sz="1600" kern="1200"/>
              <a:t>Connecting a Virtual </a:t>
            </a:r>
            <a:r>
              <a:rPr lang="en-US" sz="1600"/>
              <a:t>N</a:t>
            </a:r>
            <a:r>
              <a:rPr lang="en-US" sz="1600" kern="1200"/>
              <a:t>etwork to an on-premises environment or to another Virtual Network requires           the creation of a Virtual Gateway</a:t>
            </a:r>
          </a:p>
          <a:p>
            <a:pPr marL="580671" lvl="2" indent="-114300" defTabSz="622300">
              <a:lnSpc>
                <a:spcPct val="90000"/>
              </a:lnSpc>
              <a:spcBef>
                <a:spcPct val="0"/>
              </a:spcBef>
              <a:spcAft>
                <a:spcPct val="15000"/>
              </a:spcAft>
              <a:buChar char="•"/>
            </a:pPr>
            <a:r>
              <a:rPr lang="en-US" sz="1600" kern="1200"/>
              <a:t>Only a single gateway can be attached to                              a Virtual </a:t>
            </a:r>
            <a:r>
              <a:rPr lang="en-US" sz="1600"/>
              <a:t>N</a:t>
            </a:r>
            <a:r>
              <a:rPr lang="en-US" sz="1600" kern="1200"/>
              <a:t>etwork</a:t>
            </a:r>
          </a:p>
        </p:txBody>
      </p:sp>
      <p:sp>
        <p:nvSpPr>
          <p:cNvPr id="11" name="Freeform: Shape 10"/>
          <p:cNvSpPr/>
          <p:nvPr/>
        </p:nvSpPr>
        <p:spPr>
          <a:xfrm>
            <a:off x="1833087" y="1323441"/>
            <a:ext cx="3755016" cy="1373265"/>
          </a:xfrm>
          <a:custGeom>
            <a:avLst/>
            <a:gdLst>
              <a:gd name="connsiteX0" fmla="*/ 0 w 3507486"/>
              <a:gd name="connsiteY0" fmla="*/ 182870 h 1097198"/>
              <a:gd name="connsiteX1" fmla="*/ 182870 w 3507486"/>
              <a:gd name="connsiteY1" fmla="*/ 0 h 1097198"/>
              <a:gd name="connsiteX2" fmla="*/ 3324616 w 3507486"/>
              <a:gd name="connsiteY2" fmla="*/ 0 h 1097198"/>
              <a:gd name="connsiteX3" fmla="*/ 3507486 w 3507486"/>
              <a:gd name="connsiteY3" fmla="*/ 182870 h 1097198"/>
              <a:gd name="connsiteX4" fmla="*/ 3507486 w 3507486"/>
              <a:gd name="connsiteY4" fmla="*/ 914328 h 1097198"/>
              <a:gd name="connsiteX5" fmla="*/ 3324616 w 3507486"/>
              <a:gd name="connsiteY5" fmla="*/ 1097198 h 1097198"/>
              <a:gd name="connsiteX6" fmla="*/ 182870 w 3507486"/>
              <a:gd name="connsiteY6" fmla="*/ 1097198 h 1097198"/>
              <a:gd name="connsiteX7" fmla="*/ 0 w 3507486"/>
              <a:gd name="connsiteY7" fmla="*/ 914328 h 1097198"/>
              <a:gd name="connsiteX8" fmla="*/ 0 w 3507486"/>
              <a:gd name="connsiteY8" fmla="*/ 182870 h 109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7486" h="1097198">
                <a:moveTo>
                  <a:pt x="0" y="182870"/>
                </a:moveTo>
                <a:cubicBezTo>
                  <a:pt x="0" y="81874"/>
                  <a:pt x="81874" y="0"/>
                  <a:pt x="182870" y="0"/>
                </a:cubicBezTo>
                <a:lnTo>
                  <a:pt x="3324616" y="0"/>
                </a:lnTo>
                <a:cubicBezTo>
                  <a:pt x="3425612" y="0"/>
                  <a:pt x="3507486" y="81874"/>
                  <a:pt x="3507486" y="182870"/>
                </a:cubicBezTo>
                <a:lnTo>
                  <a:pt x="3507486" y="914328"/>
                </a:lnTo>
                <a:cubicBezTo>
                  <a:pt x="3507486" y="1015324"/>
                  <a:pt x="3425612" y="1097198"/>
                  <a:pt x="3324616" y="1097198"/>
                </a:cubicBezTo>
                <a:lnTo>
                  <a:pt x="182870" y="1097198"/>
                </a:lnTo>
                <a:cubicBezTo>
                  <a:pt x="81874" y="1097198"/>
                  <a:pt x="0" y="1015324"/>
                  <a:pt x="0" y="914328"/>
                </a:cubicBezTo>
                <a:lnTo>
                  <a:pt x="0" y="18287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71671" tIns="112616" rIns="171671" bIns="112616" numCol="1" spcCol="1270" anchor="ctr" anchorCtr="0">
            <a:noAutofit/>
          </a:bodyPr>
          <a:lstStyle/>
          <a:p>
            <a:pPr marL="0" lvl="0" indent="0" algn="ctr" defTabSz="1377950">
              <a:lnSpc>
                <a:spcPct val="90000"/>
              </a:lnSpc>
              <a:spcBef>
                <a:spcPct val="0"/>
              </a:spcBef>
              <a:spcAft>
                <a:spcPct val="35000"/>
              </a:spcAft>
              <a:buNone/>
            </a:pPr>
            <a:r>
              <a:rPr lang="en-US" sz="3100" b="1" kern="1200"/>
              <a:t>Mandatory</a:t>
            </a:r>
          </a:p>
        </p:txBody>
      </p:sp>
      <p:sp>
        <p:nvSpPr>
          <p:cNvPr id="12" name="Freeform: Shape 11"/>
          <p:cNvSpPr/>
          <p:nvPr/>
        </p:nvSpPr>
        <p:spPr>
          <a:xfrm>
            <a:off x="5297984" y="2915430"/>
            <a:ext cx="6770736" cy="3970957"/>
          </a:xfrm>
          <a:custGeom>
            <a:avLst/>
            <a:gdLst>
              <a:gd name="connsiteX0" fmla="*/ 0 w 4763622"/>
              <a:gd name="connsiteY0" fmla="*/ 496370 h 3970957"/>
              <a:gd name="connsiteX1" fmla="*/ 2778144 w 4763622"/>
              <a:gd name="connsiteY1" fmla="*/ 496370 h 3970957"/>
              <a:gd name="connsiteX2" fmla="*/ 2778144 w 4763622"/>
              <a:gd name="connsiteY2" fmla="*/ 0 h 3970957"/>
              <a:gd name="connsiteX3" fmla="*/ 4763622 w 4763622"/>
              <a:gd name="connsiteY3" fmla="*/ 1985479 h 3970957"/>
              <a:gd name="connsiteX4" fmla="*/ 2778144 w 4763622"/>
              <a:gd name="connsiteY4" fmla="*/ 3970957 h 3970957"/>
              <a:gd name="connsiteX5" fmla="*/ 2778144 w 4763622"/>
              <a:gd name="connsiteY5" fmla="*/ 3474587 h 3970957"/>
              <a:gd name="connsiteX6" fmla="*/ 0 w 4763622"/>
              <a:gd name="connsiteY6" fmla="*/ 3474587 h 3970957"/>
              <a:gd name="connsiteX7" fmla="*/ 0 w 4763622"/>
              <a:gd name="connsiteY7" fmla="*/ 496370 h 39709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3622" h="3970957">
                <a:moveTo>
                  <a:pt x="0" y="496370"/>
                </a:moveTo>
                <a:lnTo>
                  <a:pt x="2778144" y="496370"/>
                </a:lnTo>
                <a:lnTo>
                  <a:pt x="2778144" y="0"/>
                </a:lnTo>
                <a:lnTo>
                  <a:pt x="4763622" y="1985479"/>
                </a:lnTo>
                <a:lnTo>
                  <a:pt x="2778144" y="3970957"/>
                </a:lnTo>
                <a:lnTo>
                  <a:pt x="2778144" y="3474587"/>
                </a:lnTo>
                <a:lnTo>
                  <a:pt x="0" y="3474587"/>
                </a:lnTo>
                <a:lnTo>
                  <a:pt x="0" y="49637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255" tIns="504625" rIns="1497364" bIns="504625" numCol="1" spcCol="1270" anchor="ctr" anchorCtr="0">
            <a:noAutofit/>
          </a:bodyPr>
          <a:lstStyle/>
          <a:p>
            <a:pPr marL="580671" lvl="2" indent="-114300" defTabSz="577850">
              <a:lnSpc>
                <a:spcPct val="90000"/>
              </a:lnSpc>
              <a:spcBef>
                <a:spcPct val="0"/>
              </a:spcBef>
              <a:spcAft>
                <a:spcPct val="15000"/>
              </a:spcAft>
              <a:buChar char="•"/>
            </a:pPr>
            <a:r>
              <a:rPr lang="en-US" sz="1600" kern="1200" dirty="0"/>
              <a:t>Since gateways take time to be provisioned        create the gateway ASAP after the Virtual             </a:t>
            </a:r>
            <a:r>
              <a:rPr lang="en-US" sz="1600" dirty="0"/>
              <a:t>N</a:t>
            </a:r>
            <a:r>
              <a:rPr lang="en-US" sz="1600" kern="1200" dirty="0"/>
              <a:t>etwork is created</a:t>
            </a:r>
          </a:p>
          <a:p>
            <a:pPr marL="580671" lvl="2" indent="-114300" defTabSz="577850">
              <a:lnSpc>
                <a:spcPct val="90000"/>
              </a:lnSpc>
              <a:spcBef>
                <a:spcPct val="0"/>
              </a:spcBef>
              <a:spcAft>
                <a:spcPct val="15000"/>
              </a:spcAft>
              <a:buChar char="•"/>
            </a:pPr>
            <a:r>
              <a:rPr lang="en-US" sz="1600" kern="1200" dirty="0"/>
              <a:t>Use a high performance gateway for ExpressRoute connections of 1Gbps or higher</a:t>
            </a:r>
          </a:p>
          <a:p>
            <a:pPr marL="580671" lvl="2" indent="-114300" defTabSz="577850">
              <a:lnSpc>
                <a:spcPct val="90000"/>
              </a:lnSpc>
              <a:spcBef>
                <a:spcPct val="0"/>
              </a:spcBef>
              <a:spcAft>
                <a:spcPct val="15000"/>
              </a:spcAft>
              <a:buChar char="•"/>
            </a:pPr>
            <a:r>
              <a:rPr lang="en-US" sz="1600" kern="1200" dirty="0"/>
              <a:t>Use a high performance </a:t>
            </a:r>
            <a:r>
              <a:rPr lang="en-US" sz="1600" dirty="0"/>
              <a:t>route-based</a:t>
            </a:r>
            <a:r>
              <a:rPr lang="en-US" sz="1600" kern="1200" dirty="0"/>
              <a:t> gateway in S2S scenarios if more than 10 Virtual Network connections are required per gateway or if more than 100 </a:t>
            </a:r>
            <a:r>
              <a:rPr lang="en-US" sz="1600" kern="1200" dirty="0" err="1"/>
              <a:t>Mbps</a:t>
            </a:r>
            <a:r>
              <a:rPr lang="en-US" sz="1600" kern="1200" dirty="0"/>
              <a:t> of throughput are required</a:t>
            </a:r>
          </a:p>
          <a:p>
            <a:pPr marL="580671" lvl="2" indent="-114300" defTabSz="577850">
              <a:lnSpc>
                <a:spcPct val="90000"/>
              </a:lnSpc>
              <a:spcBef>
                <a:spcPct val="0"/>
              </a:spcBef>
              <a:spcAft>
                <a:spcPct val="15000"/>
              </a:spcAft>
              <a:buChar char="•"/>
            </a:pPr>
            <a:r>
              <a:rPr lang="en-US" sz="1600" kern="1200" dirty="0"/>
              <a:t>Consider using the Coexistence Gateway as the default gateway for all ExpressRoute circuits</a:t>
            </a:r>
          </a:p>
        </p:txBody>
      </p:sp>
      <p:sp>
        <p:nvSpPr>
          <p:cNvPr id="13" name="Freeform: Shape 12"/>
          <p:cNvSpPr/>
          <p:nvPr/>
        </p:nvSpPr>
        <p:spPr>
          <a:xfrm>
            <a:off x="1942377" y="3281416"/>
            <a:ext cx="3589045" cy="3275125"/>
          </a:xfrm>
          <a:custGeom>
            <a:avLst/>
            <a:gdLst>
              <a:gd name="connsiteX0" fmla="*/ 0 w 3352455"/>
              <a:gd name="connsiteY0" fmla="*/ 545865 h 3275125"/>
              <a:gd name="connsiteX1" fmla="*/ 545865 w 3352455"/>
              <a:gd name="connsiteY1" fmla="*/ 0 h 3275125"/>
              <a:gd name="connsiteX2" fmla="*/ 2806590 w 3352455"/>
              <a:gd name="connsiteY2" fmla="*/ 0 h 3275125"/>
              <a:gd name="connsiteX3" fmla="*/ 3352455 w 3352455"/>
              <a:gd name="connsiteY3" fmla="*/ 545865 h 3275125"/>
              <a:gd name="connsiteX4" fmla="*/ 3352455 w 3352455"/>
              <a:gd name="connsiteY4" fmla="*/ 2729260 h 3275125"/>
              <a:gd name="connsiteX5" fmla="*/ 2806590 w 3352455"/>
              <a:gd name="connsiteY5" fmla="*/ 3275125 h 3275125"/>
              <a:gd name="connsiteX6" fmla="*/ 545865 w 3352455"/>
              <a:gd name="connsiteY6" fmla="*/ 3275125 h 3275125"/>
              <a:gd name="connsiteX7" fmla="*/ 0 w 3352455"/>
              <a:gd name="connsiteY7" fmla="*/ 2729260 h 3275125"/>
              <a:gd name="connsiteX8" fmla="*/ 0 w 3352455"/>
              <a:gd name="connsiteY8" fmla="*/ 545865 h 327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455" h="3275125">
                <a:moveTo>
                  <a:pt x="0" y="545865"/>
                </a:moveTo>
                <a:cubicBezTo>
                  <a:pt x="0" y="244392"/>
                  <a:pt x="244392" y="0"/>
                  <a:pt x="545865" y="0"/>
                </a:cubicBezTo>
                <a:lnTo>
                  <a:pt x="2806590" y="0"/>
                </a:lnTo>
                <a:cubicBezTo>
                  <a:pt x="3108063" y="0"/>
                  <a:pt x="3352455" y="244392"/>
                  <a:pt x="3352455" y="545865"/>
                </a:cubicBezTo>
                <a:lnTo>
                  <a:pt x="3352455" y="2729260"/>
                </a:lnTo>
                <a:cubicBezTo>
                  <a:pt x="3352455" y="3030733"/>
                  <a:pt x="3108063" y="3275125"/>
                  <a:pt x="2806590" y="3275125"/>
                </a:cubicBezTo>
                <a:lnTo>
                  <a:pt x="545865" y="3275125"/>
                </a:lnTo>
                <a:cubicBezTo>
                  <a:pt x="244392" y="3275125"/>
                  <a:pt x="0" y="3030733"/>
                  <a:pt x="0" y="2729260"/>
                </a:cubicBezTo>
                <a:lnTo>
                  <a:pt x="0" y="54586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7988" tIns="218933" rIns="277988" bIns="218933" numCol="1" spcCol="1270" anchor="ctr" anchorCtr="0">
            <a:noAutofit/>
          </a:bodyPr>
          <a:lstStyle/>
          <a:p>
            <a:pPr marL="0" lvl="0" indent="0" algn="ctr" defTabSz="1377950">
              <a:lnSpc>
                <a:spcPct val="90000"/>
              </a:lnSpc>
              <a:spcBef>
                <a:spcPct val="0"/>
              </a:spcBef>
              <a:spcAft>
                <a:spcPct val="35000"/>
              </a:spcAft>
              <a:buNone/>
            </a:pPr>
            <a:r>
              <a:rPr lang="en-US" sz="3100" b="1" kern="1200"/>
              <a:t>Recommended</a:t>
            </a:r>
          </a:p>
        </p:txBody>
      </p:sp>
      <p:sp>
        <p:nvSpPr>
          <p:cNvPr id="7" name="Isosceles Triangle 6"/>
          <p:cNvSpPr>
            <a:spLocks/>
          </p:cNvSpPr>
          <p:nvPr/>
        </p:nvSpPr>
        <p:spPr>
          <a:xfrm>
            <a:off x="1773677" y="5971988"/>
            <a:ext cx="716649" cy="599506"/>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8" name="Octagon 7"/>
          <p:cNvSpPr/>
          <p:nvPr/>
        </p:nvSpPr>
        <p:spPr>
          <a:xfrm>
            <a:off x="1773677" y="2157025"/>
            <a:ext cx="576011" cy="599504"/>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3024118393"/>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Gateway decisions</a:t>
            </a:r>
          </a:p>
        </p:txBody>
      </p:sp>
      <p:graphicFrame>
        <p:nvGraphicFramePr>
          <p:cNvPr id="2" name="Table 1"/>
          <p:cNvGraphicFramePr>
            <a:graphicFrameLocks noGrp="1"/>
          </p:cNvGraphicFramePr>
          <p:nvPr>
            <p:extLst>
              <p:ext uri="{D42A27DB-BD31-4B8C-83A1-F6EECF244321}">
                <p14:modId xmlns:p14="http://schemas.microsoft.com/office/powerpoint/2010/main" val="3653214626"/>
              </p:ext>
            </p:extLst>
          </p:nvPr>
        </p:nvGraphicFramePr>
        <p:xfrm>
          <a:off x="1540042" y="1246159"/>
          <a:ext cx="9320463" cy="5486400"/>
        </p:xfrm>
        <a:graphic>
          <a:graphicData uri="http://schemas.openxmlformats.org/drawingml/2006/table">
            <a:tbl>
              <a:tblPr firstRow="1" bandRow="1">
                <a:tableStyleId>{5C22544A-7EE6-4342-B048-85BDC9FD1C3A}</a:tableStyleId>
              </a:tblPr>
              <a:tblGrid>
                <a:gridCol w="2653743">
                  <a:extLst>
                    <a:ext uri="{9D8B030D-6E8A-4147-A177-3AD203B41FA5}">
                      <a16:colId xmlns:a16="http://schemas.microsoft.com/office/drawing/2014/main" val="20000"/>
                    </a:ext>
                  </a:extLst>
                </a:gridCol>
                <a:gridCol w="6666720">
                  <a:extLst>
                    <a:ext uri="{9D8B030D-6E8A-4147-A177-3AD203B41FA5}">
                      <a16:colId xmlns:a16="http://schemas.microsoft.com/office/drawing/2014/main" val="20001"/>
                    </a:ext>
                  </a:extLst>
                </a:gridCol>
              </a:tblGrid>
              <a:tr h="366122">
                <a:tc>
                  <a:txBody>
                    <a:bodyPr/>
                    <a:lstStyle/>
                    <a:p>
                      <a:pPr algn="ctr"/>
                      <a:r>
                        <a:rPr lang="en-US" sz="1800" b="0" i="0">
                          <a:latin typeface="Segoe UI Semibold" panose="020B0702040204020203" pitchFamily="34" charset="0"/>
                          <a:cs typeface="Segoe UI Semibold" panose="020B0702040204020203" pitchFamily="34" charset="0"/>
                        </a:rPr>
                        <a:t>Considerations</a:t>
                      </a:r>
                    </a:p>
                  </a:txBody>
                  <a:tcPr marL="68583" marR="68583" marT="34291" marB="34291"/>
                </a:tc>
                <a:tc>
                  <a:txBody>
                    <a:bodyPr/>
                    <a:lstStyle/>
                    <a:p>
                      <a:pPr algn="ctr"/>
                      <a:r>
                        <a:rPr lang="en-US" sz="1800" b="0" i="0">
                          <a:latin typeface="Segoe UI Semibold" panose="020B0702040204020203" pitchFamily="34" charset="0"/>
                          <a:cs typeface="Segoe UI Semibold" panose="020B0702040204020203" pitchFamily="34" charset="0"/>
                        </a:rPr>
                        <a:t>Decision points</a:t>
                      </a:r>
                    </a:p>
                  </a:txBody>
                  <a:tcPr marL="68583" marR="68583" marT="34291" marB="34291"/>
                </a:tc>
                <a:extLst>
                  <a:ext uri="{0D108BD9-81ED-4DB2-BD59-A6C34878D82A}">
                    <a16:rowId xmlns:a16="http://schemas.microsoft.com/office/drawing/2014/main" val="10000"/>
                  </a:ext>
                </a:extLst>
              </a:tr>
              <a:tr h="984743">
                <a:tc>
                  <a:txBody>
                    <a:bodyPr/>
                    <a:lstStyle/>
                    <a:p>
                      <a:pPr lvl="0" algn="ctr"/>
                      <a:r>
                        <a:rPr lang="en-US" sz="1600" b="0" i="0" kern="1200">
                          <a:solidFill>
                            <a:schemeClr val="dk1"/>
                          </a:solidFill>
                          <a:effectLst/>
                          <a:latin typeface="Segoe UI Semibold" panose="020B0702040204020203" pitchFamily="34" charset="0"/>
                          <a:ea typeface="+mn-ea"/>
                          <a:cs typeface="Segoe UI Semibold" panose="020B0702040204020203" pitchFamily="34" charset="0"/>
                        </a:rPr>
                        <a:t>Gateway provisioning performance</a:t>
                      </a:r>
                      <a:endParaRPr lang="en-US" sz="1600" b="0" i="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600" baseline="0"/>
                        <a:t>Plan accordingly and decide when to provision the gateway as it can take anywhere from 15-30 minutes for the gateway to be available</a:t>
                      </a:r>
                      <a:endParaRPr lang="en-US" sz="1600"/>
                    </a:p>
                  </a:txBody>
                  <a:tcPr marL="68583" marR="68583" marT="34291" marB="34291"/>
                </a:tc>
                <a:extLst>
                  <a:ext uri="{0D108BD9-81ED-4DB2-BD59-A6C34878D82A}">
                    <a16:rowId xmlns:a16="http://schemas.microsoft.com/office/drawing/2014/main" val="10001"/>
                  </a:ext>
                </a:extLst>
              </a:tr>
              <a:tr h="984743">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AU" sz="1600" b="0" i="0" kern="1200">
                          <a:solidFill>
                            <a:schemeClr val="dk1"/>
                          </a:solidFill>
                          <a:effectLst/>
                          <a:latin typeface="Segoe UI Semibold" panose="020B0702040204020203" pitchFamily="34" charset="0"/>
                          <a:ea typeface="+mn-ea"/>
                          <a:cs typeface="Segoe UI Semibold" panose="020B0702040204020203" pitchFamily="34" charset="0"/>
                        </a:rPr>
                        <a:t>Gateway limits</a:t>
                      </a:r>
                      <a:endParaRPr lang="en-US" sz="1600" b="0" i="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600"/>
                        <a:t>Decide</a:t>
                      </a:r>
                      <a:r>
                        <a:rPr lang="en-US" sz="1600" baseline="0"/>
                        <a:t> which and how many Virtual Networks will have a gateway deployed. A Virtual Network can have a maximum of a single gateway attached to it</a:t>
                      </a:r>
                      <a:endParaRPr lang="en-US" sz="1600"/>
                    </a:p>
                  </a:txBody>
                  <a:tcPr marL="68583" marR="68583" marT="34291" marB="34291"/>
                </a:tc>
                <a:extLst>
                  <a:ext uri="{0D108BD9-81ED-4DB2-BD59-A6C34878D82A}">
                    <a16:rowId xmlns:a16="http://schemas.microsoft.com/office/drawing/2014/main" val="10002"/>
                  </a:ext>
                </a:extLst>
              </a:tr>
              <a:tr h="984743">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AU" sz="1600" b="0" i="0" kern="1200">
                          <a:solidFill>
                            <a:schemeClr val="dk1"/>
                          </a:solidFill>
                          <a:effectLst/>
                          <a:latin typeface="Segoe UI Semibold" panose="020B0702040204020203" pitchFamily="34" charset="0"/>
                          <a:ea typeface="+mn-ea"/>
                          <a:cs typeface="Segoe UI Semibold" panose="020B0702040204020203" pitchFamily="34" charset="0"/>
                        </a:rPr>
                        <a:t>Policy-based Routing Gateway limits</a:t>
                      </a:r>
                      <a:endParaRPr lang="en-US" sz="1600" b="0" i="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600" baseline="0"/>
                        <a:t>Decide whether to deploy multi-site VPN, </a:t>
                      </a:r>
                      <a:r>
                        <a:rPr lang="en-US" sz="1600" baseline="0" err="1"/>
                        <a:t>VNet</a:t>
                      </a:r>
                      <a:r>
                        <a:rPr lang="en-US" sz="1600" baseline="0"/>
                        <a:t>-to-</a:t>
                      </a:r>
                      <a:r>
                        <a:rPr lang="en-US" sz="1600" baseline="0" err="1"/>
                        <a:t>VNet</a:t>
                      </a:r>
                      <a:r>
                        <a:rPr lang="en-US" sz="1600" baseline="0"/>
                        <a:t>, and Point-to-Site VPNs as policy-based routing is not supported of these type of VPN gateways</a:t>
                      </a:r>
                      <a:endParaRPr lang="en-US" sz="1600"/>
                    </a:p>
                  </a:txBody>
                  <a:tcPr marL="68583" marR="68583" marT="34291" marB="34291"/>
                </a:tc>
                <a:extLst>
                  <a:ext uri="{0D108BD9-81ED-4DB2-BD59-A6C34878D82A}">
                    <a16:rowId xmlns:a16="http://schemas.microsoft.com/office/drawing/2014/main" val="10003"/>
                  </a:ext>
                </a:extLst>
              </a:tr>
              <a:tr h="984743">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AU" sz="1600" b="0" i="0" kern="1200">
                          <a:solidFill>
                            <a:schemeClr val="dk1"/>
                          </a:solidFill>
                          <a:effectLst/>
                          <a:latin typeface="Segoe UI Semibold" panose="020B0702040204020203" pitchFamily="34" charset="0"/>
                          <a:ea typeface="+mn-ea"/>
                          <a:cs typeface="Segoe UI Semibold" panose="020B0702040204020203" pitchFamily="34" charset="0"/>
                        </a:rPr>
                        <a:t>Co-existence Gateway</a:t>
                      </a:r>
                      <a:endParaRPr lang="en-US" sz="1600" b="0" i="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600"/>
                        <a:t>Decide</a:t>
                      </a:r>
                      <a:r>
                        <a:rPr lang="en-US" sz="1600" baseline="0"/>
                        <a:t> whether to deploy a co-existence gateway to provide support for VPN and ExpressRoute connections on the same gateway. The co-existence gateway allows for two modes: Failover and Coexistence</a:t>
                      </a:r>
                      <a:endParaRPr lang="en-US" sz="1600"/>
                    </a:p>
                  </a:txBody>
                  <a:tcPr marL="68583" marR="68583" marT="34291" marB="34291"/>
                </a:tc>
                <a:extLst>
                  <a:ext uri="{0D108BD9-81ED-4DB2-BD59-A6C34878D82A}">
                    <a16:rowId xmlns:a16="http://schemas.microsoft.com/office/drawing/2014/main" val="10004"/>
                  </a:ext>
                </a:extLst>
              </a:tr>
              <a:tr h="1181306">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AU" sz="1600" b="0" i="0" kern="1200">
                          <a:solidFill>
                            <a:schemeClr val="dk1"/>
                          </a:solidFill>
                          <a:effectLst/>
                          <a:latin typeface="Segoe UI Semibold" panose="020B0702040204020203" pitchFamily="34" charset="0"/>
                          <a:ea typeface="+mn-ea"/>
                          <a:cs typeface="Segoe UI Semibold" panose="020B0702040204020203" pitchFamily="34" charset="0"/>
                        </a:rPr>
                        <a:t>Cisco ASA VPN device</a:t>
                      </a:r>
                      <a:endParaRPr lang="en-US" sz="1600" b="0" i="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600" kern="1200" dirty="0">
                          <a:solidFill>
                            <a:schemeClr val="dk1"/>
                          </a:solidFill>
                          <a:effectLst/>
                          <a:latin typeface="+mn-lt"/>
                          <a:ea typeface="+mn-ea"/>
                          <a:cs typeface="+mn-cs"/>
                        </a:rPr>
                        <a:t>This device has recently started supporting route-based S2S VPN so multiple Virtual Networks can be connected to a Cisco ASA VPN device. </a:t>
                      </a:r>
                      <a:endParaRPr lang="en-US" sz="1600" dirty="0"/>
                    </a:p>
                  </a:txBody>
                  <a:tcPr marL="68583" marR="68583" marT="34291" marB="34291"/>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51527107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Gateway address decisions</a:t>
            </a:r>
          </a:p>
        </p:txBody>
      </p:sp>
      <p:sp>
        <p:nvSpPr>
          <p:cNvPr id="10" name="Freeform: Shape 9"/>
          <p:cNvSpPr/>
          <p:nvPr/>
        </p:nvSpPr>
        <p:spPr>
          <a:xfrm>
            <a:off x="5052674" y="1136016"/>
            <a:ext cx="5256091" cy="3430573"/>
          </a:xfrm>
          <a:custGeom>
            <a:avLst/>
            <a:gdLst>
              <a:gd name="connsiteX0" fmla="*/ 0 w 5256091"/>
              <a:gd name="connsiteY0" fmla="*/ 428822 h 3430573"/>
              <a:gd name="connsiteX1" fmla="*/ 3540805 w 5256091"/>
              <a:gd name="connsiteY1" fmla="*/ 428822 h 3430573"/>
              <a:gd name="connsiteX2" fmla="*/ 3540805 w 5256091"/>
              <a:gd name="connsiteY2" fmla="*/ 0 h 3430573"/>
              <a:gd name="connsiteX3" fmla="*/ 5256091 w 5256091"/>
              <a:gd name="connsiteY3" fmla="*/ 1715287 h 3430573"/>
              <a:gd name="connsiteX4" fmla="*/ 3540805 w 5256091"/>
              <a:gd name="connsiteY4" fmla="*/ 3430573 h 3430573"/>
              <a:gd name="connsiteX5" fmla="*/ 3540805 w 5256091"/>
              <a:gd name="connsiteY5" fmla="*/ 3001751 h 3430573"/>
              <a:gd name="connsiteX6" fmla="*/ 0 w 5256091"/>
              <a:gd name="connsiteY6" fmla="*/ 3001751 h 3430573"/>
              <a:gd name="connsiteX7" fmla="*/ 0 w 5256091"/>
              <a:gd name="connsiteY7" fmla="*/ 428822 h 343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6091" h="3430573">
                <a:moveTo>
                  <a:pt x="0" y="428822"/>
                </a:moveTo>
                <a:lnTo>
                  <a:pt x="3540805" y="428822"/>
                </a:lnTo>
                <a:lnTo>
                  <a:pt x="3540805" y="0"/>
                </a:lnTo>
                <a:lnTo>
                  <a:pt x="5256091" y="1715287"/>
                </a:lnTo>
                <a:lnTo>
                  <a:pt x="3540805" y="3430573"/>
                </a:lnTo>
                <a:lnTo>
                  <a:pt x="3540805" y="3001751"/>
                </a:lnTo>
                <a:lnTo>
                  <a:pt x="0" y="3001751"/>
                </a:lnTo>
                <a:lnTo>
                  <a:pt x="0" y="42882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00" tIns="441522" rIns="1299165" bIns="441522" numCol="1" spcCol="1270" anchor="ctr" anchorCtr="0">
            <a:noAutofit/>
          </a:bodyPr>
          <a:lstStyle/>
          <a:p>
            <a:pPr marL="694971" lvl="2" indent="-228600" defTabSz="889000">
              <a:lnSpc>
                <a:spcPct val="90000"/>
              </a:lnSpc>
              <a:spcBef>
                <a:spcPct val="0"/>
              </a:spcBef>
              <a:spcAft>
                <a:spcPct val="15000"/>
              </a:spcAft>
              <a:buChar char="•"/>
            </a:pPr>
            <a:r>
              <a:rPr lang="en-US" sz="1600" kern="1200"/>
              <a:t>An Azure gateway requires the creation of a gateway subnet in a Virtual </a:t>
            </a:r>
            <a:r>
              <a:rPr lang="en-US" sz="1600"/>
              <a:t>N</a:t>
            </a:r>
            <a:r>
              <a:rPr lang="en-US" sz="1600" kern="1200"/>
              <a:t>etwork to create the gateway. The gateway subnet must meet the address requirements based on the type of connection the gateway will support (S2S or ExpressRoute)</a:t>
            </a:r>
          </a:p>
        </p:txBody>
      </p:sp>
      <p:sp>
        <p:nvSpPr>
          <p:cNvPr id="11" name="Freeform: Shape 10"/>
          <p:cNvSpPr/>
          <p:nvPr/>
        </p:nvSpPr>
        <p:spPr>
          <a:xfrm>
            <a:off x="1837369" y="1530578"/>
            <a:ext cx="3504060" cy="2641449"/>
          </a:xfrm>
          <a:custGeom>
            <a:avLst/>
            <a:gdLst>
              <a:gd name="connsiteX0" fmla="*/ 0 w 3504060"/>
              <a:gd name="connsiteY0" fmla="*/ 440250 h 2641449"/>
              <a:gd name="connsiteX1" fmla="*/ 440250 w 3504060"/>
              <a:gd name="connsiteY1" fmla="*/ 0 h 2641449"/>
              <a:gd name="connsiteX2" fmla="*/ 3063810 w 3504060"/>
              <a:gd name="connsiteY2" fmla="*/ 0 h 2641449"/>
              <a:gd name="connsiteX3" fmla="*/ 3504060 w 3504060"/>
              <a:gd name="connsiteY3" fmla="*/ 440250 h 2641449"/>
              <a:gd name="connsiteX4" fmla="*/ 3504060 w 3504060"/>
              <a:gd name="connsiteY4" fmla="*/ 2201199 h 2641449"/>
              <a:gd name="connsiteX5" fmla="*/ 3063810 w 3504060"/>
              <a:gd name="connsiteY5" fmla="*/ 2641449 h 2641449"/>
              <a:gd name="connsiteX6" fmla="*/ 440250 w 3504060"/>
              <a:gd name="connsiteY6" fmla="*/ 2641449 h 2641449"/>
              <a:gd name="connsiteX7" fmla="*/ 0 w 3504060"/>
              <a:gd name="connsiteY7" fmla="*/ 2201199 h 2641449"/>
              <a:gd name="connsiteX8" fmla="*/ 0 w 3504060"/>
              <a:gd name="connsiteY8" fmla="*/ 440250 h 264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4060" h="2641449">
                <a:moveTo>
                  <a:pt x="0" y="440250"/>
                </a:moveTo>
                <a:cubicBezTo>
                  <a:pt x="0" y="197107"/>
                  <a:pt x="197107" y="0"/>
                  <a:pt x="440250" y="0"/>
                </a:cubicBezTo>
                <a:lnTo>
                  <a:pt x="3063810" y="0"/>
                </a:lnTo>
                <a:cubicBezTo>
                  <a:pt x="3306953" y="0"/>
                  <a:pt x="3504060" y="197107"/>
                  <a:pt x="3504060" y="440250"/>
                </a:cubicBezTo>
                <a:lnTo>
                  <a:pt x="3504060" y="2201199"/>
                </a:lnTo>
                <a:cubicBezTo>
                  <a:pt x="3504060" y="2444342"/>
                  <a:pt x="3306953" y="2641449"/>
                  <a:pt x="3063810" y="2641449"/>
                </a:cubicBezTo>
                <a:lnTo>
                  <a:pt x="440250" y="2641449"/>
                </a:lnTo>
                <a:cubicBezTo>
                  <a:pt x="197107" y="2641449"/>
                  <a:pt x="0" y="2444342"/>
                  <a:pt x="0" y="2201199"/>
                </a:cubicBezTo>
                <a:lnTo>
                  <a:pt x="0" y="44025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7055" tIns="188000" rIns="247055" bIns="188000" numCol="1" spcCol="1270" anchor="ctr" anchorCtr="0">
            <a:noAutofit/>
          </a:bodyPr>
          <a:lstStyle/>
          <a:p>
            <a:pPr marL="0" lvl="0" indent="0" algn="ctr" defTabSz="1377950">
              <a:lnSpc>
                <a:spcPct val="90000"/>
              </a:lnSpc>
              <a:spcBef>
                <a:spcPct val="0"/>
              </a:spcBef>
              <a:spcAft>
                <a:spcPct val="35000"/>
              </a:spcAft>
              <a:buNone/>
            </a:pPr>
            <a:r>
              <a:rPr lang="en-US" sz="3100" b="1" kern="1200"/>
              <a:t>Mandatory</a:t>
            </a:r>
          </a:p>
        </p:txBody>
      </p:sp>
      <p:sp>
        <p:nvSpPr>
          <p:cNvPr id="12" name="Freeform: Shape 11"/>
          <p:cNvSpPr/>
          <p:nvPr/>
        </p:nvSpPr>
        <p:spPr>
          <a:xfrm>
            <a:off x="5035560" y="4823631"/>
            <a:ext cx="4763622" cy="1402345"/>
          </a:xfrm>
          <a:custGeom>
            <a:avLst/>
            <a:gdLst>
              <a:gd name="connsiteX0" fmla="*/ 0 w 4763622"/>
              <a:gd name="connsiteY0" fmla="*/ 175293 h 1402345"/>
              <a:gd name="connsiteX1" fmla="*/ 4062450 w 4763622"/>
              <a:gd name="connsiteY1" fmla="*/ 175293 h 1402345"/>
              <a:gd name="connsiteX2" fmla="*/ 4062450 w 4763622"/>
              <a:gd name="connsiteY2" fmla="*/ 0 h 1402345"/>
              <a:gd name="connsiteX3" fmla="*/ 4763622 w 4763622"/>
              <a:gd name="connsiteY3" fmla="*/ 701173 h 1402345"/>
              <a:gd name="connsiteX4" fmla="*/ 4062450 w 4763622"/>
              <a:gd name="connsiteY4" fmla="*/ 1402345 h 1402345"/>
              <a:gd name="connsiteX5" fmla="*/ 4062450 w 4763622"/>
              <a:gd name="connsiteY5" fmla="*/ 1227052 h 1402345"/>
              <a:gd name="connsiteX6" fmla="*/ 0 w 4763622"/>
              <a:gd name="connsiteY6" fmla="*/ 1227052 h 1402345"/>
              <a:gd name="connsiteX7" fmla="*/ 0 w 4763622"/>
              <a:gd name="connsiteY7" fmla="*/ 175293 h 1402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763622" h="1402345">
                <a:moveTo>
                  <a:pt x="0" y="175293"/>
                </a:moveTo>
                <a:lnTo>
                  <a:pt x="4062450" y="175293"/>
                </a:lnTo>
                <a:lnTo>
                  <a:pt x="4062450" y="0"/>
                </a:lnTo>
                <a:lnTo>
                  <a:pt x="4763622" y="701173"/>
                </a:lnTo>
                <a:lnTo>
                  <a:pt x="4062450" y="1402345"/>
                </a:lnTo>
                <a:lnTo>
                  <a:pt x="4062450" y="1227052"/>
                </a:lnTo>
                <a:lnTo>
                  <a:pt x="0" y="1227052"/>
                </a:lnTo>
                <a:lnTo>
                  <a:pt x="0" y="175293"/>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00" tIns="187993" rIns="538579" bIns="187993" numCol="1" spcCol="1270" anchor="ctr" anchorCtr="0">
            <a:noAutofit/>
          </a:bodyPr>
          <a:lstStyle/>
          <a:p>
            <a:pPr marL="694971" lvl="2" indent="-228600" defTabSz="889000">
              <a:lnSpc>
                <a:spcPct val="90000"/>
              </a:lnSpc>
              <a:spcBef>
                <a:spcPct val="0"/>
              </a:spcBef>
              <a:spcAft>
                <a:spcPct val="15000"/>
              </a:spcAft>
              <a:buChar char="•"/>
            </a:pPr>
            <a:r>
              <a:rPr lang="en-US" sz="1600" kern="1200"/>
              <a:t>Create the gateway subnet at the time of </a:t>
            </a:r>
            <a:r>
              <a:rPr lang="en-US" sz="1600"/>
              <a:t>V</a:t>
            </a:r>
            <a:r>
              <a:rPr lang="en-US" sz="1600" kern="1200"/>
              <a:t>irtual </a:t>
            </a:r>
            <a:r>
              <a:rPr lang="en-US" sz="1600"/>
              <a:t>N</a:t>
            </a:r>
            <a:r>
              <a:rPr lang="en-US" sz="1600" kern="1200"/>
              <a:t>etwork creation</a:t>
            </a:r>
          </a:p>
        </p:txBody>
      </p:sp>
      <p:sp>
        <p:nvSpPr>
          <p:cNvPr id="13" name="Freeform: Shape 12"/>
          <p:cNvSpPr/>
          <p:nvPr/>
        </p:nvSpPr>
        <p:spPr>
          <a:xfrm>
            <a:off x="1935173" y="4692404"/>
            <a:ext cx="3352455" cy="1624257"/>
          </a:xfrm>
          <a:custGeom>
            <a:avLst/>
            <a:gdLst>
              <a:gd name="connsiteX0" fmla="*/ 0 w 3352455"/>
              <a:gd name="connsiteY0" fmla="*/ 270715 h 1624257"/>
              <a:gd name="connsiteX1" fmla="*/ 270715 w 3352455"/>
              <a:gd name="connsiteY1" fmla="*/ 0 h 1624257"/>
              <a:gd name="connsiteX2" fmla="*/ 3081740 w 3352455"/>
              <a:gd name="connsiteY2" fmla="*/ 0 h 1624257"/>
              <a:gd name="connsiteX3" fmla="*/ 3352455 w 3352455"/>
              <a:gd name="connsiteY3" fmla="*/ 270715 h 1624257"/>
              <a:gd name="connsiteX4" fmla="*/ 3352455 w 3352455"/>
              <a:gd name="connsiteY4" fmla="*/ 1353542 h 1624257"/>
              <a:gd name="connsiteX5" fmla="*/ 3081740 w 3352455"/>
              <a:gd name="connsiteY5" fmla="*/ 1624257 h 1624257"/>
              <a:gd name="connsiteX6" fmla="*/ 270715 w 3352455"/>
              <a:gd name="connsiteY6" fmla="*/ 1624257 h 1624257"/>
              <a:gd name="connsiteX7" fmla="*/ 0 w 3352455"/>
              <a:gd name="connsiteY7" fmla="*/ 1353542 h 1624257"/>
              <a:gd name="connsiteX8" fmla="*/ 0 w 3352455"/>
              <a:gd name="connsiteY8" fmla="*/ 270715 h 162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455" h="1624257">
                <a:moveTo>
                  <a:pt x="0" y="270715"/>
                </a:moveTo>
                <a:cubicBezTo>
                  <a:pt x="0" y="121203"/>
                  <a:pt x="121203" y="0"/>
                  <a:pt x="270715" y="0"/>
                </a:cubicBezTo>
                <a:lnTo>
                  <a:pt x="3081740" y="0"/>
                </a:lnTo>
                <a:cubicBezTo>
                  <a:pt x="3231252" y="0"/>
                  <a:pt x="3352455" y="121203"/>
                  <a:pt x="3352455" y="270715"/>
                </a:cubicBezTo>
                <a:lnTo>
                  <a:pt x="3352455" y="1353542"/>
                </a:lnTo>
                <a:cubicBezTo>
                  <a:pt x="3352455" y="1503054"/>
                  <a:pt x="3231252" y="1624257"/>
                  <a:pt x="3081740" y="1624257"/>
                </a:cubicBezTo>
                <a:lnTo>
                  <a:pt x="270715" y="1624257"/>
                </a:lnTo>
                <a:cubicBezTo>
                  <a:pt x="121203" y="1624257"/>
                  <a:pt x="0" y="1503054"/>
                  <a:pt x="0" y="1353542"/>
                </a:cubicBezTo>
                <a:lnTo>
                  <a:pt x="0" y="27071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97400" tIns="138345" rIns="197400" bIns="138345" numCol="1" spcCol="1270" anchor="ctr" anchorCtr="0">
            <a:noAutofit/>
          </a:bodyPr>
          <a:lstStyle/>
          <a:p>
            <a:pPr marL="0" lvl="0" indent="0" algn="ctr" defTabSz="1377950">
              <a:lnSpc>
                <a:spcPct val="90000"/>
              </a:lnSpc>
              <a:spcBef>
                <a:spcPct val="0"/>
              </a:spcBef>
              <a:spcAft>
                <a:spcPct val="35000"/>
              </a:spcAft>
              <a:buNone/>
            </a:pPr>
            <a:r>
              <a:rPr lang="en-US" sz="3100" b="1" kern="1200"/>
              <a:t>Recommended</a:t>
            </a:r>
          </a:p>
        </p:txBody>
      </p:sp>
      <p:sp>
        <p:nvSpPr>
          <p:cNvPr id="7" name="Isosceles Triangle 6"/>
          <p:cNvSpPr>
            <a:spLocks/>
          </p:cNvSpPr>
          <p:nvPr/>
        </p:nvSpPr>
        <p:spPr>
          <a:xfrm>
            <a:off x="1703357" y="5859462"/>
            <a:ext cx="716649" cy="599506"/>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8" name="Octagon 7"/>
          <p:cNvSpPr/>
          <p:nvPr/>
        </p:nvSpPr>
        <p:spPr>
          <a:xfrm>
            <a:off x="1794264" y="3725862"/>
            <a:ext cx="576011" cy="599504"/>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312445748"/>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err="1"/>
              <a:t>VNet</a:t>
            </a:r>
            <a:r>
              <a:rPr lang="en-US"/>
              <a:t>-to-</a:t>
            </a:r>
            <a:r>
              <a:rPr lang="en-US" err="1"/>
              <a:t>VNet</a:t>
            </a:r>
            <a:r>
              <a:rPr lang="en-US"/>
              <a:t> routing decisions</a:t>
            </a:r>
          </a:p>
        </p:txBody>
      </p:sp>
      <p:sp>
        <p:nvSpPr>
          <p:cNvPr id="10" name="Freeform: Shape 9"/>
          <p:cNvSpPr/>
          <p:nvPr/>
        </p:nvSpPr>
        <p:spPr>
          <a:xfrm>
            <a:off x="4921410" y="1212853"/>
            <a:ext cx="5256091" cy="1703153"/>
          </a:xfrm>
          <a:custGeom>
            <a:avLst/>
            <a:gdLst>
              <a:gd name="connsiteX0" fmla="*/ 0 w 5256091"/>
              <a:gd name="connsiteY0" fmla="*/ 212894 h 1703153"/>
              <a:gd name="connsiteX1" fmla="*/ 4404515 w 5256091"/>
              <a:gd name="connsiteY1" fmla="*/ 212894 h 1703153"/>
              <a:gd name="connsiteX2" fmla="*/ 4404515 w 5256091"/>
              <a:gd name="connsiteY2" fmla="*/ 0 h 1703153"/>
              <a:gd name="connsiteX3" fmla="*/ 5256091 w 5256091"/>
              <a:gd name="connsiteY3" fmla="*/ 851577 h 1703153"/>
              <a:gd name="connsiteX4" fmla="*/ 4404515 w 5256091"/>
              <a:gd name="connsiteY4" fmla="*/ 1703153 h 1703153"/>
              <a:gd name="connsiteX5" fmla="*/ 4404515 w 5256091"/>
              <a:gd name="connsiteY5" fmla="*/ 1490259 h 1703153"/>
              <a:gd name="connsiteX6" fmla="*/ 0 w 5256091"/>
              <a:gd name="connsiteY6" fmla="*/ 1490259 h 1703153"/>
              <a:gd name="connsiteX7" fmla="*/ 0 w 5256091"/>
              <a:gd name="connsiteY7" fmla="*/ 212894 h 170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6091" h="1703153">
                <a:moveTo>
                  <a:pt x="0" y="212894"/>
                </a:moveTo>
                <a:lnTo>
                  <a:pt x="4404515" y="212894"/>
                </a:lnTo>
                <a:lnTo>
                  <a:pt x="4404515" y="0"/>
                </a:lnTo>
                <a:lnTo>
                  <a:pt x="5256091" y="851577"/>
                </a:lnTo>
                <a:lnTo>
                  <a:pt x="4404515" y="1703153"/>
                </a:lnTo>
                <a:lnTo>
                  <a:pt x="4404515" y="1490259"/>
                </a:lnTo>
                <a:lnTo>
                  <a:pt x="0" y="1490259"/>
                </a:lnTo>
                <a:lnTo>
                  <a:pt x="0" y="212894"/>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00" tIns="225594" rIns="651382" bIns="225594" numCol="1" spcCol="1270" anchor="ctr" anchorCtr="0">
            <a:noAutofit/>
          </a:bodyPr>
          <a:lstStyle/>
          <a:p>
            <a:pPr marL="694971" lvl="2" indent="-228600" defTabSz="889000">
              <a:lnSpc>
                <a:spcPct val="90000"/>
              </a:lnSpc>
              <a:spcBef>
                <a:spcPct val="0"/>
              </a:spcBef>
              <a:spcAft>
                <a:spcPct val="15000"/>
              </a:spcAft>
              <a:buChar char="•"/>
            </a:pPr>
            <a:r>
              <a:rPr lang="en-US" sz="1600" kern="1200" err="1"/>
              <a:t>Multihop</a:t>
            </a:r>
            <a:r>
              <a:rPr lang="en-US" sz="1600" kern="1200"/>
              <a:t> routing requires the decision of a connection model and modification of the default single hop routing </a:t>
            </a:r>
          </a:p>
        </p:txBody>
      </p:sp>
      <p:sp>
        <p:nvSpPr>
          <p:cNvPr id="11" name="Freeform: Shape 10"/>
          <p:cNvSpPr/>
          <p:nvPr/>
        </p:nvSpPr>
        <p:spPr>
          <a:xfrm>
            <a:off x="1837369" y="1369156"/>
            <a:ext cx="3343888" cy="1395540"/>
          </a:xfrm>
          <a:custGeom>
            <a:avLst/>
            <a:gdLst>
              <a:gd name="connsiteX0" fmla="*/ 0 w 3504060"/>
              <a:gd name="connsiteY0" fmla="*/ 232595 h 1395540"/>
              <a:gd name="connsiteX1" fmla="*/ 232595 w 3504060"/>
              <a:gd name="connsiteY1" fmla="*/ 0 h 1395540"/>
              <a:gd name="connsiteX2" fmla="*/ 3271465 w 3504060"/>
              <a:gd name="connsiteY2" fmla="*/ 0 h 1395540"/>
              <a:gd name="connsiteX3" fmla="*/ 3504060 w 3504060"/>
              <a:gd name="connsiteY3" fmla="*/ 232595 h 1395540"/>
              <a:gd name="connsiteX4" fmla="*/ 3504060 w 3504060"/>
              <a:gd name="connsiteY4" fmla="*/ 1162945 h 1395540"/>
              <a:gd name="connsiteX5" fmla="*/ 3271465 w 3504060"/>
              <a:gd name="connsiteY5" fmla="*/ 1395540 h 1395540"/>
              <a:gd name="connsiteX6" fmla="*/ 232595 w 3504060"/>
              <a:gd name="connsiteY6" fmla="*/ 1395540 h 1395540"/>
              <a:gd name="connsiteX7" fmla="*/ 0 w 3504060"/>
              <a:gd name="connsiteY7" fmla="*/ 1162945 h 1395540"/>
              <a:gd name="connsiteX8" fmla="*/ 0 w 3504060"/>
              <a:gd name="connsiteY8" fmla="*/ 232595 h 1395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4060" h="1395540">
                <a:moveTo>
                  <a:pt x="0" y="232595"/>
                </a:moveTo>
                <a:cubicBezTo>
                  <a:pt x="0" y="104136"/>
                  <a:pt x="104136" y="0"/>
                  <a:pt x="232595" y="0"/>
                </a:cubicBezTo>
                <a:lnTo>
                  <a:pt x="3271465" y="0"/>
                </a:lnTo>
                <a:cubicBezTo>
                  <a:pt x="3399924" y="0"/>
                  <a:pt x="3504060" y="104136"/>
                  <a:pt x="3504060" y="232595"/>
                </a:cubicBezTo>
                <a:lnTo>
                  <a:pt x="3504060" y="1162945"/>
                </a:lnTo>
                <a:cubicBezTo>
                  <a:pt x="3504060" y="1291404"/>
                  <a:pt x="3399924" y="1395540"/>
                  <a:pt x="3271465" y="1395540"/>
                </a:cubicBezTo>
                <a:lnTo>
                  <a:pt x="232595" y="1395540"/>
                </a:lnTo>
                <a:cubicBezTo>
                  <a:pt x="104136" y="1395540"/>
                  <a:pt x="0" y="1291404"/>
                  <a:pt x="0" y="1162945"/>
                </a:cubicBezTo>
                <a:lnTo>
                  <a:pt x="0" y="23259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6235" tIns="127180" rIns="186235" bIns="127180" numCol="1" spcCol="1270" anchor="ctr" anchorCtr="0">
            <a:noAutofit/>
          </a:bodyPr>
          <a:lstStyle/>
          <a:p>
            <a:pPr marL="0" lvl="0" indent="0" algn="ctr" defTabSz="1377950">
              <a:lnSpc>
                <a:spcPct val="90000"/>
              </a:lnSpc>
              <a:spcBef>
                <a:spcPct val="0"/>
              </a:spcBef>
              <a:spcAft>
                <a:spcPct val="35000"/>
              </a:spcAft>
              <a:buNone/>
            </a:pPr>
            <a:r>
              <a:rPr lang="en-US" sz="3100" b="1" kern="1200"/>
              <a:t>Mandatory</a:t>
            </a:r>
          </a:p>
        </p:txBody>
      </p:sp>
      <p:sp>
        <p:nvSpPr>
          <p:cNvPr id="12" name="Freeform: Shape 11"/>
          <p:cNvSpPr/>
          <p:nvPr/>
        </p:nvSpPr>
        <p:spPr>
          <a:xfrm>
            <a:off x="4921410" y="3304674"/>
            <a:ext cx="5403394" cy="2887579"/>
          </a:xfrm>
          <a:custGeom>
            <a:avLst/>
            <a:gdLst>
              <a:gd name="connsiteX0" fmla="*/ 0 w 5024000"/>
              <a:gd name="connsiteY0" fmla="*/ 432472 h 3459773"/>
              <a:gd name="connsiteX1" fmla="*/ 3294114 w 5024000"/>
              <a:gd name="connsiteY1" fmla="*/ 432472 h 3459773"/>
              <a:gd name="connsiteX2" fmla="*/ 3294114 w 5024000"/>
              <a:gd name="connsiteY2" fmla="*/ 0 h 3459773"/>
              <a:gd name="connsiteX3" fmla="*/ 5024000 w 5024000"/>
              <a:gd name="connsiteY3" fmla="*/ 1729887 h 3459773"/>
              <a:gd name="connsiteX4" fmla="*/ 3294114 w 5024000"/>
              <a:gd name="connsiteY4" fmla="*/ 3459773 h 3459773"/>
              <a:gd name="connsiteX5" fmla="*/ 3294114 w 5024000"/>
              <a:gd name="connsiteY5" fmla="*/ 3027301 h 3459773"/>
              <a:gd name="connsiteX6" fmla="*/ 0 w 5024000"/>
              <a:gd name="connsiteY6" fmla="*/ 3027301 h 3459773"/>
              <a:gd name="connsiteX7" fmla="*/ 0 w 5024000"/>
              <a:gd name="connsiteY7" fmla="*/ 432472 h 3459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4000" h="3459773">
                <a:moveTo>
                  <a:pt x="0" y="432472"/>
                </a:moveTo>
                <a:lnTo>
                  <a:pt x="3294114" y="432472"/>
                </a:lnTo>
                <a:lnTo>
                  <a:pt x="3294114" y="0"/>
                </a:lnTo>
                <a:lnTo>
                  <a:pt x="5024000" y="1729887"/>
                </a:lnTo>
                <a:lnTo>
                  <a:pt x="3294114" y="3459773"/>
                </a:lnTo>
                <a:lnTo>
                  <a:pt x="3294114" y="3027301"/>
                </a:lnTo>
                <a:lnTo>
                  <a:pt x="0" y="3027301"/>
                </a:lnTo>
                <a:lnTo>
                  <a:pt x="0" y="43247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00" tIns="445172" rIns="1310115" bIns="445172" numCol="1" spcCol="1270" anchor="ctr" anchorCtr="0">
            <a:noAutofit/>
          </a:bodyPr>
          <a:lstStyle/>
          <a:p>
            <a:pPr marL="694971" lvl="2" indent="-228600" defTabSz="889000">
              <a:lnSpc>
                <a:spcPct val="90000"/>
              </a:lnSpc>
              <a:spcBef>
                <a:spcPct val="0"/>
              </a:spcBef>
              <a:spcAft>
                <a:spcPct val="15000"/>
              </a:spcAft>
              <a:buChar char="•"/>
            </a:pPr>
            <a:r>
              <a:rPr lang="en-US" sz="1600" kern="1200"/>
              <a:t>Do not use Mesh connection option based on limitations and expandability due to gateway connection limits</a:t>
            </a:r>
          </a:p>
          <a:p>
            <a:pPr marL="694971" lvl="2" indent="-228600" defTabSz="889000">
              <a:lnSpc>
                <a:spcPct val="90000"/>
              </a:lnSpc>
              <a:spcBef>
                <a:spcPct val="0"/>
              </a:spcBef>
              <a:spcAft>
                <a:spcPct val="15000"/>
              </a:spcAft>
              <a:buChar char="•"/>
            </a:pPr>
            <a:r>
              <a:rPr lang="en-US" sz="1600" kern="1200"/>
              <a:t>For higher </a:t>
            </a:r>
            <a:r>
              <a:rPr lang="en-US" sz="1600" err="1"/>
              <a:t>V</a:t>
            </a:r>
            <a:r>
              <a:rPr lang="en-US" sz="1600" kern="1200" err="1"/>
              <a:t>Net</a:t>
            </a:r>
            <a:r>
              <a:rPr lang="en-US" sz="1600" kern="1200"/>
              <a:t> gateway connection limits, deploy the high performance gateway</a:t>
            </a:r>
          </a:p>
        </p:txBody>
      </p:sp>
      <p:sp>
        <p:nvSpPr>
          <p:cNvPr id="13" name="Freeform: Shape 12"/>
          <p:cNvSpPr/>
          <p:nvPr/>
        </p:nvSpPr>
        <p:spPr>
          <a:xfrm>
            <a:off x="1828802" y="3596863"/>
            <a:ext cx="3352455" cy="2310105"/>
          </a:xfrm>
          <a:custGeom>
            <a:avLst/>
            <a:gdLst>
              <a:gd name="connsiteX0" fmla="*/ 0 w 3352455"/>
              <a:gd name="connsiteY0" fmla="*/ 385025 h 2310105"/>
              <a:gd name="connsiteX1" fmla="*/ 385025 w 3352455"/>
              <a:gd name="connsiteY1" fmla="*/ 0 h 2310105"/>
              <a:gd name="connsiteX2" fmla="*/ 2967430 w 3352455"/>
              <a:gd name="connsiteY2" fmla="*/ 0 h 2310105"/>
              <a:gd name="connsiteX3" fmla="*/ 3352455 w 3352455"/>
              <a:gd name="connsiteY3" fmla="*/ 385025 h 2310105"/>
              <a:gd name="connsiteX4" fmla="*/ 3352455 w 3352455"/>
              <a:gd name="connsiteY4" fmla="*/ 1925080 h 2310105"/>
              <a:gd name="connsiteX5" fmla="*/ 2967430 w 3352455"/>
              <a:gd name="connsiteY5" fmla="*/ 2310105 h 2310105"/>
              <a:gd name="connsiteX6" fmla="*/ 385025 w 3352455"/>
              <a:gd name="connsiteY6" fmla="*/ 2310105 h 2310105"/>
              <a:gd name="connsiteX7" fmla="*/ 0 w 3352455"/>
              <a:gd name="connsiteY7" fmla="*/ 1925080 h 2310105"/>
              <a:gd name="connsiteX8" fmla="*/ 0 w 3352455"/>
              <a:gd name="connsiteY8" fmla="*/ 385025 h 2310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455" h="2310105">
                <a:moveTo>
                  <a:pt x="0" y="385025"/>
                </a:moveTo>
                <a:cubicBezTo>
                  <a:pt x="0" y="172382"/>
                  <a:pt x="172382" y="0"/>
                  <a:pt x="385025" y="0"/>
                </a:cubicBezTo>
                <a:lnTo>
                  <a:pt x="2967430" y="0"/>
                </a:lnTo>
                <a:cubicBezTo>
                  <a:pt x="3180073" y="0"/>
                  <a:pt x="3352455" y="172382"/>
                  <a:pt x="3352455" y="385025"/>
                </a:cubicBezTo>
                <a:lnTo>
                  <a:pt x="3352455" y="1925080"/>
                </a:lnTo>
                <a:cubicBezTo>
                  <a:pt x="3352455" y="2137723"/>
                  <a:pt x="3180073" y="2310105"/>
                  <a:pt x="2967430" y="2310105"/>
                </a:cubicBezTo>
                <a:lnTo>
                  <a:pt x="385025" y="2310105"/>
                </a:lnTo>
                <a:cubicBezTo>
                  <a:pt x="172382" y="2310105"/>
                  <a:pt x="0" y="2137723"/>
                  <a:pt x="0" y="1925080"/>
                </a:cubicBezTo>
                <a:lnTo>
                  <a:pt x="0" y="385025"/>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0880" tIns="171825" rIns="230880" bIns="171825" numCol="1" spcCol="1270" anchor="ctr" anchorCtr="0">
            <a:noAutofit/>
          </a:bodyPr>
          <a:lstStyle/>
          <a:p>
            <a:pPr marL="0" lvl="0" indent="0" algn="ctr" defTabSz="1377950">
              <a:lnSpc>
                <a:spcPct val="90000"/>
              </a:lnSpc>
              <a:spcBef>
                <a:spcPct val="0"/>
              </a:spcBef>
              <a:spcAft>
                <a:spcPct val="35000"/>
              </a:spcAft>
              <a:buNone/>
            </a:pPr>
            <a:r>
              <a:rPr lang="en-US" sz="3100" b="1" kern="1200"/>
              <a:t>Recommended</a:t>
            </a:r>
          </a:p>
        </p:txBody>
      </p:sp>
      <p:sp>
        <p:nvSpPr>
          <p:cNvPr id="7" name="Isosceles Triangle 6"/>
          <p:cNvSpPr>
            <a:spLocks/>
          </p:cNvSpPr>
          <p:nvPr/>
        </p:nvSpPr>
        <p:spPr>
          <a:xfrm>
            <a:off x="1781670" y="5402262"/>
            <a:ext cx="716649" cy="599506"/>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8" name="Octagon 7"/>
          <p:cNvSpPr/>
          <p:nvPr/>
        </p:nvSpPr>
        <p:spPr>
          <a:xfrm>
            <a:off x="1781670" y="2408301"/>
            <a:ext cx="576011" cy="599504"/>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2842812699"/>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Virtual Network IP address planning decisions</a:t>
            </a:r>
            <a:br>
              <a:rPr lang="en-US"/>
            </a:br>
            <a:endParaRPr lang="en-US"/>
          </a:p>
        </p:txBody>
      </p:sp>
      <p:sp>
        <p:nvSpPr>
          <p:cNvPr id="5" name="Text Placeholder 1"/>
          <p:cNvSpPr txBox="1">
            <a:spLocks/>
          </p:cNvSpPr>
          <p:nvPr/>
        </p:nvSpPr>
        <p:spPr>
          <a:xfrm>
            <a:off x="1068224" y="1260982"/>
            <a:ext cx="10912980" cy="761753"/>
          </a:xfrm>
          <a:prstGeom prst="rect">
            <a:avLst/>
          </a:prstGeom>
        </p:spPr>
        <p:txBody>
          <a:bodyPr vert="horz" wrap="square" lIns="109733" tIns="68583" rIns="109733" bIns="68583"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solidFill>
                  <a:srgbClr val="0078D7"/>
                </a:solidFill>
                <a:latin typeface="+mn-lt"/>
              </a:rPr>
              <a:t>Mandatory: </a:t>
            </a:r>
            <a:r>
              <a:rPr lang="en-US" sz="2100">
                <a:solidFill>
                  <a:schemeClr val="tx1"/>
                </a:solidFill>
              </a:rPr>
              <a:t>When designing Azure Virtual Network infrastructures, the planning of IP address spaces is a required initial step prior to deployment and configuration of Virtual Networks.</a:t>
            </a:r>
          </a:p>
        </p:txBody>
      </p:sp>
      <p:sp>
        <p:nvSpPr>
          <p:cNvPr id="6" name="Octagon 5"/>
          <p:cNvSpPr/>
          <p:nvPr/>
        </p:nvSpPr>
        <p:spPr>
          <a:xfrm>
            <a:off x="555145" y="1423827"/>
            <a:ext cx="394507" cy="394512"/>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graphicFrame>
        <p:nvGraphicFramePr>
          <p:cNvPr id="7" name="Table 6"/>
          <p:cNvGraphicFramePr>
            <a:graphicFrameLocks noGrp="1"/>
          </p:cNvGraphicFramePr>
          <p:nvPr>
            <p:extLst>
              <p:ext uri="{D42A27DB-BD31-4B8C-83A1-F6EECF244321}">
                <p14:modId xmlns:p14="http://schemas.microsoft.com/office/powerpoint/2010/main" val="416493438"/>
              </p:ext>
            </p:extLst>
          </p:nvPr>
        </p:nvGraphicFramePr>
        <p:xfrm>
          <a:off x="2102469" y="2371153"/>
          <a:ext cx="8229950" cy="4097908"/>
        </p:xfrm>
        <a:graphic>
          <a:graphicData uri="http://schemas.openxmlformats.org/drawingml/2006/table">
            <a:tbl>
              <a:tblPr firstRow="1" bandRow="1">
                <a:tableStyleId>{5C22544A-7EE6-4342-B048-85BDC9FD1C3A}</a:tableStyleId>
              </a:tblPr>
              <a:tblGrid>
                <a:gridCol w="2343250">
                  <a:extLst>
                    <a:ext uri="{9D8B030D-6E8A-4147-A177-3AD203B41FA5}">
                      <a16:colId xmlns:a16="http://schemas.microsoft.com/office/drawing/2014/main" val="20000"/>
                    </a:ext>
                  </a:extLst>
                </a:gridCol>
                <a:gridCol w="5886700">
                  <a:extLst>
                    <a:ext uri="{9D8B030D-6E8A-4147-A177-3AD203B41FA5}">
                      <a16:colId xmlns:a16="http://schemas.microsoft.com/office/drawing/2014/main" val="20001"/>
                    </a:ext>
                  </a:extLst>
                </a:gridCol>
              </a:tblGrid>
              <a:tr h="780555">
                <a:tc>
                  <a:txBody>
                    <a:bodyPr/>
                    <a:lstStyle/>
                    <a:p>
                      <a:pPr algn="ctr"/>
                      <a:r>
                        <a:rPr lang="en-US" sz="1800" b="0" i="0">
                          <a:latin typeface="Segoe UI Semibold" panose="020B0702040204020203" pitchFamily="34" charset="0"/>
                          <a:cs typeface="Segoe UI Semibold" panose="020B0702040204020203" pitchFamily="34" charset="0"/>
                        </a:rPr>
                        <a:t>Considerations</a:t>
                      </a:r>
                    </a:p>
                  </a:txBody>
                  <a:tcPr marL="68583" marR="68583" marT="34291" marB="34291"/>
                </a:tc>
                <a:tc>
                  <a:txBody>
                    <a:bodyPr/>
                    <a:lstStyle/>
                    <a:p>
                      <a:pPr algn="ctr"/>
                      <a:r>
                        <a:rPr lang="en-US" sz="1800" b="0" i="0">
                          <a:latin typeface="Segoe UI Semibold" panose="020B0702040204020203" pitchFamily="34" charset="0"/>
                          <a:cs typeface="Segoe UI Semibold" panose="020B0702040204020203" pitchFamily="34" charset="0"/>
                        </a:rPr>
                        <a:t>Decision points</a:t>
                      </a:r>
                    </a:p>
                  </a:txBody>
                  <a:tcPr marL="68583" marR="68583" marT="34291" marB="34291"/>
                </a:tc>
                <a:extLst>
                  <a:ext uri="{0D108BD9-81ED-4DB2-BD59-A6C34878D82A}">
                    <a16:rowId xmlns:a16="http://schemas.microsoft.com/office/drawing/2014/main" val="10000"/>
                  </a:ext>
                </a:extLst>
              </a:tr>
              <a:tr h="1365969">
                <a:tc>
                  <a:txBody>
                    <a:bodyPr/>
                    <a:lstStyle/>
                    <a:p>
                      <a:pPr lvl="0" algn="ctr"/>
                      <a:r>
                        <a:rPr lang="en-US" sz="1600" b="0" i="0" kern="1200">
                          <a:solidFill>
                            <a:schemeClr val="dk1"/>
                          </a:solidFill>
                          <a:effectLst/>
                          <a:latin typeface="Segoe UI Semibold" panose="020B0702040204020203" pitchFamily="34" charset="0"/>
                          <a:ea typeface="+mn-ea"/>
                          <a:cs typeface="Segoe UI Semibold" panose="020B0702040204020203" pitchFamily="34" charset="0"/>
                        </a:rPr>
                        <a:t>Virtual Network and subnet configuration</a:t>
                      </a:r>
                      <a:endParaRPr lang="en-US" sz="1600" b="0" i="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600" baseline="0"/>
                        <a:t>There is a limit on the number of Virtual Networks that can be placed in a subscription but there is not limit for subnets. Subnets have no limits except for the how small the addresses space in the </a:t>
                      </a:r>
                      <a:r>
                        <a:rPr lang="en-US" sz="1600" baseline="0" err="1"/>
                        <a:t>VNet</a:t>
                      </a:r>
                      <a:r>
                        <a:rPr lang="en-US" sz="1600" baseline="0"/>
                        <a:t> can be subdivided</a:t>
                      </a:r>
                    </a:p>
                    <a:p>
                      <a:pPr marL="285750" indent="-285750" algn="l">
                        <a:buFont typeface="Arial" panose="020B0604020202020204" pitchFamily="34" charset="0"/>
                        <a:buChar char="•"/>
                      </a:pPr>
                      <a:r>
                        <a:rPr lang="en-US" sz="1600" baseline="0"/>
                        <a:t>Decide which layer is the most optimal for your environment</a:t>
                      </a:r>
                      <a:endParaRPr lang="en-US" sz="1600"/>
                    </a:p>
                  </a:txBody>
                  <a:tcPr marL="68583" marR="68583" marT="34291" marB="34291"/>
                </a:tc>
                <a:extLst>
                  <a:ext uri="{0D108BD9-81ED-4DB2-BD59-A6C34878D82A}">
                    <a16:rowId xmlns:a16="http://schemas.microsoft.com/office/drawing/2014/main" val="10001"/>
                  </a:ext>
                </a:extLst>
              </a:tr>
              <a:tr h="1951384">
                <a:tc>
                  <a:txBody>
                    <a:bodyPr/>
                    <a:lstStyle/>
                    <a:p>
                      <a:pPr marL="0" marR="0" lvl="0" algn="ctr" defTabSz="932594" rtl="0" eaLnBrk="1" latinLnBrk="0" hangingPunct="1">
                        <a:lnSpc>
                          <a:spcPct val="115000"/>
                        </a:lnSpc>
                        <a:spcBef>
                          <a:spcPts val="600"/>
                        </a:spcBef>
                        <a:spcAft>
                          <a:spcPts val="600"/>
                        </a:spcAft>
                      </a:pPr>
                      <a:r>
                        <a:rPr lang="en-US" sz="1600" b="0" i="0" kern="1200">
                          <a:solidFill>
                            <a:schemeClr val="dk1"/>
                          </a:solidFill>
                          <a:effectLst/>
                          <a:latin typeface="Segoe UI Semibold" panose="020B0702040204020203" pitchFamily="34" charset="0"/>
                          <a:ea typeface="+mn-ea"/>
                          <a:cs typeface="Segoe UI Semibold" panose="020B0702040204020203" pitchFamily="34" charset="0"/>
                        </a:rPr>
                        <a:t>Virtual Machines and address space planning</a:t>
                      </a:r>
                    </a:p>
                  </a:txBody>
                  <a:tcPr marL="51437" marR="51437" marT="0" marB="0"/>
                </a:tc>
                <a:tc>
                  <a:txBody>
                    <a:bodyPr/>
                    <a:lstStyle/>
                    <a:p>
                      <a:pPr marL="285750" indent="-285750" algn="l">
                        <a:buFont typeface="Arial" panose="020B0604020202020204" pitchFamily="34" charset="0"/>
                        <a:buChar char="•"/>
                      </a:pPr>
                      <a:r>
                        <a:rPr lang="en-US" sz="1600"/>
                        <a:t>Decide</a:t>
                      </a:r>
                      <a:r>
                        <a:rPr lang="en-US" sz="1600" baseline="0"/>
                        <a:t> whether to maximize </a:t>
                      </a:r>
                      <a:r>
                        <a:rPr lang="en-US" sz="1600" baseline="0" err="1"/>
                        <a:t>VNet</a:t>
                      </a:r>
                      <a:r>
                        <a:rPr lang="en-US" sz="1600" baseline="0"/>
                        <a:t> density based on           </a:t>
                      </a:r>
                      <a:r>
                        <a:rPr lang="en-US" sz="1600" baseline="0" err="1"/>
                        <a:t>VNet</a:t>
                      </a:r>
                      <a:r>
                        <a:rPr lang="en-US" sz="1600" baseline="0"/>
                        <a:t> limitations</a:t>
                      </a:r>
                    </a:p>
                    <a:p>
                      <a:pPr marL="285750" indent="-285750" algn="l">
                        <a:buFont typeface="Arial" panose="020B0604020202020204" pitchFamily="34" charset="0"/>
                        <a:buChar char="•"/>
                      </a:pPr>
                      <a:r>
                        <a:rPr lang="en-US" sz="1600" kern="1200">
                          <a:solidFill>
                            <a:schemeClr val="dk1"/>
                          </a:solidFill>
                          <a:effectLst/>
                          <a:latin typeface="+mn-lt"/>
                          <a:ea typeface="+mn-ea"/>
                          <a:cs typeface="+mn-cs"/>
                        </a:rPr>
                        <a:t>Currently, a Virtual Network can have a total of 2048 Virtual Machines attached to subnets of the Virtual Network. By default, every Virtual Machine has a single NIC, and therefore the Virtual Network space needs a minimum of 2048 IP addresses (plus the 3 for Azure)</a:t>
                      </a:r>
                      <a:endParaRPr lang="en-US" sz="1600" baseline="0"/>
                    </a:p>
                  </a:txBody>
                  <a:tcPr marL="68583" marR="68583" marT="34291" marB="34291"/>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4145895053"/>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Virtual Network IP address planning decisions</a:t>
            </a:r>
            <a:br>
              <a:rPr lang="en-US"/>
            </a:br>
            <a:endParaRPr lang="en-US"/>
          </a:p>
        </p:txBody>
      </p:sp>
      <p:graphicFrame>
        <p:nvGraphicFramePr>
          <p:cNvPr id="2" name="Table 1"/>
          <p:cNvGraphicFramePr>
            <a:graphicFrameLocks noGrp="1"/>
          </p:cNvGraphicFramePr>
          <p:nvPr>
            <p:extLst>
              <p:ext uri="{D42A27DB-BD31-4B8C-83A1-F6EECF244321}">
                <p14:modId xmlns:p14="http://schemas.microsoft.com/office/powerpoint/2010/main" val="1426081345"/>
              </p:ext>
            </p:extLst>
          </p:nvPr>
        </p:nvGraphicFramePr>
        <p:xfrm>
          <a:off x="2102469" y="1315407"/>
          <a:ext cx="8229950" cy="5441454"/>
        </p:xfrm>
        <a:graphic>
          <a:graphicData uri="http://schemas.openxmlformats.org/drawingml/2006/table">
            <a:tbl>
              <a:tblPr firstRow="1" bandRow="1">
                <a:tableStyleId>{5C22544A-7EE6-4342-B048-85BDC9FD1C3A}</a:tableStyleId>
              </a:tblPr>
              <a:tblGrid>
                <a:gridCol w="2343250">
                  <a:extLst>
                    <a:ext uri="{9D8B030D-6E8A-4147-A177-3AD203B41FA5}">
                      <a16:colId xmlns:a16="http://schemas.microsoft.com/office/drawing/2014/main" val="20000"/>
                    </a:ext>
                  </a:extLst>
                </a:gridCol>
                <a:gridCol w="5886700">
                  <a:extLst>
                    <a:ext uri="{9D8B030D-6E8A-4147-A177-3AD203B41FA5}">
                      <a16:colId xmlns:a16="http://schemas.microsoft.com/office/drawing/2014/main" val="20001"/>
                    </a:ext>
                  </a:extLst>
                </a:gridCol>
              </a:tblGrid>
              <a:tr h="786109">
                <a:tc>
                  <a:txBody>
                    <a:bodyPr/>
                    <a:lstStyle/>
                    <a:p>
                      <a:pPr algn="ctr"/>
                      <a:r>
                        <a:rPr lang="en-US" sz="1800" b="0" i="0">
                          <a:latin typeface="Segoe UI Semibold" panose="020B0702040204020203" pitchFamily="34" charset="0"/>
                          <a:cs typeface="Segoe UI Semibold" panose="020B0702040204020203" pitchFamily="34" charset="0"/>
                        </a:rPr>
                        <a:t>Considerations</a:t>
                      </a:r>
                    </a:p>
                  </a:txBody>
                  <a:tcPr marL="68583" marR="68583" marT="34291" marB="34291" anchor="ctr"/>
                </a:tc>
                <a:tc>
                  <a:txBody>
                    <a:bodyPr/>
                    <a:lstStyle/>
                    <a:p>
                      <a:pPr algn="ctr"/>
                      <a:r>
                        <a:rPr lang="en-US" sz="1800" b="0" i="0">
                          <a:latin typeface="Segoe UI Semibold" panose="020B0702040204020203" pitchFamily="34" charset="0"/>
                          <a:cs typeface="Segoe UI Semibold" panose="020B0702040204020203" pitchFamily="34" charset="0"/>
                        </a:rPr>
                        <a:t>Decision points</a:t>
                      </a:r>
                    </a:p>
                  </a:txBody>
                  <a:tcPr marL="68583" marR="68583" marT="34291" marB="34291" anchor="ctr"/>
                </a:tc>
                <a:extLst>
                  <a:ext uri="{0D108BD9-81ED-4DB2-BD59-A6C34878D82A}">
                    <a16:rowId xmlns:a16="http://schemas.microsoft.com/office/drawing/2014/main" val="10000"/>
                  </a:ext>
                </a:extLst>
              </a:tr>
              <a:tr h="1727569">
                <a:tc>
                  <a:txBody>
                    <a:bodyPr/>
                    <a:lstStyle/>
                    <a:p>
                      <a:pPr lvl="0" algn="ctr"/>
                      <a:r>
                        <a:rPr lang="en-AU" sz="1800" b="0" i="0" kern="1200">
                          <a:solidFill>
                            <a:schemeClr val="dk1"/>
                          </a:solidFill>
                          <a:effectLst/>
                          <a:latin typeface="Segoe UI Semibold" panose="020B0702040204020203" pitchFamily="34" charset="0"/>
                          <a:ea typeface="+mn-ea"/>
                          <a:cs typeface="Segoe UI Semibold" panose="020B0702040204020203" pitchFamily="34" charset="0"/>
                        </a:rPr>
                        <a:t>Address space considerations</a:t>
                      </a:r>
                      <a:endParaRPr lang="en-US" sz="1800" b="0" i="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buFont typeface="Arial" panose="020B0604020202020204" pitchFamily="34" charset="0"/>
                        <a:buChar char="•"/>
                      </a:pPr>
                      <a:r>
                        <a:rPr lang="en-US" sz="1600" kern="1200">
                          <a:solidFill>
                            <a:schemeClr val="dk1"/>
                          </a:solidFill>
                          <a:effectLst/>
                          <a:latin typeface="+mn-lt"/>
                          <a:ea typeface="+mn-ea"/>
                          <a:cs typeface="+mn-cs"/>
                        </a:rPr>
                        <a:t>When designing an address space for a Virtual Network, you need to take the following into consideration:</a:t>
                      </a:r>
                    </a:p>
                    <a:p>
                      <a:pPr marL="809198" lvl="1" indent="-342900">
                        <a:buFont typeface="+mj-lt"/>
                        <a:buAutoNum type="arabicPeriod"/>
                      </a:pPr>
                      <a:r>
                        <a:rPr lang="en-US" sz="1600" kern="1200">
                          <a:solidFill>
                            <a:schemeClr val="dk1"/>
                          </a:solidFill>
                          <a:effectLst/>
                          <a:latin typeface="+mn-lt"/>
                          <a:ea typeface="+mn-ea"/>
                          <a:cs typeface="+mn-cs"/>
                        </a:rPr>
                        <a:t>Limit to the number of objects that can consume IP addresses in a Virtual Machine subnet</a:t>
                      </a:r>
                    </a:p>
                    <a:p>
                      <a:pPr marL="809198" lvl="1" indent="-342900">
                        <a:buFont typeface="+mj-lt"/>
                        <a:buAutoNum type="arabicPeriod"/>
                      </a:pPr>
                      <a:r>
                        <a:rPr lang="en-US" sz="1600" kern="1200">
                          <a:solidFill>
                            <a:schemeClr val="dk1"/>
                          </a:solidFill>
                          <a:effectLst/>
                          <a:latin typeface="+mn-lt"/>
                          <a:ea typeface="+mn-ea"/>
                          <a:cs typeface="+mn-cs"/>
                        </a:rPr>
                        <a:t>Requirements of the gateway subnet based on type of gateway connection</a:t>
                      </a:r>
                      <a:endParaRPr lang="en-US" sz="1600"/>
                    </a:p>
                  </a:txBody>
                  <a:tcPr marL="68583" marR="68583" marT="34291" marB="34291"/>
                </a:tc>
                <a:extLst>
                  <a:ext uri="{0D108BD9-81ED-4DB2-BD59-A6C34878D82A}">
                    <a16:rowId xmlns:a16="http://schemas.microsoft.com/office/drawing/2014/main" val="10001"/>
                  </a:ext>
                </a:extLst>
              </a:tr>
              <a:tr h="1463888">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AU" sz="1800" b="0" i="0" kern="1200">
                          <a:solidFill>
                            <a:schemeClr val="dk1"/>
                          </a:solidFill>
                          <a:effectLst/>
                          <a:latin typeface="Segoe UI Semibold" panose="020B0702040204020203" pitchFamily="34" charset="0"/>
                          <a:ea typeface="+mn-ea"/>
                          <a:cs typeface="Segoe UI Semibold" panose="020B0702040204020203" pitchFamily="34" charset="0"/>
                        </a:rPr>
                        <a:t>Planning for internal load balancing</a:t>
                      </a:r>
                      <a:endParaRPr lang="en-US" sz="1800" b="0" i="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600"/>
                        <a:t>Decide</a:t>
                      </a:r>
                      <a:r>
                        <a:rPr lang="en-US" sz="1600" baseline="0"/>
                        <a:t> which and how many Virtual Networks will have a gateway deployed. A Virtual Network can have a maximum of a single gateway attached to it</a:t>
                      </a:r>
                      <a:endParaRPr lang="en-US" sz="1600"/>
                    </a:p>
                  </a:txBody>
                  <a:tcPr marL="68583" marR="68583" marT="34291" marB="34291"/>
                </a:tc>
                <a:extLst>
                  <a:ext uri="{0D108BD9-81ED-4DB2-BD59-A6C34878D82A}">
                    <a16:rowId xmlns:a16="http://schemas.microsoft.com/office/drawing/2014/main" val="10002"/>
                  </a:ext>
                </a:extLst>
              </a:tr>
              <a:tr h="1463888">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AU" sz="1800" b="0" i="0" kern="1200">
                          <a:solidFill>
                            <a:schemeClr val="dk1"/>
                          </a:solidFill>
                          <a:effectLst/>
                          <a:latin typeface="Segoe UI Semibold" panose="020B0702040204020203" pitchFamily="34" charset="0"/>
                          <a:ea typeface="+mn-ea"/>
                          <a:cs typeface="Segoe UI Semibold" panose="020B0702040204020203" pitchFamily="34" charset="0"/>
                        </a:rPr>
                        <a:t>Duplicate or overlapping IP ranges</a:t>
                      </a:r>
                      <a:endParaRPr lang="en-US" sz="1800" b="0" i="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marR="0" indent="-285750" algn="l" defTabSz="93259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aseline="0"/>
                        <a:t>Decide on total network resources to be deployed to obtain address space ranges using the following formula: </a:t>
                      </a:r>
                      <a:r>
                        <a:rPr lang="en-US" sz="1600" i="1" kern="1200">
                          <a:solidFill>
                            <a:schemeClr val="dk1"/>
                          </a:solidFill>
                          <a:effectLst/>
                          <a:latin typeface="+mn-lt"/>
                          <a:ea typeface="+mn-ea"/>
                          <a:cs typeface="+mn-cs"/>
                        </a:rPr>
                        <a:t>Virtual Network address space = # of Virtual machines + # of additional NICS + # of ILBs + 3</a:t>
                      </a:r>
                      <a:endParaRPr lang="en-US" sz="1600" kern="1200">
                        <a:solidFill>
                          <a:schemeClr val="dk1"/>
                        </a:solidFill>
                        <a:effectLst/>
                        <a:latin typeface="+mn-lt"/>
                        <a:ea typeface="+mn-ea"/>
                        <a:cs typeface="+mn-cs"/>
                      </a:endParaRPr>
                    </a:p>
                    <a:p>
                      <a:pPr algn="l"/>
                      <a:endParaRPr lang="en-US" sz="1600"/>
                    </a:p>
                  </a:txBody>
                  <a:tcPr marL="68583" marR="68583" marT="34291" marB="34291"/>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91388613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Network Connectivity –                  ExpressRoute peering decisions</a:t>
            </a:r>
          </a:p>
        </p:txBody>
      </p:sp>
      <p:graphicFrame>
        <p:nvGraphicFramePr>
          <p:cNvPr id="2" name="Table 1"/>
          <p:cNvGraphicFramePr>
            <a:graphicFrameLocks noGrp="1"/>
          </p:cNvGraphicFramePr>
          <p:nvPr>
            <p:extLst>
              <p:ext uri="{D42A27DB-BD31-4B8C-83A1-F6EECF244321}">
                <p14:modId xmlns:p14="http://schemas.microsoft.com/office/powerpoint/2010/main" val="1217909878"/>
              </p:ext>
            </p:extLst>
          </p:nvPr>
        </p:nvGraphicFramePr>
        <p:xfrm>
          <a:off x="1540042" y="2139196"/>
          <a:ext cx="9047747" cy="4490300"/>
        </p:xfrm>
        <a:graphic>
          <a:graphicData uri="http://schemas.openxmlformats.org/drawingml/2006/table">
            <a:tbl>
              <a:tblPr firstRow="1" bandRow="1">
                <a:tableStyleId>{5C22544A-7EE6-4342-B048-85BDC9FD1C3A}</a:tableStyleId>
              </a:tblPr>
              <a:tblGrid>
                <a:gridCol w="2576095">
                  <a:extLst>
                    <a:ext uri="{9D8B030D-6E8A-4147-A177-3AD203B41FA5}">
                      <a16:colId xmlns:a16="http://schemas.microsoft.com/office/drawing/2014/main" val="20000"/>
                    </a:ext>
                  </a:extLst>
                </a:gridCol>
                <a:gridCol w="6471652">
                  <a:extLst>
                    <a:ext uri="{9D8B030D-6E8A-4147-A177-3AD203B41FA5}">
                      <a16:colId xmlns:a16="http://schemas.microsoft.com/office/drawing/2014/main" val="20001"/>
                    </a:ext>
                  </a:extLst>
                </a:gridCol>
              </a:tblGrid>
              <a:tr h="796509">
                <a:tc>
                  <a:txBody>
                    <a:bodyPr/>
                    <a:lstStyle/>
                    <a:p>
                      <a:pPr algn="ctr"/>
                      <a:r>
                        <a:rPr lang="en-US" sz="1800" b="0" i="0">
                          <a:latin typeface="Segoe UI Semibold" panose="020B0702040204020203" pitchFamily="34" charset="0"/>
                          <a:cs typeface="Segoe UI Semibold" panose="020B0702040204020203" pitchFamily="34" charset="0"/>
                        </a:rPr>
                        <a:t>Considerations</a:t>
                      </a:r>
                    </a:p>
                  </a:txBody>
                  <a:tcPr marL="68583" marR="68583" marT="34291" marB="34291" anchor="ctr"/>
                </a:tc>
                <a:tc>
                  <a:txBody>
                    <a:bodyPr/>
                    <a:lstStyle/>
                    <a:p>
                      <a:pPr algn="ctr"/>
                      <a:r>
                        <a:rPr lang="en-US" sz="1800" b="0" i="0">
                          <a:latin typeface="Segoe UI Semibold" panose="020B0702040204020203" pitchFamily="34" charset="0"/>
                          <a:cs typeface="Segoe UI Semibold" panose="020B0702040204020203" pitchFamily="34" charset="0"/>
                        </a:rPr>
                        <a:t>Decision points</a:t>
                      </a:r>
                    </a:p>
                  </a:txBody>
                  <a:tcPr marL="68583" marR="68583" marT="34291" marB="34291" anchor="ctr"/>
                </a:tc>
                <a:extLst>
                  <a:ext uri="{0D108BD9-81ED-4DB2-BD59-A6C34878D82A}">
                    <a16:rowId xmlns:a16="http://schemas.microsoft.com/office/drawing/2014/main" val="10000"/>
                  </a:ext>
                </a:extLst>
              </a:tr>
              <a:tr h="728639">
                <a:tc>
                  <a:txBody>
                    <a:bodyPr/>
                    <a:lstStyle/>
                    <a:p>
                      <a:pPr lvl="0" algn="ctr"/>
                      <a:r>
                        <a:rPr lang="en-US" sz="1600" b="0" i="0" kern="1200">
                          <a:solidFill>
                            <a:schemeClr val="dk1"/>
                          </a:solidFill>
                          <a:effectLst/>
                          <a:latin typeface="Segoe UI Semibold" panose="020B0702040204020203" pitchFamily="34" charset="0"/>
                          <a:ea typeface="+mn-ea"/>
                          <a:cs typeface="Segoe UI Semibold" panose="020B0702040204020203" pitchFamily="34" charset="0"/>
                        </a:rPr>
                        <a:t>Azure services in the datacenter</a:t>
                      </a:r>
                      <a:endParaRPr lang="en-US" sz="1600" b="0" i="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buFont typeface="Arial" panose="020B0604020202020204" pitchFamily="34" charset="0"/>
                        <a:buChar char="•"/>
                      </a:pPr>
                      <a:r>
                        <a:rPr lang="en-US" sz="1600" baseline="0"/>
                        <a:t>Decide on all the routable IP addresses to all Azure datacenter services</a:t>
                      </a:r>
                      <a:endParaRPr lang="en-US" sz="1600"/>
                    </a:p>
                  </a:txBody>
                  <a:tcPr marL="68583" marR="68583" marT="34291" marB="34291"/>
                </a:tc>
                <a:extLst>
                  <a:ext uri="{0D108BD9-81ED-4DB2-BD59-A6C34878D82A}">
                    <a16:rowId xmlns:a16="http://schemas.microsoft.com/office/drawing/2014/main" val="10001"/>
                  </a:ext>
                </a:extLst>
              </a:tr>
              <a:tr h="2965152">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AU" sz="1600" b="0" i="0" kern="1200">
                          <a:solidFill>
                            <a:schemeClr val="dk1"/>
                          </a:solidFill>
                          <a:effectLst/>
                          <a:latin typeface="Segoe UI Semibold" panose="020B0702040204020203" pitchFamily="34" charset="0"/>
                          <a:ea typeface="+mn-ea"/>
                          <a:cs typeface="Segoe UI Semibold" panose="020B0702040204020203" pitchFamily="34" charset="0"/>
                        </a:rPr>
                        <a:t>Public Peered Services</a:t>
                      </a:r>
                      <a:endParaRPr lang="en-US" sz="1600" b="0" i="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600" kern="1200">
                          <a:solidFill>
                            <a:schemeClr val="dk1"/>
                          </a:solidFill>
                          <a:effectLst/>
                          <a:latin typeface="+mn-lt"/>
                          <a:ea typeface="+mn-ea"/>
                          <a:cs typeface="+mn-cs"/>
                        </a:rPr>
                        <a:t>Any Azure public service will only see the NAT device address. If the Azure public service provides firewall protection, only the NAT addresses can be used in the firewall rules.</a:t>
                      </a:r>
                    </a:p>
                    <a:p>
                      <a:pPr marL="285750" indent="-285750" algn="l">
                        <a:buFont typeface="Arial" panose="020B0604020202020204" pitchFamily="34" charset="0"/>
                        <a:buChar char="•"/>
                      </a:pPr>
                      <a:r>
                        <a:rPr lang="en-US" sz="1600" kern="1200">
                          <a:solidFill>
                            <a:schemeClr val="dk1"/>
                          </a:solidFill>
                          <a:effectLst/>
                          <a:latin typeface="+mn-lt"/>
                          <a:ea typeface="+mn-ea"/>
                          <a:cs typeface="+mn-cs"/>
                        </a:rPr>
                        <a:t>From a security perspective, specifying the NAT addresses will prevent connections from the Internet for the customer’s instance of that public service</a:t>
                      </a:r>
                    </a:p>
                    <a:p>
                      <a:pPr marL="285750" indent="-285750" algn="l">
                        <a:buFont typeface="Arial" panose="020B0604020202020204" pitchFamily="34" charset="0"/>
                        <a:buChar char="•"/>
                      </a:pPr>
                      <a:r>
                        <a:rPr lang="en-US" sz="1600" kern="1200">
                          <a:solidFill>
                            <a:schemeClr val="dk1"/>
                          </a:solidFill>
                          <a:effectLst/>
                          <a:latin typeface="+mn-lt"/>
                          <a:ea typeface="+mn-ea"/>
                          <a:cs typeface="+mn-cs"/>
                        </a:rPr>
                        <a:t>Which also means that any system behind the NAT can access the public service which may not be desired from a security </a:t>
                      </a:r>
                      <a:br>
                        <a:rPr lang="en-US" sz="1600" kern="1200">
                          <a:solidFill>
                            <a:schemeClr val="dk1"/>
                          </a:solidFill>
                          <a:effectLst/>
                          <a:latin typeface="+mn-lt"/>
                          <a:ea typeface="+mn-ea"/>
                          <a:cs typeface="+mn-cs"/>
                        </a:rPr>
                      </a:br>
                      <a:r>
                        <a:rPr lang="en-US" sz="1600" kern="1200">
                          <a:solidFill>
                            <a:schemeClr val="dk1"/>
                          </a:solidFill>
                          <a:effectLst/>
                          <a:latin typeface="+mn-lt"/>
                          <a:ea typeface="+mn-ea"/>
                          <a:cs typeface="+mn-cs"/>
                        </a:rPr>
                        <a:t>perspective</a:t>
                      </a:r>
                    </a:p>
                    <a:p>
                      <a:pPr marL="285750" indent="-285750" algn="l">
                        <a:buFont typeface="Arial" panose="020B0604020202020204" pitchFamily="34" charset="0"/>
                        <a:buChar char="•"/>
                      </a:pPr>
                      <a:r>
                        <a:rPr lang="en-US" sz="1600" kern="1200">
                          <a:solidFill>
                            <a:schemeClr val="dk1"/>
                          </a:solidFill>
                          <a:effectLst/>
                          <a:latin typeface="+mn-lt"/>
                          <a:ea typeface="+mn-ea"/>
                          <a:cs typeface="+mn-cs"/>
                        </a:rPr>
                        <a:t>Decide</a:t>
                      </a:r>
                      <a:r>
                        <a:rPr lang="en-US" sz="1600" kern="1200" baseline="0">
                          <a:solidFill>
                            <a:schemeClr val="dk1"/>
                          </a:solidFill>
                          <a:effectLst/>
                          <a:latin typeface="+mn-lt"/>
                          <a:ea typeface="+mn-ea"/>
                          <a:cs typeface="+mn-cs"/>
                        </a:rPr>
                        <a:t> who mill managed the routing for these public              peered services</a:t>
                      </a:r>
                      <a:endParaRPr lang="en-US" sz="1600"/>
                    </a:p>
                  </a:txBody>
                  <a:tcPr marL="68583" marR="68583" marT="34291" marB="34291"/>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736431369"/>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Network connectivity –                  ExpressRoute performance decisions</a:t>
            </a:r>
          </a:p>
        </p:txBody>
      </p:sp>
      <p:graphicFrame>
        <p:nvGraphicFramePr>
          <p:cNvPr id="2" name="Table 1"/>
          <p:cNvGraphicFramePr>
            <a:graphicFrameLocks noGrp="1"/>
          </p:cNvGraphicFramePr>
          <p:nvPr>
            <p:extLst>
              <p:ext uri="{D42A27DB-BD31-4B8C-83A1-F6EECF244321}">
                <p14:modId xmlns:p14="http://schemas.microsoft.com/office/powerpoint/2010/main" val="3552739042"/>
              </p:ext>
            </p:extLst>
          </p:nvPr>
        </p:nvGraphicFramePr>
        <p:xfrm>
          <a:off x="1636295" y="2079373"/>
          <a:ext cx="8696124" cy="4444814"/>
        </p:xfrm>
        <a:graphic>
          <a:graphicData uri="http://schemas.openxmlformats.org/drawingml/2006/table">
            <a:tbl>
              <a:tblPr firstRow="1" bandRow="1">
                <a:tableStyleId>{5C22544A-7EE6-4342-B048-85BDC9FD1C3A}</a:tableStyleId>
              </a:tblPr>
              <a:tblGrid>
                <a:gridCol w="2475980">
                  <a:extLst>
                    <a:ext uri="{9D8B030D-6E8A-4147-A177-3AD203B41FA5}">
                      <a16:colId xmlns:a16="http://schemas.microsoft.com/office/drawing/2014/main" val="20000"/>
                    </a:ext>
                  </a:extLst>
                </a:gridCol>
                <a:gridCol w="6220144">
                  <a:extLst>
                    <a:ext uri="{9D8B030D-6E8A-4147-A177-3AD203B41FA5}">
                      <a16:colId xmlns:a16="http://schemas.microsoft.com/office/drawing/2014/main" val="20001"/>
                    </a:ext>
                  </a:extLst>
                </a:gridCol>
              </a:tblGrid>
              <a:tr h="715698">
                <a:tc>
                  <a:txBody>
                    <a:bodyPr/>
                    <a:lstStyle/>
                    <a:p>
                      <a:pPr algn="ctr"/>
                      <a:r>
                        <a:rPr lang="en-US" sz="1800" b="0" i="0">
                          <a:latin typeface="Segoe UI Semibold" panose="020B0702040204020203" pitchFamily="34" charset="0"/>
                          <a:cs typeface="Segoe UI Semibold" panose="020B0702040204020203" pitchFamily="34" charset="0"/>
                        </a:rPr>
                        <a:t>Considerations</a:t>
                      </a:r>
                    </a:p>
                  </a:txBody>
                  <a:tcPr marL="68583" marR="68583" marT="34291" marB="34291" anchor="ctr"/>
                </a:tc>
                <a:tc>
                  <a:txBody>
                    <a:bodyPr/>
                    <a:lstStyle/>
                    <a:p>
                      <a:pPr algn="ctr"/>
                      <a:r>
                        <a:rPr lang="en-US" sz="1800" b="0" i="0">
                          <a:latin typeface="Segoe UI Semibold" panose="020B0702040204020203" pitchFamily="34" charset="0"/>
                          <a:cs typeface="Segoe UI Semibold" panose="020B0702040204020203" pitchFamily="34" charset="0"/>
                        </a:rPr>
                        <a:t>Decision points</a:t>
                      </a:r>
                    </a:p>
                  </a:txBody>
                  <a:tcPr marL="68583" marR="68583" marT="34291" marB="34291" anchor="ctr"/>
                </a:tc>
                <a:extLst>
                  <a:ext uri="{0D108BD9-81ED-4DB2-BD59-A6C34878D82A}">
                    <a16:rowId xmlns:a16="http://schemas.microsoft.com/office/drawing/2014/main" val="10000"/>
                  </a:ext>
                </a:extLst>
              </a:tr>
              <a:tr h="1086585">
                <a:tc>
                  <a:txBody>
                    <a:bodyPr/>
                    <a:lstStyle/>
                    <a:p>
                      <a:pPr lvl="0" algn="ctr"/>
                      <a:r>
                        <a:rPr lang="en-US" sz="1600" b="0" i="0" kern="1200">
                          <a:solidFill>
                            <a:schemeClr val="dk1"/>
                          </a:solidFill>
                          <a:effectLst/>
                          <a:latin typeface="Segoe UI Semibold" panose="020B0702040204020203" pitchFamily="34" charset="0"/>
                          <a:ea typeface="+mn-ea"/>
                          <a:cs typeface="Segoe UI Semibold" panose="020B0702040204020203" pitchFamily="34" charset="0"/>
                        </a:rPr>
                        <a:t>Bursting</a:t>
                      </a:r>
                      <a:r>
                        <a:rPr lang="en-US" sz="1600" b="0" i="0" kern="1200" baseline="0">
                          <a:solidFill>
                            <a:schemeClr val="dk1"/>
                          </a:solidFill>
                          <a:effectLst/>
                          <a:latin typeface="Segoe UI Semibold" panose="020B0702040204020203" pitchFamily="34" charset="0"/>
                          <a:ea typeface="+mn-ea"/>
                          <a:cs typeface="Segoe UI Semibold" panose="020B0702040204020203" pitchFamily="34" charset="0"/>
                        </a:rPr>
                        <a:t> traffic</a:t>
                      </a:r>
                      <a:endParaRPr lang="en-US" sz="1600" b="0" i="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buFont typeface="Arial" panose="020B0604020202020204" pitchFamily="34" charset="0"/>
                        <a:buChar char="•"/>
                      </a:pPr>
                      <a:r>
                        <a:rPr lang="en-US" sz="1600" baseline="0"/>
                        <a:t>Decide whether to allow bursting in traffic. </a:t>
                      </a:r>
                      <a:r>
                        <a:rPr lang="en-US" sz="1600" kern="1200">
                          <a:solidFill>
                            <a:schemeClr val="dk1"/>
                          </a:solidFill>
                          <a:effectLst/>
                          <a:latin typeface="+mn-lt"/>
                          <a:ea typeface="+mn-ea"/>
                          <a:cs typeface="+mn-cs"/>
                        </a:rPr>
                        <a:t>ExpressRoute circuits allow for bursting of traffic to up to 2 times the rated bandwidth of the circuit.</a:t>
                      </a:r>
                      <a:r>
                        <a:rPr lang="en-US" sz="1600" kern="1200" baseline="0">
                          <a:solidFill>
                            <a:schemeClr val="dk1"/>
                          </a:solidFill>
                          <a:effectLst/>
                          <a:latin typeface="+mn-lt"/>
                          <a:ea typeface="+mn-ea"/>
                          <a:cs typeface="+mn-cs"/>
                        </a:rPr>
                        <a:t> </a:t>
                      </a:r>
                      <a:r>
                        <a:rPr lang="en-US" sz="1600" kern="1200">
                          <a:solidFill>
                            <a:schemeClr val="dk1"/>
                          </a:solidFill>
                          <a:effectLst/>
                          <a:latin typeface="+mn-lt"/>
                          <a:ea typeface="+mn-ea"/>
                          <a:cs typeface="+mn-cs"/>
                        </a:rPr>
                        <a:t>Gateways and circuits will drop packets if burst limit is exceeded</a:t>
                      </a:r>
                      <a:endParaRPr lang="en-US" sz="1600"/>
                    </a:p>
                  </a:txBody>
                  <a:tcPr marL="68583" marR="68583" marT="34291" marB="34291"/>
                </a:tc>
                <a:extLst>
                  <a:ext uri="{0D108BD9-81ED-4DB2-BD59-A6C34878D82A}">
                    <a16:rowId xmlns:a16="http://schemas.microsoft.com/office/drawing/2014/main" val="10001"/>
                  </a:ext>
                </a:extLst>
              </a:tr>
              <a:tr h="1067508">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i="0" kern="1200">
                          <a:solidFill>
                            <a:schemeClr val="dk1"/>
                          </a:solidFill>
                          <a:effectLst/>
                          <a:latin typeface="Segoe UI Semibold" panose="020B0702040204020203" pitchFamily="34" charset="0"/>
                          <a:ea typeface="+mn-ea"/>
                          <a:cs typeface="Segoe UI Semibold" panose="020B0702040204020203" pitchFamily="34" charset="0"/>
                        </a:rPr>
                        <a:t>Standard versus Premium ExpressRoute</a:t>
                      </a:r>
                      <a:endParaRPr lang="en-US" sz="1600" b="0" i="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600" kern="1200">
                          <a:solidFill>
                            <a:schemeClr val="dk1"/>
                          </a:solidFill>
                          <a:effectLst/>
                          <a:latin typeface="+mn-lt"/>
                          <a:ea typeface="+mn-ea"/>
                          <a:cs typeface="+mn-cs"/>
                        </a:rPr>
                        <a:t>Decide</a:t>
                      </a:r>
                      <a:r>
                        <a:rPr lang="en-US" sz="1600" kern="1200" baseline="0">
                          <a:solidFill>
                            <a:schemeClr val="dk1"/>
                          </a:solidFill>
                          <a:effectLst/>
                          <a:latin typeface="+mn-lt"/>
                          <a:ea typeface="+mn-ea"/>
                          <a:cs typeface="+mn-cs"/>
                        </a:rPr>
                        <a:t> whether there is a need to increase the number of routes, number of </a:t>
                      </a:r>
                      <a:r>
                        <a:rPr lang="en-US" sz="1600" kern="1200" baseline="0" err="1">
                          <a:solidFill>
                            <a:schemeClr val="dk1"/>
                          </a:solidFill>
                          <a:effectLst/>
                          <a:latin typeface="+mn-lt"/>
                          <a:ea typeface="+mn-ea"/>
                          <a:cs typeface="+mn-cs"/>
                        </a:rPr>
                        <a:t>VNet</a:t>
                      </a:r>
                      <a:r>
                        <a:rPr lang="en-US" sz="1600" kern="1200" baseline="0">
                          <a:solidFill>
                            <a:schemeClr val="dk1"/>
                          </a:solidFill>
                          <a:effectLst/>
                          <a:latin typeface="+mn-lt"/>
                          <a:ea typeface="+mn-ea"/>
                          <a:cs typeface="+mn-cs"/>
                        </a:rPr>
                        <a:t> connections per circuit, and the ability to route traffic across Azure regions. If so, opt for ExpressRoute Premium</a:t>
                      </a:r>
                      <a:endParaRPr lang="en-US" sz="1600"/>
                    </a:p>
                  </a:txBody>
                  <a:tcPr marL="68583" marR="68583" marT="34291" marB="34291"/>
                </a:tc>
                <a:extLst>
                  <a:ext uri="{0D108BD9-81ED-4DB2-BD59-A6C34878D82A}">
                    <a16:rowId xmlns:a16="http://schemas.microsoft.com/office/drawing/2014/main" val="10002"/>
                  </a:ext>
                </a:extLst>
              </a:tr>
              <a:tr h="1575023">
                <a:tc>
                  <a:txBody>
                    <a:bodyPr/>
                    <a:lstStyle/>
                    <a:p>
                      <a:pPr marL="0" marR="0" lvl="0" indent="0" algn="ctr" defTabSz="932594" rtl="0" eaLnBrk="1" fontAlgn="auto" latinLnBrk="0" hangingPunct="1">
                        <a:lnSpc>
                          <a:spcPct val="100000"/>
                        </a:lnSpc>
                        <a:spcBef>
                          <a:spcPts val="0"/>
                        </a:spcBef>
                        <a:spcAft>
                          <a:spcPts val="0"/>
                        </a:spcAft>
                        <a:buClrTx/>
                        <a:buSzTx/>
                        <a:buFontTx/>
                        <a:buNone/>
                        <a:tabLst/>
                        <a:defRPr/>
                      </a:pPr>
                      <a:r>
                        <a:rPr lang="en-US" sz="1600" b="0" i="0" kern="1200">
                          <a:solidFill>
                            <a:schemeClr val="dk1"/>
                          </a:solidFill>
                          <a:effectLst/>
                          <a:latin typeface="Segoe UI Semibold" panose="020B0702040204020203" pitchFamily="34" charset="0"/>
                          <a:ea typeface="+mn-ea"/>
                          <a:cs typeface="Segoe UI Semibold" panose="020B0702040204020203" pitchFamily="34" charset="0"/>
                        </a:rPr>
                        <a:t>Gateway performance</a:t>
                      </a:r>
                    </a:p>
                  </a:txBody>
                  <a:tcPr marL="51437" marR="51437" marT="13812" marB="13812"/>
                </a:tc>
                <a:tc>
                  <a:txBody>
                    <a:bodyPr/>
                    <a:lstStyle/>
                    <a:p>
                      <a:pPr marL="285750" indent="-285750" algn="l">
                        <a:buFont typeface="Arial" panose="020B0604020202020204" pitchFamily="34" charset="0"/>
                        <a:buChar char="•"/>
                      </a:pPr>
                      <a:r>
                        <a:rPr lang="en-US" sz="1600"/>
                        <a:t>Decide</a:t>
                      </a:r>
                      <a:r>
                        <a:rPr lang="en-US" sz="1600" baseline="0"/>
                        <a:t> which gateway type to pick for the ExpressRoute circuit. As the maximum speed of the gateway is a function of the SKU and affects performance,</a:t>
                      </a:r>
                      <a:endParaRPr lang="en-US" sz="1600"/>
                    </a:p>
                  </a:txBody>
                  <a:tcPr marL="68583" marR="68583" marT="34291" marB="34291"/>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70773253"/>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Network connectivity –                    ExpressRoute provider decisions</a:t>
            </a:r>
          </a:p>
        </p:txBody>
      </p:sp>
      <p:sp>
        <p:nvSpPr>
          <p:cNvPr id="5" name="Text Placeholder 1"/>
          <p:cNvSpPr txBox="1">
            <a:spLocks/>
          </p:cNvSpPr>
          <p:nvPr/>
        </p:nvSpPr>
        <p:spPr>
          <a:xfrm>
            <a:off x="1540044" y="1878130"/>
            <a:ext cx="9663491" cy="720203"/>
          </a:xfrm>
          <a:prstGeom prst="rect">
            <a:avLst/>
          </a:prstGeom>
        </p:spPr>
        <p:txBody>
          <a:bodyPr vert="horz" wrap="square" lIns="109733" tIns="68583" rIns="109733" bIns="68583"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b="1">
                <a:solidFill>
                  <a:schemeClr val="tx1"/>
                </a:solidFill>
              </a:rPr>
              <a:t>Recommended: </a:t>
            </a:r>
            <a:r>
              <a:rPr lang="en-US" sz="2100">
                <a:solidFill>
                  <a:schemeClr val="tx1"/>
                </a:solidFill>
              </a:rPr>
              <a:t>Ensure that the costs are well understood and that conversations with authorized carriers are addressed early in the planning process.</a:t>
            </a:r>
          </a:p>
        </p:txBody>
      </p:sp>
      <p:graphicFrame>
        <p:nvGraphicFramePr>
          <p:cNvPr id="7" name="Table 6"/>
          <p:cNvGraphicFramePr>
            <a:graphicFrameLocks noGrp="1"/>
          </p:cNvGraphicFramePr>
          <p:nvPr>
            <p:extLst>
              <p:ext uri="{D42A27DB-BD31-4B8C-83A1-F6EECF244321}">
                <p14:modId xmlns:p14="http://schemas.microsoft.com/office/powerpoint/2010/main" val="2541724141"/>
              </p:ext>
            </p:extLst>
          </p:nvPr>
        </p:nvGraphicFramePr>
        <p:xfrm>
          <a:off x="1780673" y="2911452"/>
          <a:ext cx="8791073" cy="3546344"/>
        </p:xfrm>
        <a:graphic>
          <a:graphicData uri="http://schemas.openxmlformats.org/drawingml/2006/table">
            <a:tbl>
              <a:tblPr firstRow="1" bandRow="1">
                <a:tableStyleId>{5C22544A-7EE6-4342-B048-85BDC9FD1C3A}</a:tableStyleId>
              </a:tblPr>
              <a:tblGrid>
                <a:gridCol w="1831473">
                  <a:extLst>
                    <a:ext uri="{9D8B030D-6E8A-4147-A177-3AD203B41FA5}">
                      <a16:colId xmlns:a16="http://schemas.microsoft.com/office/drawing/2014/main" val="20000"/>
                    </a:ext>
                  </a:extLst>
                </a:gridCol>
                <a:gridCol w="6959600">
                  <a:extLst>
                    <a:ext uri="{9D8B030D-6E8A-4147-A177-3AD203B41FA5}">
                      <a16:colId xmlns:a16="http://schemas.microsoft.com/office/drawing/2014/main" val="20001"/>
                    </a:ext>
                  </a:extLst>
                </a:gridCol>
              </a:tblGrid>
              <a:tr h="762190">
                <a:tc>
                  <a:txBody>
                    <a:bodyPr/>
                    <a:lstStyle/>
                    <a:p>
                      <a:pPr algn="ctr"/>
                      <a:r>
                        <a:rPr lang="en-US" sz="1800" b="0" i="0">
                          <a:latin typeface="Segoe UI Semibold" panose="020B0702040204020203" pitchFamily="34" charset="0"/>
                          <a:cs typeface="Segoe UI Semibold" panose="020B0702040204020203" pitchFamily="34" charset="0"/>
                        </a:rPr>
                        <a:t>Considerations</a:t>
                      </a:r>
                    </a:p>
                  </a:txBody>
                  <a:tcPr marL="68583" marR="68583" marT="34291" marB="34291"/>
                </a:tc>
                <a:tc>
                  <a:txBody>
                    <a:bodyPr/>
                    <a:lstStyle/>
                    <a:p>
                      <a:pPr algn="ctr"/>
                      <a:r>
                        <a:rPr lang="en-US" sz="1800" b="0" i="0">
                          <a:latin typeface="Segoe UI Semibold" panose="020B0702040204020203" pitchFamily="34" charset="0"/>
                          <a:cs typeface="Segoe UI Semibold" panose="020B0702040204020203" pitchFamily="34" charset="0"/>
                        </a:rPr>
                        <a:t>Decision points</a:t>
                      </a:r>
                    </a:p>
                  </a:txBody>
                  <a:tcPr marL="68583" marR="68583" marT="34291" marB="34291"/>
                </a:tc>
                <a:extLst>
                  <a:ext uri="{0D108BD9-81ED-4DB2-BD59-A6C34878D82A}">
                    <a16:rowId xmlns:a16="http://schemas.microsoft.com/office/drawing/2014/main" val="10000"/>
                  </a:ext>
                </a:extLst>
              </a:tr>
              <a:tr h="1572798">
                <a:tc>
                  <a:txBody>
                    <a:bodyPr/>
                    <a:lstStyle/>
                    <a:p>
                      <a:pPr marL="0" marR="0" lvl="0" algn="ctr" defTabSz="932594" rtl="0" eaLnBrk="1" latinLnBrk="0" hangingPunct="1">
                        <a:lnSpc>
                          <a:spcPct val="115000"/>
                        </a:lnSpc>
                        <a:spcBef>
                          <a:spcPts val="600"/>
                        </a:spcBef>
                        <a:spcAft>
                          <a:spcPts val="600"/>
                        </a:spcAft>
                      </a:pPr>
                      <a:r>
                        <a:rPr lang="en-US" sz="1600" b="0" i="0" kern="1200" err="1">
                          <a:solidFill>
                            <a:schemeClr val="dk1"/>
                          </a:solidFill>
                          <a:effectLst/>
                          <a:latin typeface="Segoe UI Semibold" panose="020B0702040204020203" pitchFamily="34" charset="0"/>
                          <a:ea typeface="+mn-ea"/>
                          <a:cs typeface="Segoe UI Semibold" panose="020B0702040204020203" pitchFamily="34" charset="0"/>
                        </a:rPr>
                        <a:t>IxP</a:t>
                      </a:r>
                      <a:r>
                        <a:rPr lang="en-US" sz="1600" b="0" i="0" kern="1200" baseline="0">
                          <a:solidFill>
                            <a:schemeClr val="dk1"/>
                          </a:solidFill>
                          <a:effectLst/>
                          <a:latin typeface="Segoe UI Semibold" panose="020B0702040204020203" pitchFamily="34" charset="0"/>
                          <a:ea typeface="+mn-ea"/>
                          <a:cs typeface="Segoe UI Semibold" panose="020B0702040204020203" pitchFamily="34" charset="0"/>
                        </a:rPr>
                        <a:t> connections</a:t>
                      </a:r>
                      <a:endParaRPr lang="en-US" sz="1600" b="0" i="0" kern="1200">
                        <a:solidFill>
                          <a:schemeClr val="dk1"/>
                        </a:solidFill>
                        <a:effectLst/>
                        <a:latin typeface="Segoe UI Semibold" panose="020B0702040204020203" pitchFamily="34" charset="0"/>
                        <a:ea typeface="+mn-ea"/>
                        <a:cs typeface="Segoe UI Semibold" panose="020B0702040204020203" pitchFamily="34" charset="0"/>
                      </a:endParaRPr>
                    </a:p>
                  </a:txBody>
                  <a:tcPr marL="51437" marR="51437" marT="0" marB="0"/>
                </a:tc>
                <a:tc>
                  <a:txBody>
                    <a:bodyPr/>
                    <a:lstStyle/>
                    <a:p>
                      <a:pPr marL="285750" indent="-285750" algn="l">
                        <a:buFont typeface="Arial" panose="020B0604020202020204" pitchFamily="34" charset="0"/>
                        <a:buChar char="•"/>
                      </a:pPr>
                      <a:r>
                        <a:rPr lang="en-US" sz="1600" kern="1200" baseline="0">
                          <a:solidFill>
                            <a:schemeClr val="dk1"/>
                          </a:solidFill>
                          <a:effectLst/>
                          <a:latin typeface="+mn-lt"/>
                          <a:ea typeface="+mn-ea"/>
                          <a:cs typeface="+mn-cs"/>
                        </a:rPr>
                        <a:t>P</a:t>
                      </a:r>
                      <a:r>
                        <a:rPr lang="en-US" sz="1600" kern="1200">
                          <a:solidFill>
                            <a:schemeClr val="dk1"/>
                          </a:solidFill>
                          <a:effectLst/>
                          <a:latin typeface="+mn-lt"/>
                          <a:ea typeface="+mn-ea"/>
                          <a:cs typeface="+mn-cs"/>
                        </a:rPr>
                        <a:t>rovides</a:t>
                      </a:r>
                      <a:r>
                        <a:rPr lang="en-US" sz="1600" kern="1200" baseline="0">
                          <a:solidFill>
                            <a:schemeClr val="dk1"/>
                          </a:solidFill>
                          <a:effectLst/>
                          <a:latin typeface="+mn-lt"/>
                          <a:ea typeface="+mn-ea"/>
                          <a:cs typeface="+mn-cs"/>
                        </a:rPr>
                        <a:t> a </a:t>
                      </a:r>
                      <a:r>
                        <a:rPr lang="en-US" sz="1600" kern="1200" baseline="0" err="1">
                          <a:solidFill>
                            <a:schemeClr val="dk1"/>
                          </a:solidFill>
                          <a:effectLst/>
                          <a:latin typeface="+mn-lt"/>
                          <a:ea typeface="+mn-ea"/>
                          <a:cs typeface="+mn-cs"/>
                        </a:rPr>
                        <a:t>colo</a:t>
                      </a:r>
                      <a:r>
                        <a:rPr lang="en-US" sz="1600" kern="1200" baseline="0">
                          <a:solidFill>
                            <a:schemeClr val="dk1"/>
                          </a:solidFill>
                          <a:effectLst/>
                          <a:latin typeface="+mn-lt"/>
                          <a:ea typeface="+mn-ea"/>
                          <a:cs typeface="+mn-cs"/>
                        </a:rPr>
                        <a:t> for the routers to be placed</a:t>
                      </a:r>
                      <a:r>
                        <a:rPr lang="en-US" sz="1600" kern="1200">
                          <a:solidFill>
                            <a:schemeClr val="dk1"/>
                          </a:solidFill>
                          <a:effectLst/>
                          <a:latin typeface="+mn-lt"/>
                          <a:ea typeface="+mn-ea"/>
                          <a:cs typeface="+mn-cs"/>
                        </a:rPr>
                        <a:t> at the provider access point and manage all the route publishing. The advantage of the </a:t>
                      </a:r>
                      <a:r>
                        <a:rPr lang="en-US" sz="1600" kern="1200" err="1">
                          <a:solidFill>
                            <a:schemeClr val="dk1"/>
                          </a:solidFill>
                          <a:effectLst/>
                          <a:latin typeface="+mn-lt"/>
                          <a:ea typeface="+mn-ea"/>
                          <a:cs typeface="+mn-cs"/>
                        </a:rPr>
                        <a:t>IxP</a:t>
                      </a:r>
                      <a:r>
                        <a:rPr lang="en-US" sz="1600" kern="1200">
                          <a:solidFill>
                            <a:schemeClr val="dk1"/>
                          </a:solidFill>
                          <a:effectLst/>
                          <a:latin typeface="+mn-lt"/>
                          <a:ea typeface="+mn-ea"/>
                          <a:cs typeface="+mn-cs"/>
                        </a:rPr>
                        <a:t> model is that the customer is given a rack and allowed to place additional hardware in addition to the router. This allows the customer to place security and other appliances</a:t>
                      </a:r>
                    </a:p>
                    <a:p>
                      <a:pPr marL="285750" indent="-285750" algn="l">
                        <a:buFont typeface="Arial" panose="020B0604020202020204" pitchFamily="34" charset="0"/>
                        <a:buChar char="•"/>
                      </a:pPr>
                      <a:r>
                        <a:rPr lang="en-US" sz="1600" kern="1200" baseline="0">
                          <a:solidFill>
                            <a:schemeClr val="dk1"/>
                          </a:solidFill>
                          <a:effectLst/>
                          <a:latin typeface="+mn-lt"/>
                          <a:ea typeface="+mn-ea"/>
                          <a:cs typeface="+mn-cs"/>
                        </a:rPr>
                        <a:t>Decide on the </a:t>
                      </a:r>
                      <a:r>
                        <a:rPr lang="en-US" sz="1600" kern="1200" baseline="0" err="1">
                          <a:solidFill>
                            <a:schemeClr val="dk1"/>
                          </a:solidFill>
                          <a:effectLst/>
                          <a:latin typeface="+mn-lt"/>
                          <a:ea typeface="+mn-ea"/>
                          <a:cs typeface="+mn-cs"/>
                        </a:rPr>
                        <a:t>IxP</a:t>
                      </a:r>
                      <a:r>
                        <a:rPr lang="en-US" sz="1600" kern="1200" baseline="0">
                          <a:solidFill>
                            <a:schemeClr val="dk1"/>
                          </a:solidFill>
                          <a:effectLst/>
                          <a:latin typeface="+mn-lt"/>
                          <a:ea typeface="+mn-ea"/>
                          <a:cs typeface="+mn-cs"/>
                        </a:rPr>
                        <a:t> model if management of routes is required</a:t>
                      </a:r>
                      <a:endParaRPr lang="en-US" sz="1600" baseline="0"/>
                    </a:p>
                  </a:txBody>
                  <a:tcPr marL="68583" marR="68583" marT="34291" marB="34291"/>
                </a:tc>
                <a:extLst>
                  <a:ext uri="{0D108BD9-81ED-4DB2-BD59-A6C34878D82A}">
                    <a16:rowId xmlns:a16="http://schemas.microsoft.com/office/drawing/2014/main" val="10001"/>
                  </a:ext>
                </a:extLst>
              </a:tr>
              <a:tr h="1211356">
                <a:tc>
                  <a:txBody>
                    <a:bodyPr/>
                    <a:lstStyle/>
                    <a:p>
                      <a:pPr marL="0" marR="0" lvl="0" algn="ctr" defTabSz="932594" rtl="0" eaLnBrk="1" latinLnBrk="0" hangingPunct="1">
                        <a:lnSpc>
                          <a:spcPct val="115000"/>
                        </a:lnSpc>
                        <a:spcBef>
                          <a:spcPts val="600"/>
                        </a:spcBef>
                        <a:spcAft>
                          <a:spcPts val="600"/>
                        </a:spcAft>
                      </a:pPr>
                      <a:r>
                        <a:rPr lang="en-US" sz="1600" b="0" i="0" kern="1200">
                          <a:solidFill>
                            <a:schemeClr val="dk1"/>
                          </a:solidFill>
                          <a:effectLst/>
                          <a:latin typeface="Segoe UI Semibold" panose="020B0702040204020203" pitchFamily="34" charset="0"/>
                          <a:ea typeface="+mn-ea"/>
                          <a:cs typeface="Segoe UI Semibold" panose="020B0702040204020203" pitchFamily="34" charset="0"/>
                        </a:rPr>
                        <a:t>NSP connections</a:t>
                      </a:r>
                    </a:p>
                  </a:txBody>
                  <a:tcPr marL="51437" marR="51437" marT="0" marB="0"/>
                </a:tc>
                <a:tc>
                  <a:txBody>
                    <a:bodyPr/>
                    <a:lstStyle/>
                    <a:p>
                      <a:pPr marL="285750" indent="-285750" algn="l">
                        <a:buFont typeface="Arial" panose="020B0604020202020204" pitchFamily="34" charset="0"/>
                        <a:buChar char="•"/>
                      </a:pPr>
                      <a:r>
                        <a:rPr lang="en-US" sz="1600" kern="1200">
                          <a:solidFill>
                            <a:schemeClr val="dk1"/>
                          </a:solidFill>
                          <a:effectLst/>
                          <a:latin typeface="+mn-lt"/>
                          <a:ea typeface="+mn-ea"/>
                          <a:cs typeface="+mn-cs"/>
                        </a:rPr>
                        <a:t>For the NSP model, the provider typically provides and manages the provider edge routers and the configuration and management of the published routes. Decide on the NSP</a:t>
                      </a:r>
                      <a:r>
                        <a:rPr lang="en-US" sz="1600" kern="1200" baseline="0">
                          <a:solidFill>
                            <a:schemeClr val="dk1"/>
                          </a:solidFill>
                          <a:effectLst/>
                          <a:latin typeface="+mn-lt"/>
                          <a:ea typeface="+mn-ea"/>
                          <a:cs typeface="+mn-cs"/>
                        </a:rPr>
                        <a:t> connection if MPLS is already in place for your datacenter’s LAN</a:t>
                      </a:r>
                      <a:endParaRPr lang="en-US" sz="1600" baseline="0"/>
                    </a:p>
                  </a:txBody>
                  <a:tcPr marL="68583" marR="68583" marT="34291" marB="34291"/>
                </a:tc>
                <a:extLst>
                  <a:ext uri="{0D108BD9-81ED-4DB2-BD59-A6C34878D82A}">
                    <a16:rowId xmlns:a16="http://schemas.microsoft.com/office/drawing/2014/main" val="10002"/>
                  </a:ext>
                </a:extLst>
              </a:tr>
            </a:tbl>
          </a:graphicData>
        </a:graphic>
      </p:graphicFrame>
      <p:sp>
        <p:nvSpPr>
          <p:cNvPr id="8" name="Isosceles Triangle 7"/>
          <p:cNvSpPr>
            <a:spLocks/>
          </p:cNvSpPr>
          <p:nvPr/>
        </p:nvSpPr>
        <p:spPr>
          <a:xfrm>
            <a:off x="660546" y="1972452"/>
            <a:ext cx="609600" cy="531558"/>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145218237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Network Connectivity –                      ExpressRoute premium decisions</a:t>
            </a:r>
          </a:p>
        </p:txBody>
      </p:sp>
      <p:sp>
        <p:nvSpPr>
          <p:cNvPr id="4" name="Text Placeholder 1"/>
          <p:cNvSpPr txBox="1">
            <a:spLocks/>
          </p:cNvSpPr>
          <p:nvPr/>
        </p:nvSpPr>
        <p:spPr>
          <a:xfrm>
            <a:off x="366169" y="1934097"/>
            <a:ext cx="10239919" cy="2608406"/>
          </a:xfrm>
          <a:prstGeom prst="rect">
            <a:avLst/>
          </a:prstGeom>
        </p:spPr>
        <p:txBody>
          <a:bodyPr vert="horz" wrap="square" lIns="146304" tIns="9144" rIns="146304" bIns="9144"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700"/>
              <a:t>Service availability and access </a:t>
            </a:r>
          </a:p>
          <a:p>
            <a:pPr marL="0" indent="0">
              <a:buNone/>
            </a:pPr>
            <a:r>
              <a:rPr lang="en-US" sz="2100">
                <a:solidFill>
                  <a:schemeClr val="tx1"/>
                </a:solidFill>
              </a:rPr>
              <a:t>While ExpressRoute Premium is available in regions like India and Australia, in order to leverage the cross </a:t>
            </a:r>
            <a:r>
              <a:rPr lang="en-US" sz="2100" err="1">
                <a:solidFill>
                  <a:schemeClr val="tx1"/>
                </a:solidFill>
              </a:rPr>
              <a:t>VNet</a:t>
            </a:r>
            <a:r>
              <a:rPr lang="en-US" sz="2100">
                <a:solidFill>
                  <a:schemeClr val="tx1"/>
                </a:solidFill>
              </a:rPr>
              <a:t> connectivity, you must have a business presence within the country and a local Azure billing account to establish a cross-region </a:t>
            </a:r>
            <a:r>
              <a:rPr lang="en-US" sz="2100" err="1">
                <a:solidFill>
                  <a:schemeClr val="tx1"/>
                </a:solidFill>
              </a:rPr>
              <a:t>VNet</a:t>
            </a:r>
            <a:r>
              <a:rPr lang="en-US" sz="2100">
                <a:solidFill>
                  <a:schemeClr val="tx1"/>
                </a:solidFill>
              </a:rPr>
              <a:t> connection. </a:t>
            </a:r>
          </a:p>
          <a:p>
            <a:pPr marL="0" indent="0">
              <a:buNone/>
            </a:pPr>
            <a:endParaRPr lang="en-US" sz="2700">
              <a:solidFill>
                <a:schemeClr val="tx1"/>
              </a:solidFill>
            </a:endParaRPr>
          </a:p>
          <a:p>
            <a:pPr marL="0" indent="0">
              <a:buNone/>
            </a:pPr>
            <a:r>
              <a:rPr lang="en-US" sz="2700">
                <a:solidFill>
                  <a:srgbClr val="0078D7"/>
                </a:solidFill>
              </a:rPr>
              <a:t>Decide which region to enable your service based on regions in which ExpressRoute Premium is available.</a:t>
            </a:r>
          </a:p>
        </p:txBody>
      </p:sp>
    </p:spTree>
    <p:extLst>
      <p:ext uri="{BB962C8B-B14F-4D97-AF65-F5344CB8AC3E}">
        <p14:creationId xmlns:p14="http://schemas.microsoft.com/office/powerpoint/2010/main" val="53868834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68" y="2989432"/>
            <a:ext cx="11702553" cy="1098762"/>
          </a:xfrm>
        </p:spPr>
        <p:txBody>
          <a:bodyPr/>
          <a:lstStyle/>
          <a:p>
            <a:r>
              <a:rPr lang="en-US"/>
              <a:t>Azure network building blocks</a:t>
            </a:r>
          </a:p>
        </p:txBody>
      </p:sp>
    </p:spTree>
    <p:extLst>
      <p:ext uri="{BB962C8B-B14F-4D97-AF65-F5344CB8AC3E}">
        <p14:creationId xmlns:p14="http://schemas.microsoft.com/office/powerpoint/2010/main" val="149151550"/>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Network Connectivity Decisions – VPN S2S</a:t>
            </a:r>
          </a:p>
        </p:txBody>
      </p:sp>
      <p:sp>
        <p:nvSpPr>
          <p:cNvPr id="9" name="Freeform: Shape 8"/>
          <p:cNvSpPr/>
          <p:nvPr/>
        </p:nvSpPr>
        <p:spPr>
          <a:xfrm>
            <a:off x="4858529" y="1786438"/>
            <a:ext cx="5261229" cy="713217"/>
          </a:xfrm>
          <a:custGeom>
            <a:avLst/>
            <a:gdLst>
              <a:gd name="connsiteX0" fmla="*/ 0 w 5261229"/>
              <a:gd name="connsiteY0" fmla="*/ 89152 h 713217"/>
              <a:gd name="connsiteX1" fmla="*/ 4904621 w 5261229"/>
              <a:gd name="connsiteY1" fmla="*/ 89152 h 713217"/>
              <a:gd name="connsiteX2" fmla="*/ 4904621 w 5261229"/>
              <a:gd name="connsiteY2" fmla="*/ 0 h 713217"/>
              <a:gd name="connsiteX3" fmla="*/ 5261229 w 5261229"/>
              <a:gd name="connsiteY3" fmla="*/ 356609 h 713217"/>
              <a:gd name="connsiteX4" fmla="*/ 4904621 w 5261229"/>
              <a:gd name="connsiteY4" fmla="*/ 713217 h 713217"/>
              <a:gd name="connsiteX5" fmla="*/ 4904621 w 5261229"/>
              <a:gd name="connsiteY5" fmla="*/ 624065 h 713217"/>
              <a:gd name="connsiteX6" fmla="*/ 0 w 5261229"/>
              <a:gd name="connsiteY6" fmla="*/ 624065 h 713217"/>
              <a:gd name="connsiteX7" fmla="*/ 0 w 5261229"/>
              <a:gd name="connsiteY7" fmla="*/ 89152 h 71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1229" h="713217">
                <a:moveTo>
                  <a:pt x="0" y="89152"/>
                </a:moveTo>
                <a:lnTo>
                  <a:pt x="4904621" y="89152"/>
                </a:lnTo>
                <a:lnTo>
                  <a:pt x="4904621" y="0"/>
                </a:lnTo>
                <a:lnTo>
                  <a:pt x="5261229" y="356609"/>
                </a:lnTo>
                <a:lnTo>
                  <a:pt x="4904621" y="713217"/>
                </a:lnTo>
                <a:lnTo>
                  <a:pt x="4904621" y="624065"/>
                </a:lnTo>
                <a:lnTo>
                  <a:pt x="0" y="624065"/>
                </a:lnTo>
                <a:lnTo>
                  <a:pt x="0" y="8915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160" tIns="99312" rIns="277616" bIns="99312" numCol="1" spcCol="1270" anchor="ctr" anchorCtr="0">
            <a:noAutofit/>
          </a:bodyPr>
          <a:lstStyle/>
          <a:p>
            <a:pPr marL="637821" lvl="2" indent="-171450" defTabSz="711200">
              <a:lnSpc>
                <a:spcPct val="90000"/>
              </a:lnSpc>
              <a:spcBef>
                <a:spcPct val="0"/>
              </a:spcBef>
              <a:spcAft>
                <a:spcPct val="15000"/>
              </a:spcAft>
              <a:buChar char="•"/>
            </a:pPr>
            <a:r>
              <a:rPr lang="en-US" sz="1600" kern="1200"/>
              <a:t>A dedicated IPv4 address is required for the on premises VPN device to establish a S2S VPN</a:t>
            </a:r>
          </a:p>
        </p:txBody>
      </p:sp>
      <p:sp>
        <p:nvSpPr>
          <p:cNvPr id="10" name="Freeform: Shape 9"/>
          <p:cNvSpPr/>
          <p:nvPr/>
        </p:nvSpPr>
        <p:spPr>
          <a:xfrm>
            <a:off x="1833087" y="1865572"/>
            <a:ext cx="3348170" cy="554948"/>
          </a:xfrm>
          <a:custGeom>
            <a:avLst/>
            <a:gdLst>
              <a:gd name="connsiteX0" fmla="*/ 0 w 3507486"/>
              <a:gd name="connsiteY0" fmla="*/ 92493 h 554948"/>
              <a:gd name="connsiteX1" fmla="*/ 92493 w 3507486"/>
              <a:gd name="connsiteY1" fmla="*/ 0 h 554948"/>
              <a:gd name="connsiteX2" fmla="*/ 3414993 w 3507486"/>
              <a:gd name="connsiteY2" fmla="*/ 0 h 554948"/>
              <a:gd name="connsiteX3" fmla="*/ 3507486 w 3507486"/>
              <a:gd name="connsiteY3" fmla="*/ 92493 h 554948"/>
              <a:gd name="connsiteX4" fmla="*/ 3507486 w 3507486"/>
              <a:gd name="connsiteY4" fmla="*/ 462455 h 554948"/>
              <a:gd name="connsiteX5" fmla="*/ 3414993 w 3507486"/>
              <a:gd name="connsiteY5" fmla="*/ 554948 h 554948"/>
              <a:gd name="connsiteX6" fmla="*/ 92493 w 3507486"/>
              <a:gd name="connsiteY6" fmla="*/ 554948 h 554948"/>
              <a:gd name="connsiteX7" fmla="*/ 0 w 3507486"/>
              <a:gd name="connsiteY7" fmla="*/ 462455 h 554948"/>
              <a:gd name="connsiteX8" fmla="*/ 0 w 3507486"/>
              <a:gd name="connsiteY8" fmla="*/ 92493 h 55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7486" h="554948">
                <a:moveTo>
                  <a:pt x="0" y="92493"/>
                </a:moveTo>
                <a:cubicBezTo>
                  <a:pt x="0" y="41411"/>
                  <a:pt x="41411" y="0"/>
                  <a:pt x="92493" y="0"/>
                </a:cubicBezTo>
                <a:lnTo>
                  <a:pt x="3414993" y="0"/>
                </a:lnTo>
                <a:cubicBezTo>
                  <a:pt x="3466075" y="0"/>
                  <a:pt x="3507486" y="41411"/>
                  <a:pt x="3507486" y="92493"/>
                </a:cubicBezTo>
                <a:lnTo>
                  <a:pt x="3507486" y="462455"/>
                </a:lnTo>
                <a:cubicBezTo>
                  <a:pt x="3507486" y="513537"/>
                  <a:pt x="3466075" y="554948"/>
                  <a:pt x="3414993" y="554948"/>
                </a:cubicBezTo>
                <a:lnTo>
                  <a:pt x="92493" y="554948"/>
                </a:lnTo>
                <a:cubicBezTo>
                  <a:pt x="41411" y="554948"/>
                  <a:pt x="0" y="513537"/>
                  <a:pt x="0" y="462455"/>
                </a:cubicBezTo>
                <a:lnTo>
                  <a:pt x="0" y="9249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010" tIns="88050" rIns="149010" bIns="88050" numCol="1" spcCol="1270" anchor="ctr" anchorCtr="0">
            <a:noAutofit/>
          </a:bodyPr>
          <a:lstStyle/>
          <a:p>
            <a:pPr marL="0" lvl="0" indent="0" algn="ctr" defTabSz="1422400">
              <a:lnSpc>
                <a:spcPct val="90000"/>
              </a:lnSpc>
              <a:spcBef>
                <a:spcPct val="0"/>
              </a:spcBef>
              <a:spcAft>
                <a:spcPct val="35000"/>
              </a:spcAft>
              <a:buNone/>
            </a:pPr>
            <a:r>
              <a:rPr lang="en-US" sz="3100" b="1" kern="1200"/>
              <a:t>Mandatory</a:t>
            </a:r>
          </a:p>
        </p:txBody>
      </p:sp>
      <p:sp>
        <p:nvSpPr>
          <p:cNvPr id="11" name="Freeform: Shape 10"/>
          <p:cNvSpPr/>
          <p:nvPr/>
        </p:nvSpPr>
        <p:spPr>
          <a:xfrm>
            <a:off x="4871398" y="2540732"/>
            <a:ext cx="5407675" cy="2416688"/>
          </a:xfrm>
          <a:custGeom>
            <a:avLst/>
            <a:gdLst>
              <a:gd name="connsiteX0" fmla="*/ 0 w 5024000"/>
              <a:gd name="connsiteY0" fmla="*/ 302086 h 2416688"/>
              <a:gd name="connsiteX1" fmla="*/ 3815656 w 5024000"/>
              <a:gd name="connsiteY1" fmla="*/ 302086 h 2416688"/>
              <a:gd name="connsiteX2" fmla="*/ 3815656 w 5024000"/>
              <a:gd name="connsiteY2" fmla="*/ 0 h 2416688"/>
              <a:gd name="connsiteX3" fmla="*/ 5024000 w 5024000"/>
              <a:gd name="connsiteY3" fmla="*/ 1208344 h 2416688"/>
              <a:gd name="connsiteX4" fmla="*/ 3815656 w 5024000"/>
              <a:gd name="connsiteY4" fmla="*/ 2416688 h 2416688"/>
              <a:gd name="connsiteX5" fmla="*/ 3815656 w 5024000"/>
              <a:gd name="connsiteY5" fmla="*/ 2114602 h 2416688"/>
              <a:gd name="connsiteX6" fmla="*/ 0 w 5024000"/>
              <a:gd name="connsiteY6" fmla="*/ 2114602 h 2416688"/>
              <a:gd name="connsiteX7" fmla="*/ 0 w 5024000"/>
              <a:gd name="connsiteY7" fmla="*/ 302086 h 241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4000" h="2416688">
                <a:moveTo>
                  <a:pt x="0" y="302086"/>
                </a:moveTo>
                <a:lnTo>
                  <a:pt x="3815656" y="302086"/>
                </a:lnTo>
                <a:lnTo>
                  <a:pt x="3815656" y="0"/>
                </a:lnTo>
                <a:lnTo>
                  <a:pt x="5024000" y="1208344"/>
                </a:lnTo>
                <a:lnTo>
                  <a:pt x="3815656" y="2416688"/>
                </a:lnTo>
                <a:lnTo>
                  <a:pt x="3815656" y="2114602"/>
                </a:lnTo>
                <a:lnTo>
                  <a:pt x="0" y="2114602"/>
                </a:lnTo>
                <a:lnTo>
                  <a:pt x="0" y="302086"/>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890" tIns="310976" rIns="915148" bIns="310976" numCol="1" spcCol="1270" anchor="ctr" anchorCtr="0">
            <a:noAutofit/>
          </a:bodyPr>
          <a:lstStyle/>
          <a:p>
            <a:pPr marL="580671" lvl="2" indent="-114300" defTabSz="622300">
              <a:lnSpc>
                <a:spcPct val="90000"/>
              </a:lnSpc>
              <a:spcBef>
                <a:spcPct val="0"/>
              </a:spcBef>
              <a:spcAft>
                <a:spcPct val="15000"/>
              </a:spcAft>
              <a:buChar char="•"/>
            </a:pPr>
            <a:r>
              <a:rPr lang="en-US" sz="1600" kern="1200"/>
              <a:t>Do not use the Mesh connection option based on limitations and expandability due to gateway connection limits</a:t>
            </a:r>
          </a:p>
          <a:p>
            <a:pPr marL="580671" lvl="2" indent="-114300" defTabSz="622300">
              <a:lnSpc>
                <a:spcPct val="90000"/>
              </a:lnSpc>
              <a:spcBef>
                <a:spcPct val="0"/>
              </a:spcBef>
              <a:spcAft>
                <a:spcPct val="15000"/>
              </a:spcAft>
              <a:buChar char="•"/>
            </a:pPr>
            <a:r>
              <a:rPr lang="en-US" sz="1600" kern="1200"/>
              <a:t>For higher </a:t>
            </a:r>
            <a:r>
              <a:rPr lang="en-US" sz="1600" kern="1200" err="1"/>
              <a:t>VNet</a:t>
            </a:r>
            <a:r>
              <a:rPr lang="en-US" sz="1600" kern="1200"/>
              <a:t> gateway connection limits, deploy the high performance gateway</a:t>
            </a:r>
          </a:p>
          <a:p>
            <a:pPr marL="580671" lvl="2" indent="-114300" defTabSz="622300">
              <a:lnSpc>
                <a:spcPct val="90000"/>
              </a:lnSpc>
              <a:spcBef>
                <a:spcPct val="0"/>
              </a:spcBef>
              <a:spcAft>
                <a:spcPct val="15000"/>
              </a:spcAft>
              <a:buChar char="•"/>
            </a:pPr>
            <a:r>
              <a:rPr lang="en-US" sz="1600" kern="1200"/>
              <a:t>Leverage Multi-Site S2S support to provide redundant paths to a </a:t>
            </a:r>
            <a:r>
              <a:rPr lang="en-US" sz="1600" kern="1200" err="1"/>
              <a:t>VNet</a:t>
            </a:r>
            <a:endParaRPr lang="en-US" sz="1600" kern="1200"/>
          </a:p>
        </p:txBody>
      </p:sp>
      <p:sp>
        <p:nvSpPr>
          <p:cNvPr id="12" name="Freeform: Shape 11"/>
          <p:cNvSpPr/>
          <p:nvPr/>
        </p:nvSpPr>
        <p:spPr>
          <a:xfrm>
            <a:off x="1828802" y="2868587"/>
            <a:ext cx="3352455" cy="1761161"/>
          </a:xfrm>
          <a:custGeom>
            <a:avLst/>
            <a:gdLst>
              <a:gd name="connsiteX0" fmla="*/ 0 w 3352455"/>
              <a:gd name="connsiteY0" fmla="*/ 293533 h 1761161"/>
              <a:gd name="connsiteX1" fmla="*/ 293533 w 3352455"/>
              <a:gd name="connsiteY1" fmla="*/ 0 h 1761161"/>
              <a:gd name="connsiteX2" fmla="*/ 3058922 w 3352455"/>
              <a:gd name="connsiteY2" fmla="*/ 0 h 1761161"/>
              <a:gd name="connsiteX3" fmla="*/ 3352455 w 3352455"/>
              <a:gd name="connsiteY3" fmla="*/ 293533 h 1761161"/>
              <a:gd name="connsiteX4" fmla="*/ 3352455 w 3352455"/>
              <a:gd name="connsiteY4" fmla="*/ 1467628 h 1761161"/>
              <a:gd name="connsiteX5" fmla="*/ 3058922 w 3352455"/>
              <a:gd name="connsiteY5" fmla="*/ 1761161 h 1761161"/>
              <a:gd name="connsiteX6" fmla="*/ 293533 w 3352455"/>
              <a:gd name="connsiteY6" fmla="*/ 1761161 h 1761161"/>
              <a:gd name="connsiteX7" fmla="*/ 0 w 3352455"/>
              <a:gd name="connsiteY7" fmla="*/ 1467628 h 1761161"/>
              <a:gd name="connsiteX8" fmla="*/ 0 w 3352455"/>
              <a:gd name="connsiteY8" fmla="*/ 293533 h 1761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455" h="1761161">
                <a:moveTo>
                  <a:pt x="0" y="293533"/>
                </a:moveTo>
                <a:cubicBezTo>
                  <a:pt x="0" y="131419"/>
                  <a:pt x="131419" y="0"/>
                  <a:pt x="293533" y="0"/>
                </a:cubicBezTo>
                <a:lnTo>
                  <a:pt x="3058922" y="0"/>
                </a:lnTo>
                <a:cubicBezTo>
                  <a:pt x="3221036" y="0"/>
                  <a:pt x="3352455" y="131419"/>
                  <a:pt x="3352455" y="293533"/>
                </a:cubicBezTo>
                <a:lnTo>
                  <a:pt x="3352455" y="1467628"/>
                </a:lnTo>
                <a:cubicBezTo>
                  <a:pt x="3352455" y="1629742"/>
                  <a:pt x="3221036" y="1761161"/>
                  <a:pt x="3058922" y="1761161"/>
                </a:cubicBezTo>
                <a:lnTo>
                  <a:pt x="293533" y="1761161"/>
                </a:lnTo>
                <a:cubicBezTo>
                  <a:pt x="131419" y="1761161"/>
                  <a:pt x="0" y="1629742"/>
                  <a:pt x="0" y="1467628"/>
                </a:cubicBezTo>
                <a:lnTo>
                  <a:pt x="0" y="2935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7893" tIns="146933" rIns="207893" bIns="146933" numCol="1" spcCol="1270" anchor="ctr" anchorCtr="0">
            <a:noAutofit/>
          </a:bodyPr>
          <a:lstStyle/>
          <a:p>
            <a:pPr marL="0" lvl="0" indent="0" algn="ctr" defTabSz="1422400">
              <a:lnSpc>
                <a:spcPct val="90000"/>
              </a:lnSpc>
              <a:spcBef>
                <a:spcPct val="0"/>
              </a:spcBef>
              <a:spcAft>
                <a:spcPct val="35000"/>
              </a:spcAft>
              <a:buNone/>
            </a:pPr>
            <a:r>
              <a:rPr lang="en-US" sz="3100" b="1" kern="1200"/>
              <a:t>Recommended</a:t>
            </a:r>
          </a:p>
        </p:txBody>
      </p:sp>
      <p:sp>
        <p:nvSpPr>
          <p:cNvPr id="13" name="Freeform: Shape 12"/>
          <p:cNvSpPr/>
          <p:nvPr/>
        </p:nvSpPr>
        <p:spPr>
          <a:xfrm>
            <a:off x="4858529" y="4986560"/>
            <a:ext cx="5261229" cy="767255"/>
          </a:xfrm>
          <a:custGeom>
            <a:avLst/>
            <a:gdLst>
              <a:gd name="connsiteX0" fmla="*/ 0 w 5261229"/>
              <a:gd name="connsiteY0" fmla="*/ 95907 h 767255"/>
              <a:gd name="connsiteX1" fmla="*/ 4877602 w 5261229"/>
              <a:gd name="connsiteY1" fmla="*/ 95907 h 767255"/>
              <a:gd name="connsiteX2" fmla="*/ 4877602 w 5261229"/>
              <a:gd name="connsiteY2" fmla="*/ 0 h 767255"/>
              <a:gd name="connsiteX3" fmla="*/ 5261229 w 5261229"/>
              <a:gd name="connsiteY3" fmla="*/ 383628 h 767255"/>
              <a:gd name="connsiteX4" fmla="*/ 4877602 w 5261229"/>
              <a:gd name="connsiteY4" fmla="*/ 767255 h 767255"/>
              <a:gd name="connsiteX5" fmla="*/ 4877602 w 5261229"/>
              <a:gd name="connsiteY5" fmla="*/ 671348 h 767255"/>
              <a:gd name="connsiteX6" fmla="*/ 0 w 5261229"/>
              <a:gd name="connsiteY6" fmla="*/ 671348 h 767255"/>
              <a:gd name="connsiteX7" fmla="*/ 0 w 5261229"/>
              <a:gd name="connsiteY7" fmla="*/ 95907 h 767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1229" h="767255">
                <a:moveTo>
                  <a:pt x="0" y="95907"/>
                </a:moveTo>
                <a:lnTo>
                  <a:pt x="4877602" y="95907"/>
                </a:lnTo>
                <a:lnTo>
                  <a:pt x="4877602" y="0"/>
                </a:lnTo>
                <a:lnTo>
                  <a:pt x="5261229" y="383628"/>
                </a:lnTo>
                <a:lnTo>
                  <a:pt x="4877602" y="767255"/>
                </a:lnTo>
                <a:lnTo>
                  <a:pt x="4877602" y="671348"/>
                </a:lnTo>
                <a:lnTo>
                  <a:pt x="0" y="671348"/>
                </a:lnTo>
                <a:lnTo>
                  <a:pt x="0" y="95907"/>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160" tIns="106067" rIns="297881" bIns="106067" numCol="1" spcCol="1270" anchor="ctr" anchorCtr="0">
            <a:noAutofit/>
          </a:bodyPr>
          <a:lstStyle/>
          <a:p>
            <a:pPr marL="637821" lvl="2" indent="-171450" defTabSz="711200">
              <a:lnSpc>
                <a:spcPct val="90000"/>
              </a:lnSpc>
              <a:spcBef>
                <a:spcPct val="0"/>
              </a:spcBef>
              <a:spcAft>
                <a:spcPct val="15000"/>
              </a:spcAft>
              <a:buChar char="•"/>
            </a:pPr>
            <a:r>
              <a:rPr lang="en-US" sz="1600" kern="1200"/>
              <a:t>Leverage the New-GUID cmdlet to generate a complex shared key</a:t>
            </a:r>
          </a:p>
        </p:txBody>
      </p:sp>
      <p:sp>
        <p:nvSpPr>
          <p:cNvPr id="14" name="Freeform: Shape 13"/>
          <p:cNvSpPr/>
          <p:nvPr/>
        </p:nvSpPr>
        <p:spPr>
          <a:xfrm>
            <a:off x="1833087" y="5093074"/>
            <a:ext cx="3348170" cy="554228"/>
          </a:xfrm>
          <a:custGeom>
            <a:avLst/>
            <a:gdLst>
              <a:gd name="connsiteX0" fmla="*/ 0 w 3507486"/>
              <a:gd name="connsiteY0" fmla="*/ 92373 h 554228"/>
              <a:gd name="connsiteX1" fmla="*/ 92373 w 3507486"/>
              <a:gd name="connsiteY1" fmla="*/ 0 h 554228"/>
              <a:gd name="connsiteX2" fmla="*/ 3415113 w 3507486"/>
              <a:gd name="connsiteY2" fmla="*/ 0 h 554228"/>
              <a:gd name="connsiteX3" fmla="*/ 3507486 w 3507486"/>
              <a:gd name="connsiteY3" fmla="*/ 92373 h 554228"/>
              <a:gd name="connsiteX4" fmla="*/ 3507486 w 3507486"/>
              <a:gd name="connsiteY4" fmla="*/ 461855 h 554228"/>
              <a:gd name="connsiteX5" fmla="*/ 3415113 w 3507486"/>
              <a:gd name="connsiteY5" fmla="*/ 554228 h 554228"/>
              <a:gd name="connsiteX6" fmla="*/ 92373 w 3507486"/>
              <a:gd name="connsiteY6" fmla="*/ 554228 h 554228"/>
              <a:gd name="connsiteX7" fmla="*/ 0 w 3507486"/>
              <a:gd name="connsiteY7" fmla="*/ 461855 h 554228"/>
              <a:gd name="connsiteX8" fmla="*/ 0 w 3507486"/>
              <a:gd name="connsiteY8" fmla="*/ 92373 h 554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7486" h="554228">
                <a:moveTo>
                  <a:pt x="0" y="92373"/>
                </a:moveTo>
                <a:cubicBezTo>
                  <a:pt x="0" y="41357"/>
                  <a:pt x="41357" y="0"/>
                  <a:pt x="92373" y="0"/>
                </a:cubicBezTo>
                <a:lnTo>
                  <a:pt x="3415113" y="0"/>
                </a:lnTo>
                <a:cubicBezTo>
                  <a:pt x="3466129" y="0"/>
                  <a:pt x="3507486" y="41357"/>
                  <a:pt x="3507486" y="92373"/>
                </a:cubicBezTo>
                <a:lnTo>
                  <a:pt x="3507486" y="461855"/>
                </a:lnTo>
                <a:cubicBezTo>
                  <a:pt x="3507486" y="512871"/>
                  <a:pt x="3466129" y="554228"/>
                  <a:pt x="3415113" y="554228"/>
                </a:cubicBezTo>
                <a:lnTo>
                  <a:pt x="92373" y="554228"/>
                </a:lnTo>
                <a:cubicBezTo>
                  <a:pt x="41357" y="554228"/>
                  <a:pt x="0" y="512871"/>
                  <a:pt x="0" y="461855"/>
                </a:cubicBezTo>
                <a:lnTo>
                  <a:pt x="0" y="9237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8975" tIns="88015" rIns="148975" bIns="88015" numCol="1" spcCol="1270" anchor="ctr" anchorCtr="0">
            <a:noAutofit/>
          </a:bodyPr>
          <a:lstStyle/>
          <a:p>
            <a:pPr marL="0" lvl="0" indent="0" algn="ctr" defTabSz="1422400">
              <a:lnSpc>
                <a:spcPct val="90000"/>
              </a:lnSpc>
              <a:spcBef>
                <a:spcPct val="0"/>
              </a:spcBef>
              <a:spcAft>
                <a:spcPct val="35000"/>
              </a:spcAft>
              <a:buNone/>
            </a:pPr>
            <a:r>
              <a:rPr lang="en-US" sz="3100" b="1" kern="1200"/>
              <a:t>Optional</a:t>
            </a:r>
          </a:p>
        </p:txBody>
      </p:sp>
      <p:sp>
        <p:nvSpPr>
          <p:cNvPr id="6" name="Octagon 5"/>
          <p:cNvSpPr/>
          <p:nvPr/>
        </p:nvSpPr>
        <p:spPr>
          <a:xfrm>
            <a:off x="1774174" y="2201863"/>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7" name="Isosceles Triangle 6"/>
          <p:cNvSpPr>
            <a:spLocks/>
          </p:cNvSpPr>
          <p:nvPr/>
        </p:nvSpPr>
        <p:spPr>
          <a:xfrm>
            <a:off x="1690065" y="4259263"/>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8" name="Oval 7"/>
          <p:cNvSpPr>
            <a:spLocks/>
          </p:cNvSpPr>
          <p:nvPr/>
        </p:nvSpPr>
        <p:spPr>
          <a:xfrm>
            <a:off x="1742734" y="5383293"/>
            <a:ext cx="474539" cy="475477"/>
          </a:xfrm>
          <a:prstGeom prst="ellipse">
            <a:avLst/>
          </a:prstGeom>
          <a:solidFill>
            <a:srgbClr val="00B050"/>
          </a:solidFill>
        </p:spPr>
        <p:style>
          <a:lnRef idx="1">
            <a:schemeClr val="accent3"/>
          </a:lnRef>
          <a:fillRef idx="3">
            <a:schemeClr val="accent3"/>
          </a:fillRef>
          <a:effectRef idx="2">
            <a:schemeClr val="accent3"/>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954389228"/>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Virtual Network IP address planning decisions</a:t>
            </a:r>
            <a:br>
              <a:rPr lang="en-US"/>
            </a:br>
            <a:endParaRPr lang="en-US"/>
          </a:p>
        </p:txBody>
      </p:sp>
      <p:graphicFrame>
        <p:nvGraphicFramePr>
          <p:cNvPr id="7" name="Table 6"/>
          <p:cNvGraphicFramePr>
            <a:graphicFrameLocks noGrp="1"/>
          </p:cNvGraphicFramePr>
          <p:nvPr>
            <p:extLst>
              <p:ext uri="{D42A27DB-BD31-4B8C-83A1-F6EECF244321}">
                <p14:modId xmlns:p14="http://schemas.microsoft.com/office/powerpoint/2010/main" val="3053580662"/>
              </p:ext>
            </p:extLst>
          </p:nvPr>
        </p:nvGraphicFramePr>
        <p:xfrm>
          <a:off x="1877082" y="2686277"/>
          <a:ext cx="8680724" cy="4004110"/>
        </p:xfrm>
        <a:graphic>
          <a:graphicData uri="http://schemas.openxmlformats.org/drawingml/2006/table">
            <a:tbl>
              <a:tblPr firstRow="1" bandRow="1">
                <a:tableStyleId>{5C22544A-7EE6-4342-B048-85BDC9FD1C3A}</a:tableStyleId>
              </a:tblPr>
              <a:tblGrid>
                <a:gridCol w="2471595">
                  <a:extLst>
                    <a:ext uri="{9D8B030D-6E8A-4147-A177-3AD203B41FA5}">
                      <a16:colId xmlns:a16="http://schemas.microsoft.com/office/drawing/2014/main" val="20000"/>
                    </a:ext>
                  </a:extLst>
                </a:gridCol>
                <a:gridCol w="6209129">
                  <a:extLst>
                    <a:ext uri="{9D8B030D-6E8A-4147-A177-3AD203B41FA5}">
                      <a16:colId xmlns:a16="http://schemas.microsoft.com/office/drawing/2014/main" val="20001"/>
                    </a:ext>
                  </a:extLst>
                </a:gridCol>
              </a:tblGrid>
              <a:tr h="791709">
                <a:tc>
                  <a:txBody>
                    <a:bodyPr/>
                    <a:lstStyle/>
                    <a:p>
                      <a:pPr algn="ctr"/>
                      <a:r>
                        <a:rPr lang="en-US" sz="1800" b="0" i="0">
                          <a:latin typeface="Segoe UI Semibold" panose="020B0702040204020203" pitchFamily="34" charset="0"/>
                          <a:cs typeface="Segoe UI Semibold" panose="020B0702040204020203" pitchFamily="34" charset="0"/>
                        </a:rPr>
                        <a:t>Considerations</a:t>
                      </a:r>
                      <a:endParaRPr lang="en-US" sz="1000" b="0" i="0">
                        <a:latin typeface="Segoe UI Semibold" panose="020B0702040204020203" pitchFamily="34" charset="0"/>
                        <a:cs typeface="Segoe UI Semibold" panose="020B0702040204020203" pitchFamily="34" charset="0"/>
                      </a:endParaRPr>
                    </a:p>
                  </a:txBody>
                  <a:tcPr marL="68583" marR="68583" marT="34291" marB="34291"/>
                </a:tc>
                <a:tc>
                  <a:txBody>
                    <a:bodyPr/>
                    <a:lstStyle/>
                    <a:p>
                      <a:pPr algn="ctr"/>
                      <a:r>
                        <a:rPr lang="en-US" sz="1800" b="0" i="0" kern="1200">
                          <a:solidFill>
                            <a:schemeClr val="lt1"/>
                          </a:solidFill>
                          <a:latin typeface="Segoe UI Semibold" panose="020B0702040204020203" pitchFamily="34" charset="0"/>
                          <a:ea typeface="+mn-ea"/>
                          <a:cs typeface="Segoe UI Semibold" panose="020B0702040204020203" pitchFamily="34" charset="0"/>
                        </a:rPr>
                        <a:t>Decision points</a:t>
                      </a:r>
                    </a:p>
                  </a:txBody>
                  <a:tcPr marL="68583" marR="68583" marT="34291" marB="34291"/>
                </a:tc>
                <a:extLst>
                  <a:ext uri="{0D108BD9-81ED-4DB2-BD59-A6C34878D82A}">
                    <a16:rowId xmlns:a16="http://schemas.microsoft.com/office/drawing/2014/main" val="10000"/>
                  </a:ext>
                </a:extLst>
              </a:tr>
              <a:tr h="880677">
                <a:tc>
                  <a:txBody>
                    <a:bodyPr/>
                    <a:lstStyle/>
                    <a:p>
                      <a:pPr lvl="0" algn="ctr"/>
                      <a:r>
                        <a:rPr lang="en-US" sz="1600" b="0" i="0" kern="1200">
                          <a:solidFill>
                            <a:schemeClr val="dk1"/>
                          </a:solidFill>
                          <a:effectLst/>
                          <a:latin typeface="Segoe UI Semibold" panose="020B0702040204020203" pitchFamily="34" charset="0"/>
                          <a:ea typeface="+mn-ea"/>
                          <a:cs typeface="Segoe UI Semibold" panose="020B0702040204020203" pitchFamily="34" charset="0"/>
                        </a:rPr>
                        <a:t>P2S</a:t>
                      </a:r>
                      <a:r>
                        <a:rPr lang="en-US" sz="1600" b="0" i="0" kern="1200" baseline="0">
                          <a:solidFill>
                            <a:schemeClr val="dk1"/>
                          </a:solidFill>
                          <a:effectLst/>
                          <a:latin typeface="Segoe UI Semibold" panose="020B0702040204020203" pitchFamily="34" charset="0"/>
                          <a:ea typeface="+mn-ea"/>
                          <a:cs typeface="Segoe UI Semibold" panose="020B0702040204020203" pitchFamily="34" charset="0"/>
                        </a:rPr>
                        <a:t> VPN limitations</a:t>
                      </a:r>
                      <a:endParaRPr lang="en-US" sz="1050" b="0" i="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600" baseline="0"/>
                        <a:t>There exists a maximum of 128 P2S VPN connections per </a:t>
                      </a:r>
                      <a:r>
                        <a:rPr lang="en-US" sz="1600" baseline="0" err="1"/>
                        <a:t>VNet</a:t>
                      </a:r>
                      <a:r>
                        <a:rPr lang="en-US" sz="1600" baseline="0"/>
                        <a:t>. And the client package is available x86 and x64 Windows clients  </a:t>
                      </a:r>
                    </a:p>
                    <a:p>
                      <a:pPr marL="285750" indent="-285750" algn="l">
                        <a:buFont typeface="Arial" panose="020B0604020202020204" pitchFamily="34" charset="0"/>
                        <a:buChar char="•"/>
                      </a:pPr>
                      <a:r>
                        <a:rPr lang="en-US" sz="1600" baseline="0"/>
                        <a:t>Decide who to allows access based on the limit of P2S connection</a:t>
                      </a:r>
                    </a:p>
                  </a:txBody>
                  <a:tcPr marL="68583" marR="68583" marT="34291" marB="34291"/>
                </a:tc>
                <a:extLst>
                  <a:ext uri="{0D108BD9-81ED-4DB2-BD59-A6C34878D82A}">
                    <a16:rowId xmlns:a16="http://schemas.microsoft.com/office/drawing/2014/main" val="10001"/>
                  </a:ext>
                </a:extLst>
              </a:tr>
              <a:tr h="880677">
                <a:tc>
                  <a:txBody>
                    <a:bodyPr/>
                    <a:lstStyle/>
                    <a:p>
                      <a:pPr lvl="0" algn="ctr"/>
                      <a:r>
                        <a:rPr lang="en-AU" sz="1600" b="0" i="0" kern="1200">
                          <a:solidFill>
                            <a:schemeClr val="dk1"/>
                          </a:solidFill>
                          <a:effectLst/>
                          <a:latin typeface="Segoe UI Semibold" panose="020B0702040204020203" pitchFamily="34" charset="0"/>
                          <a:ea typeface="+mn-ea"/>
                          <a:cs typeface="Segoe UI Semibold" panose="020B0702040204020203" pitchFamily="34" charset="0"/>
                        </a:rPr>
                        <a:t>Certificate Requirements</a:t>
                      </a:r>
                      <a:endParaRPr lang="en-US" sz="1050" b="0" i="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600" baseline="0"/>
                        <a:t>Decide on the certificates that will be needed as self-signed certificates or Enterprise CA-based certificates must be used</a:t>
                      </a:r>
                    </a:p>
                  </a:txBody>
                  <a:tcPr marL="68583" marR="68583" marT="34291" marB="34291"/>
                </a:tc>
                <a:extLst>
                  <a:ext uri="{0D108BD9-81ED-4DB2-BD59-A6C34878D82A}">
                    <a16:rowId xmlns:a16="http://schemas.microsoft.com/office/drawing/2014/main" val="10002"/>
                  </a:ext>
                </a:extLst>
              </a:tr>
              <a:tr h="1135382">
                <a:tc>
                  <a:txBody>
                    <a:bodyPr/>
                    <a:lstStyle/>
                    <a:p>
                      <a:pPr lvl="0" algn="ctr"/>
                      <a:r>
                        <a:rPr lang="en-AU" sz="1600" b="0" i="0" kern="1200">
                          <a:solidFill>
                            <a:schemeClr val="dk1"/>
                          </a:solidFill>
                          <a:effectLst/>
                          <a:latin typeface="Segoe UI Semibold" panose="020B0702040204020203" pitchFamily="34" charset="0"/>
                          <a:ea typeface="+mn-ea"/>
                          <a:cs typeface="Segoe UI Semibold" panose="020B0702040204020203" pitchFamily="34" charset="0"/>
                        </a:rPr>
                        <a:t>Interoperability with ExpressRoute</a:t>
                      </a:r>
                      <a:endParaRPr lang="en-US" sz="1050" b="0" i="0">
                        <a:latin typeface="Segoe UI Semibold" panose="020B0702040204020203" pitchFamily="34" charset="0"/>
                        <a:cs typeface="Segoe UI Semibold" panose="020B0702040204020203" pitchFamily="34" charset="0"/>
                      </a:endParaRPr>
                    </a:p>
                  </a:txBody>
                  <a:tcPr marL="68583" marR="68583" marT="34291" marB="34291"/>
                </a:tc>
                <a:tc>
                  <a:txBody>
                    <a:bodyPr/>
                    <a:lstStyle/>
                    <a:p>
                      <a:pPr marL="285750" indent="-285750" algn="l">
                        <a:buFont typeface="Arial" panose="020B0604020202020204" pitchFamily="34" charset="0"/>
                        <a:buChar char="•"/>
                      </a:pPr>
                      <a:r>
                        <a:rPr lang="en-US" sz="1600" baseline="0"/>
                        <a:t>You can now leverage P2S connections with a </a:t>
                      </a:r>
                      <a:r>
                        <a:rPr lang="en-US" sz="1600" baseline="0" err="1"/>
                        <a:t>VNet</a:t>
                      </a:r>
                      <a:r>
                        <a:rPr lang="en-US" sz="1600" baseline="0"/>
                        <a:t> connected to an ExpressRoute circuit with gateway limitations lifted (except in case of App Service </a:t>
                      </a:r>
                      <a:r>
                        <a:rPr lang="en-US" sz="1600" baseline="0" err="1"/>
                        <a:t>VNet</a:t>
                      </a:r>
                      <a:r>
                        <a:rPr lang="en-US" sz="1600" baseline="0"/>
                        <a:t> integration). Decide whether your </a:t>
                      </a:r>
                      <a:r>
                        <a:rPr lang="en-US" sz="1600" baseline="0" err="1"/>
                        <a:t>VNet</a:t>
                      </a:r>
                      <a:r>
                        <a:rPr lang="en-US" sz="1600" baseline="0"/>
                        <a:t> will need either a ExpressRoute connection as well as P2S connections on specific </a:t>
                      </a:r>
                      <a:r>
                        <a:rPr lang="en-US" sz="1600" baseline="0" err="1"/>
                        <a:t>VNets</a:t>
                      </a:r>
                      <a:endParaRPr lang="en-US" sz="1600" baseline="0"/>
                    </a:p>
                  </a:txBody>
                  <a:tcPr marL="68583" marR="68583" marT="34291" marB="34291"/>
                </a:tc>
                <a:extLst>
                  <a:ext uri="{0D108BD9-81ED-4DB2-BD59-A6C34878D82A}">
                    <a16:rowId xmlns:a16="http://schemas.microsoft.com/office/drawing/2014/main" val="10003"/>
                  </a:ext>
                </a:extLst>
              </a:tr>
            </a:tbl>
          </a:graphicData>
        </a:graphic>
      </p:graphicFrame>
      <p:sp>
        <p:nvSpPr>
          <p:cNvPr id="8" name="Text Placeholder 1"/>
          <p:cNvSpPr txBox="1">
            <a:spLocks/>
          </p:cNvSpPr>
          <p:nvPr/>
        </p:nvSpPr>
        <p:spPr>
          <a:xfrm>
            <a:off x="1068224" y="984757"/>
            <a:ext cx="10912980" cy="1783571"/>
          </a:xfrm>
          <a:prstGeom prst="rect">
            <a:avLst/>
          </a:prstGeom>
        </p:spPr>
        <p:txBody>
          <a:bodyPr vert="horz" wrap="square" lIns="109733" tIns="68583" rIns="109733" bIns="68583"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100" b="1" dirty="0">
                <a:solidFill>
                  <a:schemeClr val="tx1"/>
                </a:solidFill>
              </a:rPr>
              <a:t>Mandatory: </a:t>
            </a:r>
            <a:r>
              <a:rPr lang="en-US" sz="2100" dirty="0">
                <a:solidFill>
                  <a:schemeClr val="tx1"/>
                </a:solidFill>
              </a:rPr>
              <a:t>The following is required for implementation of Point-to-Site VPN connections:</a:t>
            </a:r>
          </a:p>
          <a:p>
            <a:pPr marL="342900" lvl="1" indent="-342900" defTabSz="932742">
              <a:buClr>
                <a:schemeClr val="tx1"/>
              </a:buClr>
              <a:buSzPct val="100000"/>
            </a:pPr>
            <a:r>
              <a:rPr lang="en-US" sz="2000" dirty="0"/>
              <a:t>A certificate to encrypt the connection</a:t>
            </a:r>
          </a:p>
          <a:p>
            <a:pPr marL="342900" lvl="1" indent="-342900" defTabSz="932742">
              <a:buClr>
                <a:schemeClr val="tx1"/>
              </a:buClr>
              <a:buSzPct val="100000"/>
            </a:pPr>
            <a:r>
              <a:rPr lang="en-US" sz="2000" dirty="0"/>
              <a:t>Microsoft VPN client package installed on the workstation</a:t>
            </a:r>
          </a:p>
          <a:p>
            <a:pPr marL="342900" lvl="1" indent="-342900" defTabSz="932742">
              <a:buClr>
                <a:schemeClr val="tx1"/>
              </a:buClr>
              <a:buSzPct val="100000"/>
            </a:pPr>
            <a:r>
              <a:rPr lang="en-US" sz="2000" dirty="0"/>
              <a:t>Mac machines use the native IKEv2 VPN client</a:t>
            </a:r>
          </a:p>
          <a:p>
            <a:pPr marL="342900" lvl="1" indent="-342900" defTabSz="932742">
              <a:buClr>
                <a:schemeClr val="tx1"/>
              </a:buClr>
              <a:buSzPct val="100000"/>
            </a:pPr>
            <a:r>
              <a:rPr lang="en-US" sz="2000" dirty="0"/>
              <a:t>P2S is only supported with a route-based gateway </a:t>
            </a:r>
          </a:p>
        </p:txBody>
      </p:sp>
      <p:sp>
        <p:nvSpPr>
          <p:cNvPr id="9" name="Octagon 8"/>
          <p:cNvSpPr/>
          <p:nvPr/>
        </p:nvSpPr>
        <p:spPr>
          <a:xfrm>
            <a:off x="555145" y="1423827"/>
            <a:ext cx="394507" cy="394512"/>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705249878"/>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IP address decisions</a:t>
            </a:r>
          </a:p>
        </p:txBody>
      </p:sp>
      <p:sp>
        <p:nvSpPr>
          <p:cNvPr id="5" name="Freeform: Shape 4"/>
          <p:cNvSpPr/>
          <p:nvPr/>
        </p:nvSpPr>
        <p:spPr>
          <a:xfrm>
            <a:off x="4921415" y="2521618"/>
            <a:ext cx="6345304" cy="3017835"/>
          </a:xfrm>
          <a:custGeom>
            <a:avLst/>
            <a:gdLst>
              <a:gd name="connsiteX0" fmla="*/ 0 w 5256091"/>
              <a:gd name="connsiteY0" fmla="*/ 212894 h 1703153"/>
              <a:gd name="connsiteX1" fmla="*/ 4404515 w 5256091"/>
              <a:gd name="connsiteY1" fmla="*/ 212894 h 1703153"/>
              <a:gd name="connsiteX2" fmla="*/ 4404515 w 5256091"/>
              <a:gd name="connsiteY2" fmla="*/ 0 h 1703153"/>
              <a:gd name="connsiteX3" fmla="*/ 5256091 w 5256091"/>
              <a:gd name="connsiteY3" fmla="*/ 851577 h 1703153"/>
              <a:gd name="connsiteX4" fmla="*/ 4404515 w 5256091"/>
              <a:gd name="connsiteY4" fmla="*/ 1703153 h 1703153"/>
              <a:gd name="connsiteX5" fmla="*/ 4404515 w 5256091"/>
              <a:gd name="connsiteY5" fmla="*/ 1490259 h 1703153"/>
              <a:gd name="connsiteX6" fmla="*/ 0 w 5256091"/>
              <a:gd name="connsiteY6" fmla="*/ 1490259 h 1703153"/>
              <a:gd name="connsiteX7" fmla="*/ 0 w 5256091"/>
              <a:gd name="connsiteY7" fmla="*/ 212894 h 1703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56091" h="1703153">
                <a:moveTo>
                  <a:pt x="0" y="212894"/>
                </a:moveTo>
                <a:lnTo>
                  <a:pt x="4404515" y="212894"/>
                </a:lnTo>
                <a:lnTo>
                  <a:pt x="4404515" y="0"/>
                </a:lnTo>
                <a:lnTo>
                  <a:pt x="5256091" y="851577"/>
                </a:lnTo>
                <a:lnTo>
                  <a:pt x="4404515" y="1703153"/>
                </a:lnTo>
                <a:lnTo>
                  <a:pt x="4404515" y="1490259"/>
                </a:lnTo>
                <a:lnTo>
                  <a:pt x="0" y="1490259"/>
                </a:lnTo>
                <a:lnTo>
                  <a:pt x="0" y="212894"/>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700" tIns="225594" rIns="651382" bIns="225594" numCol="1" spcCol="1270" anchor="ctr" anchorCtr="0">
            <a:noAutofit/>
          </a:bodyPr>
          <a:lstStyle/>
          <a:p>
            <a:pPr marL="752121" lvl="1" indent="-285750">
              <a:buFont typeface="Arial" panose="020B0604020202020204" pitchFamily="34" charset="0"/>
              <a:buChar char="•"/>
            </a:pPr>
            <a:r>
              <a:rPr lang="en-US" sz="1600"/>
              <a:t>Do not use the Azure portal to shutdown a VM unless you are trying to change its IP address or delete the Virtual machine. Otherwise, you will lose the assigned IP address</a:t>
            </a:r>
          </a:p>
          <a:p>
            <a:pPr marL="752121" lvl="1" indent="-285750">
              <a:buFont typeface="Arial" panose="020B0604020202020204" pitchFamily="34" charset="0"/>
              <a:buChar char="•"/>
            </a:pPr>
            <a:r>
              <a:rPr lang="en-US" sz="1600"/>
              <a:t>Use static IP addresses only when a dynamic will not meet requirements. Do not use them because that is the current on premise approach</a:t>
            </a:r>
          </a:p>
        </p:txBody>
      </p:sp>
      <p:sp>
        <p:nvSpPr>
          <p:cNvPr id="10" name="Freeform: Shape 9"/>
          <p:cNvSpPr/>
          <p:nvPr/>
        </p:nvSpPr>
        <p:spPr>
          <a:xfrm>
            <a:off x="1845129" y="2868587"/>
            <a:ext cx="3336128" cy="2323899"/>
          </a:xfrm>
          <a:custGeom>
            <a:avLst/>
            <a:gdLst>
              <a:gd name="connsiteX0" fmla="*/ 0 w 3352455"/>
              <a:gd name="connsiteY0" fmla="*/ 293533 h 1761161"/>
              <a:gd name="connsiteX1" fmla="*/ 293533 w 3352455"/>
              <a:gd name="connsiteY1" fmla="*/ 0 h 1761161"/>
              <a:gd name="connsiteX2" fmla="*/ 3058922 w 3352455"/>
              <a:gd name="connsiteY2" fmla="*/ 0 h 1761161"/>
              <a:gd name="connsiteX3" fmla="*/ 3352455 w 3352455"/>
              <a:gd name="connsiteY3" fmla="*/ 293533 h 1761161"/>
              <a:gd name="connsiteX4" fmla="*/ 3352455 w 3352455"/>
              <a:gd name="connsiteY4" fmla="*/ 1467628 h 1761161"/>
              <a:gd name="connsiteX5" fmla="*/ 3058922 w 3352455"/>
              <a:gd name="connsiteY5" fmla="*/ 1761161 h 1761161"/>
              <a:gd name="connsiteX6" fmla="*/ 293533 w 3352455"/>
              <a:gd name="connsiteY6" fmla="*/ 1761161 h 1761161"/>
              <a:gd name="connsiteX7" fmla="*/ 0 w 3352455"/>
              <a:gd name="connsiteY7" fmla="*/ 1467628 h 1761161"/>
              <a:gd name="connsiteX8" fmla="*/ 0 w 3352455"/>
              <a:gd name="connsiteY8" fmla="*/ 293533 h 1761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455" h="1761161">
                <a:moveTo>
                  <a:pt x="0" y="293533"/>
                </a:moveTo>
                <a:cubicBezTo>
                  <a:pt x="0" y="131419"/>
                  <a:pt x="131419" y="0"/>
                  <a:pt x="293533" y="0"/>
                </a:cubicBezTo>
                <a:lnTo>
                  <a:pt x="3058922" y="0"/>
                </a:lnTo>
                <a:cubicBezTo>
                  <a:pt x="3221036" y="0"/>
                  <a:pt x="3352455" y="131419"/>
                  <a:pt x="3352455" y="293533"/>
                </a:cubicBezTo>
                <a:lnTo>
                  <a:pt x="3352455" y="1467628"/>
                </a:lnTo>
                <a:cubicBezTo>
                  <a:pt x="3352455" y="1629742"/>
                  <a:pt x="3221036" y="1761161"/>
                  <a:pt x="3058922" y="1761161"/>
                </a:cubicBezTo>
                <a:lnTo>
                  <a:pt x="293533" y="1761161"/>
                </a:lnTo>
                <a:cubicBezTo>
                  <a:pt x="131419" y="1761161"/>
                  <a:pt x="0" y="1629742"/>
                  <a:pt x="0" y="1467628"/>
                </a:cubicBezTo>
                <a:lnTo>
                  <a:pt x="0" y="2935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7893" tIns="146933" rIns="207893" bIns="146933" numCol="1" spcCol="1270" anchor="ctr" anchorCtr="0">
            <a:noAutofit/>
          </a:bodyPr>
          <a:lstStyle/>
          <a:p>
            <a:pPr marL="0" lvl="0" indent="0" algn="ctr" defTabSz="1422400">
              <a:lnSpc>
                <a:spcPct val="90000"/>
              </a:lnSpc>
              <a:spcBef>
                <a:spcPct val="0"/>
              </a:spcBef>
              <a:spcAft>
                <a:spcPct val="35000"/>
              </a:spcAft>
              <a:buNone/>
            </a:pPr>
            <a:r>
              <a:rPr lang="en-US" sz="3100" b="1" kern="1200"/>
              <a:t>Recommended</a:t>
            </a:r>
          </a:p>
        </p:txBody>
      </p:sp>
      <p:sp>
        <p:nvSpPr>
          <p:cNvPr id="11" name="Isosceles Triangle 10"/>
          <p:cNvSpPr>
            <a:spLocks/>
          </p:cNvSpPr>
          <p:nvPr/>
        </p:nvSpPr>
        <p:spPr>
          <a:xfrm>
            <a:off x="1845129" y="4765448"/>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3268881924"/>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IP address decisions</a:t>
            </a:r>
          </a:p>
        </p:txBody>
      </p:sp>
      <p:sp>
        <p:nvSpPr>
          <p:cNvPr id="9" name="Freeform: Shape 8"/>
          <p:cNvSpPr/>
          <p:nvPr/>
        </p:nvSpPr>
        <p:spPr>
          <a:xfrm>
            <a:off x="4857255" y="1843224"/>
            <a:ext cx="5424829" cy="883639"/>
          </a:xfrm>
          <a:custGeom>
            <a:avLst/>
            <a:gdLst>
              <a:gd name="connsiteX0" fmla="*/ 0 w 5261229"/>
              <a:gd name="connsiteY0" fmla="*/ 89152 h 713217"/>
              <a:gd name="connsiteX1" fmla="*/ 4904621 w 5261229"/>
              <a:gd name="connsiteY1" fmla="*/ 89152 h 713217"/>
              <a:gd name="connsiteX2" fmla="*/ 4904621 w 5261229"/>
              <a:gd name="connsiteY2" fmla="*/ 0 h 713217"/>
              <a:gd name="connsiteX3" fmla="*/ 5261229 w 5261229"/>
              <a:gd name="connsiteY3" fmla="*/ 356609 h 713217"/>
              <a:gd name="connsiteX4" fmla="*/ 4904621 w 5261229"/>
              <a:gd name="connsiteY4" fmla="*/ 713217 h 713217"/>
              <a:gd name="connsiteX5" fmla="*/ 4904621 w 5261229"/>
              <a:gd name="connsiteY5" fmla="*/ 624065 h 713217"/>
              <a:gd name="connsiteX6" fmla="*/ 0 w 5261229"/>
              <a:gd name="connsiteY6" fmla="*/ 624065 h 713217"/>
              <a:gd name="connsiteX7" fmla="*/ 0 w 5261229"/>
              <a:gd name="connsiteY7" fmla="*/ 89152 h 713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1229" h="713217">
                <a:moveTo>
                  <a:pt x="0" y="89152"/>
                </a:moveTo>
                <a:lnTo>
                  <a:pt x="4904621" y="89152"/>
                </a:lnTo>
                <a:lnTo>
                  <a:pt x="4904621" y="0"/>
                </a:lnTo>
                <a:lnTo>
                  <a:pt x="5261229" y="356609"/>
                </a:lnTo>
                <a:lnTo>
                  <a:pt x="4904621" y="713217"/>
                </a:lnTo>
                <a:lnTo>
                  <a:pt x="4904621" y="624065"/>
                </a:lnTo>
                <a:lnTo>
                  <a:pt x="0" y="624065"/>
                </a:lnTo>
                <a:lnTo>
                  <a:pt x="0" y="89152"/>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0160" tIns="99312" rIns="277616" bIns="99312" numCol="1" spcCol="1270" anchor="ctr" anchorCtr="0">
            <a:noAutofit/>
          </a:bodyPr>
          <a:lstStyle/>
          <a:p>
            <a:pPr marL="752121" lvl="1" indent="-285750">
              <a:buFont typeface="Arial" panose="020B0604020202020204" pitchFamily="34" charset="0"/>
              <a:buChar char="•"/>
            </a:pPr>
            <a:r>
              <a:rPr lang="en-US" sz="1600" dirty="0"/>
              <a:t>Carefully plan and track Static IP address usage to prevent running out of address quota</a:t>
            </a:r>
          </a:p>
        </p:txBody>
      </p:sp>
      <p:sp>
        <p:nvSpPr>
          <p:cNvPr id="10" name="Freeform: Shape 9"/>
          <p:cNvSpPr/>
          <p:nvPr/>
        </p:nvSpPr>
        <p:spPr>
          <a:xfrm>
            <a:off x="1831813" y="1922358"/>
            <a:ext cx="3348170" cy="776180"/>
          </a:xfrm>
          <a:custGeom>
            <a:avLst/>
            <a:gdLst>
              <a:gd name="connsiteX0" fmla="*/ 0 w 3507486"/>
              <a:gd name="connsiteY0" fmla="*/ 92493 h 554948"/>
              <a:gd name="connsiteX1" fmla="*/ 92493 w 3507486"/>
              <a:gd name="connsiteY1" fmla="*/ 0 h 554948"/>
              <a:gd name="connsiteX2" fmla="*/ 3414993 w 3507486"/>
              <a:gd name="connsiteY2" fmla="*/ 0 h 554948"/>
              <a:gd name="connsiteX3" fmla="*/ 3507486 w 3507486"/>
              <a:gd name="connsiteY3" fmla="*/ 92493 h 554948"/>
              <a:gd name="connsiteX4" fmla="*/ 3507486 w 3507486"/>
              <a:gd name="connsiteY4" fmla="*/ 462455 h 554948"/>
              <a:gd name="connsiteX5" fmla="*/ 3414993 w 3507486"/>
              <a:gd name="connsiteY5" fmla="*/ 554948 h 554948"/>
              <a:gd name="connsiteX6" fmla="*/ 92493 w 3507486"/>
              <a:gd name="connsiteY6" fmla="*/ 554948 h 554948"/>
              <a:gd name="connsiteX7" fmla="*/ 0 w 3507486"/>
              <a:gd name="connsiteY7" fmla="*/ 462455 h 554948"/>
              <a:gd name="connsiteX8" fmla="*/ 0 w 3507486"/>
              <a:gd name="connsiteY8" fmla="*/ 92493 h 554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07486" h="554948">
                <a:moveTo>
                  <a:pt x="0" y="92493"/>
                </a:moveTo>
                <a:cubicBezTo>
                  <a:pt x="0" y="41411"/>
                  <a:pt x="41411" y="0"/>
                  <a:pt x="92493" y="0"/>
                </a:cubicBezTo>
                <a:lnTo>
                  <a:pt x="3414993" y="0"/>
                </a:lnTo>
                <a:cubicBezTo>
                  <a:pt x="3466075" y="0"/>
                  <a:pt x="3507486" y="41411"/>
                  <a:pt x="3507486" y="92493"/>
                </a:cubicBezTo>
                <a:lnTo>
                  <a:pt x="3507486" y="462455"/>
                </a:lnTo>
                <a:cubicBezTo>
                  <a:pt x="3507486" y="513537"/>
                  <a:pt x="3466075" y="554948"/>
                  <a:pt x="3414993" y="554948"/>
                </a:cubicBezTo>
                <a:lnTo>
                  <a:pt x="92493" y="554948"/>
                </a:lnTo>
                <a:cubicBezTo>
                  <a:pt x="41411" y="554948"/>
                  <a:pt x="0" y="513537"/>
                  <a:pt x="0" y="462455"/>
                </a:cubicBezTo>
                <a:lnTo>
                  <a:pt x="0" y="9249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9010" tIns="88050" rIns="149010" bIns="88050" numCol="1" spcCol="1270" anchor="ctr" anchorCtr="0">
            <a:noAutofit/>
          </a:bodyPr>
          <a:lstStyle/>
          <a:p>
            <a:pPr marL="0" lvl="0" indent="0" algn="ctr" defTabSz="1422400">
              <a:lnSpc>
                <a:spcPct val="90000"/>
              </a:lnSpc>
              <a:spcBef>
                <a:spcPct val="0"/>
              </a:spcBef>
              <a:spcAft>
                <a:spcPct val="35000"/>
              </a:spcAft>
              <a:buNone/>
            </a:pPr>
            <a:r>
              <a:rPr lang="en-US" sz="3100" b="1" kern="1200"/>
              <a:t>Mandatory</a:t>
            </a:r>
          </a:p>
        </p:txBody>
      </p:sp>
      <p:sp>
        <p:nvSpPr>
          <p:cNvPr id="11" name="Freeform: Shape 10"/>
          <p:cNvSpPr/>
          <p:nvPr/>
        </p:nvSpPr>
        <p:spPr>
          <a:xfrm>
            <a:off x="4874409" y="2813597"/>
            <a:ext cx="5477905" cy="2934060"/>
          </a:xfrm>
          <a:custGeom>
            <a:avLst/>
            <a:gdLst>
              <a:gd name="connsiteX0" fmla="*/ 0 w 5024000"/>
              <a:gd name="connsiteY0" fmla="*/ 302086 h 2416688"/>
              <a:gd name="connsiteX1" fmla="*/ 3815656 w 5024000"/>
              <a:gd name="connsiteY1" fmla="*/ 302086 h 2416688"/>
              <a:gd name="connsiteX2" fmla="*/ 3815656 w 5024000"/>
              <a:gd name="connsiteY2" fmla="*/ 0 h 2416688"/>
              <a:gd name="connsiteX3" fmla="*/ 5024000 w 5024000"/>
              <a:gd name="connsiteY3" fmla="*/ 1208344 h 2416688"/>
              <a:gd name="connsiteX4" fmla="*/ 3815656 w 5024000"/>
              <a:gd name="connsiteY4" fmla="*/ 2416688 h 2416688"/>
              <a:gd name="connsiteX5" fmla="*/ 3815656 w 5024000"/>
              <a:gd name="connsiteY5" fmla="*/ 2114602 h 2416688"/>
              <a:gd name="connsiteX6" fmla="*/ 0 w 5024000"/>
              <a:gd name="connsiteY6" fmla="*/ 2114602 h 2416688"/>
              <a:gd name="connsiteX7" fmla="*/ 0 w 5024000"/>
              <a:gd name="connsiteY7" fmla="*/ 302086 h 2416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4000" h="2416688">
                <a:moveTo>
                  <a:pt x="0" y="302086"/>
                </a:moveTo>
                <a:lnTo>
                  <a:pt x="3815656" y="302086"/>
                </a:lnTo>
                <a:lnTo>
                  <a:pt x="3815656" y="0"/>
                </a:lnTo>
                <a:lnTo>
                  <a:pt x="5024000" y="1208344"/>
                </a:lnTo>
                <a:lnTo>
                  <a:pt x="3815656" y="2416688"/>
                </a:lnTo>
                <a:lnTo>
                  <a:pt x="3815656" y="2114602"/>
                </a:lnTo>
                <a:lnTo>
                  <a:pt x="0" y="2114602"/>
                </a:lnTo>
                <a:lnTo>
                  <a:pt x="0" y="302086"/>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8890" tIns="310976" rIns="915148" bIns="310976" numCol="1" spcCol="1270" anchor="ctr" anchorCtr="0">
            <a:noAutofit/>
          </a:bodyPr>
          <a:lstStyle/>
          <a:p>
            <a:pPr marL="752121" lvl="1" indent="-285750">
              <a:buFont typeface="Arial" panose="020B0604020202020204" pitchFamily="34" charset="0"/>
              <a:buChar char="•"/>
            </a:pPr>
            <a:r>
              <a:rPr lang="en-US" sz="1600" dirty="0"/>
              <a:t>If more than 5 reserved addresses are required, submit a Azure help desk ticket early to increase the Static address quota to prevent running out and preventing deployments</a:t>
            </a:r>
          </a:p>
          <a:p>
            <a:pPr marL="752121" lvl="1" indent="-285750">
              <a:buFont typeface="Arial" panose="020B0604020202020204" pitchFamily="34" charset="0"/>
              <a:buChar char="•"/>
            </a:pPr>
            <a:r>
              <a:rPr lang="en-US" sz="1600" dirty="0"/>
              <a:t>Leverage Static IP address names that can be easily associated with the service they are being used</a:t>
            </a:r>
          </a:p>
        </p:txBody>
      </p:sp>
      <p:sp>
        <p:nvSpPr>
          <p:cNvPr id="12" name="Freeform: Shape 11"/>
          <p:cNvSpPr/>
          <p:nvPr/>
        </p:nvSpPr>
        <p:spPr>
          <a:xfrm>
            <a:off x="1831813" y="3141452"/>
            <a:ext cx="3352455" cy="2263305"/>
          </a:xfrm>
          <a:custGeom>
            <a:avLst/>
            <a:gdLst>
              <a:gd name="connsiteX0" fmla="*/ 0 w 3352455"/>
              <a:gd name="connsiteY0" fmla="*/ 293533 h 1761161"/>
              <a:gd name="connsiteX1" fmla="*/ 293533 w 3352455"/>
              <a:gd name="connsiteY1" fmla="*/ 0 h 1761161"/>
              <a:gd name="connsiteX2" fmla="*/ 3058922 w 3352455"/>
              <a:gd name="connsiteY2" fmla="*/ 0 h 1761161"/>
              <a:gd name="connsiteX3" fmla="*/ 3352455 w 3352455"/>
              <a:gd name="connsiteY3" fmla="*/ 293533 h 1761161"/>
              <a:gd name="connsiteX4" fmla="*/ 3352455 w 3352455"/>
              <a:gd name="connsiteY4" fmla="*/ 1467628 h 1761161"/>
              <a:gd name="connsiteX5" fmla="*/ 3058922 w 3352455"/>
              <a:gd name="connsiteY5" fmla="*/ 1761161 h 1761161"/>
              <a:gd name="connsiteX6" fmla="*/ 293533 w 3352455"/>
              <a:gd name="connsiteY6" fmla="*/ 1761161 h 1761161"/>
              <a:gd name="connsiteX7" fmla="*/ 0 w 3352455"/>
              <a:gd name="connsiteY7" fmla="*/ 1467628 h 1761161"/>
              <a:gd name="connsiteX8" fmla="*/ 0 w 3352455"/>
              <a:gd name="connsiteY8" fmla="*/ 293533 h 1761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52455" h="1761161">
                <a:moveTo>
                  <a:pt x="0" y="293533"/>
                </a:moveTo>
                <a:cubicBezTo>
                  <a:pt x="0" y="131419"/>
                  <a:pt x="131419" y="0"/>
                  <a:pt x="293533" y="0"/>
                </a:cubicBezTo>
                <a:lnTo>
                  <a:pt x="3058922" y="0"/>
                </a:lnTo>
                <a:cubicBezTo>
                  <a:pt x="3221036" y="0"/>
                  <a:pt x="3352455" y="131419"/>
                  <a:pt x="3352455" y="293533"/>
                </a:cubicBezTo>
                <a:lnTo>
                  <a:pt x="3352455" y="1467628"/>
                </a:lnTo>
                <a:cubicBezTo>
                  <a:pt x="3352455" y="1629742"/>
                  <a:pt x="3221036" y="1761161"/>
                  <a:pt x="3058922" y="1761161"/>
                </a:cubicBezTo>
                <a:lnTo>
                  <a:pt x="293533" y="1761161"/>
                </a:lnTo>
                <a:cubicBezTo>
                  <a:pt x="131419" y="1761161"/>
                  <a:pt x="0" y="1629742"/>
                  <a:pt x="0" y="1467628"/>
                </a:cubicBezTo>
                <a:lnTo>
                  <a:pt x="0" y="293533"/>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7893" tIns="146933" rIns="207893" bIns="146933" numCol="1" spcCol="1270" anchor="ctr" anchorCtr="0">
            <a:noAutofit/>
          </a:bodyPr>
          <a:lstStyle/>
          <a:p>
            <a:pPr marL="0" lvl="0" indent="0" algn="ctr" defTabSz="1422400">
              <a:lnSpc>
                <a:spcPct val="90000"/>
              </a:lnSpc>
              <a:spcBef>
                <a:spcPct val="0"/>
              </a:spcBef>
              <a:spcAft>
                <a:spcPct val="35000"/>
              </a:spcAft>
              <a:buNone/>
            </a:pPr>
            <a:r>
              <a:rPr lang="en-US" sz="3100" b="1" kern="1200"/>
              <a:t>Recommended</a:t>
            </a:r>
          </a:p>
        </p:txBody>
      </p:sp>
      <p:sp>
        <p:nvSpPr>
          <p:cNvPr id="13" name="Octagon 12"/>
          <p:cNvSpPr/>
          <p:nvPr/>
        </p:nvSpPr>
        <p:spPr>
          <a:xfrm>
            <a:off x="1761464" y="2432601"/>
            <a:ext cx="443098" cy="439889"/>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14" name="Isosceles Triangle 13"/>
          <p:cNvSpPr>
            <a:spLocks/>
          </p:cNvSpPr>
          <p:nvPr/>
        </p:nvSpPr>
        <p:spPr>
          <a:xfrm>
            <a:off x="1693076" y="4947538"/>
            <a:ext cx="579874" cy="457219"/>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3832222383"/>
      </p:ext>
    </p:extLst>
  </p:cSld>
  <p:clrMapOvr>
    <a:masterClrMapping/>
  </p:clrMapOvr>
  <p:transition>
    <p:fad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96220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Appendix</a:t>
            </a:r>
          </a:p>
        </p:txBody>
      </p:sp>
    </p:spTree>
    <p:extLst>
      <p:ext uri="{BB962C8B-B14F-4D97-AF65-F5344CB8AC3E}">
        <p14:creationId xmlns:p14="http://schemas.microsoft.com/office/powerpoint/2010/main" val="3231693614"/>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a:solidFill>
                  <a:srgbClr val="0078D7"/>
                </a:solidFill>
              </a:rPr>
              <a:t>ASM versus ARM</a:t>
            </a:r>
          </a:p>
          <a:p>
            <a:r>
              <a:rPr lang="en-US">
                <a:solidFill>
                  <a:srgbClr val="0078D7"/>
                </a:solidFill>
              </a:rPr>
              <a:t>ASM objects can only connect to ASM networks</a:t>
            </a:r>
          </a:p>
          <a:p>
            <a:r>
              <a:rPr lang="en-US">
                <a:solidFill>
                  <a:srgbClr val="0078D7"/>
                </a:solidFill>
              </a:rPr>
              <a:t>ARM objects can only connect to ARM networks</a:t>
            </a:r>
          </a:p>
        </p:txBody>
      </p:sp>
      <p:sp>
        <p:nvSpPr>
          <p:cNvPr id="3" name="Title 2"/>
          <p:cNvSpPr>
            <a:spLocks noGrp="1"/>
          </p:cNvSpPr>
          <p:nvPr>
            <p:ph type="title"/>
          </p:nvPr>
        </p:nvSpPr>
        <p:spPr/>
        <p:txBody>
          <a:bodyPr/>
          <a:lstStyle/>
          <a:p>
            <a:r>
              <a:rPr lang="en-US"/>
              <a:t>Azure networking versions</a:t>
            </a:r>
          </a:p>
        </p:txBody>
      </p:sp>
    </p:spTree>
    <p:extLst>
      <p:ext uri="{BB962C8B-B14F-4D97-AF65-F5344CB8AC3E}">
        <p14:creationId xmlns:p14="http://schemas.microsoft.com/office/powerpoint/2010/main" val="3028981560"/>
      </p:ext>
    </p:extLst>
  </p:cSld>
  <p:clrMapOvr>
    <a:masterClrMapping/>
  </p:clrMapOvr>
  <p:transition>
    <p:fade/>
  </p:transition>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35" name="Text Placeholder 5"/>
          <p:cNvSpPr>
            <a:spLocks noGrp="1"/>
          </p:cNvSpPr>
          <p:nvPr>
            <p:ph type="body" sz="quarter" idx="10"/>
          </p:nvPr>
        </p:nvSpPr>
        <p:spPr>
          <a:xfrm>
            <a:off x="366168" y="1212851"/>
            <a:ext cx="11702553" cy="2985433"/>
          </a:xfrm>
        </p:spPr>
        <p:txBody>
          <a:bodyPr/>
          <a:lstStyle/>
          <a:p>
            <a:pPr marL="0" indent="0">
              <a:buNone/>
            </a:pPr>
            <a:r>
              <a:rPr lang="en-US">
                <a:solidFill>
                  <a:srgbClr val="0078D7"/>
                </a:solidFill>
              </a:rPr>
              <a:t>Routing policies</a:t>
            </a:r>
          </a:p>
          <a:p>
            <a:pPr marL="342846" lvl="1" indent="-342846"/>
            <a:r>
              <a:rPr lang="en-US"/>
              <a:t>Performance – Direct to “closest” service</a:t>
            </a:r>
          </a:p>
          <a:p>
            <a:pPr marL="342846" lvl="1" indent="-342846"/>
            <a:r>
              <a:rPr lang="en-US"/>
              <a:t>Weighted – Distribute across all services</a:t>
            </a:r>
          </a:p>
          <a:p>
            <a:pPr marL="342846" lvl="1" indent="-342846"/>
            <a:r>
              <a:rPr lang="en-US"/>
              <a:t>Priority – Direct to “backup” if primary fails</a:t>
            </a:r>
          </a:p>
          <a:p>
            <a:pPr marL="0" indent="0">
              <a:buNone/>
            </a:pPr>
            <a:r>
              <a:rPr lang="en-US">
                <a:solidFill>
                  <a:srgbClr val="0078D7"/>
                </a:solidFill>
              </a:rPr>
              <a:t>Nested profiles</a:t>
            </a:r>
          </a:p>
          <a:p>
            <a:pPr marL="342846" lvl="1" indent="-342846"/>
            <a:r>
              <a:rPr lang="en-US"/>
              <a:t>Flexible multi-level policies</a:t>
            </a:r>
          </a:p>
          <a:p>
            <a:pPr lvl="1"/>
            <a:endParaRPr lang="en-US"/>
          </a:p>
        </p:txBody>
      </p:sp>
      <p:sp>
        <p:nvSpPr>
          <p:cNvPr id="17" name="Title 16"/>
          <p:cNvSpPr>
            <a:spLocks noGrp="1"/>
          </p:cNvSpPr>
          <p:nvPr>
            <p:ph type="title"/>
          </p:nvPr>
        </p:nvSpPr>
        <p:spPr/>
        <p:txBody>
          <a:bodyPr/>
          <a:lstStyle/>
          <a:p>
            <a:r>
              <a:rPr lang="en-US"/>
              <a:t>Global – Traffic manager</a:t>
            </a:r>
          </a:p>
        </p:txBody>
      </p:sp>
      <p:grpSp>
        <p:nvGrpSpPr>
          <p:cNvPr id="2" name="Group 1"/>
          <p:cNvGrpSpPr/>
          <p:nvPr/>
        </p:nvGrpSpPr>
        <p:grpSpPr>
          <a:xfrm>
            <a:off x="5488574" y="2887061"/>
            <a:ext cx="6391672" cy="3612130"/>
            <a:chOff x="4428342" y="2303507"/>
            <a:chExt cx="7733923" cy="4370677"/>
          </a:xfrm>
        </p:grpSpPr>
        <p:grpSp>
          <p:nvGrpSpPr>
            <p:cNvPr id="5" name="Group 4"/>
            <p:cNvGrpSpPr/>
            <p:nvPr/>
          </p:nvGrpSpPr>
          <p:grpSpPr>
            <a:xfrm>
              <a:off x="4794084" y="2303507"/>
              <a:ext cx="7368181" cy="3962083"/>
              <a:chOff x="395371" y="1139688"/>
              <a:chExt cx="8399866" cy="4651514"/>
            </a:xfrm>
            <a:solidFill>
              <a:srgbClr val="9C9C9C"/>
            </a:solidFill>
          </p:grpSpPr>
          <p:sp>
            <p:nvSpPr>
              <p:cNvPr id="7" name="Oval 9"/>
              <p:cNvSpPr>
                <a:spLocks noChangeAspect="1" noChangeArrowheads="1"/>
              </p:cNvSpPr>
              <p:nvPr userDrawn="1"/>
            </p:nvSpPr>
            <p:spPr bwMode="auto">
              <a:xfrm>
                <a:off x="2417310"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 name="Oval 10"/>
              <p:cNvSpPr>
                <a:spLocks noChangeAspect="1" noChangeArrowheads="1"/>
              </p:cNvSpPr>
              <p:nvPr userDrawn="1"/>
            </p:nvSpPr>
            <p:spPr bwMode="auto">
              <a:xfrm>
                <a:off x="2528886"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 name="Oval 11"/>
              <p:cNvSpPr>
                <a:spLocks noChangeAspect="1" noChangeArrowheads="1"/>
              </p:cNvSpPr>
              <p:nvPr userDrawn="1"/>
            </p:nvSpPr>
            <p:spPr bwMode="auto">
              <a:xfrm>
                <a:off x="264196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 name="Oval 12"/>
              <p:cNvSpPr>
                <a:spLocks noChangeAspect="1" noChangeArrowheads="1"/>
              </p:cNvSpPr>
              <p:nvPr userDrawn="1"/>
            </p:nvSpPr>
            <p:spPr bwMode="auto">
              <a:xfrm>
                <a:off x="2753545"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 name="Oval 13"/>
              <p:cNvSpPr>
                <a:spLocks noChangeAspect="1" noChangeArrowheads="1"/>
              </p:cNvSpPr>
              <p:nvPr userDrawn="1"/>
            </p:nvSpPr>
            <p:spPr bwMode="auto">
              <a:xfrm>
                <a:off x="309128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 name="Oval 14"/>
              <p:cNvSpPr>
                <a:spLocks noChangeAspect="1" noChangeArrowheads="1"/>
              </p:cNvSpPr>
              <p:nvPr userDrawn="1"/>
            </p:nvSpPr>
            <p:spPr bwMode="auto">
              <a:xfrm>
                <a:off x="320437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3" name="Oval 15"/>
              <p:cNvSpPr>
                <a:spLocks noChangeAspect="1" noChangeArrowheads="1"/>
              </p:cNvSpPr>
              <p:nvPr userDrawn="1"/>
            </p:nvSpPr>
            <p:spPr bwMode="auto">
              <a:xfrm>
                <a:off x="331594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4" name="Oval 16"/>
              <p:cNvSpPr>
                <a:spLocks noChangeAspect="1" noChangeArrowheads="1"/>
              </p:cNvSpPr>
              <p:nvPr userDrawn="1"/>
            </p:nvSpPr>
            <p:spPr bwMode="auto">
              <a:xfrm>
                <a:off x="3429033"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5" name="Oval 17"/>
              <p:cNvSpPr>
                <a:spLocks noChangeAspect="1" noChangeArrowheads="1"/>
              </p:cNvSpPr>
              <p:nvPr userDrawn="1"/>
            </p:nvSpPr>
            <p:spPr bwMode="auto">
              <a:xfrm>
                <a:off x="3540609"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6" name="Oval 18"/>
              <p:cNvSpPr>
                <a:spLocks noChangeAspect="1" noChangeArrowheads="1"/>
              </p:cNvSpPr>
              <p:nvPr userDrawn="1"/>
            </p:nvSpPr>
            <p:spPr bwMode="auto">
              <a:xfrm>
                <a:off x="3653693"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8" name="Oval 19"/>
              <p:cNvSpPr>
                <a:spLocks noChangeAspect="1" noChangeArrowheads="1"/>
              </p:cNvSpPr>
              <p:nvPr userDrawn="1"/>
            </p:nvSpPr>
            <p:spPr bwMode="auto">
              <a:xfrm>
                <a:off x="3765269" y="113968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9" name="Oval 20"/>
              <p:cNvSpPr>
                <a:spLocks noChangeAspect="1" noChangeArrowheads="1"/>
              </p:cNvSpPr>
              <p:nvPr userDrawn="1"/>
            </p:nvSpPr>
            <p:spPr bwMode="auto">
              <a:xfrm>
                <a:off x="3878352"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0" name="Oval 21"/>
              <p:cNvSpPr>
                <a:spLocks noChangeAspect="1" noChangeArrowheads="1"/>
              </p:cNvSpPr>
              <p:nvPr userDrawn="1"/>
            </p:nvSpPr>
            <p:spPr bwMode="auto">
              <a:xfrm>
                <a:off x="3989928"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1" name="Oval 22"/>
              <p:cNvSpPr>
                <a:spLocks noChangeAspect="1" noChangeArrowheads="1"/>
              </p:cNvSpPr>
              <p:nvPr userDrawn="1"/>
            </p:nvSpPr>
            <p:spPr bwMode="auto">
              <a:xfrm>
                <a:off x="6574270" y="113968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2" name="Oval 23"/>
              <p:cNvSpPr>
                <a:spLocks noChangeAspect="1" noChangeArrowheads="1"/>
              </p:cNvSpPr>
              <p:nvPr userDrawn="1"/>
            </p:nvSpPr>
            <p:spPr bwMode="auto">
              <a:xfrm>
                <a:off x="219265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3" name="Oval 24"/>
              <p:cNvSpPr>
                <a:spLocks noChangeAspect="1" noChangeArrowheads="1"/>
              </p:cNvSpPr>
              <p:nvPr userDrawn="1"/>
            </p:nvSpPr>
            <p:spPr bwMode="auto">
              <a:xfrm>
                <a:off x="2304226"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4" name="Oval 25"/>
              <p:cNvSpPr>
                <a:spLocks noChangeAspect="1" noChangeArrowheads="1"/>
              </p:cNvSpPr>
              <p:nvPr userDrawn="1"/>
            </p:nvSpPr>
            <p:spPr bwMode="auto">
              <a:xfrm>
                <a:off x="241731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5" name="Oval 26"/>
              <p:cNvSpPr>
                <a:spLocks noChangeAspect="1" noChangeArrowheads="1"/>
              </p:cNvSpPr>
              <p:nvPr userDrawn="1"/>
            </p:nvSpPr>
            <p:spPr bwMode="auto">
              <a:xfrm>
                <a:off x="252888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6" name="Oval 27"/>
              <p:cNvSpPr>
                <a:spLocks noChangeAspect="1" noChangeArrowheads="1"/>
              </p:cNvSpPr>
              <p:nvPr userDrawn="1"/>
            </p:nvSpPr>
            <p:spPr bwMode="auto">
              <a:xfrm>
                <a:off x="264196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7" name="Oval 28"/>
              <p:cNvSpPr>
                <a:spLocks noChangeAspect="1" noChangeArrowheads="1"/>
              </p:cNvSpPr>
              <p:nvPr userDrawn="1"/>
            </p:nvSpPr>
            <p:spPr bwMode="auto">
              <a:xfrm>
                <a:off x="2866630"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8" name="Oval 29"/>
              <p:cNvSpPr>
                <a:spLocks noChangeAspect="1" noChangeArrowheads="1"/>
              </p:cNvSpPr>
              <p:nvPr userDrawn="1"/>
            </p:nvSpPr>
            <p:spPr bwMode="auto">
              <a:xfrm>
                <a:off x="2978206"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9" name="Oval 30"/>
              <p:cNvSpPr>
                <a:spLocks noChangeAspect="1" noChangeArrowheads="1"/>
              </p:cNvSpPr>
              <p:nvPr userDrawn="1"/>
            </p:nvSpPr>
            <p:spPr bwMode="auto">
              <a:xfrm>
                <a:off x="309128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0" name="Oval 31"/>
              <p:cNvSpPr>
                <a:spLocks noChangeAspect="1" noChangeArrowheads="1"/>
              </p:cNvSpPr>
              <p:nvPr userDrawn="1"/>
            </p:nvSpPr>
            <p:spPr bwMode="auto">
              <a:xfrm>
                <a:off x="320437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1" name="Oval 32"/>
              <p:cNvSpPr>
                <a:spLocks noChangeAspect="1" noChangeArrowheads="1"/>
              </p:cNvSpPr>
              <p:nvPr userDrawn="1"/>
            </p:nvSpPr>
            <p:spPr bwMode="auto">
              <a:xfrm>
                <a:off x="331594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2" name="Oval 33"/>
              <p:cNvSpPr>
                <a:spLocks noChangeAspect="1" noChangeArrowheads="1"/>
              </p:cNvSpPr>
              <p:nvPr userDrawn="1"/>
            </p:nvSpPr>
            <p:spPr bwMode="auto">
              <a:xfrm>
                <a:off x="3429033"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3" name="Oval 34"/>
              <p:cNvSpPr>
                <a:spLocks noChangeAspect="1" noChangeArrowheads="1"/>
              </p:cNvSpPr>
              <p:nvPr userDrawn="1"/>
            </p:nvSpPr>
            <p:spPr bwMode="auto">
              <a:xfrm>
                <a:off x="3540609"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4" name="Oval 35"/>
              <p:cNvSpPr>
                <a:spLocks noChangeAspect="1" noChangeArrowheads="1"/>
              </p:cNvSpPr>
              <p:nvPr userDrawn="1"/>
            </p:nvSpPr>
            <p:spPr bwMode="auto">
              <a:xfrm>
                <a:off x="3653693"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5" name="Oval 36"/>
              <p:cNvSpPr>
                <a:spLocks noChangeAspect="1" noChangeArrowheads="1"/>
              </p:cNvSpPr>
              <p:nvPr userDrawn="1"/>
            </p:nvSpPr>
            <p:spPr bwMode="auto">
              <a:xfrm>
                <a:off x="3765269"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6" name="Oval 37"/>
              <p:cNvSpPr>
                <a:spLocks noChangeAspect="1" noChangeArrowheads="1"/>
              </p:cNvSpPr>
              <p:nvPr userDrawn="1"/>
            </p:nvSpPr>
            <p:spPr bwMode="auto">
              <a:xfrm>
                <a:off x="387835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7" name="Oval 38"/>
              <p:cNvSpPr>
                <a:spLocks noChangeAspect="1" noChangeArrowheads="1"/>
              </p:cNvSpPr>
              <p:nvPr userDrawn="1"/>
            </p:nvSpPr>
            <p:spPr bwMode="auto">
              <a:xfrm>
                <a:off x="4663908"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8" name="Oval 39"/>
              <p:cNvSpPr>
                <a:spLocks noChangeAspect="1" noChangeArrowheads="1"/>
              </p:cNvSpPr>
              <p:nvPr userDrawn="1"/>
            </p:nvSpPr>
            <p:spPr bwMode="auto">
              <a:xfrm>
                <a:off x="4776992"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9" name="Oval 40"/>
              <p:cNvSpPr>
                <a:spLocks noChangeAspect="1" noChangeArrowheads="1"/>
              </p:cNvSpPr>
              <p:nvPr userDrawn="1"/>
            </p:nvSpPr>
            <p:spPr bwMode="auto">
              <a:xfrm>
                <a:off x="6462694"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0" name="Oval 41"/>
              <p:cNvSpPr>
                <a:spLocks noChangeAspect="1" noChangeArrowheads="1"/>
              </p:cNvSpPr>
              <p:nvPr userDrawn="1"/>
            </p:nvSpPr>
            <p:spPr bwMode="auto">
              <a:xfrm>
                <a:off x="6574270" y="1243725"/>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1" name="Oval 42"/>
              <p:cNvSpPr>
                <a:spLocks noChangeAspect="1" noChangeArrowheads="1"/>
              </p:cNvSpPr>
              <p:nvPr userDrawn="1"/>
            </p:nvSpPr>
            <p:spPr bwMode="auto">
              <a:xfrm>
                <a:off x="6687355" y="1243725"/>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2" name="Oval 43"/>
              <p:cNvSpPr>
                <a:spLocks noChangeAspect="1" noChangeArrowheads="1"/>
              </p:cNvSpPr>
              <p:nvPr userDrawn="1"/>
            </p:nvSpPr>
            <p:spPr bwMode="auto">
              <a:xfrm>
                <a:off x="151867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3" name="Oval 44"/>
              <p:cNvSpPr>
                <a:spLocks noChangeAspect="1" noChangeArrowheads="1"/>
              </p:cNvSpPr>
              <p:nvPr userDrawn="1"/>
            </p:nvSpPr>
            <p:spPr bwMode="auto">
              <a:xfrm>
                <a:off x="1630247"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4" name="Oval 45"/>
              <p:cNvSpPr>
                <a:spLocks noChangeAspect="1" noChangeArrowheads="1"/>
              </p:cNvSpPr>
              <p:nvPr userDrawn="1"/>
            </p:nvSpPr>
            <p:spPr bwMode="auto">
              <a:xfrm>
                <a:off x="174333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5" name="Oval 46"/>
              <p:cNvSpPr>
                <a:spLocks noChangeAspect="1" noChangeArrowheads="1"/>
              </p:cNvSpPr>
              <p:nvPr userDrawn="1"/>
            </p:nvSpPr>
            <p:spPr bwMode="auto">
              <a:xfrm>
                <a:off x="185490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6" name="Oval 47"/>
              <p:cNvSpPr>
                <a:spLocks noChangeAspect="1" noChangeArrowheads="1"/>
              </p:cNvSpPr>
              <p:nvPr userDrawn="1"/>
            </p:nvSpPr>
            <p:spPr bwMode="auto">
              <a:xfrm>
                <a:off x="196799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7" name="Oval 48"/>
              <p:cNvSpPr>
                <a:spLocks noChangeAspect="1" noChangeArrowheads="1"/>
              </p:cNvSpPr>
              <p:nvPr userDrawn="1"/>
            </p:nvSpPr>
            <p:spPr bwMode="auto">
              <a:xfrm>
                <a:off x="2192650"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8" name="Oval 49"/>
              <p:cNvSpPr>
                <a:spLocks noChangeAspect="1" noChangeArrowheads="1"/>
              </p:cNvSpPr>
              <p:nvPr userDrawn="1"/>
            </p:nvSpPr>
            <p:spPr bwMode="auto">
              <a:xfrm>
                <a:off x="2304226"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9" name="Oval 50"/>
              <p:cNvSpPr>
                <a:spLocks noChangeAspect="1" noChangeArrowheads="1"/>
              </p:cNvSpPr>
              <p:nvPr userDrawn="1"/>
            </p:nvSpPr>
            <p:spPr bwMode="auto">
              <a:xfrm>
                <a:off x="241731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0" name="Oval 51"/>
              <p:cNvSpPr>
                <a:spLocks noChangeAspect="1" noChangeArrowheads="1"/>
              </p:cNvSpPr>
              <p:nvPr userDrawn="1"/>
            </p:nvSpPr>
            <p:spPr bwMode="auto">
              <a:xfrm>
                <a:off x="252888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1" name="Oval 52"/>
              <p:cNvSpPr>
                <a:spLocks noChangeAspect="1" noChangeArrowheads="1"/>
              </p:cNvSpPr>
              <p:nvPr userDrawn="1"/>
            </p:nvSpPr>
            <p:spPr bwMode="auto">
              <a:xfrm>
                <a:off x="2753545"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2" name="Oval 53"/>
              <p:cNvSpPr>
                <a:spLocks noChangeAspect="1" noChangeArrowheads="1"/>
              </p:cNvSpPr>
              <p:nvPr userDrawn="1"/>
            </p:nvSpPr>
            <p:spPr bwMode="auto">
              <a:xfrm>
                <a:off x="2866630"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3" name="Oval 54"/>
              <p:cNvSpPr>
                <a:spLocks noChangeAspect="1" noChangeArrowheads="1"/>
              </p:cNvSpPr>
              <p:nvPr userDrawn="1"/>
            </p:nvSpPr>
            <p:spPr bwMode="auto">
              <a:xfrm>
                <a:off x="2978206"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4" name="Oval 55"/>
              <p:cNvSpPr>
                <a:spLocks noChangeAspect="1" noChangeArrowheads="1"/>
              </p:cNvSpPr>
              <p:nvPr userDrawn="1"/>
            </p:nvSpPr>
            <p:spPr bwMode="auto">
              <a:xfrm>
                <a:off x="309128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5" name="Oval 56"/>
              <p:cNvSpPr>
                <a:spLocks noChangeAspect="1" noChangeArrowheads="1"/>
              </p:cNvSpPr>
              <p:nvPr userDrawn="1"/>
            </p:nvSpPr>
            <p:spPr bwMode="auto">
              <a:xfrm>
                <a:off x="320437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6" name="Oval 57"/>
              <p:cNvSpPr>
                <a:spLocks noChangeAspect="1" noChangeArrowheads="1"/>
              </p:cNvSpPr>
              <p:nvPr userDrawn="1"/>
            </p:nvSpPr>
            <p:spPr bwMode="auto">
              <a:xfrm>
                <a:off x="331594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7" name="Oval 58"/>
              <p:cNvSpPr>
                <a:spLocks noChangeAspect="1" noChangeArrowheads="1"/>
              </p:cNvSpPr>
              <p:nvPr userDrawn="1"/>
            </p:nvSpPr>
            <p:spPr bwMode="auto">
              <a:xfrm>
                <a:off x="3429033"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8" name="Oval 59"/>
              <p:cNvSpPr>
                <a:spLocks noChangeAspect="1" noChangeArrowheads="1"/>
              </p:cNvSpPr>
              <p:nvPr userDrawn="1"/>
            </p:nvSpPr>
            <p:spPr bwMode="auto">
              <a:xfrm>
                <a:off x="3540609" y="134776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9" name="Oval 60"/>
              <p:cNvSpPr>
                <a:spLocks noChangeAspect="1" noChangeArrowheads="1"/>
              </p:cNvSpPr>
              <p:nvPr userDrawn="1"/>
            </p:nvSpPr>
            <p:spPr bwMode="auto">
              <a:xfrm>
                <a:off x="3653693"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0" name="Oval 61"/>
              <p:cNvSpPr>
                <a:spLocks noChangeAspect="1" noChangeArrowheads="1"/>
              </p:cNvSpPr>
              <p:nvPr userDrawn="1"/>
            </p:nvSpPr>
            <p:spPr bwMode="auto">
              <a:xfrm>
                <a:off x="3765269"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1" name="Oval 62"/>
              <p:cNvSpPr>
                <a:spLocks noChangeAspect="1" noChangeArrowheads="1"/>
              </p:cNvSpPr>
              <p:nvPr userDrawn="1"/>
            </p:nvSpPr>
            <p:spPr bwMode="auto">
              <a:xfrm>
                <a:off x="4663908"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2" name="Oval 63"/>
              <p:cNvSpPr>
                <a:spLocks noChangeAspect="1" noChangeArrowheads="1"/>
              </p:cNvSpPr>
              <p:nvPr userDrawn="1"/>
            </p:nvSpPr>
            <p:spPr bwMode="auto">
              <a:xfrm>
                <a:off x="6687355"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3" name="Oval 64"/>
              <p:cNvSpPr>
                <a:spLocks noChangeAspect="1" noChangeArrowheads="1"/>
              </p:cNvSpPr>
              <p:nvPr userDrawn="1"/>
            </p:nvSpPr>
            <p:spPr bwMode="auto">
              <a:xfrm>
                <a:off x="6798931" y="134776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4" name="Oval 65"/>
              <p:cNvSpPr>
                <a:spLocks noChangeAspect="1" noChangeArrowheads="1"/>
              </p:cNvSpPr>
              <p:nvPr userDrawn="1"/>
            </p:nvSpPr>
            <p:spPr bwMode="auto">
              <a:xfrm>
                <a:off x="140558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5" name="Oval 66"/>
              <p:cNvSpPr>
                <a:spLocks noChangeAspect="1" noChangeArrowheads="1"/>
              </p:cNvSpPr>
              <p:nvPr userDrawn="1"/>
            </p:nvSpPr>
            <p:spPr bwMode="auto">
              <a:xfrm>
                <a:off x="151867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6" name="Oval 67"/>
              <p:cNvSpPr>
                <a:spLocks noChangeAspect="1" noChangeArrowheads="1"/>
              </p:cNvSpPr>
              <p:nvPr userDrawn="1"/>
            </p:nvSpPr>
            <p:spPr bwMode="auto">
              <a:xfrm>
                <a:off x="1630247"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7" name="Oval 68"/>
              <p:cNvSpPr>
                <a:spLocks noChangeAspect="1" noChangeArrowheads="1"/>
              </p:cNvSpPr>
              <p:nvPr userDrawn="1"/>
            </p:nvSpPr>
            <p:spPr bwMode="auto">
              <a:xfrm>
                <a:off x="174333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8" name="Oval 69"/>
              <p:cNvSpPr>
                <a:spLocks noChangeAspect="1" noChangeArrowheads="1"/>
              </p:cNvSpPr>
              <p:nvPr userDrawn="1"/>
            </p:nvSpPr>
            <p:spPr bwMode="auto">
              <a:xfrm>
                <a:off x="185490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9" name="Oval 70"/>
              <p:cNvSpPr>
                <a:spLocks noChangeAspect="1" noChangeArrowheads="1"/>
              </p:cNvSpPr>
              <p:nvPr userDrawn="1"/>
            </p:nvSpPr>
            <p:spPr bwMode="auto">
              <a:xfrm>
                <a:off x="196799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0" name="Oval 71"/>
              <p:cNvSpPr>
                <a:spLocks noChangeAspect="1" noChangeArrowheads="1"/>
              </p:cNvSpPr>
              <p:nvPr userDrawn="1"/>
            </p:nvSpPr>
            <p:spPr bwMode="auto">
              <a:xfrm>
                <a:off x="207956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1" name="Oval 72"/>
              <p:cNvSpPr>
                <a:spLocks noChangeAspect="1" noChangeArrowheads="1"/>
              </p:cNvSpPr>
              <p:nvPr userDrawn="1"/>
            </p:nvSpPr>
            <p:spPr bwMode="auto">
              <a:xfrm>
                <a:off x="219265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2" name="Oval 73"/>
              <p:cNvSpPr>
                <a:spLocks noChangeAspect="1" noChangeArrowheads="1"/>
              </p:cNvSpPr>
              <p:nvPr userDrawn="1"/>
            </p:nvSpPr>
            <p:spPr bwMode="auto">
              <a:xfrm>
                <a:off x="2304226"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3" name="Oval 74"/>
              <p:cNvSpPr>
                <a:spLocks noChangeAspect="1" noChangeArrowheads="1"/>
              </p:cNvSpPr>
              <p:nvPr userDrawn="1"/>
            </p:nvSpPr>
            <p:spPr bwMode="auto">
              <a:xfrm>
                <a:off x="241731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4" name="Oval 75"/>
              <p:cNvSpPr>
                <a:spLocks noChangeAspect="1" noChangeArrowheads="1"/>
              </p:cNvSpPr>
              <p:nvPr userDrawn="1"/>
            </p:nvSpPr>
            <p:spPr bwMode="auto">
              <a:xfrm>
                <a:off x="2753545"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5" name="Oval 76"/>
              <p:cNvSpPr>
                <a:spLocks noChangeAspect="1" noChangeArrowheads="1"/>
              </p:cNvSpPr>
              <p:nvPr userDrawn="1"/>
            </p:nvSpPr>
            <p:spPr bwMode="auto">
              <a:xfrm>
                <a:off x="286663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6" name="Oval 77"/>
              <p:cNvSpPr>
                <a:spLocks noChangeAspect="1" noChangeArrowheads="1"/>
              </p:cNvSpPr>
              <p:nvPr userDrawn="1"/>
            </p:nvSpPr>
            <p:spPr bwMode="auto">
              <a:xfrm>
                <a:off x="2978206"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7" name="Oval 78"/>
              <p:cNvSpPr>
                <a:spLocks noChangeAspect="1" noChangeArrowheads="1"/>
              </p:cNvSpPr>
              <p:nvPr userDrawn="1"/>
            </p:nvSpPr>
            <p:spPr bwMode="auto">
              <a:xfrm>
                <a:off x="309128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8" name="Oval 79"/>
              <p:cNvSpPr>
                <a:spLocks noChangeAspect="1" noChangeArrowheads="1"/>
              </p:cNvSpPr>
              <p:nvPr userDrawn="1"/>
            </p:nvSpPr>
            <p:spPr bwMode="auto">
              <a:xfrm>
                <a:off x="320437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9" name="Oval 80"/>
              <p:cNvSpPr>
                <a:spLocks noChangeAspect="1" noChangeArrowheads="1"/>
              </p:cNvSpPr>
              <p:nvPr userDrawn="1"/>
            </p:nvSpPr>
            <p:spPr bwMode="auto">
              <a:xfrm>
                <a:off x="331594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0" name="Oval 81"/>
              <p:cNvSpPr>
                <a:spLocks noChangeAspect="1" noChangeArrowheads="1"/>
              </p:cNvSpPr>
              <p:nvPr userDrawn="1"/>
            </p:nvSpPr>
            <p:spPr bwMode="auto">
              <a:xfrm>
                <a:off x="342903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1" name="Oval 82"/>
              <p:cNvSpPr>
                <a:spLocks noChangeAspect="1" noChangeArrowheads="1"/>
              </p:cNvSpPr>
              <p:nvPr userDrawn="1"/>
            </p:nvSpPr>
            <p:spPr bwMode="auto">
              <a:xfrm>
                <a:off x="3540609"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2" name="Oval 83"/>
              <p:cNvSpPr>
                <a:spLocks noChangeAspect="1" noChangeArrowheads="1"/>
              </p:cNvSpPr>
              <p:nvPr userDrawn="1"/>
            </p:nvSpPr>
            <p:spPr bwMode="auto">
              <a:xfrm>
                <a:off x="3653693"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3" name="Oval 84"/>
              <p:cNvSpPr>
                <a:spLocks noChangeAspect="1" noChangeArrowheads="1"/>
              </p:cNvSpPr>
              <p:nvPr userDrawn="1"/>
            </p:nvSpPr>
            <p:spPr bwMode="auto">
              <a:xfrm>
                <a:off x="3765269"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4" name="Oval 85"/>
              <p:cNvSpPr>
                <a:spLocks noChangeAspect="1" noChangeArrowheads="1"/>
              </p:cNvSpPr>
              <p:nvPr userDrawn="1"/>
            </p:nvSpPr>
            <p:spPr bwMode="auto">
              <a:xfrm>
                <a:off x="5787207"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5" name="Oval 86"/>
              <p:cNvSpPr>
                <a:spLocks noChangeAspect="1" noChangeArrowheads="1"/>
              </p:cNvSpPr>
              <p:nvPr userDrawn="1"/>
            </p:nvSpPr>
            <p:spPr bwMode="auto">
              <a:xfrm>
                <a:off x="590029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6" name="Oval 87"/>
              <p:cNvSpPr>
                <a:spLocks noChangeAspect="1" noChangeArrowheads="1"/>
              </p:cNvSpPr>
              <p:nvPr userDrawn="1"/>
            </p:nvSpPr>
            <p:spPr bwMode="auto">
              <a:xfrm>
                <a:off x="6574270"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7" name="Oval 88"/>
              <p:cNvSpPr>
                <a:spLocks noChangeAspect="1" noChangeArrowheads="1"/>
              </p:cNvSpPr>
              <p:nvPr userDrawn="1"/>
            </p:nvSpPr>
            <p:spPr bwMode="auto">
              <a:xfrm>
                <a:off x="6687355"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8" name="Oval 89"/>
              <p:cNvSpPr>
                <a:spLocks noChangeAspect="1" noChangeArrowheads="1"/>
              </p:cNvSpPr>
              <p:nvPr userDrawn="1"/>
            </p:nvSpPr>
            <p:spPr bwMode="auto">
              <a:xfrm>
                <a:off x="6798931"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9" name="Oval 90"/>
              <p:cNvSpPr>
                <a:spLocks noChangeAspect="1" noChangeArrowheads="1"/>
              </p:cNvSpPr>
              <p:nvPr userDrawn="1"/>
            </p:nvSpPr>
            <p:spPr bwMode="auto">
              <a:xfrm>
                <a:off x="6912014"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0" name="Oval 91"/>
              <p:cNvSpPr>
                <a:spLocks noChangeAspect="1" noChangeArrowheads="1"/>
              </p:cNvSpPr>
              <p:nvPr userDrawn="1"/>
            </p:nvSpPr>
            <p:spPr bwMode="auto">
              <a:xfrm>
                <a:off x="7585994"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1" name="Oval 92"/>
              <p:cNvSpPr>
                <a:spLocks noChangeAspect="1" noChangeArrowheads="1"/>
              </p:cNvSpPr>
              <p:nvPr userDrawn="1"/>
            </p:nvSpPr>
            <p:spPr bwMode="auto">
              <a:xfrm>
                <a:off x="7697570" y="145179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2" name="Oval 93"/>
              <p:cNvSpPr>
                <a:spLocks noChangeAspect="1" noChangeArrowheads="1"/>
              </p:cNvSpPr>
              <p:nvPr userDrawn="1"/>
            </p:nvSpPr>
            <p:spPr bwMode="auto">
              <a:xfrm>
                <a:off x="7810653" y="145179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3" name="Oval 94"/>
              <p:cNvSpPr>
                <a:spLocks noChangeAspect="1" noChangeArrowheads="1"/>
              </p:cNvSpPr>
              <p:nvPr userDrawn="1"/>
            </p:nvSpPr>
            <p:spPr bwMode="auto">
              <a:xfrm>
                <a:off x="140558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4" name="Oval 95"/>
              <p:cNvSpPr>
                <a:spLocks noChangeAspect="1" noChangeArrowheads="1"/>
              </p:cNvSpPr>
              <p:nvPr userDrawn="1"/>
            </p:nvSpPr>
            <p:spPr bwMode="auto">
              <a:xfrm>
                <a:off x="151867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5" name="Oval 96"/>
              <p:cNvSpPr>
                <a:spLocks noChangeAspect="1" noChangeArrowheads="1"/>
              </p:cNvSpPr>
              <p:nvPr userDrawn="1"/>
            </p:nvSpPr>
            <p:spPr bwMode="auto">
              <a:xfrm>
                <a:off x="1630247"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6" name="Oval 97"/>
              <p:cNvSpPr>
                <a:spLocks noChangeAspect="1" noChangeArrowheads="1"/>
              </p:cNvSpPr>
              <p:nvPr userDrawn="1"/>
            </p:nvSpPr>
            <p:spPr bwMode="auto">
              <a:xfrm>
                <a:off x="174333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7" name="Oval 98"/>
              <p:cNvSpPr>
                <a:spLocks noChangeAspect="1" noChangeArrowheads="1"/>
              </p:cNvSpPr>
              <p:nvPr userDrawn="1"/>
            </p:nvSpPr>
            <p:spPr bwMode="auto">
              <a:xfrm>
                <a:off x="185490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8" name="Oval 99"/>
              <p:cNvSpPr>
                <a:spLocks noChangeAspect="1" noChangeArrowheads="1"/>
              </p:cNvSpPr>
              <p:nvPr userDrawn="1"/>
            </p:nvSpPr>
            <p:spPr bwMode="auto">
              <a:xfrm>
                <a:off x="196799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9" name="Oval 100"/>
              <p:cNvSpPr>
                <a:spLocks noChangeAspect="1" noChangeArrowheads="1"/>
              </p:cNvSpPr>
              <p:nvPr userDrawn="1"/>
            </p:nvSpPr>
            <p:spPr bwMode="auto">
              <a:xfrm>
                <a:off x="2079566"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0" name="Oval 101"/>
              <p:cNvSpPr>
                <a:spLocks noChangeAspect="1" noChangeArrowheads="1"/>
              </p:cNvSpPr>
              <p:nvPr userDrawn="1"/>
            </p:nvSpPr>
            <p:spPr bwMode="auto">
              <a:xfrm>
                <a:off x="219265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1" name="Oval 102"/>
              <p:cNvSpPr>
                <a:spLocks noChangeAspect="1" noChangeArrowheads="1"/>
              </p:cNvSpPr>
              <p:nvPr userDrawn="1"/>
            </p:nvSpPr>
            <p:spPr bwMode="auto">
              <a:xfrm>
                <a:off x="2304226"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2" name="Oval 103"/>
              <p:cNvSpPr>
                <a:spLocks noChangeAspect="1" noChangeArrowheads="1"/>
              </p:cNvSpPr>
              <p:nvPr userDrawn="1"/>
            </p:nvSpPr>
            <p:spPr bwMode="auto">
              <a:xfrm>
                <a:off x="241731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3" name="Oval 104"/>
              <p:cNvSpPr>
                <a:spLocks noChangeAspect="1" noChangeArrowheads="1"/>
              </p:cNvSpPr>
              <p:nvPr userDrawn="1"/>
            </p:nvSpPr>
            <p:spPr bwMode="auto">
              <a:xfrm>
                <a:off x="309128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4" name="Oval 105"/>
              <p:cNvSpPr>
                <a:spLocks noChangeAspect="1" noChangeArrowheads="1"/>
              </p:cNvSpPr>
              <p:nvPr userDrawn="1"/>
            </p:nvSpPr>
            <p:spPr bwMode="auto">
              <a:xfrm>
                <a:off x="320437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5" name="Oval 106"/>
              <p:cNvSpPr>
                <a:spLocks noChangeAspect="1" noChangeArrowheads="1"/>
              </p:cNvSpPr>
              <p:nvPr userDrawn="1"/>
            </p:nvSpPr>
            <p:spPr bwMode="auto">
              <a:xfrm>
                <a:off x="331594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6" name="Oval 107"/>
              <p:cNvSpPr>
                <a:spLocks noChangeAspect="1" noChangeArrowheads="1"/>
              </p:cNvSpPr>
              <p:nvPr userDrawn="1"/>
            </p:nvSpPr>
            <p:spPr bwMode="auto">
              <a:xfrm>
                <a:off x="3429033"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7" name="Oval 108"/>
              <p:cNvSpPr>
                <a:spLocks noChangeAspect="1" noChangeArrowheads="1"/>
              </p:cNvSpPr>
              <p:nvPr userDrawn="1"/>
            </p:nvSpPr>
            <p:spPr bwMode="auto">
              <a:xfrm>
                <a:off x="3540609"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8" name="Oval 109"/>
              <p:cNvSpPr>
                <a:spLocks noChangeAspect="1" noChangeArrowheads="1"/>
              </p:cNvSpPr>
              <p:nvPr userDrawn="1"/>
            </p:nvSpPr>
            <p:spPr bwMode="auto">
              <a:xfrm>
                <a:off x="3653693"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9" name="Oval 110"/>
              <p:cNvSpPr>
                <a:spLocks noChangeAspect="1" noChangeArrowheads="1"/>
              </p:cNvSpPr>
              <p:nvPr userDrawn="1"/>
            </p:nvSpPr>
            <p:spPr bwMode="auto">
              <a:xfrm>
                <a:off x="3765269"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0" name="Oval 111"/>
              <p:cNvSpPr>
                <a:spLocks noChangeAspect="1" noChangeArrowheads="1"/>
              </p:cNvSpPr>
              <p:nvPr userDrawn="1"/>
            </p:nvSpPr>
            <p:spPr bwMode="auto">
              <a:xfrm>
                <a:off x="5675631"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1" name="Oval 112"/>
              <p:cNvSpPr>
                <a:spLocks noChangeAspect="1" noChangeArrowheads="1"/>
              </p:cNvSpPr>
              <p:nvPr userDrawn="1"/>
            </p:nvSpPr>
            <p:spPr bwMode="auto">
              <a:xfrm>
                <a:off x="623803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2" name="Oval 113"/>
              <p:cNvSpPr>
                <a:spLocks noChangeAspect="1" noChangeArrowheads="1"/>
              </p:cNvSpPr>
              <p:nvPr userDrawn="1"/>
            </p:nvSpPr>
            <p:spPr bwMode="auto">
              <a:xfrm>
                <a:off x="634961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3" name="Oval 114"/>
              <p:cNvSpPr>
                <a:spLocks noChangeAspect="1" noChangeArrowheads="1"/>
              </p:cNvSpPr>
              <p:nvPr userDrawn="1"/>
            </p:nvSpPr>
            <p:spPr bwMode="auto">
              <a:xfrm>
                <a:off x="646269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4" name="Oval 115"/>
              <p:cNvSpPr>
                <a:spLocks noChangeAspect="1" noChangeArrowheads="1"/>
              </p:cNvSpPr>
              <p:nvPr userDrawn="1"/>
            </p:nvSpPr>
            <p:spPr bwMode="auto">
              <a:xfrm>
                <a:off x="657427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5" name="Oval 116"/>
              <p:cNvSpPr>
                <a:spLocks noChangeAspect="1" noChangeArrowheads="1"/>
              </p:cNvSpPr>
              <p:nvPr userDrawn="1"/>
            </p:nvSpPr>
            <p:spPr bwMode="auto">
              <a:xfrm>
                <a:off x="6687355"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6" name="Oval 117"/>
              <p:cNvSpPr>
                <a:spLocks noChangeAspect="1" noChangeArrowheads="1"/>
              </p:cNvSpPr>
              <p:nvPr userDrawn="1"/>
            </p:nvSpPr>
            <p:spPr bwMode="auto">
              <a:xfrm>
                <a:off x="6798931"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7" name="Oval 118"/>
              <p:cNvSpPr>
                <a:spLocks noChangeAspect="1" noChangeArrowheads="1"/>
              </p:cNvSpPr>
              <p:nvPr userDrawn="1"/>
            </p:nvSpPr>
            <p:spPr bwMode="auto">
              <a:xfrm>
                <a:off x="6912014"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8" name="Oval 119"/>
              <p:cNvSpPr>
                <a:spLocks noChangeAspect="1" noChangeArrowheads="1"/>
              </p:cNvSpPr>
              <p:nvPr userDrawn="1"/>
            </p:nvSpPr>
            <p:spPr bwMode="auto">
              <a:xfrm>
                <a:off x="7023590" y="155583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9" name="Oval 120"/>
              <p:cNvSpPr>
                <a:spLocks noChangeAspect="1" noChangeArrowheads="1"/>
              </p:cNvSpPr>
              <p:nvPr userDrawn="1"/>
            </p:nvSpPr>
            <p:spPr bwMode="auto">
              <a:xfrm>
                <a:off x="713667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0" name="Oval 121"/>
              <p:cNvSpPr>
                <a:spLocks noChangeAspect="1" noChangeArrowheads="1"/>
              </p:cNvSpPr>
              <p:nvPr userDrawn="1"/>
            </p:nvSpPr>
            <p:spPr bwMode="auto">
              <a:xfrm>
                <a:off x="7248250"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1" name="Oval 122"/>
              <p:cNvSpPr>
                <a:spLocks noChangeAspect="1" noChangeArrowheads="1"/>
              </p:cNvSpPr>
              <p:nvPr userDrawn="1"/>
            </p:nvSpPr>
            <p:spPr bwMode="auto">
              <a:xfrm>
                <a:off x="7585994" y="155583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2" name="Oval 123"/>
              <p:cNvSpPr>
                <a:spLocks noChangeAspect="1" noChangeArrowheads="1"/>
              </p:cNvSpPr>
              <p:nvPr userDrawn="1"/>
            </p:nvSpPr>
            <p:spPr bwMode="auto">
              <a:xfrm>
                <a:off x="140558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3" name="Oval 124"/>
              <p:cNvSpPr>
                <a:spLocks noChangeAspect="1" noChangeArrowheads="1"/>
              </p:cNvSpPr>
              <p:nvPr userDrawn="1"/>
            </p:nvSpPr>
            <p:spPr bwMode="auto">
              <a:xfrm>
                <a:off x="151867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4" name="Oval 125"/>
              <p:cNvSpPr>
                <a:spLocks noChangeAspect="1" noChangeArrowheads="1"/>
              </p:cNvSpPr>
              <p:nvPr userDrawn="1"/>
            </p:nvSpPr>
            <p:spPr bwMode="auto">
              <a:xfrm>
                <a:off x="1630247"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5" name="Oval 126"/>
              <p:cNvSpPr>
                <a:spLocks noChangeAspect="1" noChangeArrowheads="1"/>
              </p:cNvSpPr>
              <p:nvPr userDrawn="1"/>
            </p:nvSpPr>
            <p:spPr bwMode="auto">
              <a:xfrm>
                <a:off x="174333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6" name="Oval 127"/>
              <p:cNvSpPr>
                <a:spLocks noChangeAspect="1" noChangeArrowheads="1"/>
              </p:cNvSpPr>
              <p:nvPr userDrawn="1"/>
            </p:nvSpPr>
            <p:spPr bwMode="auto">
              <a:xfrm>
                <a:off x="185490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7" name="Oval 128"/>
              <p:cNvSpPr>
                <a:spLocks noChangeAspect="1" noChangeArrowheads="1"/>
              </p:cNvSpPr>
              <p:nvPr userDrawn="1"/>
            </p:nvSpPr>
            <p:spPr bwMode="auto">
              <a:xfrm>
                <a:off x="196799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8" name="Oval 129"/>
              <p:cNvSpPr>
                <a:spLocks noChangeAspect="1" noChangeArrowheads="1"/>
              </p:cNvSpPr>
              <p:nvPr userDrawn="1"/>
            </p:nvSpPr>
            <p:spPr bwMode="auto">
              <a:xfrm>
                <a:off x="207956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9" name="Oval 130"/>
              <p:cNvSpPr>
                <a:spLocks noChangeAspect="1" noChangeArrowheads="1"/>
              </p:cNvSpPr>
              <p:nvPr userDrawn="1"/>
            </p:nvSpPr>
            <p:spPr bwMode="auto">
              <a:xfrm>
                <a:off x="219265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30" name="Oval 131"/>
              <p:cNvSpPr>
                <a:spLocks noChangeAspect="1" noChangeArrowheads="1"/>
              </p:cNvSpPr>
              <p:nvPr userDrawn="1"/>
            </p:nvSpPr>
            <p:spPr bwMode="auto">
              <a:xfrm>
                <a:off x="2304226"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31" name="Oval 132"/>
              <p:cNvSpPr>
                <a:spLocks noChangeAspect="1" noChangeArrowheads="1"/>
              </p:cNvSpPr>
              <p:nvPr userDrawn="1"/>
            </p:nvSpPr>
            <p:spPr bwMode="auto">
              <a:xfrm>
                <a:off x="241731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32" name="Oval 133"/>
              <p:cNvSpPr>
                <a:spLocks noChangeAspect="1" noChangeArrowheads="1"/>
              </p:cNvSpPr>
              <p:nvPr userDrawn="1"/>
            </p:nvSpPr>
            <p:spPr bwMode="auto">
              <a:xfrm>
                <a:off x="2528886"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33" name="Oval 134"/>
              <p:cNvSpPr>
                <a:spLocks noChangeAspect="1" noChangeArrowheads="1"/>
              </p:cNvSpPr>
              <p:nvPr userDrawn="1"/>
            </p:nvSpPr>
            <p:spPr bwMode="auto">
              <a:xfrm>
                <a:off x="309128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34" name="Oval 135"/>
              <p:cNvSpPr>
                <a:spLocks noChangeAspect="1" noChangeArrowheads="1"/>
              </p:cNvSpPr>
              <p:nvPr userDrawn="1"/>
            </p:nvSpPr>
            <p:spPr bwMode="auto">
              <a:xfrm>
                <a:off x="320437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35" name="Oval 136"/>
              <p:cNvSpPr>
                <a:spLocks noChangeAspect="1" noChangeArrowheads="1"/>
              </p:cNvSpPr>
              <p:nvPr userDrawn="1"/>
            </p:nvSpPr>
            <p:spPr bwMode="auto">
              <a:xfrm>
                <a:off x="331594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36" name="Oval 137"/>
              <p:cNvSpPr>
                <a:spLocks noChangeAspect="1" noChangeArrowheads="1"/>
              </p:cNvSpPr>
              <p:nvPr userDrawn="1"/>
            </p:nvSpPr>
            <p:spPr bwMode="auto">
              <a:xfrm>
                <a:off x="342903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37" name="Oval 138"/>
              <p:cNvSpPr>
                <a:spLocks noChangeAspect="1" noChangeArrowheads="1"/>
              </p:cNvSpPr>
              <p:nvPr userDrawn="1"/>
            </p:nvSpPr>
            <p:spPr bwMode="auto">
              <a:xfrm>
                <a:off x="3540609"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38" name="Oval 139"/>
              <p:cNvSpPr>
                <a:spLocks noChangeAspect="1" noChangeArrowheads="1"/>
              </p:cNvSpPr>
              <p:nvPr userDrawn="1"/>
            </p:nvSpPr>
            <p:spPr bwMode="auto">
              <a:xfrm>
                <a:off x="3653693"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39" name="Oval 140"/>
              <p:cNvSpPr>
                <a:spLocks noChangeAspect="1" noChangeArrowheads="1"/>
              </p:cNvSpPr>
              <p:nvPr userDrawn="1"/>
            </p:nvSpPr>
            <p:spPr bwMode="auto">
              <a:xfrm>
                <a:off x="3765269"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40" name="Oval 141"/>
              <p:cNvSpPr>
                <a:spLocks noChangeAspect="1" noChangeArrowheads="1"/>
              </p:cNvSpPr>
              <p:nvPr userDrawn="1"/>
            </p:nvSpPr>
            <p:spPr bwMode="auto">
              <a:xfrm>
                <a:off x="4776992"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41" name="Oval 142"/>
              <p:cNvSpPr>
                <a:spLocks noChangeAspect="1" noChangeArrowheads="1"/>
              </p:cNvSpPr>
              <p:nvPr userDrawn="1"/>
            </p:nvSpPr>
            <p:spPr bwMode="auto">
              <a:xfrm>
                <a:off x="4888568"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42" name="Oval 143"/>
              <p:cNvSpPr>
                <a:spLocks noChangeAspect="1" noChangeArrowheads="1"/>
              </p:cNvSpPr>
              <p:nvPr userDrawn="1"/>
            </p:nvSpPr>
            <p:spPr bwMode="auto">
              <a:xfrm>
                <a:off x="5001652"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43" name="Oval 144"/>
              <p:cNvSpPr>
                <a:spLocks noChangeAspect="1" noChangeArrowheads="1"/>
              </p:cNvSpPr>
              <p:nvPr userDrawn="1"/>
            </p:nvSpPr>
            <p:spPr bwMode="auto">
              <a:xfrm>
                <a:off x="5562548"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44" name="Oval 145"/>
              <p:cNvSpPr>
                <a:spLocks noChangeAspect="1" noChangeArrowheads="1"/>
              </p:cNvSpPr>
              <p:nvPr userDrawn="1"/>
            </p:nvSpPr>
            <p:spPr bwMode="auto">
              <a:xfrm>
                <a:off x="6013375"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45" name="Oval 146"/>
              <p:cNvSpPr>
                <a:spLocks noChangeAspect="1" noChangeArrowheads="1"/>
              </p:cNvSpPr>
              <p:nvPr userDrawn="1"/>
            </p:nvSpPr>
            <p:spPr bwMode="auto">
              <a:xfrm>
                <a:off x="6124951"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46" name="Oval 147"/>
              <p:cNvSpPr>
                <a:spLocks noChangeAspect="1" noChangeArrowheads="1"/>
              </p:cNvSpPr>
              <p:nvPr userDrawn="1"/>
            </p:nvSpPr>
            <p:spPr bwMode="auto">
              <a:xfrm>
                <a:off x="623803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47" name="Oval 148"/>
              <p:cNvSpPr>
                <a:spLocks noChangeAspect="1" noChangeArrowheads="1"/>
              </p:cNvSpPr>
              <p:nvPr userDrawn="1"/>
            </p:nvSpPr>
            <p:spPr bwMode="auto">
              <a:xfrm>
                <a:off x="634961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48" name="Oval 149"/>
              <p:cNvSpPr>
                <a:spLocks noChangeAspect="1" noChangeArrowheads="1"/>
              </p:cNvSpPr>
              <p:nvPr userDrawn="1"/>
            </p:nvSpPr>
            <p:spPr bwMode="auto">
              <a:xfrm>
                <a:off x="646269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49" name="Oval 150"/>
              <p:cNvSpPr>
                <a:spLocks noChangeAspect="1" noChangeArrowheads="1"/>
              </p:cNvSpPr>
              <p:nvPr userDrawn="1"/>
            </p:nvSpPr>
            <p:spPr bwMode="auto">
              <a:xfrm>
                <a:off x="657427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50" name="Oval 151"/>
              <p:cNvSpPr>
                <a:spLocks noChangeAspect="1" noChangeArrowheads="1"/>
              </p:cNvSpPr>
              <p:nvPr userDrawn="1"/>
            </p:nvSpPr>
            <p:spPr bwMode="auto">
              <a:xfrm>
                <a:off x="6687355"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51" name="Oval 152"/>
              <p:cNvSpPr>
                <a:spLocks noChangeAspect="1" noChangeArrowheads="1"/>
              </p:cNvSpPr>
              <p:nvPr userDrawn="1"/>
            </p:nvSpPr>
            <p:spPr bwMode="auto">
              <a:xfrm>
                <a:off x="6798931"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52" name="Oval 153"/>
              <p:cNvSpPr>
                <a:spLocks noChangeAspect="1" noChangeArrowheads="1"/>
              </p:cNvSpPr>
              <p:nvPr userDrawn="1"/>
            </p:nvSpPr>
            <p:spPr bwMode="auto">
              <a:xfrm>
                <a:off x="691201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53" name="Oval 154"/>
              <p:cNvSpPr>
                <a:spLocks noChangeAspect="1" noChangeArrowheads="1"/>
              </p:cNvSpPr>
              <p:nvPr userDrawn="1"/>
            </p:nvSpPr>
            <p:spPr bwMode="auto">
              <a:xfrm>
                <a:off x="702359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54" name="Oval 155"/>
              <p:cNvSpPr>
                <a:spLocks noChangeAspect="1" noChangeArrowheads="1"/>
              </p:cNvSpPr>
              <p:nvPr userDrawn="1"/>
            </p:nvSpPr>
            <p:spPr bwMode="auto">
              <a:xfrm>
                <a:off x="713667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55" name="Oval 156"/>
              <p:cNvSpPr>
                <a:spLocks noChangeAspect="1" noChangeArrowheads="1"/>
              </p:cNvSpPr>
              <p:nvPr userDrawn="1"/>
            </p:nvSpPr>
            <p:spPr bwMode="auto">
              <a:xfrm>
                <a:off x="724825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56" name="Oval 157"/>
              <p:cNvSpPr>
                <a:spLocks noChangeAspect="1" noChangeArrowheads="1"/>
              </p:cNvSpPr>
              <p:nvPr userDrawn="1"/>
            </p:nvSpPr>
            <p:spPr bwMode="auto">
              <a:xfrm>
                <a:off x="7361334"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57" name="Oval 158"/>
              <p:cNvSpPr>
                <a:spLocks noChangeAspect="1" noChangeArrowheads="1"/>
              </p:cNvSpPr>
              <p:nvPr userDrawn="1"/>
            </p:nvSpPr>
            <p:spPr bwMode="auto">
              <a:xfrm>
                <a:off x="7472910"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58" name="Oval 159"/>
              <p:cNvSpPr>
                <a:spLocks noChangeAspect="1" noChangeArrowheads="1"/>
              </p:cNvSpPr>
              <p:nvPr userDrawn="1"/>
            </p:nvSpPr>
            <p:spPr bwMode="auto">
              <a:xfrm>
                <a:off x="7585994"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59" name="Oval 160"/>
              <p:cNvSpPr>
                <a:spLocks noChangeAspect="1" noChangeArrowheads="1"/>
              </p:cNvSpPr>
              <p:nvPr userDrawn="1"/>
            </p:nvSpPr>
            <p:spPr bwMode="auto">
              <a:xfrm>
                <a:off x="7697570" y="165836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60" name="Oval 161"/>
              <p:cNvSpPr>
                <a:spLocks noChangeAspect="1" noChangeArrowheads="1"/>
              </p:cNvSpPr>
              <p:nvPr userDrawn="1"/>
            </p:nvSpPr>
            <p:spPr bwMode="auto">
              <a:xfrm>
                <a:off x="7810653" y="165836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61" name="Oval 162"/>
              <p:cNvSpPr>
                <a:spLocks noChangeAspect="1" noChangeArrowheads="1"/>
              </p:cNvSpPr>
              <p:nvPr userDrawn="1"/>
            </p:nvSpPr>
            <p:spPr bwMode="auto">
              <a:xfrm>
                <a:off x="84469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62" name="Oval 163"/>
              <p:cNvSpPr>
                <a:spLocks noChangeAspect="1" noChangeArrowheads="1"/>
              </p:cNvSpPr>
              <p:nvPr userDrawn="1"/>
            </p:nvSpPr>
            <p:spPr bwMode="auto">
              <a:xfrm>
                <a:off x="95626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63" name="Oval 164"/>
              <p:cNvSpPr>
                <a:spLocks noChangeAspect="1" noChangeArrowheads="1"/>
              </p:cNvSpPr>
              <p:nvPr userDrawn="1"/>
            </p:nvSpPr>
            <p:spPr bwMode="auto">
              <a:xfrm>
                <a:off x="106935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64" name="Oval 165"/>
              <p:cNvSpPr>
                <a:spLocks noChangeAspect="1" noChangeArrowheads="1"/>
              </p:cNvSpPr>
              <p:nvPr userDrawn="1"/>
            </p:nvSpPr>
            <p:spPr bwMode="auto">
              <a:xfrm>
                <a:off x="118092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65" name="Oval 166"/>
              <p:cNvSpPr>
                <a:spLocks noChangeAspect="1" noChangeArrowheads="1"/>
              </p:cNvSpPr>
              <p:nvPr userDrawn="1"/>
            </p:nvSpPr>
            <p:spPr bwMode="auto">
              <a:xfrm>
                <a:off x="12940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66" name="Oval 167"/>
              <p:cNvSpPr>
                <a:spLocks noChangeAspect="1" noChangeArrowheads="1"/>
              </p:cNvSpPr>
              <p:nvPr userDrawn="1"/>
            </p:nvSpPr>
            <p:spPr bwMode="auto">
              <a:xfrm>
                <a:off x="140558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67" name="Oval 168"/>
              <p:cNvSpPr>
                <a:spLocks noChangeAspect="1" noChangeArrowheads="1"/>
              </p:cNvSpPr>
              <p:nvPr userDrawn="1"/>
            </p:nvSpPr>
            <p:spPr bwMode="auto">
              <a:xfrm>
                <a:off x="151867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68" name="Oval 169"/>
              <p:cNvSpPr>
                <a:spLocks noChangeAspect="1" noChangeArrowheads="1"/>
              </p:cNvSpPr>
              <p:nvPr userDrawn="1"/>
            </p:nvSpPr>
            <p:spPr bwMode="auto">
              <a:xfrm>
                <a:off x="163024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69" name="Oval 170"/>
              <p:cNvSpPr>
                <a:spLocks noChangeAspect="1" noChangeArrowheads="1"/>
              </p:cNvSpPr>
              <p:nvPr userDrawn="1"/>
            </p:nvSpPr>
            <p:spPr bwMode="auto">
              <a:xfrm>
                <a:off x="174333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70" name="Oval 171"/>
              <p:cNvSpPr>
                <a:spLocks noChangeAspect="1" noChangeArrowheads="1"/>
              </p:cNvSpPr>
              <p:nvPr userDrawn="1"/>
            </p:nvSpPr>
            <p:spPr bwMode="auto">
              <a:xfrm>
                <a:off x="185490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71" name="Oval 172"/>
              <p:cNvSpPr>
                <a:spLocks noChangeAspect="1" noChangeArrowheads="1"/>
              </p:cNvSpPr>
              <p:nvPr userDrawn="1"/>
            </p:nvSpPr>
            <p:spPr bwMode="auto">
              <a:xfrm>
                <a:off x="19679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72" name="Oval 173"/>
              <p:cNvSpPr>
                <a:spLocks noChangeAspect="1" noChangeArrowheads="1"/>
              </p:cNvSpPr>
              <p:nvPr userDrawn="1"/>
            </p:nvSpPr>
            <p:spPr bwMode="auto">
              <a:xfrm>
                <a:off x="207956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73" name="Oval 174"/>
              <p:cNvSpPr>
                <a:spLocks noChangeAspect="1" noChangeArrowheads="1"/>
              </p:cNvSpPr>
              <p:nvPr userDrawn="1"/>
            </p:nvSpPr>
            <p:spPr bwMode="auto">
              <a:xfrm>
                <a:off x="219265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74" name="Oval 175"/>
              <p:cNvSpPr>
                <a:spLocks noChangeAspect="1" noChangeArrowheads="1"/>
              </p:cNvSpPr>
              <p:nvPr userDrawn="1"/>
            </p:nvSpPr>
            <p:spPr bwMode="auto">
              <a:xfrm>
                <a:off x="2304226"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75" name="Oval 176"/>
              <p:cNvSpPr>
                <a:spLocks noChangeAspect="1" noChangeArrowheads="1"/>
              </p:cNvSpPr>
              <p:nvPr userDrawn="1"/>
            </p:nvSpPr>
            <p:spPr bwMode="auto">
              <a:xfrm>
                <a:off x="241731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76" name="Oval 177"/>
              <p:cNvSpPr>
                <a:spLocks noChangeAspect="1" noChangeArrowheads="1"/>
              </p:cNvSpPr>
              <p:nvPr userDrawn="1"/>
            </p:nvSpPr>
            <p:spPr bwMode="auto">
              <a:xfrm>
                <a:off x="2528886"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77" name="Oval 178"/>
              <p:cNvSpPr>
                <a:spLocks noChangeAspect="1" noChangeArrowheads="1"/>
              </p:cNvSpPr>
              <p:nvPr userDrawn="1"/>
            </p:nvSpPr>
            <p:spPr bwMode="auto">
              <a:xfrm>
                <a:off x="264196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78" name="Oval 179"/>
              <p:cNvSpPr>
                <a:spLocks noChangeAspect="1" noChangeArrowheads="1"/>
              </p:cNvSpPr>
              <p:nvPr userDrawn="1"/>
            </p:nvSpPr>
            <p:spPr bwMode="auto">
              <a:xfrm>
                <a:off x="275354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79" name="Oval 180"/>
              <p:cNvSpPr>
                <a:spLocks noChangeAspect="1" noChangeArrowheads="1"/>
              </p:cNvSpPr>
              <p:nvPr userDrawn="1"/>
            </p:nvSpPr>
            <p:spPr bwMode="auto">
              <a:xfrm>
                <a:off x="320437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80" name="Oval 181"/>
              <p:cNvSpPr>
                <a:spLocks noChangeAspect="1" noChangeArrowheads="1"/>
              </p:cNvSpPr>
              <p:nvPr userDrawn="1"/>
            </p:nvSpPr>
            <p:spPr bwMode="auto">
              <a:xfrm>
                <a:off x="331594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81" name="Oval 182"/>
              <p:cNvSpPr>
                <a:spLocks noChangeAspect="1" noChangeArrowheads="1"/>
              </p:cNvSpPr>
              <p:nvPr userDrawn="1"/>
            </p:nvSpPr>
            <p:spPr bwMode="auto">
              <a:xfrm>
                <a:off x="342903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82" name="Oval 183"/>
              <p:cNvSpPr>
                <a:spLocks noChangeAspect="1" noChangeArrowheads="1"/>
              </p:cNvSpPr>
              <p:nvPr userDrawn="1"/>
            </p:nvSpPr>
            <p:spPr bwMode="auto">
              <a:xfrm>
                <a:off x="354060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83" name="Oval 184"/>
              <p:cNvSpPr>
                <a:spLocks noChangeAspect="1" noChangeArrowheads="1"/>
              </p:cNvSpPr>
              <p:nvPr userDrawn="1"/>
            </p:nvSpPr>
            <p:spPr bwMode="auto">
              <a:xfrm>
                <a:off x="365369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84" name="Oval 185"/>
              <p:cNvSpPr>
                <a:spLocks noChangeAspect="1" noChangeArrowheads="1"/>
              </p:cNvSpPr>
              <p:nvPr userDrawn="1"/>
            </p:nvSpPr>
            <p:spPr bwMode="auto">
              <a:xfrm>
                <a:off x="466390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85" name="Oval 186"/>
              <p:cNvSpPr>
                <a:spLocks noChangeAspect="1" noChangeArrowheads="1"/>
              </p:cNvSpPr>
              <p:nvPr userDrawn="1"/>
            </p:nvSpPr>
            <p:spPr bwMode="auto">
              <a:xfrm>
                <a:off x="4776992"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86" name="Oval 187"/>
              <p:cNvSpPr>
                <a:spLocks noChangeAspect="1" noChangeArrowheads="1"/>
              </p:cNvSpPr>
              <p:nvPr userDrawn="1"/>
            </p:nvSpPr>
            <p:spPr bwMode="auto">
              <a:xfrm>
                <a:off x="4888568"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87" name="Oval 188"/>
              <p:cNvSpPr>
                <a:spLocks noChangeAspect="1" noChangeArrowheads="1"/>
              </p:cNvSpPr>
              <p:nvPr userDrawn="1"/>
            </p:nvSpPr>
            <p:spPr bwMode="auto">
              <a:xfrm>
                <a:off x="5001652"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88" name="Oval 189"/>
              <p:cNvSpPr>
                <a:spLocks noChangeAspect="1" noChangeArrowheads="1"/>
              </p:cNvSpPr>
              <p:nvPr userDrawn="1"/>
            </p:nvSpPr>
            <p:spPr bwMode="auto">
              <a:xfrm>
                <a:off x="511322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89" name="Oval 190"/>
              <p:cNvSpPr>
                <a:spLocks noChangeAspect="1" noChangeArrowheads="1"/>
              </p:cNvSpPr>
              <p:nvPr userDrawn="1"/>
            </p:nvSpPr>
            <p:spPr bwMode="auto">
              <a:xfrm>
                <a:off x="5562548"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90" name="Oval 191"/>
              <p:cNvSpPr>
                <a:spLocks noChangeAspect="1" noChangeArrowheads="1"/>
              </p:cNvSpPr>
              <p:nvPr userDrawn="1"/>
            </p:nvSpPr>
            <p:spPr bwMode="auto">
              <a:xfrm>
                <a:off x="567563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91" name="Oval 192"/>
              <p:cNvSpPr>
                <a:spLocks noChangeAspect="1" noChangeArrowheads="1"/>
              </p:cNvSpPr>
              <p:nvPr userDrawn="1"/>
            </p:nvSpPr>
            <p:spPr bwMode="auto">
              <a:xfrm>
                <a:off x="578720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92" name="Oval 193"/>
              <p:cNvSpPr>
                <a:spLocks noChangeAspect="1" noChangeArrowheads="1"/>
              </p:cNvSpPr>
              <p:nvPr userDrawn="1"/>
            </p:nvSpPr>
            <p:spPr bwMode="auto">
              <a:xfrm>
                <a:off x="590029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93" name="Oval 194"/>
              <p:cNvSpPr>
                <a:spLocks noChangeAspect="1" noChangeArrowheads="1"/>
              </p:cNvSpPr>
              <p:nvPr userDrawn="1"/>
            </p:nvSpPr>
            <p:spPr bwMode="auto">
              <a:xfrm>
                <a:off x="6013375"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94" name="Oval 195"/>
              <p:cNvSpPr>
                <a:spLocks noChangeAspect="1" noChangeArrowheads="1"/>
              </p:cNvSpPr>
              <p:nvPr userDrawn="1"/>
            </p:nvSpPr>
            <p:spPr bwMode="auto">
              <a:xfrm>
                <a:off x="6124951"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95" name="Oval 196"/>
              <p:cNvSpPr>
                <a:spLocks noChangeAspect="1" noChangeArrowheads="1"/>
              </p:cNvSpPr>
              <p:nvPr userDrawn="1"/>
            </p:nvSpPr>
            <p:spPr bwMode="auto">
              <a:xfrm>
                <a:off x="623803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96" name="Oval 197"/>
              <p:cNvSpPr>
                <a:spLocks noChangeAspect="1" noChangeArrowheads="1"/>
              </p:cNvSpPr>
              <p:nvPr userDrawn="1"/>
            </p:nvSpPr>
            <p:spPr bwMode="auto">
              <a:xfrm>
                <a:off x="634961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97" name="Oval 198"/>
              <p:cNvSpPr>
                <a:spLocks noChangeAspect="1" noChangeArrowheads="1"/>
              </p:cNvSpPr>
              <p:nvPr userDrawn="1"/>
            </p:nvSpPr>
            <p:spPr bwMode="auto">
              <a:xfrm>
                <a:off x="646269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98" name="Oval 199"/>
              <p:cNvSpPr>
                <a:spLocks noChangeAspect="1" noChangeArrowheads="1"/>
              </p:cNvSpPr>
              <p:nvPr userDrawn="1"/>
            </p:nvSpPr>
            <p:spPr bwMode="auto">
              <a:xfrm>
                <a:off x="657427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99" name="Oval 200"/>
              <p:cNvSpPr>
                <a:spLocks noChangeAspect="1" noChangeArrowheads="1"/>
              </p:cNvSpPr>
              <p:nvPr userDrawn="1"/>
            </p:nvSpPr>
            <p:spPr bwMode="auto">
              <a:xfrm>
                <a:off x="6687355"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00" name="Oval 201"/>
              <p:cNvSpPr>
                <a:spLocks noChangeAspect="1" noChangeArrowheads="1"/>
              </p:cNvSpPr>
              <p:nvPr userDrawn="1"/>
            </p:nvSpPr>
            <p:spPr bwMode="auto">
              <a:xfrm>
                <a:off x="67989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01" name="Oval 202"/>
              <p:cNvSpPr>
                <a:spLocks noChangeAspect="1" noChangeArrowheads="1"/>
              </p:cNvSpPr>
              <p:nvPr userDrawn="1"/>
            </p:nvSpPr>
            <p:spPr bwMode="auto">
              <a:xfrm>
                <a:off x="691201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02" name="Oval 203"/>
              <p:cNvSpPr>
                <a:spLocks noChangeAspect="1" noChangeArrowheads="1"/>
              </p:cNvSpPr>
              <p:nvPr userDrawn="1"/>
            </p:nvSpPr>
            <p:spPr bwMode="auto">
              <a:xfrm>
                <a:off x="702359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03" name="Oval 204"/>
              <p:cNvSpPr>
                <a:spLocks noChangeAspect="1" noChangeArrowheads="1"/>
              </p:cNvSpPr>
              <p:nvPr userDrawn="1"/>
            </p:nvSpPr>
            <p:spPr bwMode="auto">
              <a:xfrm>
                <a:off x="713667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04" name="Oval 205"/>
              <p:cNvSpPr>
                <a:spLocks noChangeAspect="1" noChangeArrowheads="1"/>
              </p:cNvSpPr>
              <p:nvPr userDrawn="1"/>
            </p:nvSpPr>
            <p:spPr bwMode="auto">
              <a:xfrm>
                <a:off x="724825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05" name="Oval 206"/>
              <p:cNvSpPr>
                <a:spLocks noChangeAspect="1" noChangeArrowheads="1"/>
              </p:cNvSpPr>
              <p:nvPr userDrawn="1"/>
            </p:nvSpPr>
            <p:spPr bwMode="auto">
              <a:xfrm>
                <a:off x="7361334"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06" name="Oval 207"/>
              <p:cNvSpPr>
                <a:spLocks noChangeAspect="1" noChangeArrowheads="1"/>
              </p:cNvSpPr>
              <p:nvPr userDrawn="1"/>
            </p:nvSpPr>
            <p:spPr bwMode="auto">
              <a:xfrm>
                <a:off x="7472910"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07" name="Oval 208"/>
              <p:cNvSpPr>
                <a:spLocks noChangeAspect="1" noChangeArrowheads="1"/>
              </p:cNvSpPr>
              <p:nvPr userDrawn="1"/>
            </p:nvSpPr>
            <p:spPr bwMode="auto">
              <a:xfrm>
                <a:off x="758599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08" name="Oval 209"/>
              <p:cNvSpPr>
                <a:spLocks noChangeAspect="1" noChangeArrowheads="1"/>
              </p:cNvSpPr>
              <p:nvPr userDrawn="1"/>
            </p:nvSpPr>
            <p:spPr bwMode="auto">
              <a:xfrm>
                <a:off x="769757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09" name="Oval 210"/>
              <p:cNvSpPr>
                <a:spLocks noChangeAspect="1" noChangeArrowheads="1"/>
              </p:cNvSpPr>
              <p:nvPr userDrawn="1"/>
            </p:nvSpPr>
            <p:spPr bwMode="auto">
              <a:xfrm>
                <a:off x="781065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10" name="Oval 211"/>
              <p:cNvSpPr>
                <a:spLocks noChangeAspect="1" noChangeArrowheads="1"/>
              </p:cNvSpPr>
              <p:nvPr userDrawn="1"/>
            </p:nvSpPr>
            <p:spPr bwMode="auto">
              <a:xfrm>
                <a:off x="792222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11" name="Oval 212"/>
              <p:cNvSpPr>
                <a:spLocks noChangeAspect="1" noChangeArrowheads="1"/>
              </p:cNvSpPr>
              <p:nvPr userDrawn="1"/>
            </p:nvSpPr>
            <p:spPr bwMode="auto">
              <a:xfrm>
                <a:off x="8035314"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12" name="Oval 213"/>
              <p:cNvSpPr>
                <a:spLocks noChangeAspect="1" noChangeArrowheads="1"/>
              </p:cNvSpPr>
              <p:nvPr userDrawn="1"/>
            </p:nvSpPr>
            <p:spPr bwMode="auto">
              <a:xfrm>
                <a:off x="8146890"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13" name="Oval 214"/>
              <p:cNvSpPr>
                <a:spLocks noChangeAspect="1" noChangeArrowheads="1"/>
              </p:cNvSpPr>
              <p:nvPr userDrawn="1"/>
            </p:nvSpPr>
            <p:spPr bwMode="auto">
              <a:xfrm>
                <a:off x="8259973"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14" name="Oval 215"/>
              <p:cNvSpPr>
                <a:spLocks noChangeAspect="1" noChangeArrowheads="1"/>
              </p:cNvSpPr>
              <p:nvPr userDrawn="1"/>
            </p:nvSpPr>
            <p:spPr bwMode="auto">
              <a:xfrm>
                <a:off x="8371549"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15" name="Oval 216"/>
              <p:cNvSpPr>
                <a:spLocks noChangeAspect="1" noChangeArrowheads="1"/>
              </p:cNvSpPr>
              <p:nvPr userDrawn="1"/>
            </p:nvSpPr>
            <p:spPr bwMode="auto">
              <a:xfrm>
                <a:off x="8484633"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16" name="Oval 217"/>
              <p:cNvSpPr>
                <a:spLocks noChangeAspect="1" noChangeArrowheads="1"/>
              </p:cNvSpPr>
              <p:nvPr userDrawn="1"/>
            </p:nvSpPr>
            <p:spPr bwMode="auto">
              <a:xfrm>
                <a:off x="8596209"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17" name="Oval 218"/>
              <p:cNvSpPr>
                <a:spLocks noChangeAspect="1" noChangeArrowheads="1"/>
              </p:cNvSpPr>
              <p:nvPr userDrawn="1"/>
            </p:nvSpPr>
            <p:spPr bwMode="auto">
              <a:xfrm>
                <a:off x="506947" y="176240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18" name="Oval 219"/>
              <p:cNvSpPr>
                <a:spLocks noChangeAspect="1" noChangeArrowheads="1"/>
              </p:cNvSpPr>
              <p:nvPr userDrawn="1"/>
            </p:nvSpPr>
            <p:spPr bwMode="auto">
              <a:xfrm>
                <a:off x="620031"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19" name="Oval 220"/>
              <p:cNvSpPr>
                <a:spLocks noChangeAspect="1" noChangeArrowheads="1"/>
              </p:cNvSpPr>
              <p:nvPr userDrawn="1"/>
            </p:nvSpPr>
            <p:spPr bwMode="auto">
              <a:xfrm>
                <a:off x="731607" y="176240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20" name="Oval 221"/>
              <p:cNvSpPr>
                <a:spLocks noChangeAspect="1" noChangeArrowheads="1"/>
              </p:cNvSpPr>
              <p:nvPr userDrawn="1"/>
            </p:nvSpPr>
            <p:spPr bwMode="auto">
              <a:xfrm>
                <a:off x="84469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21" name="Oval 222"/>
              <p:cNvSpPr>
                <a:spLocks noChangeAspect="1" noChangeArrowheads="1"/>
              </p:cNvSpPr>
              <p:nvPr userDrawn="1"/>
            </p:nvSpPr>
            <p:spPr bwMode="auto">
              <a:xfrm>
                <a:off x="95626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22" name="Oval 223"/>
              <p:cNvSpPr>
                <a:spLocks noChangeAspect="1" noChangeArrowheads="1"/>
              </p:cNvSpPr>
              <p:nvPr userDrawn="1"/>
            </p:nvSpPr>
            <p:spPr bwMode="auto">
              <a:xfrm>
                <a:off x="106935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23" name="Oval 224"/>
              <p:cNvSpPr>
                <a:spLocks noChangeAspect="1" noChangeArrowheads="1"/>
              </p:cNvSpPr>
              <p:nvPr userDrawn="1"/>
            </p:nvSpPr>
            <p:spPr bwMode="auto">
              <a:xfrm>
                <a:off x="118092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24" name="Oval 225"/>
              <p:cNvSpPr>
                <a:spLocks noChangeAspect="1" noChangeArrowheads="1"/>
              </p:cNvSpPr>
              <p:nvPr userDrawn="1"/>
            </p:nvSpPr>
            <p:spPr bwMode="auto">
              <a:xfrm>
                <a:off x="12940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25" name="Oval 226"/>
              <p:cNvSpPr>
                <a:spLocks noChangeAspect="1" noChangeArrowheads="1"/>
              </p:cNvSpPr>
              <p:nvPr userDrawn="1"/>
            </p:nvSpPr>
            <p:spPr bwMode="auto">
              <a:xfrm>
                <a:off x="140558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26" name="Oval 227"/>
              <p:cNvSpPr>
                <a:spLocks noChangeAspect="1" noChangeArrowheads="1"/>
              </p:cNvSpPr>
              <p:nvPr userDrawn="1"/>
            </p:nvSpPr>
            <p:spPr bwMode="auto">
              <a:xfrm>
                <a:off x="151867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27" name="Oval 228"/>
              <p:cNvSpPr>
                <a:spLocks noChangeAspect="1" noChangeArrowheads="1"/>
              </p:cNvSpPr>
              <p:nvPr userDrawn="1"/>
            </p:nvSpPr>
            <p:spPr bwMode="auto">
              <a:xfrm>
                <a:off x="163024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28" name="Oval 229"/>
              <p:cNvSpPr>
                <a:spLocks noChangeAspect="1" noChangeArrowheads="1"/>
              </p:cNvSpPr>
              <p:nvPr userDrawn="1"/>
            </p:nvSpPr>
            <p:spPr bwMode="auto">
              <a:xfrm>
                <a:off x="174333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29" name="Oval 230"/>
              <p:cNvSpPr>
                <a:spLocks noChangeAspect="1" noChangeArrowheads="1"/>
              </p:cNvSpPr>
              <p:nvPr userDrawn="1"/>
            </p:nvSpPr>
            <p:spPr bwMode="auto">
              <a:xfrm>
                <a:off x="185490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30" name="Oval 231"/>
              <p:cNvSpPr>
                <a:spLocks noChangeAspect="1" noChangeArrowheads="1"/>
              </p:cNvSpPr>
              <p:nvPr userDrawn="1"/>
            </p:nvSpPr>
            <p:spPr bwMode="auto">
              <a:xfrm>
                <a:off x="19679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31" name="Oval 232"/>
              <p:cNvSpPr>
                <a:spLocks noChangeAspect="1" noChangeArrowheads="1"/>
              </p:cNvSpPr>
              <p:nvPr userDrawn="1"/>
            </p:nvSpPr>
            <p:spPr bwMode="auto">
              <a:xfrm>
                <a:off x="207956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32" name="Oval 233"/>
              <p:cNvSpPr>
                <a:spLocks noChangeAspect="1" noChangeArrowheads="1"/>
              </p:cNvSpPr>
              <p:nvPr userDrawn="1"/>
            </p:nvSpPr>
            <p:spPr bwMode="auto">
              <a:xfrm>
                <a:off x="219265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33" name="Oval 234"/>
              <p:cNvSpPr>
                <a:spLocks noChangeAspect="1" noChangeArrowheads="1"/>
              </p:cNvSpPr>
              <p:nvPr userDrawn="1"/>
            </p:nvSpPr>
            <p:spPr bwMode="auto">
              <a:xfrm>
                <a:off x="2304226"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34" name="Oval 235"/>
              <p:cNvSpPr>
                <a:spLocks noChangeAspect="1" noChangeArrowheads="1"/>
              </p:cNvSpPr>
              <p:nvPr userDrawn="1"/>
            </p:nvSpPr>
            <p:spPr bwMode="auto">
              <a:xfrm>
                <a:off x="2528886"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35" name="Oval 236"/>
              <p:cNvSpPr>
                <a:spLocks noChangeAspect="1" noChangeArrowheads="1"/>
              </p:cNvSpPr>
              <p:nvPr userDrawn="1"/>
            </p:nvSpPr>
            <p:spPr bwMode="auto">
              <a:xfrm>
                <a:off x="264196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36" name="Oval 237"/>
              <p:cNvSpPr>
                <a:spLocks noChangeAspect="1" noChangeArrowheads="1"/>
              </p:cNvSpPr>
              <p:nvPr userDrawn="1"/>
            </p:nvSpPr>
            <p:spPr bwMode="auto">
              <a:xfrm>
                <a:off x="275354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37" name="Oval 238"/>
              <p:cNvSpPr>
                <a:spLocks noChangeAspect="1" noChangeArrowheads="1"/>
              </p:cNvSpPr>
              <p:nvPr userDrawn="1"/>
            </p:nvSpPr>
            <p:spPr bwMode="auto">
              <a:xfrm>
                <a:off x="320437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38" name="Oval 239"/>
              <p:cNvSpPr>
                <a:spLocks noChangeAspect="1" noChangeArrowheads="1"/>
              </p:cNvSpPr>
              <p:nvPr userDrawn="1"/>
            </p:nvSpPr>
            <p:spPr bwMode="auto">
              <a:xfrm>
                <a:off x="331594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39" name="Oval 240"/>
              <p:cNvSpPr>
                <a:spLocks noChangeAspect="1" noChangeArrowheads="1"/>
              </p:cNvSpPr>
              <p:nvPr userDrawn="1"/>
            </p:nvSpPr>
            <p:spPr bwMode="auto">
              <a:xfrm>
                <a:off x="342903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40" name="Oval 241"/>
              <p:cNvSpPr>
                <a:spLocks noChangeAspect="1" noChangeArrowheads="1"/>
              </p:cNvSpPr>
              <p:nvPr userDrawn="1"/>
            </p:nvSpPr>
            <p:spPr bwMode="auto">
              <a:xfrm>
                <a:off x="387835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41" name="Oval 242"/>
              <p:cNvSpPr>
                <a:spLocks noChangeAspect="1" noChangeArrowheads="1"/>
              </p:cNvSpPr>
              <p:nvPr userDrawn="1"/>
            </p:nvSpPr>
            <p:spPr bwMode="auto">
              <a:xfrm>
                <a:off x="466390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42" name="Oval 243"/>
              <p:cNvSpPr>
                <a:spLocks noChangeAspect="1" noChangeArrowheads="1"/>
              </p:cNvSpPr>
              <p:nvPr userDrawn="1"/>
            </p:nvSpPr>
            <p:spPr bwMode="auto">
              <a:xfrm>
                <a:off x="4776992"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43" name="Oval 244"/>
              <p:cNvSpPr>
                <a:spLocks noChangeAspect="1" noChangeArrowheads="1"/>
              </p:cNvSpPr>
              <p:nvPr userDrawn="1"/>
            </p:nvSpPr>
            <p:spPr bwMode="auto">
              <a:xfrm>
                <a:off x="4888568"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44" name="Oval 245"/>
              <p:cNvSpPr>
                <a:spLocks noChangeAspect="1" noChangeArrowheads="1"/>
              </p:cNvSpPr>
              <p:nvPr userDrawn="1"/>
            </p:nvSpPr>
            <p:spPr bwMode="auto">
              <a:xfrm>
                <a:off x="500165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45" name="Oval 246"/>
              <p:cNvSpPr>
                <a:spLocks noChangeAspect="1" noChangeArrowheads="1"/>
              </p:cNvSpPr>
              <p:nvPr userDrawn="1"/>
            </p:nvSpPr>
            <p:spPr bwMode="auto">
              <a:xfrm>
                <a:off x="511322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46" name="Oval 247"/>
              <p:cNvSpPr>
                <a:spLocks noChangeAspect="1" noChangeArrowheads="1"/>
              </p:cNvSpPr>
              <p:nvPr userDrawn="1"/>
            </p:nvSpPr>
            <p:spPr bwMode="auto">
              <a:xfrm>
                <a:off x="522631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47" name="Oval 248"/>
              <p:cNvSpPr>
                <a:spLocks noChangeAspect="1" noChangeArrowheads="1"/>
              </p:cNvSpPr>
              <p:nvPr userDrawn="1"/>
            </p:nvSpPr>
            <p:spPr bwMode="auto">
              <a:xfrm>
                <a:off x="533788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48" name="Oval 249"/>
              <p:cNvSpPr>
                <a:spLocks noChangeAspect="1" noChangeArrowheads="1"/>
              </p:cNvSpPr>
              <p:nvPr userDrawn="1"/>
            </p:nvSpPr>
            <p:spPr bwMode="auto">
              <a:xfrm>
                <a:off x="5450972"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49" name="Oval 250"/>
              <p:cNvSpPr>
                <a:spLocks noChangeAspect="1" noChangeArrowheads="1"/>
              </p:cNvSpPr>
              <p:nvPr userDrawn="1"/>
            </p:nvSpPr>
            <p:spPr bwMode="auto">
              <a:xfrm>
                <a:off x="5562548"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50" name="Oval 251"/>
              <p:cNvSpPr>
                <a:spLocks noChangeAspect="1" noChangeArrowheads="1"/>
              </p:cNvSpPr>
              <p:nvPr userDrawn="1"/>
            </p:nvSpPr>
            <p:spPr bwMode="auto">
              <a:xfrm>
                <a:off x="567563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51" name="Oval 252"/>
              <p:cNvSpPr>
                <a:spLocks noChangeAspect="1" noChangeArrowheads="1"/>
              </p:cNvSpPr>
              <p:nvPr userDrawn="1"/>
            </p:nvSpPr>
            <p:spPr bwMode="auto">
              <a:xfrm>
                <a:off x="578720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52" name="Oval 253"/>
              <p:cNvSpPr>
                <a:spLocks noChangeAspect="1" noChangeArrowheads="1"/>
              </p:cNvSpPr>
              <p:nvPr userDrawn="1"/>
            </p:nvSpPr>
            <p:spPr bwMode="auto">
              <a:xfrm>
                <a:off x="590029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53" name="Oval 254"/>
              <p:cNvSpPr>
                <a:spLocks noChangeAspect="1" noChangeArrowheads="1"/>
              </p:cNvSpPr>
              <p:nvPr userDrawn="1"/>
            </p:nvSpPr>
            <p:spPr bwMode="auto">
              <a:xfrm>
                <a:off x="6013375"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54" name="Oval 255"/>
              <p:cNvSpPr>
                <a:spLocks noChangeAspect="1" noChangeArrowheads="1"/>
              </p:cNvSpPr>
              <p:nvPr userDrawn="1"/>
            </p:nvSpPr>
            <p:spPr bwMode="auto">
              <a:xfrm>
                <a:off x="6124951"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55" name="Oval 256"/>
              <p:cNvSpPr>
                <a:spLocks noChangeAspect="1" noChangeArrowheads="1"/>
              </p:cNvSpPr>
              <p:nvPr userDrawn="1"/>
            </p:nvSpPr>
            <p:spPr bwMode="auto">
              <a:xfrm>
                <a:off x="623803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56" name="Oval 257"/>
              <p:cNvSpPr>
                <a:spLocks noChangeAspect="1" noChangeArrowheads="1"/>
              </p:cNvSpPr>
              <p:nvPr userDrawn="1"/>
            </p:nvSpPr>
            <p:spPr bwMode="auto">
              <a:xfrm>
                <a:off x="634961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57" name="Oval 258"/>
              <p:cNvSpPr>
                <a:spLocks noChangeAspect="1" noChangeArrowheads="1"/>
              </p:cNvSpPr>
              <p:nvPr userDrawn="1"/>
            </p:nvSpPr>
            <p:spPr bwMode="auto">
              <a:xfrm>
                <a:off x="646269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58" name="Oval 259"/>
              <p:cNvSpPr>
                <a:spLocks noChangeAspect="1" noChangeArrowheads="1"/>
              </p:cNvSpPr>
              <p:nvPr userDrawn="1"/>
            </p:nvSpPr>
            <p:spPr bwMode="auto">
              <a:xfrm>
                <a:off x="657427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59" name="Oval 260"/>
              <p:cNvSpPr>
                <a:spLocks noChangeAspect="1" noChangeArrowheads="1"/>
              </p:cNvSpPr>
              <p:nvPr userDrawn="1"/>
            </p:nvSpPr>
            <p:spPr bwMode="auto">
              <a:xfrm>
                <a:off x="6687355"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60" name="Oval 261"/>
              <p:cNvSpPr>
                <a:spLocks noChangeAspect="1" noChangeArrowheads="1"/>
              </p:cNvSpPr>
              <p:nvPr userDrawn="1"/>
            </p:nvSpPr>
            <p:spPr bwMode="auto">
              <a:xfrm>
                <a:off x="67989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61" name="Oval 262"/>
              <p:cNvSpPr>
                <a:spLocks noChangeAspect="1" noChangeArrowheads="1"/>
              </p:cNvSpPr>
              <p:nvPr userDrawn="1"/>
            </p:nvSpPr>
            <p:spPr bwMode="auto">
              <a:xfrm>
                <a:off x="691201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62" name="Oval 263"/>
              <p:cNvSpPr>
                <a:spLocks noChangeAspect="1" noChangeArrowheads="1"/>
              </p:cNvSpPr>
              <p:nvPr userDrawn="1"/>
            </p:nvSpPr>
            <p:spPr bwMode="auto">
              <a:xfrm>
                <a:off x="702359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63" name="Oval 264"/>
              <p:cNvSpPr>
                <a:spLocks noChangeAspect="1" noChangeArrowheads="1"/>
              </p:cNvSpPr>
              <p:nvPr userDrawn="1"/>
            </p:nvSpPr>
            <p:spPr bwMode="auto">
              <a:xfrm>
                <a:off x="713667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64" name="Oval 265"/>
              <p:cNvSpPr>
                <a:spLocks noChangeAspect="1" noChangeArrowheads="1"/>
              </p:cNvSpPr>
              <p:nvPr userDrawn="1"/>
            </p:nvSpPr>
            <p:spPr bwMode="auto">
              <a:xfrm>
                <a:off x="724825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65" name="Oval 266"/>
              <p:cNvSpPr>
                <a:spLocks noChangeAspect="1" noChangeArrowheads="1"/>
              </p:cNvSpPr>
              <p:nvPr userDrawn="1"/>
            </p:nvSpPr>
            <p:spPr bwMode="auto">
              <a:xfrm>
                <a:off x="7361334"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66" name="Oval 267"/>
              <p:cNvSpPr>
                <a:spLocks noChangeAspect="1" noChangeArrowheads="1"/>
              </p:cNvSpPr>
              <p:nvPr userDrawn="1"/>
            </p:nvSpPr>
            <p:spPr bwMode="auto">
              <a:xfrm>
                <a:off x="7472910"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67" name="Oval 268"/>
              <p:cNvSpPr>
                <a:spLocks noChangeAspect="1" noChangeArrowheads="1"/>
              </p:cNvSpPr>
              <p:nvPr userDrawn="1"/>
            </p:nvSpPr>
            <p:spPr bwMode="auto">
              <a:xfrm>
                <a:off x="758599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68" name="Oval 269"/>
              <p:cNvSpPr>
                <a:spLocks noChangeAspect="1" noChangeArrowheads="1"/>
              </p:cNvSpPr>
              <p:nvPr userDrawn="1"/>
            </p:nvSpPr>
            <p:spPr bwMode="auto">
              <a:xfrm>
                <a:off x="769757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69" name="Oval 270"/>
              <p:cNvSpPr>
                <a:spLocks noChangeAspect="1" noChangeArrowheads="1"/>
              </p:cNvSpPr>
              <p:nvPr userDrawn="1"/>
            </p:nvSpPr>
            <p:spPr bwMode="auto">
              <a:xfrm>
                <a:off x="781065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70" name="Oval 271"/>
              <p:cNvSpPr>
                <a:spLocks noChangeAspect="1" noChangeArrowheads="1"/>
              </p:cNvSpPr>
              <p:nvPr userDrawn="1"/>
            </p:nvSpPr>
            <p:spPr bwMode="auto">
              <a:xfrm>
                <a:off x="792222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71" name="Oval 272"/>
              <p:cNvSpPr>
                <a:spLocks noChangeAspect="1" noChangeArrowheads="1"/>
              </p:cNvSpPr>
              <p:nvPr userDrawn="1"/>
            </p:nvSpPr>
            <p:spPr bwMode="auto">
              <a:xfrm>
                <a:off x="8035314"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72" name="Oval 273"/>
              <p:cNvSpPr>
                <a:spLocks noChangeAspect="1" noChangeArrowheads="1"/>
              </p:cNvSpPr>
              <p:nvPr userDrawn="1"/>
            </p:nvSpPr>
            <p:spPr bwMode="auto">
              <a:xfrm>
                <a:off x="8146890"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73" name="Oval 274"/>
              <p:cNvSpPr>
                <a:spLocks noChangeAspect="1" noChangeArrowheads="1"/>
              </p:cNvSpPr>
              <p:nvPr userDrawn="1"/>
            </p:nvSpPr>
            <p:spPr bwMode="auto">
              <a:xfrm>
                <a:off x="825997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74" name="Oval 275"/>
              <p:cNvSpPr>
                <a:spLocks noChangeAspect="1" noChangeArrowheads="1"/>
              </p:cNvSpPr>
              <p:nvPr userDrawn="1"/>
            </p:nvSpPr>
            <p:spPr bwMode="auto">
              <a:xfrm>
                <a:off x="8371549"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75" name="Oval 276"/>
              <p:cNvSpPr>
                <a:spLocks noChangeAspect="1" noChangeArrowheads="1"/>
              </p:cNvSpPr>
              <p:nvPr userDrawn="1"/>
            </p:nvSpPr>
            <p:spPr bwMode="auto">
              <a:xfrm>
                <a:off x="8484633"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76" name="Oval 277"/>
              <p:cNvSpPr>
                <a:spLocks noChangeAspect="1" noChangeArrowheads="1"/>
              </p:cNvSpPr>
              <p:nvPr userDrawn="1"/>
            </p:nvSpPr>
            <p:spPr bwMode="auto">
              <a:xfrm>
                <a:off x="8596209"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77" name="Oval 278"/>
              <p:cNvSpPr>
                <a:spLocks noChangeAspect="1" noChangeArrowheads="1"/>
              </p:cNvSpPr>
              <p:nvPr userDrawn="1"/>
            </p:nvSpPr>
            <p:spPr bwMode="auto">
              <a:xfrm>
                <a:off x="8709293"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78" name="Oval 279"/>
              <p:cNvSpPr>
                <a:spLocks noChangeAspect="1" noChangeArrowheads="1"/>
              </p:cNvSpPr>
              <p:nvPr userDrawn="1"/>
            </p:nvSpPr>
            <p:spPr bwMode="auto">
              <a:xfrm>
                <a:off x="506947" y="186644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79" name="Oval 280"/>
              <p:cNvSpPr>
                <a:spLocks noChangeAspect="1" noChangeArrowheads="1"/>
              </p:cNvSpPr>
              <p:nvPr userDrawn="1"/>
            </p:nvSpPr>
            <p:spPr bwMode="auto">
              <a:xfrm>
                <a:off x="620031"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80" name="Oval 281"/>
              <p:cNvSpPr>
                <a:spLocks noChangeAspect="1" noChangeArrowheads="1"/>
              </p:cNvSpPr>
              <p:nvPr userDrawn="1"/>
            </p:nvSpPr>
            <p:spPr bwMode="auto">
              <a:xfrm>
                <a:off x="731607" y="186644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81" name="Oval 282"/>
              <p:cNvSpPr>
                <a:spLocks noChangeAspect="1" noChangeArrowheads="1"/>
              </p:cNvSpPr>
              <p:nvPr userDrawn="1"/>
            </p:nvSpPr>
            <p:spPr bwMode="auto">
              <a:xfrm>
                <a:off x="84469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82" name="Oval 283"/>
              <p:cNvSpPr>
                <a:spLocks noChangeAspect="1" noChangeArrowheads="1"/>
              </p:cNvSpPr>
              <p:nvPr userDrawn="1"/>
            </p:nvSpPr>
            <p:spPr bwMode="auto">
              <a:xfrm>
                <a:off x="95626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83" name="Oval 284"/>
              <p:cNvSpPr>
                <a:spLocks noChangeAspect="1" noChangeArrowheads="1"/>
              </p:cNvSpPr>
              <p:nvPr userDrawn="1"/>
            </p:nvSpPr>
            <p:spPr bwMode="auto">
              <a:xfrm>
                <a:off x="106935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84" name="Oval 285"/>
              <p:cNvSpPr>
                <a:spLocks noChangeAspect="1" noChangeArrowheads="1"/>
              </p:cNvSpPr>
              <p:nvPr userDrawn="1"/>
            </p:nvSpPr>
            <p:spPr bwMode="auto">
              <a:xfrm>
                <a:off x="118092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85" name="Oval 286"/>
              <p:cNvSpPr>
                <a:spLocks noChangeAspect="1" noChangeArrowheads="1"/>
              </p:cNvSpPr>
              <p:nvPr userDrawn="1"/>
            </p:nvSpPr>
            <p:spPr bwMode="auto">
              <a:xfrm>
                <a:off x="12940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86" name="Oval 287"/>
              <p:cNvSpPr>
                <a:spLocks noChangeAspect="1" noChangeArrowheads="1"/>
              </p:cNvSpPr>
              <p:nvPr userDrawn="1"/>
            </p:nvSpPr>
            <p:spPr bwMode="auto">
              <a:xfrm>
                <a:off x="140558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87" name="Oval 288"/>
              <p:cNvSpPr>
                <a:spLocks noChangeAspect="1" noChangeArrowheads="1"/>
              </p:cNvSpPr>
              <p:nvPr userDrawn="1"/>
            </p:nvSpPr>
            <p:spPr bwMode="auto">
              <a:xfrm>
                <a:off x="151867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88" name="Oval 289"/>
              <p:cNvSpPr>
                <a:spLocks noChangeAspect="1" noChangeArrowheads="1"/>
              </p:cNvSpPr>
              <p:nvPr userDrawn="1"/>
            </p:nvSpPr>
            <p:spPr bwMode="auto">
              <a:xfrm>
                <a:off x="163024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89" name="Oval 290"/>
              <p:cNvSpPr>
                <a:spLocks noChangeAspect="1" noChangeArrowheads="1"/>
              </p:cNvSpPr>
              <p:nvPr userDrawn="1"/>
            </p:nvSpPr>
            <p:spPr bwMode="auto">
              <a:xfrm>
                <a:off x="174333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90" name="Oval 291"/>
              <p:cNvSpPr>
                <a:spLocks noChangeAspect="1" noChangeArrowheads="1"/>
              </p:cNvSpPr>
              <p:nvPr userDrawn="1"/>
            </p:nvSpPr>
            <p:spPr bwMode="auto">
              <a:xfrm>
                <a:off x="185490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91" name="Oval 292"/>
              <p:cNvSpPr>
                <a:spLocks noChangeAspect="1" noChangeArrowheads="1"/>
              </p:cNvSpPr>
              <p:nvPr userDrawn="1"/>
            </p:nvSpPr>
            <p:spPr bwMode="auto">
              <a:xfrm>
                <a:off x="19679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92" name="Oval 293"/>
              <p:cNvSpPr>
                <a:spLocks noChangeAspect="1" noChangeArrowheads="1"/>
              </p:cNvSpPr>
              <p:nvPr userDrawn="1"/>
            </p:nvSpPr>
            <p:spPr bwMode="auto">
              <a:xfrm>
                <a:off x="2079566"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93" name="Oval 294"/>
              <p:cNvSpPr>
                <a:spLocks noChangeAspect="1" noChangeArrowheads="1"/>
              </p:cNvSpPr>
              <p:nvPr userDrawn="1"/>
            </p:nvSpPr>
            <p:spPr bwMode="auto">
              <a:xfrm>
                <a:off x="219265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94" name="Oval 295"/>
              <p:cNvSpPr>
                <a:spLocks noChangeAspect="1" noChangeArrowheads="1"/>
              </p:cNvSpPr>
              <p:nvPr userDrawn="1"/>
            </p:nvSpPr>
            <p:spPr bwMode="auto">
              <a:xfrm>
                <a:off x="2304226"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95" name="Oval 296"/>
              <p:cNvSpPr>
                <a:spLocks noChangeAspect="1" noChangeArrowheads="1"/>
              </p:cNvSpPr>
              <p:nvPr userDrawn="1"/>
            </p:nvSpPr>
            <p:spPr bwMode="auto">
              <a:xfrm>
                <a:off x="264196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96" name="Oval 297"/>
              <p:cNvSpPr>
                <a:spLocks noChangeAspect="1" noChangeArrowheads="1"/>
              </p:cNvSpPr>
              <p:nvPr userDrawn="1"/>
            </p:nvSpPr>
            <p:spPr bwMode="auto">
              <a:xfrm>
                <a:off x="275354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97" name="Oval 298"/>
              <p:cNvSpPr>
                <a:spLocks noChangeAspect="1" noChangeArrowheads="1"/>
              </p:cNvSpPr>
              <p:nvPr userDrawn="1"/>
            </p:nvSpPr>
            <p:spPr bwMode="auto">
              <a:xfrm>
                <a:off x="320437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98" name="Oval 299"/>
              <p:cNvSpPr>
                <a:spLocks noChangeAspect="1" noChangeArrowheads="1"/>
              </p:cNvSpPr>
              <p:nvPr userDrawn="1"/>
            </p:nvSpPr>
            <p:spPr bwMode="auto">
              <a:xfrm>
                <a:off x="331594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299" name="Oval 300"/>
              <p:cNvSpPr>
                <a:spLocks noChangeAspect="1" noChangeArrowheads="1"/>
              </p:cNvSpPr>
              <p:nvPr userDrawn="1"/>
            </p:nvSpPr>
            <p:spPr bwMode="auto">
              <a:xfrm>
                <a:off x="387835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00" name="Oval 301"/>
              <p:cNvSpPr>
                <a:spLocks noChangeAspect="1" noChangeArrowheads="1"/>
              </p:cNvSpPr>
              <p:nvPr userDrawn="1"/>
            </p:nvSpPr>
            <p:spPr bwMode="auto">
              <a:xfrm>
                <a:off x="398992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01" name="Oval 302"/>
              <p:cNvSpPr>
                <a:spLocks noChangeAspect="1" noChangeArrowheads="1"/>
              </p:cNvSpPr>
              <p:nvPr userDrawn="1"/>
            </p:nvSpPr>
            <p:spPr bwMode="auto">
              <a:xfrm>
                <a:off x="455233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02" name="Oval 303"/>
              <p:cNvSpPr>
                <a:spLocks noChangeAspect="1" noChangeArrowheads="1"/>
              </p:cNvSpPr>
              <p:nvPr userDrawn="1"/>
            </p:nvSpPr>
            <p:spPr bwMode="auto">
              <a:xfrm>
                <a:off x="466390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03" name="Oval 304"/>
              <p:cNvSpPr>
                <a:spLocks noChangeAspect="1" noChangeArrowheads="1"/>
              </p:cNvSpPr>
              <p:nvPr userDrawn="1"/>
            </p:nvSpPr>
            <p:spPr bwMode="auto">
              <a:xfrm>
                <a:off x="4776992"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04" name="Oval 305"/>
              <p:cNvSpPr>
                <a:spLocks noChangeAspect="1" noChangeArrowheads="1"/>
              </p:cNvSpPr>
              <p:nvPr userDrawn="1"/>
            </p:nvSpPr>
            <p:spPr bwMode="auto">
              <a:xfrm>
                <a:off x="4888568"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05" name="Oval 306"/>
              <p:cNvSpPr>
                <a:spLocks noChangeAspect="1" noChangeArrowheads="1"/>
              </p:cNvSpPr>
              <p:nvPr userDrawn="1"/>
            </p:nvSpPr>
            <p:spPr bwMode="auto">
              <a:xfrm>
                <a:off x="500165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06" name="Oval 307"/>
              <p:cNvSpPr>
                <a:spLocks noChangeAspect="1" noChangeArrowheads="1"/>
              </p:cNvSpPr>
              <p:nvPr userDrawn="1"/>
            </p:nvSpPr>
            <p:spPr bwMode="auto">
              <a:xfrm>
                <a:off x="511322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07" name="Oval 308"/>
              <p:cNvSpPr>
                <a:spLocks noChangeAspect="1" noChangeArrowheads="1"/>
              </p:cNvSpPr>
              <p:nvPr userDrawn="1"/>
            </p:nvSpPr>
            <p:spPr bwMode="auto">
              <a:xfrm>
                <a:off x="522631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08" name="Oval 309"/>
              <p:cNvSpPr>
                <a:spLocks noChangeAspect="1" noChangeArrowheads="1"/>
              </p:cNvSpPr>
              <p:nvPr userDrawn="1"/>
            </p:nvSpPr>
            <p:spPr bwMode="auto">
              <a:xfrm>
                <a:off x="533788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09" name="Oval 310"/>
              <p:cNvSpPr>
                <a:spLocks noChangeAspect="1" noChangeArrowheads="1"/>
              </p:cNvSpPr>
              <p:nvPr userDrawn="1"/>
            </p:nvSpPr>
            <p:spPr bwMode="auto">
              <a:xfrm>
                <a:off x="5450972"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10" name="Oval 311"/>
              <p:cNvSpPr>
                <a:spLocks noChangeAspect="1" noChangeArrowheads="1"/>
              </p:cNvSpPr>
              <p:nvPr userDrawn="1"/>
            </p:nvSpPr>
            <p:spPr bwMode="auto">
              <a:xfrm>
                <a:off x="5562548"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11" name="Oval 312"/>
              <p:cNvSpPr>
                <a:spLocks noChangeAspect="1" noChangeArrowheads="1"/>
              </p:cNvSpPr>
              <p:nvPr userDrawn="1"/>
            </p:nvSpPr>
            <p:spPr bwMode="auto">
              <a:xfrm>
                <a:off x="567563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12" name="Oval 313"/>
              <p:cNvSpPr>
                <a:spLocks noChangeAspect="1" noChangeArrowheads="1"/>
              </p:cNvSpPr>
              <p:nvPr userDrawn="1"/>
            </p:nvSpPr>
            <p:spPr bwMode="auto">
              <a:xfrm>
                <a:off x="578720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13" name="Oval 314"/>
              <p:cNvSpPr>
                <a:spLocks noChangeAspect="1" noChangeArrowheads="1"/>
              </p:cNvSpPr>
              <p:nvPr userDrawn="1"/>
            </p:nvSpPr>
            <p:spPr bwMode="auto">
              <a:xfrm>
                <a:off x="590029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14" name="Oval 315"/>
              <p:cNvSpPr>
                <a:spLocks noChangeAspect="1" noChangeArrowheads="1"/>
              </p:cNvSpPr>
              <p:nvPr userDrawn="1"/>
            </p:nvSpPr>
            <p:spPr bwMode="auto">
              <a:xfrm>
                <a:off x="6013375"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15" name="Oval 316"/>
              <p:cNvSpPr>
                <a:spLocks noChangeAspect="1" noChangeArrowheads="1"/>
              </p:cNvSpPr>
              <p:nvPr userDrawn="1"/>
            </p:nvSpPr>
            <p:spPr bwMode="auto">
              <a:xfrm>
                <a:off x="612495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16" name="Oval 317"/>
              <p:cNvSpPr>
                <a:spLocks noChangeAspect="1" noChangeArrowheads="1"/>
              </p:cNvSpPr>
              <p:nvPr userDrawn="1"/>
            </p:nvSpPr>
            <p:spPr bwMode="auto">
              <a:xfrm>
                <a:off x="623803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17" name="Oval 318"/>
              <p:cNvSpPr>
                <a:spLocks noChangeAspect="1" noChangeArrowheads="1"/>
              </p:cNvSpPr>
              <p:nvPr userDrawn="1"/>
            </p:nvSpPr>
            <p:spPr bwMode="auto">
              <a:xfrm>
                <a:off x="634961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18" name="Oval 319"/>
              <p:cNvSpPr>
                <a:spLocks noChangeAspect="1" noChangeArrowheads="1"/>
              </p:cNvSpPr>
              <p:nvPr userDrawn="1"/>
            </p:nvSpPr>
            <p:spPr bwMode="auto">
              <a:xfrm>
                <a:off x="646269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19" name="Oval 320"/>
              <p:cNvSpPr>
                <a:spLocks noChangeAspect="1" noChangeArrowheads="1"/>
              </p:cNvSpPr>
              <p:nvPr userDrawn="1"/>
            </p:nvSpPr>
            <p:spPr bwMode="auto">
              <a:xfrm>
                <a:off x="657427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20" name="Oval 321"/>
              <p:cNvSpPr>
                <a:spLocks noChangeAspect="1" noChangeArrowheads="1"/>
              </p:cNvSpPr>
              <p:nvPr userDrawn="1"/>
            </p:nvSpPr>
            <p:spPr bwMode="auto">
              <a:xfrm>
                <a:off x="6687355"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21" name="Oval 322"/>
              <p:cNvSpPr>
                <a:spLocks noChangeAspect="1" noChangeArrowheads="1"/>
              </p:cNvSpPr>
              <p:nvPr userDrawn="1"/>
            </p:nvSpPr>
            <p:spPr bwMode="auto">
              <a:xfrm>
                <a:off x="67989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22" name="Oval 323"/>
              <p:cNvSpPr>
                <a:spLocks noChangeAspect="1" noChangeArrowheads="1"/>
              </p:cNvSpPr>
              <p:nvPr userDrawn="1"/>
            </p:nvSpPr>
            <p:spPr bwMode="auto">
              <a:xfrm>
                <a:off x="691201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23" name="Oval 324"/>
              <p:cNvSpPr>
                <a:spLocks noChangeAspect="1" noChangeArrowheads="1"/>
              </p:cNvSpPr>
              <p:nvPr userDrawn="1"/>
            </p:nvSpPr>
            <p:spPr bwMode="auto">
              <a:xfrm>
                <a:off x="702359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24" name="Oval 325"/>
              <p:cNvSpPr>
                <a:spLocks noChangeAspect="1" noChangeArrowheads="1"/>
              </p:cNvSpPr>
              <p:nvPr userDrawn="1"/>
            </p:nvSpPr>
            <p:spPr bwMode="auto">
              <a:xfrm>
                <a:off x="713667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25" name="Oval 326"/>
              <p:cNvSpPr>
                <a:spLocks noChangeAspect="1" noChangeArrowheads="1"/>
              </p:cNvSpPr>
              <p:nvPr userDrawn="1"/>
            </p:nvSpPr>
            <p:spPr bwMode="auto">
              <a:xfrm>
                <a:off x="724825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26" name="Oval 327"/>
              <p:cNvSpPr>
                <a:spLocks noChangeAspect="1" noChangeArrowheads="1"/>
              </p:cNvSpPr>
              <p:nvPr userDrawn="1"/>
            </p:nvSpPr>
            <p:spPr bwMode="auto">
              <a:xfrm>
                <a:off x="7361334"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27" name="Oval 328"/>
              <p:cNvSpPr>
                <a:spLocks noChangeAspect="1" noChangeArrowheads="1"/>
              </p:cNvSpPr>
              <p:nvPr userDrawn="1"/>
            </p:nvSpPr>
            <p:spPr bwMode="auto">
              <a:xfrm>
                <a:off x="7472910"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28" name="Oval 329"/>
              <p:cNvSpPr>
                <a:spLocks noChangeAspect="1" noChangeArrowheads="1"/>
              </p:cNvSpPr>
              <p:nvPr userDrawn="1"/>
            </p:nvSpPr>
            <p:spPr bwMode="auto">
              <a:xfrm>
                <a:off x="758599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29" name="Oval 330"/>
              <p:cNvSpPr>
                <a:spLocks noChangeAspect="1" noChangeArrowheads="1"/>
              </p:cNvSpPr>
              <p:nvPr userDrawn="1"/>
            </p:nvSpPr>
            <p:spPr bwMode="auto">
              <a:xfrm>
                <a:off x="769757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30" name="Oval 331"/>
              <p:cNvSpPr>
                <a:spLocks noChangeAspect="1" noChangeArrowheads="1"/>
              </p:cNvSpPr>
              <p:nvPr userDrawn="1"/>
            </p:nvSpPr>
            <p:spPr bwMode="auto">
              <a:xfrm>
                <a:off x="781065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31" name="Oval 332"/>
              <p:cNvSpPr>
                <a:spLocks noChangeAspect="1" noChangeArrowheads="1"/>
              </p:cNvSpPr>
              <p:nvPr userDrawn="1"/>
            </p:nvSpPr>
            <p:spPr bwMode="auto">
              <a:xfrm>
                <a:off x="792222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32" name="Oval 333"/>
              <p:cNvSpPr>
                <a:spLocks noChangeAspect="1" noChangeArrowheads="1"/>
              </p:cNvSpPr>
              <p:nvPr userDrawn="1"/>
            </p:nvSpPr>
            <p:spPr bwMode="auto">
              <a:xfrm>
                <a:off x="8035314"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33" name="Oval 334"/>
              <p:cNvSpPr>
                <a:spLocks noChangeAspect="1" noChangeArrowheads="1"/>
              </p:cNvSpPr>
              <p:nvPr userDrawn="1"/>
            </p:nvSpPr>
            <p:spPr bwMode="auto">
              <a:xfrm>
                <a:off x="8146890"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34" name="Oval 335"/>
              <p:cNvSpPr>
                <a:spLocks noChangeAspect="1" noChangeArrowheads="1"/>
              </p:cNvSpPr>
              <p:nvPr userDrawn="1"/>
            </p:nvSpPr>
            <p:spPr bwMode="auto">
              <a:xfrm>
                <a:off x="8259973"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35" name="Oval 336"/>
              <p:cNvSpPr>
                <a:spLocks noChangeAspect="1" noChangeArrowheads="1"/>
              </p:cNvSpPr>
              <p:nvPr userDrawn="1"/>
            </p:nvSpPr>
            <p:spPr bwMode="auto">
              <a:xfrm>
                <a:off x="8371549"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36" name="Oval 337"/>
              <p:cNvSpPr>
                <a:spLocks noChangeAspect="1" noChangeArrowheads="1"/>
              </p:cNvSpPr>
              <p:nvPr userDrawn="1"/>
            </p:nvSpPr>
            <p:spPr bwMode="auto">
              <a:xfrm>
                <a:off x="8484633"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37" name="Oval 338"/>
              <p:cNvSpPr>
                <a:spLocks noChangeAspect="1" noChangeArrowheads="1"/>
              </p:cNvSpPr>
              <p:nvPr userDrawn="1"/>
            </p:nvSpPr>
            <p:spPr bwMode="auto">
              <a:xfrm>
                <a:off x="395371"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38" name="Oval 339"/>
              <p:cNvSpPr>
                <a:spLocks noChangeAspect="1" noChangeArrowheads="1"/>
              </p:cNvSpPr>
              <p:nvPr userDrawn="1"/>
            </p:nvSpPr>
            <p:spPr bwMode="auto">
              <a:xfrm>
                <a:off x="506947" y="1970477"/>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39" name="Oval 340"/>
              <p:cNvSpPr>
                <a:spLocks noChangeAspect="1" noChangeArrowheads="1"/>
              </p:cNvSpPr>
              <p:nvPr userDrawn="1"/>
            </p:nvSpPr>
            <p:spPr bwMode="auto">
              <a:xfrm>
                <a:off x="620031"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40" name="Oval 341"/>
              <p:cNvSpPr>
                <a:spLocks noChangeAspect="1" noChangeArrowheads="1"/>
              </p:cNvSpPr>
              <p:nvPr userDrawn="1"/>
            </p:nvSpPr>
            <p:spPr bwMode="auto">
              <a:xfrm>
                <a:off x="731607"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41" name="Oval 342"/>
              <p:cNvSpPr>
                <a:spLocks noChangeAspect="1" noChangeArrowheads="1"/>
              </p:cNvSpPr>
              <p:nvPr userDrawn="1"/>
            </p:nvSpPr>
            <p:spPr bwMode="auto">
              <a:xfrm>
                <a:off x="84469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42" name="Oval 343"/>
              <p:cNvSpPr>
                <a:spLocks noChangeAspect="1" noChangeArrowheads="1"/>
              </p:cNvSpPr>
              <p:nvPr userDrawn="1"/>
            </p:nvSpPr>
            <p:spPr bwMode="auto">
              <a:xfrm>
                <a:off x="95626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43" name="Oval 344"/>
              <p:cNvSpPr>
                <a:spLocks noChangeAspect="1" noChangeArrowheads="1"/>
              </p:cNvSpPr>
              <p:nvPr userDrawn="1"/>
            </p:nvSpPr>
            <p:spPr bwMode="auto">
              <a:xfrm>
                <a:off x="106935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44" name="Oval 345"/>
              <p:cNvSpPr>
                <a:spLocks noChangeAspect="1" noChangeArrowheads="1"/>
              </p:cNvSpPr>
              <p:nvPr userDrawn="1"/>
            </p:nvSpPr>
            <p:spPr bwMode="auto">
              <a:xfrm>
                <a:off x="118092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45" name="Oval 346"/>
              <p:cNvSpPr>
                <a:spLocks noChangeAspect="1" noChangeArrowheads="1"/>
              </p:cNvSpPr>
              <p:nvPr userDrawn="1"/>
            </p:nvSpPr>
            <p:spPr bwMode="auto">
              <a:xfrm>
                <a:off x="12940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46" name="Oval 347"/>
              <p:cNvSpPr>
                <a:spLocks noChangeAspect="1" noChangeArrowheads="1"/>
              </p:cNvSpPr>
              <p:nvPr userDrawn="1"/>
            </p:nvSpPr>
            <p:spPr bwMode="auto">
              <a:xfrm>
                <a:off x="140558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47" name="Oval 348"/>
              <p:cNvSpPr>
                <a:spLocks noChangeAspect="1" noChangeArrowheads="1"/>
              </p:cNvSpPr>
              <p:nvPr userDrawn="1"/>
            </p:nvSpPr>
            <p:spPr bwMode="auto">
              <a:xfrm>
                <a:off x="151867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48" name="Oval 349"/>
              <p:cNvSpPr>
                <a:spLocks noChangeAspect="1" noChangeArrowheads="1"/>
              </p:cNvSpPr>
              <p:nvPr userDrawn="1"/>
            </p:nvSpPr>
            <p:spPr bwMode="auto">
              <a:xfrm>
                <a:off x="163024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49" name="Oval 350"/>
              <p:cNvSpPr>
                <a:spLocks noChangeAspect="1" noChangeArrowheads="1"/>
              </p:cNvSpPr>
              <p:nvPr userDrawn="1"/>
            </p:nvSpPr>
            <p:spPr bwMode="auto">
              <a:xfrm>
                <a:off x="174333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50" name="Oval 351"/>
              <p:cNvSpPr>
                <a:spLocks noChangeAspect="1" noChangeArrowheads="1"/>
              </p:cNvSpPr>
              <p:nvPr userDrawn="1"/>
            </p:nvSpPr>
            <p:spPr bwMode="auto">
              <a:xfrm>
                <a:off x="1854906"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51" name="Oval 352"/>
              <p:cNvSpPr>
                <a:spLocks noChangeAspect="1" noChangeArrowheads="1"/>
              </p:cNvSpPr>
              <p:nvPr userDrawn="1"/>
            </p:nvSpPr>
            <p:spPr bwMode="auto">
              <a:xfrm>
                <a:off x="19679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52" name="Oval 353"/>
              <p:cNvSpPr>
                <a:spLocks noChangeAspect="1" noChangeArrowheads="1"/>
              </p:cNvSpPr>
              <p:nvPr userDrawn="1"/>
            </p:nvSpPr>
            <p:spPr bwMode="auto">
              <a:xfrm>
                <a:off x="207956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53" name="Oval 354"/>
              <p:cNvSpPr>
                <a:spLocks noChangeAspect="1" noChangeArrowheads="1"/>
              </p:cNvSpPr>
              <p:nvPr userDrawn="1"/>
            </p:nvSpPr>
            <p:spPr bwMode="auto">
              <a:xfrm>
                <a:off x="2528886"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54" name="Oval 355"/>
              <p:cNvSpPr>
                <a:spLocks noChangeAspect="1" noChangeArrowheads="1"/>
              </p:cNvSpPr>
              <p:nvPr userDrawn="1"/>
            </p:nvSpPr>
            <p:spPr bwMode="auto">
              <a:xfrm>
                <a:off x="3315949"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55" name="Oval 356"/>
              <p:cNvSpPr>
                <a:spLocks noChangeAspect="1" noChangeArrowheads="1"/>
              </p:cNvSpPr>
              <p:nvPr userDrawn="1"/>
            </p:nvSpPr>
            <p:spPr bwMode="auto">
              <a:xfrm>
                <a:off x="3765269" y="1970477"/>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56" name="Oval 357"/>
              <p:cNvSpPr>
                <a:spLocks noChangeAspect="1" noChangeArrowheads="1"/>
              </p:cNvSpPr>
              <p:nvPr userDrawn="1"/>
            </p:nvSpPr>
            <p:spPr bwMode="auto">
              <a:xfrm>
                <a:off x="443924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57" name="Oval 358"/>
              <p:cNvSpPr>
                <a:spLocks noChangeAspect="1" noChangeArrowheads="1"/>
              </p:cNvSpPr>
              <p:nvPr userDrawn="1"/>
            </p:nvSpPr>
            <p:spPr bwMode="auto">
              <a:xfrm>
                <a:off x="455233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58" name="Oval 359"/>
              <p:cNvSpPr>
                <a:spLocks noChangeAspect="1" noChangeArrowheads="1"/>
              </p:cNvSpPr>
              <p:nvPr userDrawn="1"/>
            </p:nvSpPr>
            <p:spPr bwMode="auto">
              <a:xfrm>
                <a:off x="4663908" y="2074514"/>
                <a:ext cx="85943" cy="85943"/>
              </a:xfrm>
              <a:prstGeom prst="ellipse">
                <a:avLst/>
              </a:prstGeom>
              <a:grpFill/>
              <a:ln>
                <a:noFill/>
              </a:ln>
              <a:effectLst/>
            </p:spPr>
            <p:txBody>
              <a:bodyPr wrap="none" anchor="ctr"/>
              <a:lstStyle/>
              <a:p>
                <a:pPr defTabSz="1242628">
                  <a:defRPr/>
                </a:pPr>
                <a:endParaRPr lang="en-US" sz="2447" kern="0">
                  <a:solidFill>
                    <a:srgbClr val="292929"/>
                  </a:solidFill>
                  <a:latin typeface="Segoe UI"/>
                </a:endParaRPr>
              </a:p>
            </p:txBody>
          </p:sp>
          <p:sp>
            <p:nvSpPr>
              <p:cNvPr id="359" name="Oval 360"/>
              <p:cNvSpPr>
                <a:spLocks noChangeAspect="1" noChangeArrowheads="1"/>
              </p:cNvSpPr>
              <p:nvPr userDrawn="1"/>
            </p:nvSpPr>
            <p:spPr bwMode="auto">
              <a:xfrm>
                <a:off x="4888568"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60" name="Oval 361"/>
              <p:cNvSpPr>
                <a:spLocks noChangeAspect="1" noChangeArrowheads="1"/>
              </p:cNvSpPr>
              <p:nvPr userDrawn="1"/>
            </p:nvSpPr>
            <p:spPr bwMode="auto">
              <a:xfrm>
                <a:off x="500165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61" name="Oval 362"/>
              <p:cNvSpPr>
                <a:spLocks noChangeAspect="1" noChangeArrowheads="1"/>
              </p:cNvSpPr>
              <p:nvPr userDrawn="1"/>
            </p:nvSpPr>
            <p:spPr bwMode="auto">
              <a:xfrm>
                <a:off x="511322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62" name="Oval 363"/>
              <p:cNvSpPr>
                <a:spLocks noChangeAspect="1" noChangeArrowheads="1"/>
              </p:cNvSpPr>
              <p:nvPr userDrawn="1"/>
            </p:nvSpPr>
            <p:spPr bwMode="auto">
              <a:xfrm>
                <a:off x="5226311" y="2074514"/>
                <a:ext cx="85944" cy="85943"/>
              </a:xfrm>
              <a:prstGeom prst="ellipse">
                <a:avLst/>
              </a:prstGeom>
              <a:grpFill/>
              <a:ln>
                <a:noFill/>
              </a:ln>
              <a:effectLst/>
            </p:spPr>
            <p:txBody>
              <a:bodyPr wrap="none" anchor="ctr"/>
              <a:lstStyle/>
              <a:p>
                <a:pPr defTabSz="1242628">
                  <a:defRPr/>
                </a:pPr>
                <a:endParaRPr lang="en-US" sz="2447" kern="0">
                  <a:solidFill>
                    <a:srgbClr val="292929"/>
                  </a:solidFill>
                  <a:latin typeface="Segoe UI"/>
                </a:endParaRPr>
              </a:p>
            </p:txBody>
          </p:sp>
          <p:sp>
            <p:nvSpPr>
              <p:cNvPr id="363" name="Oval 364"/>
              <p:cNvSpPr>
                <a:spLocks noChangeAspect="1" noChangeArrowheads="1"/>
              </p:cNvSpPr>
              <p:nvPr userDrawn="1"/>
            </p:nvSpPr>
            <p:spPr bwMode="auto">
              <a:xfrm>
                <a:off x="533788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64" name="Oval 365"/>
              <p:cNvSpPr>
                <a:spLocks noChangeAspect="1" noChangeArrowheads="1"/>
              </p:cNvSpPr>
              <p:nvPr userDrawn="1"/>
            </p:nvSpPr>
            <p:spPr bwMode="auto">
              <a:xfrm>
                <a:off x="5450972"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65" name="Oval 366"/>
              <p:cNvSpPr>
                <a:spLocks noChangeAspect="1" noChangeArrowheads="1"/>
              </p:cNvSpPr>
              <p:nvPr userDrawn="1"/>
            </p:nvSpPr>
            <p:spPr bwMode="auto">
              <a:xfrm>
                <a:off x="5562548"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66" name="Oval 367"/>
              <p:cNvSpPr>
                <a:spLocks noChangeAspect="1" noChangeArrowheads="1"/>
              </p:cNvSpPr>
              <p:nvPr userDrawn="1"/>
            </p:nvSpPr>
            <p:spPr bwMode="auto">
              <a:xfrm>
                <a:off x="567563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67" name="Oval 368"/>
              <p:cNvSpPr>
                <a:spLocks noChangeAspect="1" noChangeArrowheads="1"/>
              </p:cNvSpPr>
              <p:nvPr userDrawn="1"/>
            </p:nvSpPr>
            <p:spPr bwMode="auto">
              <a:xfrm>
                <a:off x="578720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68" name="Oval 369"/>
              <p:cNvSpPr>
                <a:spLocks noChangeAspect="1" noChangeArrowheads="1"/>
              </p:cNvSpPr>
              <p:nvPr userDrawn="1"/>
            </p:nvSpPr>
            <p:spPr bwMode="auto">
              <a:xfrm>
                <a:off x="590029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69" name="Oval 370"/>
              <p:cNvSpPr>
                <a:spLocks noChangeAspect="1" noChangeArrowheads="1"/>
              </p:cNvSpPr>
              <p:nvPr userDrawn="1"/>
            </p:nvSpPr>
            <p:spPr bwMode="auto">
              <a:xfrm>
                <a:off x="6013375"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70" name="Oval 371"/>
              <p:cNvSpPr>
                <a:spLocks noChangeAspect="1" noChangeArrowheads="1"/>
              </p:cNvSpPr>
              <p:nvPr userDrawn="1"/>
            </p:nvSpPr>
            <p:spPr bwMode="auto">
              <a:xfrm>
                <a:off x="612495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71" name="Oval 372"/>
              <p:cNvSpPr>
                <a:spLocks noChangeAspect="1" noChangeArrowheads="1"/>
              </p:cNvSpPr>
              <p:nvPr userDrawn="1"/>
            </p:nvSpPr>
            <p:spPr bwMode="auto">
              <a:xfrm>
                <a:off x="623803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72" name="Oval 373"/>
              <p:cNvSpPr>
                <a:spLocks noChangeAspect="1" noChangeArrowheads="1"/>
              </p:cNvSpPr>
              <p:nvPr userDrawn="1"/>
            </p:nvSpPr>
            <p:spPr bwMode="auto">
              <a:xfrm>
                <a:off x="634961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73" name="Oval 374"/>
              <p:cNvSpPr>
                <a:spLocks noChangeAspect="1" noChangeArrowheads="1"/>
              </p:cNvSpPr>
              <p:nvPr userDrawn="1"/>
            </p:nvSpPr>
            <p:spPr bwMode="auto">
              <a:xfrm>
                <a:off x="646269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74" name="Oval 375"/>
              <p:cNvSpPr>
                <a:spLocks noChangeAspect="1" noChangeArrowheads="1"/>
              </p:cNvSpPr>
              <p:nvPr userDrawn="1"/>
            </p:nvSpPr>
            <p:spPr bwMode="auto">
              <a:xfrm>
                <a:off x="657427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75" name="Oval 376"/>
              <p:cNvSpPr>
                <a:spLocks noChangeAspect="1" noChangeArrowheads="1"/>
              </p:cNvSpPr>
              <p:nvPr userDrawn="1"/>
            </p:nvSpPr>
            <p:spPr bwMode="auto">
              <a:xfrm>
                <a:off x="6687355"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76" name="Oval 377"/>
              <p:cNvSpPr>
                <a:spLocks noChangeAspect="1" noChangeArrowheads="1"/>
              </p:cNvSpPr>
              <p:nvPr userDrawn="1"/>
            </p:nvSpPr>
            <p:spPr bwMode="auto">
              <a:xfrm>
                <a:off x="67989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77" name="Oval 378"/>
              <p:cNvSpPr>
                <a:spLocks noChangeAspect="1" noChangeArrowheads="1"/>
              </p:cNvSpPr>
              <p:nvPr userDrawn="1"/>
            </p:nvSpPr>
            <p:spPr bwMode="auto">
              <a:xfrm>
                <a:off x="691201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78" name="Oval 379"/>
              <p:cNvSpPr>
                <a:spLocks noChangeAspect="1" noChangeArrowheads="1"/>
              </p:cNvSpPr>
              <p:nvPr userDrawn="1"/>
            </p:nvSpPr>
            <p:spPr bwMode="auto">
              <a:xfrm>
                <a:off x="702359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79" name="Oval 380"/>
              <p:cNvSpPr>
                <a:spLocks noChangeAspect="1" noChangeArrowheads="1"/>
              </p:cNvSpPr>
              <p:nvPr userDrawn="1"/>
            </p:nvSpPr>
            <p:spPr bwMode="auto">
              <a:xfrm>
                <a:off x="713667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80" name="Oval 381"/>
              <p:cNvSpPr>
                <a:spLocks noChangeAspect="1" noChangeArrowheads="1"/>
              </p:cNvSpPr>
              <p:nvPr userDrawn="1"/>
            </p:nvSpPr>
            <p:spPr bwMode="auto">
              <a:xfrm>
                <a:off x="724825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81" name="Oval 382"/>
              <p:cNvSpPr>
                <a:spLocks noChangeAspect="1" noChangeArrowheads="1"/>
              </p:cNvSpPr>
              <p:nvPr userDrawn="1"/>
            </p:nvSpPr>
            <p:spPr bwMode="auto">
              <a:xfrm>
                <a:off x="7361334"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82" name="Oval 383"/>
              <p:cNvSpPr>
                <a:spLocks noChangeAspect="1" noChangeArrowheads="1"/>
              </p:cNvSpPr>
              <p:nvPr userDrawn="1"/>
            </p:nvSpPr>
            <p:spPr bwMode="auto">
              <a:xfrm>
                <a:off x="7472910"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83" name="Oval 384"/>
              <p:cNvSpPr>
                <a:spLocks noChangeAspect="1" noChangeArrowheads="1"/>
              </p:cNvSpPr>
              <p:nvPr userDrawn="1"/>
            </p:nvSpPr>
            <p:spPr bwMode="auto">
              <a:xfrm>
                <a:off x="758599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84" name="Oval 385"/>
              <p:cNvSpPr>
                <a:spLocks noChangeAspect="1" noChangeArrowheads="1"/>
              </p:cNvSpPr>
              <p:nvPr userDrawn="1"/>
            </p:nvSpPr>
            <p:spPr bwMode="auto">
              <a:xfrm>
                <a:off x="769757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85" name="Oval 386"/>
              <p:cNvSpPr>
                <a:spLocks noChangeAspect="1" noChangeArrowheads="1"/>
              </p:cNvSpPr>
              <p:nvPr userDrawn="1"/>
            </p:nvSpPr>
            <p:spPr bwMode="auto">
              <a:xfrm>
                <a:off x="781065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86" name="Oval 387"/>
              <p:cNvSpPr>
                <a:spLocks noChangeAspect="1" noChangeArrowheads="1"/>
              </p:cNvSpPr>
              <p:nvPr userDrawn="1"/>
            </p:nvSpPr>
            <p:spPr bwMode="auto">
              <a:xfrm>
                <a:off x="792222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87" name="Oval 388"/>
              <p:cNvSpPr>
                <a:spLocks noChangeAspect="1" noChangeArrowheads="1"/>
              </p:cNvSpPr>
              <p:nvPr userDrawn="1"/>
            </p:nvSpPr>
            <p:spPr bwMode="auto">
              <a:xfrm>
                <a:off x="8035314"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88" name="Oval 389"/>
              <p:cNvSpPr>
                <a:spLocks noChangeAspect="1" noChangeArrowheads="1"/>
              </p:cNvSpPr>
              <p:nvPr userDrawn="1"/>
            </p:nvSpPr>
            <p:spPr bwMode="auto">
              <a:xfrm>
                <a:off x="8146890"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89" name="Oval 390"/>
              <p:cNvSpPr>
                <a:spLocks noChangeAspect="1" noChangeArrowheads="1"/>
              </p:cNvSpPr>
              <p:nvPr userDrawn="1"/>
            </p:nvSpPr>
            <p:spPr bwMode="auto">
              <a:xfrm>
                <a:off x="8259973"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90" name="Oval 391"/>
              <p:cNvSpPr>
                <a:spLocks noChangeAspect="1" noChangeArrowheads="1"/>
              </p:cNvSpPr>
              <p:nvPr userDrawn="1"/>
            </p:nvSpPr>
            <p:spPr bwMode="auto">
              <a:xfrm>
                <a:off x="8371549"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91" name="Oval 392"/>
              <p:cNvSpPr>
                <a:spLocks noChangeAspect="1" noChangeArrowheads="1"/>
              </p:cNvSpPr>
              <p:nvPr userDrawn="1"/>
            </p:nvSpPr>
            <p:spPr bwMode="auto">
              <a:xfrm>
                <a:off x="395371"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92" name="Oval 393"/>
              <p:cNvSpPr>
                <a:spLocks noChangeAspect="1" noChangeArrowheads="1"/>
              </p:cNvSpPr>
              <p:nvPr userDrawn="1"/>
            </p:nvSpPr>
            <p:spPr bwMode="auto">
              <a:xfrm>
                <a:off x="506947" y="2074514"/>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93" name="Oval 394"/>
              <p:cNvSpPr>
                <a:spLocks noChangeAspect="1" noChangeArrowheads="1"/>
              </p:cNvSpPr>
              <p:nvPr userDrawn="1"/>
            </p:nvSpPr>
            <p:spPr bwMode="auto">
              <a:xfrm>
                <a:off x="620031"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94" name="Oval 395"/>
              <p:cNvSpPr>
                <a:spLocks noChangeAspect="1" noChangeArrowheads="1"/>
              </p:cNvSpPr>
              <p:nvPr userDrawn="1"/>
            </p:nvSpPr>
            <p:spPr bwMode="auto">
              <a:xfrm>
                <a:off x="731607" y="2074514"/>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95" name="Oval 396"/>
              <p:cNvSpPr>
                <a:spLocks noChangeAspect="1" noChangeArrowheads="1"/>
              </p:cNvSpPr>
              <p:nvPr userDrawn="1"/>
            </p:nvSpPr>
            <p:spPr bwMode="auto">
              <a:xfrm>
                <a:off x="118092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96" name="Oval 397"/>
              <p:cNvSpPr>
                <a:spLocks noChangeAspect="1" noChangeArrowheads="1"/>
              </p:cNvSpPr>
              <p:nvPr userDrawn="1"/>
            </p:nvSpPr>
            <p:spPr bwMode="auto">
              <a:xfrm>
                <a:off x="12940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97" name="Oval 398"/>
              <p:cNvSpPr>
                <a:spLocks noChangeAspect="1" noChangeArrowheads="1"/>
              </p:cNvSpPr>
              <p:nvPr userDrawn="1"/>
            </p:nvSpPr>
            <p:spPr bwMode="auto">
              <a:xfrm>
                <a:off x="140558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98" name="Oval 399"/>
              <p:cNvSpPr>
                <a:spLocks noChangeAspect="1" noChangeArrowheads="1"/>
              </p:cNvSpPr>
              <p:nvPr userDrawn="1"/>
            </p:nvSpPr>
            <p:spPr bwMode="auto">
              <a:xfrm>
                <a:off x="151867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399" name="Oval 400"/>
              <p:cNvSpPr>
                <a:spLocks noChangeAspect="1" noChangeArrowheads="1"/>
              </p:cNvSpPr>
              <p:nvPr userDrawn="1"/>
            </p:nvSpPr>
            <p:spPr bwMode="auto">
              <a:xfrm>
                <a:off x="163024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00" name="Oval 401"/>
              <p:cNvSpPr>
                <a:spLocks noChangeAspect="1" noChangeArrowheads="1"/>
              </p:cNvSpPr>
              <p:nvPr userDrawn="1"/>
            </p:nvSpPr>
            <p:spPr bwMode="auto">
              <a:xfrm>
                <a:off x="174333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01" name="Oval 402"/>
              <p:cNvSpPr>
                <a:spLocks noChangeAspect="1" noChangeArrowheads="1"/>
              </p:cNvSpPr>
              <p:nvPr userDrawn="1"/>
            </p:nvSpPr>
            <p:spPr bwMode="auto">
              <a:xfrm>
                <a:off x="1854906"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02" name="Oval 403"/>
              <p:cNvSpPr>
                <a:spLocks noChangeAspect="1" noChangeArrowheads="1"/>
              </p:cNvSpPr>
              <p:nvPr userDrawn="1"/>
            </p:nvSpPr>
            <p:spPr bwMode="auto">
              <a:xfrm>
                <a:off x="19679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03" name="Oval 404"/>
              <p:cNvSpPr>
                <a:spLocks noChangeAspect="1" noChangeArrowheads="1"/>
              </p:cNvSpPr>
              <p:nvPr userDrawn="1"/>
            </p:nvSpPr>
            <p:spPr bwMode="auto">
              <a:xfrm>
                <a:off x="207956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04" name="Oval 405"/>
              <p:cNvSpPr>
                <a:spLocks noChangeAspect="1" noChangeArrowheads="1"/>
              </p:cNvSpPr>
              <p:nvPr userDrawn="1"/>
            </p:nvSpPr>
            <p:spPr bwMode="auto">
              <a:xfrm>
                <a:off x="2528886"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05" name="Oval 406"/>
              <p:cNvSpPr>
                <a:spLocks noChangeAspect="1" noChangeArrowheads="1"/>
              </p:cNvSpPr>
              <p:nvPr userDrawn="1"/>
            </p:nvSpPr>
            <p:spPr bwMode="auto">
              <a:xfrm>
                <a:off x="2641969"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06" name="Oval 407"/>
              <p:cNvSpPr>
                <a:spLocks noChangeAspect="1" noChangeArrowheads="1"/>
              </p:cNvSpPr>
              <p:nvPr userDrawn="1"/>
            </p:nvSpPr>
            <p:spPr bwMode="auto">
              <a:xfrm>
                <a:off x="275354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07" name="Oval 408"/>
              <p:cNvSpPr>
                <a:spLocks noChangeAspect="1" noChangeArrowheads="1"/>
              </p:cNvSpPr>
              <p:nvPr userDrawn="1"/>
            </p:nvSpPr>
            <p:spPr bwMode="auto">
              <a:xfrm>
                <a:off x="4214589" y="2178551"/>
                <a:ext cx="85943" cy="85944"/>
              </a:xfrm>
              <a:prstGeom prst="ellipse">
                <a:avLst/>
              </a:prstGeom>
              <a:grpFill/>
              <a:ln>
                <a:noFill/>
              </a:ln>
              <a:effectLst/>
            </p:spPr>
            <p:txBody>
              <a:bodyPr wrap="none" anchor="ctr"/>
              <a:lstStyle/>
              <a:p>
                <a:pPr defTabSz="1242628">
                  <a:defRPr/>
                </a:pPr>
                <a:endParaRPr lang="en-US" sz="2447" kern="0">
                  <a:solidFill>
                    <a:srgbClr val="292929"/>
                  </a:solidFill>
                  <a:latin typeface="Segoe UI"/>
                </a:endParaRPr>
              </a:p>
            </p:txBody>
          </p:sp>
          <p:sp>
            <p:nvSpPr>
              <p:cNvPr id="408" name="Oval 409"/>
              <p:cNvSpPr>
                <a:spLocks noChangeAspect="1" noChangeArrowheads="1"/>
              </p:cNvSpPr>
              <p:nvPr userDrawn="1"/>
            </p:nvSpPr>
            <p:spPr bwMode="auto">
              <a:xfrm>
                <a:off x="443924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09" name="Oval 410"/>
              <p:cNvSpPr>
                <a:spLocks noChangeAspect="1" noChangeArrowheads="1"/>
              </p:cNvSpPr>
              <p:nvPr userDrawn="1"/>
            </p:nvSpPr>
            <p:spPr bwMode="auto">
              <a:xfrm>
                <a:off x="455233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10" name="Oval 411"/>
              <p:cNvSpPr>
                <a:spLocks noChangeAspect="1" noChangeArrowheads="1"/>
              </p:cNvSpPr>
              <p:nvPr userDrawn="1"/>
            </p:nvSpPr>
            <p:spPr bwMode="auto">
              <a:xfrm>
                <a:off x="466390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11" name="Oval 412"/>
              <p:cNvSpPr>
                <a:spLocks noChangeAspect="1" noChangeArrowheads="1"/>
              </p:cNvSpPr>
              <p:nvPr userDrawn="1"/>
            </p:nvSpPr>
            <p:spPr bwMode="auto">
              <a:xfrm>
                <a:off x="4888568"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12" name="Oval 413"/>
              <p:cNvSpPr>
                <a:spLocks noChangeAspect="1" noChangeArrowheads="1"/>
              </p:cNvSpPr>
              <p:nvPr userDrawn="1"/>
            </p:nvSpPr>
            <p:spPr bwMode="auto">
              <a:xfrm>
                <a:off x="500165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13" name="Oval 414"/>
              <p:cNvSpPr>
                <a:spLocks noChangeAspect="1" noChangeArrowheads="1"/>
              </p:cNvSpPr>
              <p:nvPr userDrawn="1"/>
            </p:nvSpPr>
            <p:spPr bwMode="auto">
              <a:xfrm>
                <a:off x="511322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14" name="Oval 415"/>
              <p:cNvSpPr>
                <a:spLocks noChangeAspect="1" noChangeArrowheads="1"/>
              </p:cNvSpPr>
              <p:nvPr userDrawn="1"/>
            </p:nvSpPr>
            <p:spPr bwMode="auto">
              <a:xfrm>
                <a:off x="522631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15" name="Oval 416"/>
              <p:cNvSpPr>
                <a:spLocks noChangeAspect="1" noChangeArrowheads="1"/>
              </p:cNvSpPr>
              <p:nvPr userDrawn="1"/>
            </p:nvSpPr>
            <p:spPr bwMode="auto">
              <a:xfrm>
                <a:off x="533788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16" name="Oval 417"/>
              <p:cNvSpPr>
                <a:spLocks noChangeAspect="1" noChangeArrowheads="1"/>
              </p:cNvSpPr>
              <p:nvPr userDrawn="1"/>
            </p:nvSpPr>
            <p:spPr bwMode="auto">
              <a:xfrm>
                <a:off x="5450972"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17" name="Oval 418"/>
              <p:cNvSpPr>
                <a:spLocks noChangeAspect="1" noChangeArrowheads="1"/>
              </p:cNvSpPr>
              <p:nvPr userDrawn="1"/>
            </p:nvSpPr>
            <p:spPr bwMode="auto">
              <a:xfrm>
                <a:off x="5562548"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18" name="Oval 419"/>
              <p:cNvSpPr>
                <a:spLocks noChangeAspect="1" noChangeArrowheads="1"/>
              </p:cNvSpPr>
              <p:nvPr userDrawn="1"/>
            </p:nvSpPr>
            <p:spPr bwMode="auto">
              <a:xfrm>
                <a:off x="567563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19" name="Oval 420"/>
              <p:cNvSpPr>
                <a:spLocks noChangeAspect="1" noChangeArrowheads="1"/>
              </p:cNvSpPr>
              <p:nvPr userDrawn="1"/>
            </p:nvSpPr>
            <p:spPr bwMode="auto">
              <a:xfrm>
                <a:off x="578720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20" name="Oval 421"/>
              <p:cNvSpPr>
                <a:spLocks noChangeAspect="1" noChangeArrowheads="1"/>
              </p:cNvSpPr>
              <p:nvPr userDrawn="1"/>
            </p:nvSpPr>
            <p:spPr bwMode="auto">
              <a:xfrm>
                <a:off x="590029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21" name="Oval 422"/>
              <p:cNvSpPr>
                <a:spLocks noChangeAspect="1" noChangeArrowheads="1"/>
              </p:cNvSpPr>
              <p:nvPr userDrawn="1"/>
            </p:nvSpPr>
            <p:spPr bwMode="auto">
              <a:xfrm>
                <a:off x="6013375"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22" name="Oval 423"/>
              <p:cNvSpPr>
                <a:spLocks noChangeAspect="1" noChangeArrowheads="1"/>
              </p:cNvSpPr>
              <p:nvPr userDrawn="1"/>
            </p:nvSpPr>
            <p:spPr bwMode="auto">
              <a:xfrm>
                <a:off x="6124951"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23" name="Oval 424"/>
              <p:cNvSpPr>
                <a:spLocks noChangeAspect="1" noChangeArrowheads="1"/>
              </p:cNvSpPr>
              <p:nvPr userDrawn="1"/>
            </p:nvSpPr>
            <p:spPr bwMode="auto">
              <a:xfrm>
                <a:off x="623803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24" name="Oval 425"/>
              <p:cNvSpPr>
                <a:spLocks noChangeAspect="1" noChangeArrowheads="1"/>
              </p:cNvSpPr>
              <p:nvPr userDrawn="1"/>
            </p:nvSpPr>
            <p:spPr bwMode="auto">
              <a:xfrm>
                <a:off x="634961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25" name="Oval 426"/>
              <p:cNvSpPr>
                <a:spLocks noChangeAspect="1" noChangeArrowheads="1"/>
              </p:cNvSpPr>
              <p:nvPr userDrawn="1"/>
            </p:nvSpPr>
            <p:spPr bwMode="auto">
              <a:xfrm>
                <a:off x="646269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26" name="Oval 427"/>
              <p:cNvSpPr>
                <a:spLocks noChangeAspect="1" noChangeArrowheads="1"/>
              </p:cNvSpPr>
              <p:nvPr userDrawn="1"/>
            </p:nvSpPr>
            <p:spPr bwMode="auto">
              <a:xfrm>
                <a:off x="657427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27" name="Oval 428"/>
              <p:cNvSpPr>
                <a:spLocks noChangeAspect="1" noChangeArrowheads="1"/>
              </p:cNvSpPr>
              <p:nvPr userDrawn="1"/>
            </p:nvSpPr>
            <p:spPr bwMode="auto">
              <a:xfrm>
                <a:off x="6687355"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28" name="Oval 429"/>
              <p:cNvSpPr>
                <a:spLocks noChangeAspect="1" noChangeArrowheads="1"/>
              </p:cNvSpPr>
              <p:nvPr userDrawn="1"/>
            </p:nvSpPr>
            <p:spPr bwMode="auto">
              <a:xfrm>
                <a:off x="67989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29" name="Oval 430"/>
              <p:cNvSpPr>
                <a:spLocks noChangeAspect="1" noChangeArrowheads="1"/>
              </p:cNvSpPr>
              <p:nvPr userDrawn="1"/>
            </p:nvSpPr>
            <p:spPr bwMode="auto">
              <a:xfrm>
                <a:off x="691201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30" name="Oval 431"/>
              <p:cNvSpPr>
                <a:spLocks noChangeAspect="1" noChangeArrowheads="1"/>
              </p:cNvSpPr>
              <p:nvPr userDrawn="1"/>
            </p:nvSpPr>
            <p:spPr bwMode="auto">
              <a:xfrm>
                <a:off x="702359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31" name="Oval 432"/>
              <p:cNvSpPr>
                <a:spLocks noChangeAspect="1" noChangeArrowheads="1"/>
              </p:cNvSpPr>
              <p:nvPr userDrawn="1"/>
            </p:nvSpPr>
            <p:spPr bwMode="auto">
              <a:xfrm>
                <a:off x="713667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32" name="Oval 433"/>
              <p:cNvSpPr>
                <a:spLocks noChangeAspect="1" noChangeArrowheads="1"/>
              </p:cNvSpPr>
              <p:nvPr userDrawn="1"/>
            </p:nvSpPr>
            <p:spPr bwMode="auto">
              <a:xfrm>
                <a:off x="724825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33" name="Oval 434"/>
              <p:cNvSpPr>
                <a:spLocks noChangeAspect="1" noChangeArrowheads="1"/>
              </p:cNvSpPr>
              <p:nvPr userDrawn="1"/>
            </p:nvSpPr>
            <p:spPr bwMode="auto">
              <a:xfrm>
                <a:off x="7361334"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34" name="Oval 435"/>
              <p:cNvSpPr>
                <a:spLocks noChangeAspect="1" noChangeArrowheads="1"/>
              </p:cNvSpPr>
              <p:nvPr userDrawn="1"/>
            </p:nvSpPr>
            <p:spPr bwMode="auto">
              <a:xfrm>
                <a:off x="7472910"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35" name="Oval 436"/>
              <p:cNvSpPr>
                <a:spLocks noChangeAspect="1" noChangeArrowheads="1"/>
              </p:cNvSpPr>
              <p:nvPr userDrawn="1"/>
            </p:nvSpPr>
            <p:spPr bwMode="auto">
              <a:xfrm>
                <a:off x="758599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36" name="Oval 437"/>
              <p:cNvSpPr>
                <a:spLocks noChangeAspect="1" noChangeArrowheads="1"/>
              </p:cNvSpPr>
              <p:nvPr userDrawn="1"/>
            </p:nvSpPr>
            <p:spPr bwMode="auto">
              <a:xfrm>
                <a:off x="8035314"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37" name="Oval 438"/>
              <p:cNvSpPr>
                <a:spLocks noChangeAspect="1" noChangeArrowheads="1"/>
              </p:cNvSpPr>
              <p:nvPr userDrawn="1"/>
            </p:nvSpPr>
            <p:spPr bwMode="auto">
              <a:xfrm>
                <a:off x="8146890"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38" name="Oval 439"/>
              <p:cNvSpPr>
                <a:spLocks noChangeAspect="1" noChangeArrowheads="1"/>
              </p:cNvSpPr>
              <p:nvPr userDrawn="1"/>
            </p:nvSpPr>
            <p:spPr bwMode="auto">
              <a:xfrm>
                <a:off x="506947" y="217855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39" name="Oval 440"/>
              <p:cNvSpPr>
                <a:spLocks noChangeAspect="1" noChangeArrowheads="1"/>
              </p:cNvSpPr>
              <p:nvPr userDrawn="1"/>
            </p:nvSpPr>
            <p:spPr bwMode="auto">
              <a:xfrm>
                <a:off x="620031"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40" name="Oval 441"/>
              <p:cNvSpPr>
                <a:spLocks noChangeAspect="1" noChangeArrowheads="1"/>
              </p:cNvSpPr>
              <p:nvPr userDrawn="1"/>
            </p:nvSpPr>
            <p:spPr bwMode="auto">
              <a:xfrm>
                <a:off x="731607" y="2178551"/>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41" name="Oval 442"/>
              <p:cNvSpPr>
                <a:spLocks noChangeAspect="1" noChangeArrowheads="1"/>
              </p:cNvSpPr>
              <p:nvPr userDrawn="1"/>
            </p:nvSpPr>
            <p:spPr bwMode="auto">
              <a:xfrm>
                <a:off x="118092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42" name="Oval 443"/>
              <p:cNvSpPr>
                <a:spLocks noChangeAspect="1" noChangeArrowheads="1"/>
              </p:cNvSpPr>
              <p:nvPr userDrawn="1"/>
            </p:nvSpPr>
            <p:spPr bwMode="auto">
              <a:xfrm>
                <a:off x="12940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43" name="Oval 444"/>
              <p:cNvSpPr>
                <a:spLocks noChangeAspect="1" noChangeArrowheads="1"/>
              </p:cNvSpPr>
              <p:nvPr userDrawn="1"/>
            </p:nvSpPr>
            <p:spPr bwMode="auto">
              <a:xfrm>
                <a:off x="140558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44" name="Oval 445"/>
              <p:cNvSpPr>
                <a:spLocks noChangeAspect="1" noChangeArrowheads="1"/>
              </p:cNvSpPr>
              <p:nvPr userDrawn="1"/>
            </p:nvSpPr>
            <p:spPr bwMode="auto">
              <a:xfrm>
                <a:off x="151867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45" name="Oval 446"/>
              <p:cNvSpPr>
                <a:spLocks noChangeAspect="1" noChangeArrowheads="1"/>
              </p:cNvSpPr>
              <p:nvPr userDrawn="1"/>
            </p:nvSpPr>
            <p:spPr bwMode="auto">
              <a:xfrm>
                <a:off x="1630247"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46" name="Oval 447"/>
              <p:cNvSpPr>
                <a:spLocks noChangeAspect="1" noChangeArrowheads="1"/>
              </p:cNvSpPr>
              <p:nvPr userDrawn="1"/>
            </p:nvSpPr>
            <p:spPr bwMode="auto">
              <a:xfrm>
                <a:off x="174333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47" name="Oval 448"/>
              <p:cNvSpPr>
                <a:spLocks noChangeAspect="1" noChangeArrowheads="1"/>
              </p:cNvSpPr>
              <p:nvPr userDrawn="1"/>
            </p:nvSpPr>
            <p:spPr bwMode="auto">
              <a:xfrm>
                <a:off x="1854906"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48" name="Oval 449"/>
              <p:cNvSpPr>
                <a:spLocks noChangeAspect="1" noChangeArrowheads="1"/>
              </p:cNvSpPr>
              <p:nvPr userDrawn="1"/>
            </p:nvSpPr>
            <p:spPr bwMode="auto">
              <a:xfrm>
                <a:off x="19679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49" name="Oval 450"/>
              <p:cNvSpPr>
                <a:spLocks noChangeAspect="1" noChangeArrowheads="1"/>
              </p:cNvSpPr>
              <p:nvPr userDrawn="1"/>
            </p:nvSpPr>
            <p:spPr bwMode="auto">
              <a:xfrm>
                <a:off x="207956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50" name="Oval 451"/>
              <p:cNvSpPr>
                <a:spLocks noChangeAspect="1" noChangeArrowheads="1"/>
              </p:cNvSpPr>
              <p:nvPr userDrawn="1"/>
            </p:nvSpPr>
            <p:spPr bwMode="auto">
              <a:xfrm>
                <a:off x="219265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51" name="Oval 452"/>
              <p:cNvSpPr>
                <a:spLocks noChangeAspect="1" noChangeArrowheads="1"/>
              </p:cNvSpPr>
              <p:nvPr userDrawn="1"/>
            </p:nvSpPr>
            <p:spPr bwMode="auto">
              <a:xfrm>
                <a:off x="2528886"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52" name="Oval 453"/>
              <p:cNvSpPr>
                <a:spLocks noChangeAspect="1" noChangeArrowheads="1"/>
              </p:cNvSpPr>
              <p:nvPr userDrawn="1"/>
            </p:nvSpPr>
            <p:spPr bwMode="auto">
              <a:xfrm>
                <a:off x="2641969"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53" name="Oval 454"/>
              <p:cNvSpPr>
                <a:spLocks noChangeAspect="1" noChangeArrowheads="1"/>
              </p:cNvSpPr>
              <p:nvPr userDrawn="1"/>
            </p:nvSpPr>
            <p:spPr bwMode="auto">
              <a:xfrm>
                <a:off x="275354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54" name="Oval 455"/>
              <p:cNvSpPr>
                <a:spLocks noChangeAspect="1" noChangeArrowheads="1"/>
              </p:cNvSpPr>
              <p:nvPr userDrawn="1"/>
            </p:nvSpPr>
            <p:spPr bwMode="auto">
              <a:xfrm>
                <a:off x="286663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55" name="Oval 456"/>
              <p:cNvSpPr>
                <a:spLocks noChangeAspect="1" noChangeArrowheads="1"/>
              </p:cNvSpPr>
              <p:nvPr userDrawn="1"/>
            </p:nvSpPr>
            <p:spPr bwMode="auto">
              <a:xfrm>
                <a:off x="4214589"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56" name="Oval 457"/>
              <p:cNvSpPr>
                <a:spLocks noChangeAspect="1" noChangeArrowheads="1"/>
              </p:cNvSpPr>
              <p:nvPr userDrawn="1"/>
            </p:nvSpPr>
            <p:spPr bwMode="auto">
              <a:xfrm>
                <a:off x="455233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57" name="Oval 458"/>
              <p:cNvSpPr>
                <a:spLocks noChangeAspect="1" noChangeArrowheads="1"/>
              </p:cNvSpPr>
              <p:nvPr userDrawn="1"/>
            </p:nvSpPr>
            <p:spPr bwMode="auto">
              <a:xfrm>
                <a:off x="4888568"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58" name="Oval 459"/>
              <p:cNvSpPr>
                <a:spLocks noChangeAspect="1" noChangeArrowheads="1"/>
              </p:cNvSpPr>
              <p:nvPr userDrawn="1"/>
            </p:nvSpPr>
            <p:spPr bwMode="auto">
              <a:xfrm>
                <a:off x="500165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59" name="Oval 460"/>
              <p:cNvSpPr>
                <a:spLocks noChangeAspect="1" noChangeArrowheads="1"/>
              </p:cNvSpPr>
              <p:nvPr userDrawn="1"/>
            </p:nvSpPr>
            <p:spPr bwMode="auto">
              <a:xfrm>
                <a:off x="511322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60" name="Oval 461"/>
              <p:cNvSpPr>
                <a:spLocks noChangeAspect="1" noChangeArrowheads="1"/>
              </p:cNvSpPr>
              <p:nvPr userDrawn="1"/>
            </p:nvSpPr>
            <p:spPr bwMode="auto">
              <a:xfrm>
                <a:off x="522631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61" name="Oval 462"/>
              <p:cNvSpPr>
                <a:spLocks noChangeAspect="1" noChangeArrowheads="1"/>
              </p:cNvSpPr>
              <p:nvPr userDrawn="1"/>
            </p:nvSpPr>
            <p:spPr bwMode="auto">
              <a:xfrm>
                <a:off x="533788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62" name="Oval 463"/>
              <p:cNvSpPr>
                <a:spLocks noChangeAspect="1" noChangeArrowheads="1"/>
              </p:cNvSpPr>
              <p:nvPr userDrawn="1"/>
            </p:nvSpPr>
            <p:spPr bwMode="auto">
              <a:xfrm>
                <a:off x="5450972"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63" name="Oval 464"/>
              <p:cNvSpPr>
                <a:spLocks noChangeAspect="1" noChangeArrowheads="1"/>
              </p:cNvSpPr>
              <p:nvPr userDrawn="1"/>
            </p:nvSpPr>
            <p:spPr bwMode="auto">
              <a:xfrm>
                <a:off x="5562548"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64" name="Oval 465"/>
              <p:cNvSpPr>
                <a:spLocks noChangeAspect="1" noChangeArrowheads="1"/>
              </p:cNvSpPr>
              <p:nvPr userDrawn="1"/>
            </p:nvSpPr>
            <p:spPr bwMode="auto">
              <a:xfrm>
                <a:off x="567563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65" name="Oval 466"/>
              <p:cNvSpPr>
                <a:spLocks noChangeAspect="1" noChangeArrowheads="1"/>
              </p:cNvSpPr>
              <p:nvPr userDrawn="1"/>
            </p:nvSpPr>
            <p:spPr bwMode="auto">
              <a:xfrm>
                <a:off x="578720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66" name="Oval 467"/>
              <p:cNvSpPr>
                <a:spLocks noChangeAspect="1" noChangeArrowheads="1"/>
              </p:cNvSpPr>
              <p:nvPr userDrawn="1"/>
            </p:nvSpPr>
            <p:spPr bwMode="auto">
              <a:xfrm>
                <a:off x="590029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67" name="Oval 468"/>
              <p:cNvSpPr>
                <a:spLocks noChangeAspect="1" noChangeArrowheads="1"/>
              </p:cNvSpPr>
              <p:nvPr userDrawn="1"/>
            </p:nvSpPr>
            <p:spPr bwMode="auto">
              <a:xfrm>
                <a:off x="6013375"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68" name="Oval 469"/>
              <p:cNvSpPr>
                <a:spLocks noChangeAspect="1" noChangeArrowheads="1"/>
              </p:cNvSpPr>
              <p:nvPr userDrawn="1"/>
            </p:nvSpPr>
            <p:spPr bwMode="auto">
              <a:xfrm>
                <a:off x="6124951"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69" name="Oval 470"/>
              <p:cNvSpPr>
                <a:spLocks noChangeAspect="1" noChangeArrowheads="1"/>
              </p:cNvSpPr>
              <p:nvPr userDrawn="1"/>
            </p:nvSpPr>
            <p:spPr bwMode="auto">
              <a:xfrm>
                <a:off x="623803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70" name="Oval 471"/>
              <p:cNvSpPr>
                <a:spLocks noChangeAspect="1" noChangeArrowheads="1"/>
              </p:cNvSpPr>
              <p:nvPr userDrawn="1"/>
            </p:nvSpPr>
            <p:spPr bwMode="auto">
              <a:xfrm>
                <a:off x="634961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71" name="Oval 472"/>
              <p:cNvSpPr>
                <a:spLocks noChangeAspect="1" noChangeArrowheads="1"/>
              </p:cNvSpPr>
              <p:nvPr userDrawn="1"/>
            </p:nvSpPr>
            <p:spPr bwMode="auto">
              <a:xfrm>
                <a:off x="646269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72" name="Oval 473"/>
              <p:cNvSpPr>
                <a:spLocks noChangeAspect="1" noChangeArrowheads="1"/>
              </p:cNvSpPr>
              <p:nvPr userDrawn="1"/>
            </p:nvSpPr>
            <p:spPr bwMode="auto">
              <a:xfrm>
                <a:off x="657427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73" name="Oval 474"/>
              <p:cNvSpPr>
                <a:spLocks noChangeAspect="1" noChangeArrowheads="1"/>
              </p:cNvSpPr>
              <p:nvPr userDrawn="1"/>
            </p:nvSpPr>
            <p:spPr bwMode="auto">
              <a:xfrm>
                <a:off x="6687355"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74" name="Oval 475"/>
              <p:cNvSpPr>
                <a:spLocks noChangeAspect="1" noChangeArrowheads="1"/>
              </p:cNvSpPr>
              <p:nvPr userDrawn="1"/>
            </p:nvSpPr>
            <p:spPr bwMode="auto">
              <a:xfrm>
                <a:off x="6798931"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75" name="Oval 476"/>
              <p:cNvSpPr>
                <a:spLocks noChangeAspect="1" noChangeArrowheads="1"/>
              </p:cNvSpPr>
              <p:nvPr userDrawn="1"/>
            </p:nvSpPr>
            <p:spPr bwMode="auto">
              <a:xfrm>
                <a:off x="691201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76" name="Oval 477"/>
              <p:cNvSpPr>
                <a:spLocks noChangeAspect="1" noChangeArrowheads="1"/>
              </p:cNvSpPr>
              <p:nvPr userDrawn="1"/>
            </p:nvSpPr>
            <p:spPr bwMode="auto">
              <a:xfrm>
                <a:off x="702359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77" name="Oval 478"/>
              <p:cNvSpPr>
                <a:spLocks noChangeAspect="1" noChangeArrowheads="1"/>
              </p:cNvSpPr>
              <p:nvPr userDrawn="1"/>
            </p:nvSpPr>
            <p:spPr bwMode="auto">
              <a:xfrm>
                <a:off x="713667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78" name="Oval 479"/>
              <p:cNvSpPr>
                <a:spLocks noChangeAspect="1" noChangeArrowheads="1"/>
              </p:cNvSpPr>
              <p:nvPr userDrawn="1"/>
            </p:nvSpPr>
            <p:spPr bwMode="auto">
              <a:xfrm>
                <a:off x="724825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79" name="Oval 480"/>
              <p:cNvSpPr>
                <a:spLocks noChangeAspect="1" noChangeArrowheads="1"/>
              </p:cNvSpPr>
              <p:nvPr userDrawn="1"/>
            </p:nvSpPr>
            <p:spPr bwMode="auto">
              <a:xfrm>
                <a:off x="7361334"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80" name="Oval 481"/>
              <p:cNvSpPr>
                <a:spLocks noChangeAspect="1" noChangeArrowheads="1"/>
              </p:cNvSpPr>
              <p:nvPr userDrawn="1"/>
            </p:nvSpPr>
            <p:spPr bwMode="auto">
              <a:xfrm>
                <a:off x="7472910"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81" name="Oval 482"/>
              <p:cNvSpPr>
                <a:spLocks noChangeAspect="1" noChangeArrowheads="1"/>
              </p:cNvSpPr>
              <p:nvPr userDrawn="1"/>
            </p:nvSpPr>
            <p:spPr bwMode="auto">
              <a:xfrm>
                <a:off x="8035314"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82" name="Oval 483"/>
              <p:cNvSpPr>
                <a:spLocks noChangeAspect="1" noChangeArrowheads="1"/>
              </p:cNvSpPr>
              <p:nvPr userDrawn="1"/>
            </p:nvSpPr>
            <p:spPr bwMode="auto">
              <a:xfrm>
                <a:off x="8146890" y="228108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83" name="Oval 484"/>
              <p:cNvSpPr>
                <a:spLocks noChangeAspect="1" noChangeArrowheads="1"/>
              </p:cNvSpPr>
              <p:nvPr userDrawn="1"/>
            </p:nvSpPr>
            <p:spPr bwMode="auto">
              <a:xfrm>
                <a:off x="506947" y="228108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84" name="Oval 485"/>
              <p:cNvSpPr>
                <a:spLocks noChangeAspect="1" noChangeArrowheads="1"/>
              </p:cNvSpPr>
              <p:nvPr userDrawn="1"/>
            </p:nvSpPr>
            <p:spPr bwMode="auto">
              <a:xfrm>
                <a:off x="118092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85" name="Oval 486"/>
              <p:cNvSpPr>
                <a:spLocks noChangeAspect="1" noChangeArrowheads="1"/>
              </p:cNvSpPr>
              <p:nvPr userDrawn="1"/>
            </p:nvSpPr>
            <p:spPr bwMode="auto">
              <a:xfrm>
                <a:off x="12940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86" name="Oval 487"/>
              <p:cNvSpPr>
                <a:spLocks noChangeAspect="1" noChangeArrowheads="1"/>
              </p:cNvSpPr>
              <p:nvPr userDrawn="1"/>
            </p:nvSpPr>
            <p:spPr bwMode="auto">
              <a:xfrm>
                <a:off x="140558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87" name="Oval 488"/>
              <p:cNvSpPr>
                <a:spLocks noChangeAspect="1" noChangeArrowheads="1"/>
              </p:cNvSpPr>
              <p:nvPr userDrawn="1"/>
            </p:nvSpPr>
            <p:spPr bwMode="auto">
              <a:xfrm>
                <a:off x="151867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88" name="Oval 489"/>
              <p:cNvSpPr>
                <a:spLocks noChangeAspect="1" noChangeArrowheads="1"/>
              </p:cNvSpPr>
              <p:nvPr userDrawn="1"/>
            </p:nvSpPr>
            <p:spPr bwMode="auto">
              <a:xfrm>
                <a:off x="1630247"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89" name="Oval 490"/>
              <p:cNvSpPr>
                <a:spLocks noChangeAspect="1" noChangeArrowheads="1"/>
              </p:cNvSpPr>
              <p:nvPr userDrawn="1"/>
            </p:nvSpPr>
            <p:spPr bwMode="auto">
              <a:xfrm>
                <a:off x="174333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90" name="Oval 491"/>
              <p:cNvSpPr>
                <a:spLocks noChangeAspect="1" noChangeArrowheads="1"/>
              </p:cNvSpPr>
              <p:nvPr userDrawn="1"/>
            </p:nvSpPr>
            <p:spPr bwMode="auto">
              <a:xfrm>
                <a:off x="185490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91" name="Oval 492"/>
              <p:cNvSpPr>
                <a:spLocks noChangeAspect="1" noChangeArrowheads="1"/>
              </p:cNvSpPr>
              <p:nvPr userDrawn="1"/>
            </p:nvSpPr>
            <p:spPr bwMode="auto">
              <a:xfrm>
                <a:off x="196799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92" name="Oval 493"/>
              <p:cNvSpPr>
                <a:spLocks noChangeAspect="1" noChangeArrowheads="1"/>
              </p:cNvSpPr>
              <p:nvPr userDrawn="1"/>
            </p:nvSpPr>
            <p:spPr bwMode="auto">
              <a:xfrm>
                <a:off x="207956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93" name="Oval 494"/>
              <p:cNvSpPr>
                <a:spLocks noChangeAspect="1" noChangeArrowheads="1"/>
              </p:cNvSpPr>
              <p:nvPr userDrawn="1"/>
            </p:nvSpPr>
            <p:spPr bwMode="auto">
              <a:xfrm>
                <a:off x="219265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94" name="Oval 495"/>
              <p:cNvSpPr>
                <a:spLocks noChangeAspect="1" noChangeArrowheads="1"/>
              </p:cNvSpPr>
              <p:nvPr userDrawn="1"/>
            </p:nvSpPr>
            <p:spPr bwMode="auto">
              <a:xfrm>
                <a:off x="2304226"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95" name="Oval 496"/>
              <p:cNvSpPr>
                <a:spLocks noChangeAspect="1" noChangeArrowheads="1"/>
              </p:cNvSpPr>
              <p:nvPr userDrawn="1"/>
            </p:nvSpPr>
            <p:spPr bwMode="auto">
              <a:xfrm>
                <a:off x="241731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96" name="Oval 497"/>
              <p:cNvSpPr>
                <a:spLocks noChangeAspect="1" noChangeArrowheads="1"/>
              </p:cNvSpPr>
              <p:nvPr userDrawn="1"/>
            </p:nvSpPr>
            <p:spPr bwMode="auto">
              <a:xfrm>
                <a:off x="252888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97" name="Oval 498"/>
              <p:cNvSpPr>
                <a:spLocks noChangeAspect="1" noChangeArrowheads="1"/>
              </p:cNvSpPr>
              <p:nvPr userDrawn="1"/>
            </p:nvSpPr>
            <p:spPr bwMode="auto">
              <a:xfrm>
                <a:off x="2641969"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98" name="Oval 499"/>
              <p:cNvSpPr>
                <a:spLocks noChangeAspect="1" noChangeArrowheads="1"/>
              </p:cNvSpPr>
              <p:nvPr userDrawn="1"/>
            </p:nvSpPr>
            <p:spPr bwMode="auto">
              <a:xfrm>
                <a:off x="275354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499" name="Oval 500"/>
              <p:cNvSpPr>
                <a:spLocks noChangeAspect="1" noChangeArrowheads="1"/>
              </p:cNvSpPr>
              <p:nvPr userDrawn="1"/>
            </p:nvSpPr>
            <p:spPr bwMode="auto">
              <a:xfrm>
                <a:off x="286663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00" name="Oval 501"/>
              <p:cNvSpPr>
                <a:spLocks noChangeAspect="1" noChangeArrowheads="1"/>
              </p:cNvSpPr>
              <p:nvPr userDrawn="1"/>
            </p:nvSpPr>
            <p:spPr bwMode="auto">
              <a:xfrm>
                <a:off x="2978206"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01" name="Oval 502"/>
              <p:cNvSpPr>
                <a:spLocks noChangeAspect="1" noChangeArrowheads="1"/>
              </p:cNvSpPr>
              <p:nvPr userDrawn="1"/>
            </p:nvSpPr>
            <p:spPr bwMode="auto">
              <a:xfrm>
                <a:off x="4103013"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02" name="Oval 503"/>
              <p:cNvSpPr>
                <a:spLocks noChangeAspect="1" noChangeArrowheads="1"/>
              </p:cNvSpPr>
              <p:nvPr userDrawn="1"/>
            </p:nvSpPr>
            <p:spPr bwMode="auto">
              <a:xfrm>
                <a:off x="4214589"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03" name="Oval 504"/>
              <p:cNvSpPr>
                <a:spLocks noChangeAspect="1" noChangeArrowheads="1"/>
              </p:cNvSpPr>
              <p:nvPr userDrawn="1"/>
            </p:nvSpPr>
            <p:spPr bwMode="auto">
              <a:xfrm>
                <a:off x="432767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04" name="Oval 505"/>
              <p:cNvSpPr>
                <a:spLocks noChangeAspect="1" noChangeArrowheads="1"/>
              </p:cNvSpPr>
              <p:nvPr userDrawn="1"/>
            </p:nvSpPr>
            <p:spPr bwMode="auto">
              <a:xfrm>
                <a:off x="4439248"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05" name="Oval 506"/>
              <p:cNvSpPr>
                <a:spLocks noChangeAspect="1" noChangeArrowheads="1"/>
              </p:cNvSpPr>
              <p:nvPr userDrawn="1"/>
            </p:nvSpPr>
            <p:spPr bwMode="auto">
              <a:xfrm>
                <a:off x="455233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06" name="Oval 507"/>
              <p:cNvSpPr>
                <a:spLocks noChangeAspect="1" noChangeArrowheads="1"/>
              </p:cNvSpPr>
              <p:nvPr userDrawn="1"/>
            </p:nvSpPr>
            <p:spPr bwMode="auto">
              <a:xfrm>
                <a:off x="466390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07" name="Oval 508"/>
              <p:cNvSpPr>
                <a:spLocks noChangeAspect="1" noChangeArrowheads="1"/>
              </p:cNvSpPr>
              <p:nvPr userDrawn="1"/>
            </p:nvSpPr>
            <p:spPr bwMode="auto">
              <a:xfrm>
                <a:off x="4776992"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08" name="Oval 509"/>
              <p:cNvSpPr>
                <a:spLocks noChangeAspect="1" noChangeArrowheads="1"/>
              </p:cNvSpPr>
              <p:nvPr userDrawn="1"/>
            </p:nvSpPr>
            <p:spPr bwMode="auto">
              <a:xfrm>
                <a:off x="4888568" y="2385118"/>
                <a:ext cx="85944" cy="85943"/>
              </a:xfrm>
              <a:prstGeom prst="ellipse">
                <a:avLst/>
              </a:prstGeom>
              <a:grpFill/>
              <a:ln>
                <a:noFill/>
              </a:ln>
              <a:effectLst/>
            </p:spPr>
            <p:txBody>
              <a:bodyPr wrap="none" anchor="ctr"/>
              <a:lstStyle/>
              <a:p>
                <a:pPr defTabSz="1242628">
                  <a:defRPr/>
                </a:pPr>
                <a:endParaRPr lang="en-US" sz="2447" kern="0">
                  <a:solidFill>
                    <a:srgbClr val="292929"/>
                  </a:solidFill>
                  <a:latin typeface="Segoe UI"/>
                </a:endParaRPr>
              </a:p>
            </p:txBody>
          </p:sp>
          <p:sp>
            <p:nvSpPr>
              <p:cNvPr id="509" name="Oval 510"/>
              <p:cNvSpPr>
                <a:spLocks noChangeAspect="1" noChangeArrowheads="1"/>
              </p:cNvSpPr>
              <p:nvPr userDrawn="1"/>
            </p:nvSpPr>
            <p:spPr bwMode="auto">
              <a:xfrm>
                <a:off x="500165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10" name="Oval 511"/>
              <p:cNvSpPr>
                <a:spLocks noChangeAspect="1" noChangeArrowheads="1"/>
              </p:cNvSpPr>
              <p:nvPr userDrawn="1"/>
            </p:nvSpPr>
            <p:spPr bwMode="auto">
              <a:xfrm>
                <a:off x="511322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11" name="Oval 512"/>
              <p:cNvSpPr>
                <a:spLocks noChangeAspect="1" noChangeArrowheads="1"/>
              </p:cNvSpPr>
              <p:nvPr userDrawn="1"/>
            </p:nvSpPr>
            <p:spPr bwMode="auto">
              <a:xfrm>
                <a:off x="522631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12" name="Oval 513"/>
              <p:cNvSpPr>
                <a:spLocks noChangeAspect="1" noChangeArrowheads="1"/>
              </p:cNvSpPr>
              <p:nvPr userDrawn="1"/>
            </p:nvSpPr>
            <p:spPr bwMode="auto">
              <a:xfrm>
                <a:off x="533788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13" name="Oval 514"/>
              <p:cNvSpPr>
                <a:spLocks noChangeAspect="1" noChangeArrowheads="1"/>
              </p:cNvSpPr>
              <p:nvPr userDrawn="1"/>
            </p:nvSpPr>
            <p:spPr bwMode="auto">
              <a:xfrm>
                <a:off x="5450972"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14" name="Oval 515"/>
              <p:cNvSpPr>
                <a:spLocks noChangeAspect="1" noChangeArrowheads="1"/>
              </p:cNvSpPr>
              <p:nvPr userDrawn="1"/>
            </p:nvSpPr>
            <p:spPr bwMode="auto">
              <a:xfrm>
                <a:off x="5562548"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15" name="Oval 516"/>
              <p:cNvSpPr>
                <a:spLocks noChangeAspect="1" noChangeArrowheads="1"/>
              </p:cNvSpPr>
              <p:nvPr userDrawn="1"/>
            </p:nvSpPr>
            <p:spPr bwMode="auto">
              <a:xfrm>
                <a:off x="567563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16" name="Oval 517"/>
              <p:cNvSpPr>
                <a:spLocks noChangeAspect="1" noChangeArrowheads="1"/>
              </p:cNvSpPr>
              <p:nvPr userDrawn="1"/>
            </p:nvSpPr>
            <p:spPr bwMode="auto">
              <a:xfrm>
                <a:off x="5787207"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17" name="Oval 518"/>
              <p:cNvSpPr>
                <a:spLocks noChangeAspect="1" noChangeArrowheads="1"/>
              </p:cNvSpPr>
              <p:nvPr userDrawn="1"/>
            </p:nvSpPr>
            <p:spPr bwMode="auto">
              <a:xfrm>
                <a:off x="590029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18" name="Oval 519"/>
              <p:cNvSpPr>
                <a:spLocks noChangeAspect="1" noChangeArrowheads="1"/>
              </p:cNvSpPr>
              <p:nvPr userDrawn="1"/>
            </p:nvSpPr>
            <p:spPr bwMode="auto">
              <a:xfrm>
                <a:off x="6013375"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19" name="Oval 520"/>
              <p:cNvSpPr>
                <a:spLocks noChangeAspect="1" noChangeArrowheads="1"/>
              </p:cNvSpPr>
              <p:nvPr userDrawn="1"/>
            </p:nvSpPr>
            <p:spPr bwMode="auto">
              <a:xfrm>
                <a:off x="6124951"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20" name="Oval 521"/>
              <p:cNvSpPr>
                <a:spLocks noChangeAspect="1" noChangeArrowheads="1"/>
              </p:cNvSpPr>
              <p:nvPr userDrawn="1"/>
            </p:nvSpPr>
            <p:spPr bwMode="auto">
              <a:xfrm>
                <a:off x="623803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21" name="Oval 522"/>
              <p:cNvSpPr>
                <a:spLocks noChangeAspect="1" noChangeArrowheads="1"/>
              </p:cNvSpPr>
              <p:nvPr userDrawn="1"/>
            </p:nvSpPr>
            <p:spPr bwMode="auto">
              <a:xfrm>
                <a:off x="634961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22" name="Oval 523"/>
              <p:cNvSpPr>
                <a:spLocks noChangeAspect="1" noChangeArrowheads="1"/>
              </p:cNvSpPr>
              <p:nvPr userDrawn="1"/>
            </p:nvSpPr>
            <p:spPr bwMode="auto">
              <a:xfrm>
                <a:off x="646269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23" name="Oval 524"/>
              <p:cNvSpPr>
                <a:spLocks noChangeAspect="1" noChangeArrowheads="1"/>
              </p:cNvSpPr>
              <p:nvPr userDrawn="1"/>
            </p:nvSpPr>
            <p:spPr bwMode="auto">
              <a:xfrm>
                <a:off x="657427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24" name="Oval 525"/>
              <p:cNvSpPr>
                <a:spLocks noChangeAspect="1" noChangeArrowheads="1"/>
              </p:cNvSpPr>
              <p:nvPr userDrawn="1"/>
            </p:nvSpPr>
            <p:spPr bwMode="auto">
              <a:xfrm>
                <a:off x="6687355"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25" name="Oval 526"/>
              <p:cNvSpPr>
                <a:spLocks noChangeAspect="1" noChangeArrowheads="1"/>
              </p:cNvSpPr>
              <p:nvPr userDrawn="1"/>
            </p:nvSpPr>
            <p:spPr bwMode="auto">
              <a:xfrm>
                <a:off x="6798931"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26" name="Oval 527"/>
              <p:cNvSpPr>
                <a:spLocks noChangeAspect="1" noChangeArrowheads="1"/>
              </p:cNvSpPr>
              <p:nvPr userDrawn="1"/>
            </p:nvSpPr>
            <p:spPr bwMode="auto">
              <a:xfrm>
                <a:off x="691201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27" name="Oval 528"/>
              <p:cNvSpPr>
                <a:spLocks noChangeAspect="1" noChangeArrowheads="1"/>
              </p:cNvSpPr>
              <p:nvPr userDrawn="1"/>
            </p:nvSpPr>
            <p:spPr bwMode="auto">
              <a:xfrm>
                <a:off x="702359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28" name="Oval 529"/>
              <p:cNvSpPr>
                <a:spLocks noChangeAspect="1" noChangeArrowheads="1"/>
              </p:cNvSpPr>
              <p:nvPr userDrawn="1"/>
            </p:nvSpPr>
            <p:spPr bwMode="auto">
              <a:xfrm>
                <a:off x="713667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29" name="Oval 530"/>
              <p:cNvSpPr>
                <a:spLocks noChangeAspect="1" noChangeArrowheads="1"/>
              </p:cNvSpPr>
              <p:nvPr userDrawn="1"/>
            </p:nvSpPr>
            <p:spPr bwMode="auto">
              <a:xfrm>
                <a:off x="724825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30" name="Oval 531"/>
              <p:cNvSpPr>
                <a:spLocks noChangeAspect="1" noChangeArrowheads="1"/>
              </p:cNvSpPr>
              <p:nvPr userDrawn="1"/>
            </p:nvSpPr>
            <p:spPr bwMode="auto">
              <a:xfrm>
                <a:off x="7361334"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31" name="Oval 532"/>
              <p:cNvSpPr>
                <a:spLocks noChangeAspect="1" noChangeArrowheads="1"/>
              </p:cNvSpPr>
              <p:nvPr userDrawn="1"/>
            </p:nvSpPr>
            <p:spPr bwMode="auto">
              <a:xfrm>
                <a:off x="7472910" y="238511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32" name="Oval 533"/>
              <p:cNvSpPr>
                <a:spLocks noChangeAspect="1" noChangeArrowheads="1"/>
              </p:cNvSpPr>
              <p:nvPr userDrawn="1"/>
            </p:nvSpPr>
            <p:spPr bwMode="auto">
              <a:xfrm>
                <a:off x="758599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33" name="Oval 534"/>
              <p:cNvSpPr>
                <a:spLocks noChangeAspect="1" noChangeArrowheads="1"/>
              </p:cNvSpPr>
              <p:nvPr userDrawn="1"/>
            </p:nvSpPr>
            <p:spPr bwMode="auto">
              <a:xfrm>
                <a:off x="7697570"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34" name="Oval 535"/>
              <p:cNvSpPr>
                <a:spLocks noChangeAspect="1" noChangeArrowheads="1"/>
              </p:cNvSpPr>
              <p:nvPr userDrawn="1"/>
            </p:nvSpPr>
            <p:spPr bwMode="auto">
              <a:xfrm>
                <a:off x="8035314" y="238511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35" name="Oval 536"/>
              <p:cNvSpPr>
                <a:spLocks noChangeAspect="1" noChangeArrowheads="1"/>
              </p:cNvSpPr>
              <p:nvPr userDrawn="1"/>
            </p:nvSpPr>
            <p:spPr bwMode="auto">
              <a:xfrm>
                <a:off x="140558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36" name="Oval 537"/>
              <p:cNvSpPr>
                <a:spLocks noChangeAspect="1" noChangeArrowheads="1"/>
              </p:cNvSpPr>
              <p:nvPr userDrawn="1"/>
            </p:nvSpPr>
            <p:spPr bwMode="auto">
              <a:xfrm>
                <a:off x="151867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37" name="Oval 538"/>
              <p:cNvSpPr>
                <a:spLocks noChangeAspect="1" noChangeArrowheads="1"/>
              </p:cNvSpPr>
              <p:nvPr userDrawn="1"/>
            </p:nvSpPr>
            <p:spPr bwMode="auto">
              <a:xfrm>
                <a:off x="1630247"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38" name="Oval 539"/>
              <p:cNvSpPr>
                <a:spLocks noChangeAspect="1" noChangeArrowheads="1"/>
              </p:cNvSpPr>
              <p:nvPr userDrawn="1"/>
            </p:nvSpPr>
            <p:spPr bwMode="auto">
              <a:xfrm>
                <a:off x="174333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39" name="Oval 540"/>
              <p:cNvSpPr>
                <a:spLocks noChangeAspect="1" noChangeArrowheads="1"/>
              </p:cNvSpPr>
              <p:nvPr userDrawn="1"/>
            </p:nvSpPr>
            <p:spPr bwMode="auto">
              <a:xfrm>
                <a:off x="185490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40" name="Oval 541"/>
              <p:cNvSpPr>
                <a:spLocks noChangeAspect="1" noChangeArrowheads="1"/>
              </p:cNvSpPr>
              <p:nvPr userDrawn="1"/>
            </p:nvSpPr>
            <p:spPr bwMode="auto">
              <a:xfrm>
                <a:off x="196799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41" name="Oval 542"/>
              <p:cNvSpPr>
                <a:spLocks noChangeAspect="1" noChangeArrowheads="1"/>
              </p:cNvSpPr>
              <p:nvPr userDrawn="1"/>
            </p:nvSpPr>
            <p:spPr bwMode="auto">
              <a:xfrm>
                <a:off x="207956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42" name="Oval 543"/>
              <p:cNvSpPr>
                <a:spLocks noChangeAspect="1" noChangeArrowheads="1"/>
              </p:cNvSpPr>
              <p:nvPr userDrawn="1"/>
            </p:nvSpPr>
            <p:spPr bwMode="auto">
              <a:xfrm>
                <a:off x="219265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43" name="Oval 544"/>
              <p:cNvSpPr>
                <a:spLocks noChangeAspect="1" noChangeArrowheads="1"/>
              </p:cNvSpPr>
              <p:nvPr userDrawn="1"/>
            </p:nvSpPr>
            <p:spPr bwMode="auto">
              <a:xfrm>
                <a:off x="2304226"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44" name="Oval 545"/>
              <p:cNvSpPr>
                <a:spLocks noChangeAspect="1" noChangeArrowheads="1"/>
              </p:cNvSpPr>
              <p:nvPr userDrawn="1"/>
            </p:nvSpPr>
            <p:spPr bwMode="auto">
              <a:xfrm>
                <a:off x="241731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45" name="Oval 546"/>
              <p:cNvSpPr>
                <a:spLocks noChangeAspect="1" noChangeArrowheads="1"/>
              </p:cNvSpPr>
              <p:nvPr userDrawn="1"/>
            </p:nvSpPr>
            <p:spPr bwMode="auto">
              <a:xfrm>
                <a:off x="252888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46" name="Oval 547"/>
              <p:cNvSpPr>
                <a:spLocks noChangeAspect="1" noChangeArrowheads="1"/>
              </p:cNvSpPr>
              <p:nvPr userDrawn="1"/>
            </p:nvSpPr>
            <p:spPr bwMode="auto">
              <a:xfrm>
                <a:off x="2641969"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47" name="Oval 548"/>
              <p:cNvSpPr>
                <a:spLocks noChangeAspect="1" noChangeArrowheads="1"/>
              </p:cNvSpPr>
              <p:nvPr userDrawn="1"/>
            </p:nvSpPr>
            <p:spPr bwMode="auto">
              <a:xfrm>
                <a:off x="275354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48" name="Oval 549"/>
              <p:cNvSpPr>
                <a:spLocks noChangeAspect="1" noChangeArrowheads="1"/>
              </p:cNvSpPr>
              <p:nvPr userDrawn="1"/>
            </p:nvSpPr>
            <p:spPr bwMode="auto">
              <a:xfrm>
                <a:off x="286663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49" name="Oval 550"/>
              <p:cNvSpPr>
                <a:spLocks noChangeAspect="1" noChangeArrowheads="1"/>
              </p:cNvSpPr>
              <p:nvPr userDrawn="1"/>
            </p:nvSpPr>
            <p:spPr bwMode="auto">
              <a:xfrm>
                <a:off x="2978206"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50" name="Oval 551"/>
              <p:cNvSpPr>
                <a:spLocks noChangeAspect="1" noChangeArrowheads="1"/>
              </p:cNvSpPr>
              <p:nvPr userDrawn="1"/>
            </p:nvSpPr>
            <p:spPr bwMode="auto">
              <a:xfrm>
                <a:off x="4214589"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51" name="Oval 552"/>
              <p:cNvSpPr>
                <a:spLocks noChangeAspect="1" noChangeArrowheads="1"/>
              </p:cNvSpPr>
              <p:nvPr userDrawn="1"/>
            </p:nvSpPr>
            <p:spPr bwMode="auto">
              <a:xfrm>
                <a:off x="4327672" y="2489154"/>
                <a:ext cx="85944" cy="85944"/>
              </a:xfrm>
              <a:prstGeom prst="ellipse">
                <a:avLst/>
              </a:prstGeom>
              <a:grpFill/>
              <a:ln>
                <a:noFill/>
              </a:ln>
              <a:effectLst/>
            </p:spPr>
            <p:txBody>
              <a:bodyPr wrap="none" anchor="ctr"/>
              <a:lstStyle/>
              <a:p>
                <a:pPr defTabSz="1242628">
                  <a:defRPr/>
                </a:pPr>
                <a:endParaRPr lang="en-US" sz="2447" kern="0">
                  <a:solidFill>
                    <a:srgbClr val="292929"/>
                  </a:solidFill>
                  <a:latin typeface="Segoe UI"/>
                </a:endParaRPr>
              </a:p>
            </p:txBody>
          </p:sp>
          <p:sp>
            <p:nvSpPr>
              <p:cNvPr id="552" name="Oval 553"/>
              <p:cNvSpPr>
                <a:spLocks noChangeAspect="1" noChangeArrowheads="1"/>
              </p:cNvSpPr>
              <p:nvPr userDrawn="1"/>
            </p:nvSpPr>
            <p:spPr bwMode="auto">
              <a:xfrm>
                <a:off x="443924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53" name="Oval 554"/>
              <p:cNvSpPr>
                <a:spLocks noChangeAspect="1" noChangeArrowheads="1"/>
              </p:cNvSpPr>
              <p:nvPr userDrawn="1"/>
            </p:nvSpPr>
            <p:spPr bwMode="auto">
              <a:xfrm>
                <a:off x="455233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54" name="Oval 555"/>
              <p:cNvSpPr>
                <a:spLocks noChangeAspect="1" noChangeArrowheads="1"/>
              </p:cNvSpPr>
              <p:nvPr userDrawn="1"/>
            </p:nvSpPr>
            <p:spPr bwMode="auto">
              <a:xfrm>
                <a:off x="466390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55" name="Oval 556"/>
              <p:cNvSpPr>
                <a:spLocks noChangeAspect="1" noChangeArrowheads="1"/>
              </p:cNvSpPr>
              <p:nvPr userDrawn="1"/>
            </p:nvSpPr>
            <p:spPr bwMode="auto">
              <a:xfrm>
                <a:off x="4776992"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56" name="Oval 557"/>
              <p:cNvSpPr>
                <a:spLocks noChangeAspect="1" noChangeArrowheads="1"/>
              </p:cNvSpPr>
              <p:nvPr userDrawn="1"/>
            </p:nvSpPr>
            <p:spPr bwMode="auto">
              <a:xfrm>
                <a:off x="4888568"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57" name="Oval 558"/>
              <p:cNvSpPr>
                <a:spLocks noChangeAspect="1" noChangeArrowheads="1"/>
              </p:cNvSpPr>
              <p:nvPr userDrawn="1"/>
            </p:nvSpPr>
            <p:spPr bwMode="auto">
              <a:xfrm>
                <a:off x="500165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58" name="Oval 559"/>
              <p:cNvSpPr>
                <a:spLocks noChangeAspect="1" noChangeArrowheads="1"/>
              </p:cNvSpPr>
              <p:nvPr userDrawn="1"/>
            </p:nvSpPr>
            <p:spPr bwMode="auto">
              <a:xfrm>
                <a:off x="511322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59" name="Oval 560"/>
              <p:cNvSpPr>
                <a:spLocks noChangeAspect="1" noChangeArrowheads="1"/>
              </p:cNvSpPr>
              <p:nvPr userDrawn="1"/>
            </p:nvSpPr>
            <p:spPr bwMode="auto">
              <a:xfrm>
                <a:off x="522631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60" name="Oval 561"/>
              <p:cNvSpPr>
                <a:spLocks noChangeAspect="1" noChangeArrowheads="1"/>
              </p:cNvSpPr>
              <p:nvPr userDrawn="1"/>
            </p:nvSpPr>
            <p:spPr bwMode="auto">
              <a:xfrm>
                <a:off x="533788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61" name="Oval 562"/>
              <p:cNvSpPr>
                <a:spLocks noChangeAspect="1" noChangeArrowheads="1"/>
              </p:cNvSpPr>
              <p:nvPr userDrawn="1"/>
            </p:nvSpPr>
            <p:spPr bwMode="auto">
              <a:xfrm>
                <a:off x="5450972"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62" name="Oval 563"/>
              <p:cNvSpPr>
                <a:spLocks noChangeAspect="1" noChangeArrowheads="1"/>
              </p:cNvSpPr>
              <p:nvPr userDrawn="1"/>
            </p:nvSpPr>
            <p:spPr bwMode="auto">
              <a:xfrm>
                <a:off x="5562548"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63" name="Oval 564"/>
              <p:cNvSpPr>
                <a:spLocks noChangeAspect="1" noChangeArrowheads="1"/>
              </p:cNvSpPr>
              <p:nvPr userDrawn="1"/>
            </p:nvSpPr>
            <p:spPr bwMode="auto">
              <a:xfrm>
                <a:off x="567563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64" name="Oval 565"/>
              <p:cNvSpPr>
                <a:spLocks noChangeAspect="1" noChangeArrowheads="1"/>
              </p:cNvSpPr>
              <p:nvPr userDrawn="1"/>
            </p:nvSpPr>
            <p:spPr bwMode="auto">
              <a:xfrm>
                <a:off x="5787207"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65" name="Oval 566"/>
              <p:cNvSpPr>
                <a:spLocks noChangeAspect="1" noChangeArrowheads="1"/>
              </p:cNvSpPr>
              <p:nvPr userDrawn="1"/>
            </p:nvSpPr>
            <p:spPr bwMode="auto">
              <a:xfrm>
                <a:off x="590029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66" name="Oval 567"/>
              <p:cNvSpPr>
                <a:spLocks noChangeAspect="1" noChangeArrowheads="1"/>
              </p:cNvSpPr>
              <p:nvPr userDrawn="1"/>
            </p:nvSpPr>
            <p:spPr bwMode="auto">
              <a:xfrm>
                <a:off x="6013375"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67" name="Oval 568"/>
              <p:cNvSpPr>
                <a:spLocks noChangeAspect="1" noChangeArrowheads="1"/>
              </p:cNvSpPr>
              <p:nvPr userDrawn="1"/>
            </p:nvSpPr>
            <p:spPr bwMode="auto">
              <a:xfrm>
                <a:off x="6124951"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68" name="Oval 569"/>
              <p:cNvSpPr>
                <a:spLocks noChangeAspect="1" noChangeArrowheads="1"/>
              </p:cNvSpPr>
              <p:nvPr userDrawn="1"/>
            </p:nvSpPr>
            <p:spPr bwMode="auto">
              <a:xfrm>
                <a:off x="623803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69" name="Oval 570"/>
              <p:cNvSpPr>
                <a:spLocks noChangeAspect="1" noChangeArrowheads="1"/>
              </p:cNvSpPr>
              <p:nvPr userDrawn="1"/>
            </p:nvSpPr>
            <p:spPr bwMode="auto">
              <a:xfrm>
                <a:off x="634961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70" name="Oval 571"/>
              <p:cNvSpPr>
                <a:spLocks noChangeAspect="1" noChangeArrowheads="1"/>
              </p:cNvSpPr>
              <p:nvPr userDrawn="1"/>
            </p:nvSpPr>
            <p:spPr bwMode="auto">
              <a:xfrm>
                <a:off x="646269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71" name="Oval 572"/>
              <p:cNvSpPr>
                <a:spLocks noChangeAspect="1" noChangeArrowheads="1"/>
              </p:cNvSpPr>
              <p:nvPr userDrawn="1"/>
            </p:nvSpPr>
            <p:spPr bwMode="auto">
              <a:xfrm>
                <a:off x="657427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72" name="Oval 573"/>
              <p:cNvSpPr>
                <a:spLocks noChangeAspect="1" noChangeArrowheads="1"/>
              </p:cNvSpPr>
              <p:nvPr userDrawn="1"/>
            </p:nvSpPr>
            <p:spPr bwMode="auto">
              <a:xfrm>
                <a:off x="6687355"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73" name="Oval 574"/>
              <p:cNvSpPr>
                <a:spLocks noChangeAspect="1" noChangeArrowheads="1"/>
              </p:cNvSpPr>
              <p:nvPr userDrawn="1"/>
            </p:nvSpPr>
            <p:spPr bwMode="auto">
              <a:xfrm>
                <a:off x="6798931"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74" name="Oval 575"/>
              <p:cNvSpPr>
                <a:spLocks noChangeAspect="1" noChangeArrowheads="1"/>
              </p:cNvSpPr>
              <p:nvPr userDrawn="1"/>
            </p:nvSpPr>
            <p:spPr bwMode="auto">
              <a:xfrm>
                <a:off x="691201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75" name="Oval 576"/>
              <p:cNvSpPr>
                <a:spLocks noChangeAspect="1" noChangeArrowheads="1"/>
              </p:cNvSpPr>
              <p:nvPr userDrawn="1"/>
            </p:nvSpPr>
            <p:spPr bwMode="auto">
              <a:xfrm>
                <a:off x="702359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76" name="Oval 577"/>
              <p:cNvSpPr>
                <a:spLocks noChangeAspect="1" noChangeArrowheads="1"/>
              </p:cNvSpPr>
              <p:nvPr userDrawn="1"/>
            </p:nvSpPr>
            <p:spPr bwMode="auto">
              <a:xfrm>
                <a:off x="713667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77" name="Oval 578"/>
              <p:cNvSpPr>
                <a:spLocks noChangeAspect="1" noChangeArrowheads="1"/>
              </p:cNvSpPr>
              <p:nvPr userDrawn="1"/>
            </p:nvSpPr>
            <p:spPr bwMode="auto">
              <a:xfrm>
                <a:off x="724825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78" name="Oval 579"/>
              <p:cNvSpPr>
                <a:spLocks noChangeAspect="1" noChangeArrowheads="1"/>
              </p:cNvSpPr>
              <p:nvPr userDrawn="1"/>
            </p:nvSpPr>
            <p:spPr bwMode="auto">
              <a:xfrm>
                <a:off x="7361334"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79" name="Oval 580"/>
              <p:cNvSpPr>
                <a:spLocks noChangeAspect="1" noChangeArrowheads="1"/>
              </p:cNvSpPr>
              <p:nvPr userDrawn="1"/>
            </p:nvSpPr>
            <p:spPr bwMode="auto">
              <a:xfrm>
                <a:off x="7472910" y="248915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80" name="Oval 581"/>
              <p:cNvSpPr>
                <a:spLocks noChangeAspect="1" noChangeArrowheads="1"/>
              </p:cNvSpPr>
              <p:nvPr userDrawn="1"/>
            </p:nvSpPr>
            <p:spPr bwMode="auto">
              <a:xfrm>
                <a:off x="758599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81" name="Oval 582"/>
              <p:cNvSpPr>
                <a:spLocks noChangeAspect="1" noChangeArrowheads="1"/>
              </p:cNvSpPr>
              <p:nvPr userDrawn="1"/>
            </p:nvSpPr>
            <p:spPr bwMode="auto">
              <a:xfrm>
                <a:off x="7697570"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82" name="Oval 583"/>
              <p:cNvSpPr>
                <a:spLocks noChangeAspect="1" noChangeArrowheads="1"/>
              </p:cNvSpPr>
              <p:nvPr userDrawn="1"/>
            </p:nvSpPr>
            <p:spPr bwMode="auto">
              <a:xfrm>
                <a:off x="8035314" y="248915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83" name="Oval 584"/>
              <p:cNvSpPr>
                <a:spLocks noChangeAspect="1" noChangeArrowheads="1"/>
              </p:cNvSpPr>
              <p:nvPr userDrawn="1"/>
            </p:nvSpPr>
            <p:spPr bwMode="auto">
              <a:xfrm>
                <a:off x="140558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84" name="Oval 585"/>
              <p:cNvSpPr>
                <a:spLocks noChangeAspect="1" noChangeArrowheads="1"/>
              </p:cNvSpPr>
              <p:nvPr userDrawn="1"/>
            </p:nvSpPr>
            <p:spPr bwMode="auto">
              <a:xfrm>
                <a:off x="151867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85" name="Oval 586"/>
              <p:cNvSpPr>
                <a:spLocks noChangeAspect="1" noChangeArrowheads="1"/>
              </p:cNvSpPr>
              <p:nvPr userDrawn="1"/>
            </p:nvSpPr>
            <p:spPr bwMode="auto">
              <a:xfrm>
                <a:off x="1630247"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86" name="Oval 587"/>
              <p:cNvSpPr>
                <a:spLocks noChangeAspect="1" noChangeArrowheads="1"/>
              </p:cNvSpPr>
              <p:nvPr userDrawn="1"/>
            </p:nvSpPr>
            <p:spPr bwMode="auto">
              <a:xfrm>
                <a:off x="174333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87" name="Oval 588"/>
              <p:cNvSpPr>
                <a:spLocks noChangeAspect="1" noChangeArrowheads="1"/>
              </p:cNvSpPr>
              <p:nvPr userDrawn="1"/>
            </p:nvSpPr>
            <p:spPr bwMode="auto">
              <a:xfrm>
                <a:off x="185490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88" name="Oval 589"/>
              <p:cNvSpPr>
                <a:spLocks noChangeAspect="1" noChangeArrowheads="1"/>
              </p:cNvSpPr>
              <p:nvPr userDrawn="1"/>
            </p:nvSpPr>
            <p:spPr bwMode="auto">
              <a:xfrm>
                <a:off x="196799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89" name="Oval 590"/>
              <p:cNvSpPr>
                <a:spLocks noChangeAspect="1" noChangeArrowheads="1"/>
              </p:cNvSpPr>
              <p:nvPr userDrawn="1"/>
            </p:nvSpPr>
            <p:spPr bwMode="auto">
              <a:xfrm>
                <a:off x="207956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90" name="Oval 591"/>
              <p:cNvSpPr>
                <a:spLocks noChangeAspect="1" noChangeArrowheads="1"/>
              </p:cNvSpPr>
              <p:nvPr userDrawn="1"/>
            </p:nvSpPr>
            <p:spPr bwMode="auto">
              <a:xfrm>
                <a:off x="219265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91" name="Oval 592"/>
              <p:cNvSpPr>
                <a:spLocks noChangeAspect="1" noChangeArrowheads="1"/>
              </p:cNvSpPr>
              <p:nvPr userDrawn="1"/>
            </p:nvSpPr>
            <p:spPr bwMode="auto">
              <a:xfrm>
                <a:off x="2304226"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92" name="Oval 593"/>
              <p:cNvSpPr>
                <a:spLocks noChangeAspect="1" noChangeArrowheads="1"/>
              </p:cNvSpPr>
              <p:nvPr userDrawn="1"/>
            </p:nvSpPr>
            <p:spPr bwMode="auto">
              <a:xfrm>
                <a:off x="241731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93" name="Oval 594"/>
              <p:cNvSpPr>
                <a:spLocks noChangeAspect="1" noChangeArrowheads="1"/>
              </p:cNvSpPr>
              <p:nvPr userDrawn="1"/>
            </p:nvSpPr>
            <p:spPr bwMode="auto">
              <a:xfrm>
                <a:off x="252888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94" name="Oval 595"/>
              <p:cNvSpPr>
                <a:spLocks noChangeAspect="1" noChangeArrowheads="1"/>
              </p:cNvSpPr>
              <p:nvPr userDrawn="1"/>
            </p:nvSpPr>
            <p:spPr bwMode="auto">
              <a:xfrm>
                <a:off x="2641969"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95" name="Oval 596"/>
              <p:cNvSpPr>
                <a:spLocks noChangeAspect="1" noChangeArrowheads="1"/>
              </p:cNvSpPr>
              <p:nvPr userDrawn="1"/>
            </p:nvSpPr>
            <p:spPr bwMode="auto">
              <a:xfrm>
                <a:off x="275354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96" name="Oval 597"/>
              <p:cNvSpPr>
                <a:spLocks noChangeAspect="1" noChangeArrowheads="1"/>
              </p:cNvSpPr>
              <p:nvPr userDrawn="1"/>
            </p:nvSpPr>
            <p:spPr bwMode="auto">
              <a:xfrm>
                <a:off x="286663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97" name="Oval 598"/>
              <p:cNvSpPr>
                <a:spLocks noChangeAspect="1" noChangeArrowheads="1"/>
              </p:cNvSpPr>
              <p:nvPr userDrawn="1"/>
            </p:nvSpPr>
            <p:spPr bwMode="auto">
              <a:xfrm>
                <a:off x="2978206"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98" name="Oval 599"/>
              <p:cNvSpPr>
                <a:spLocks noChangeAspect="1" noChangeArrowheads="1"/>
              </p:cNvSpPr>
              <p:nvPr userDrawn="1"/>
            </p:nvSpPr>
            <p:spPr bwMode="auto">
              <a:xfrm>
                <a:off x="4327672"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599" name="Oval 600"/>
              <p:cNvSpPr>
                <a:spLocks noChangeAspect="1" noChangeArrowheads="1"/>
              </p:cNvSpPr>
              <p:nvPr userDrawn="1"/>
            </p:nvSpPr>
            <p:spPr bwMode="auto">
              <a:xfrm>
                <a:off x="443924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00" name="Oval 601"/>
              <p:cNvSpPr>
                <a:spLocks noChangeAspect="1" noChangeArrowheads="1"/>
              </p:cNvSpPr>
              <p:nvPr userDrawn="1"/>
            </p:nvSpPr>
            <p:spPr bwMode="auto">
              <a:xfrm>
                <a:off x="455233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01" name="Oval 602"/>
              <p:cNvSpPr>
                <a:spLocks noChangeAspect="1" noChangeArrowheads="1"/>
              </p:cNvSpPr>
              <p:nvPr userDrawn="1"/>
            </p:nvSpPr>
            <p:spPr bwMode="auto">
              <a:xfrm>
                <a:off x="466390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02" name="Oval 603"/>
              <p:cNvSpPr>
                <a:spLocks noChangeAspect="1" noChangeArrowheads="1"/>
              </p:cNvSpPr>
              <p:nvPr userDrawn="1"/>
            </p:nvSpPr>
            <p:spPr bwMode="auto">
              <a:xfrm>
                <a:off x="4776992" y="2593192"/>
                <a:ext cx="85944" cy="85943"/>
              </a:xfrm>
              <a:prstGeom prst="ellipse">
                <a:avLst/>
              </a:prstGeom>
              <a:grpFill/>
              <a:ln>
                <a:noFill/>
              </a:ln>
              <a:effectLst/>
            </p:spPr>
            <p:txBody>
              <a:bodyPr wrap="none" anchor="ctr"/>
              <a:lstStyle/>
              <a:p>
                <a:pPr defTabSz="1242628">
                  <a:defRPr/>
                </a:pPr>
                <a:endParaRPr lang="en-US" sz="2447" kern="0">
                  <a:solidFill>
                    <a:srgbClr val="292929"/>
                  </a:solidFill>
                  <a:latin typeface="Segoe UI"/>
                </a:endParaRPr>
              </a:p>
            </p:txBody>
          </p:sp>
          <p:sp>
            <p:nvSpPr>
              <p:cNvPr id="603" name="Oval 604"/>
              <p:cNvSpPr>
                <a:spLocks noChangeAspect="1" noChangeArrowheads="1"/>
              </p:cNvSpPr>
              <p:nvPr userDrawn="1"/>
            </p:nvSpPr>
            <p:spPr bwMode="auto">
              <a:xfrm>
                <a:off x="4888568"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04" name="Oval 605"/>
              <p:cNvSpPr>
                <a:spLocks noChangeAspect="1" noChangeArrowheads="1"/>
              </p:cNvSpPr>
              <p:nvPr userDrawn="1"/>
            </p:nvSpPr>
            <p:spPr bwMode="auto">
              <a:xfrm>
                <a:off x="500165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05" name="Oval 606"/>
              <p:cNvSpPr>
                <a:spLocks noChangeAspect="1" noChangeArrowheads="1"/>
              </p:cNvSpPr>
              <p:nvPr userDrawn="1"/>
            </p:nvSpPr>
            <p:spPr bwMode="auto">
              <a:xfrm>
                <a:off x="511322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06" name="Oval 607"/>
              <p:cNvSpPr>
                <a:spLocks noChangeAspect="1" noChangeArrowheads="1"/>
              </p:cNvSpPr>
              <p:nvPr userDrawn="1"/>
            </p:nvSpPr>
            <p:spPr bwMode="auto">
              <a:xfrm>
                <a:off x="522631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07" name="Oval 608"/>
              <p:cNvSpPr>
                <a:spLocks noChangeAspect="1" noChangeArrowheads="1"/>
              </p:cNvSpPr>
              <p:nvPr userDrawn="1"/>
            </p:nvSpPr>
            <p:spPr bwMode="auto">
              <a:xfrm>
                <a:off x="533788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08" name="Oval 609"/>
              <p:cNvSpPr>
                <a:spLocks noChangeAspect="1" noChangeArrowheads="1"/>
              </p:cNvSpPr>
              <p:nvPr userDrawn="1"/>
            </p:nvSpPr>
            <p:spPr bwMode="auto">
              <a:xfrm>
                <a:off x="5450972"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09" name="Oval 610"/>
              <p:cNvSpPr>
                <a:spLocks noChangeAspect="1" noChangeArrowheads="1"/>
              </p:cNvSpPr>
              <p:nvPr userDrawn="1"/>
            </p:nvSpPr>
            <p:spPr bwMode="auto">
              <a:xfrm>
                <a:off x="5562548"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10" name="Oval 611"/>
              <p:cNvSpPr>
                <a:spLocks noChangeAspect="1" noChangeArrowheads="1"/>
              </p:cNvSpPr>
              <p:nvPr userDrawn="1"/>
            </p:nvSpPr>
            <p:spPr bwMode="auto">
              <a:xfrm>
                <a:off x="567563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11" name="Oval 612"/>
              <p:cNvSpPr>
                <a:spLocks noChangeAspect="1" noChangeArrowheads="1"/>
              </p:cNvSpPr>
              <p:nvPr userDrawn="1"/>
            </p:nvSpPr>
            <p:spPr bwMode="auto">
              <a:xfrm>
                <a:off x="5787207"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12" name="Oval 613"/>
              <p:cNvSpPr>
                <a:spLocks noChangeAspect="1" noChangeArrowheads="1"/>
              </p:cNvSpPr>
              <p:nvPr userDrawn="1"/>
            </p:nvSpPr>
            <p:spPr bwMode="auto">
              <a:xfrm>
                <a:off x="590029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13" name="Oval 614"/>
              <p:cNvSpPr>
                <a:spLocks noChangeAspect="1" noChangeArrowheads="1"/>
              </p:cNvSpPr>
              <p:nvPr userDrawn="1"/>
            </p:nvSpPr>
            <p:spPr bwMode="auto">
              <a:xfrm>
                <a:off x="6013375"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14" name="Oval 615"/>
              <p:cNvSpPr>
                <a:spLocks noChangeAspect="1" noChangeArrowheads="1"/>
              </p:cNvSpPr>
              <p:nvPr userDrawn="1"/>
            </p:nvSpPr>
            <p:spPr bwMode="auto">
              <a:xfrm>
                <a:off x="6124951"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15" name="Oval 616"/>
              <p:cNvSpPr>
                <a:spLocks noChangeAspect="1" noChangeArrowheads="1"/>
              </p:cNvSpPr>
              <p:nvPr userDrawn="1"/>
            </p:nvSpPr>
            <p:spPr bwMode="auto">
              <a:xfrm>
                <a:off x="623803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16" name="Oval 617"/>
              <p:cNvSpPr>
                <a:spLocks noChangeAspect="1" noChangeArrowheads="1"/>
              </p:cNvSpPr>
              <p:nvPr userDrawn="1"/>
            </p:nvSpPr>
            <p:spPr bwMode="auto">
              <a:xfrm>
                <a:off x="634961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17" name="Oval 618"/>
              <p:cNvSpPr>
                <a:spLocks noChangeAspect="1" noChangeArrowheads="1"/>
              </p:cNvSpPr>
              <p:nvPr userDrawn="1"/>
            </p:nvSpPr>
            <p:spPr bwMode="auto">
              <a:xfrm>
                <a:off x="646269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18" name="Oval 619"/>
              <p:cNvSpPr>
                <a:spLocks noChangeAspect="1" noChangeArrowheads="1"/>
              </p:cNvSpPr>
              <p:nvPr userDrawn="1"/>
            </p:nvSpPr>
            <p:spPr bwMode="auto">
              <a:xfrm>
                <a:off x="657427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19" name="Oval 620"/>
              <p:cNvSpPr>
                <a:spLocks noChangeAspect="1" noChangeArrowheads="1"/>
              </p:cNvSpPr>
              <p:nvPr userDrawn="1"/>
            </p:nvSpPr>
            <p:spPr bwMode="auto">
              <a:xfrm>
                <a:off x="6687355"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20" name="Oval 621"/>
              <p:cNvSpPr>
                <a:spLocks noChangeAspect="1" noChangeArrowheads="1"/>
              </p:cNvSpPr>
              <p:nvPr userDrawn="1"/>
            </p:nvSpPr>
            <p:spPr bwMode="auto">
              <a:xfrm>
                <a:off x="6798931"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21" name="Oval 622"/>
              <p:cNvSpPr>
                <a:spLocks noChangeAspect="1" noChangeArrowheads="1"/>
              </p:cNvSpPr>
              <p:nvPr userDrawn="1"/>
            </p:nvSpPr>
            <p:spPr bwMode="auto">
              <a:xfrm>
                <a:off x="691201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22" name="Oval 623"/>
              <p:cNvSpPr>
                <a:spLocks noChangeAspect="1" noChangeArrowheads="1"/>
              </p:cNvSpPr>
              <p:nvPr userDrawn="1"/>
            </p:nvSpPr>
            <p:spPr bwMode="auto">
              <a:xfrm>
                <a:off x="702359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23" name="Oval 624"/>
              <p:cNvSpPr>
                <a:spLocks noChangeAspect="1" noChangeArrowheads="1"/>
              </p:cNvSpPr>
              <p:nvPr userDrawn="1"/>
            </p:nvSpPr>
            <p:spPr bwMode="auto">
              <a:xfrm>
                <a:off x="713667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24" name="Oval 625"/>
              <p:cNvSpPr>
                <a:spLocks noChangeAspect="1" noChangeArrowheads="1"/>
              </p:cNvSpPr>
              <p:nvPr userDrawn="1"/>
            </p:nvSpPr>
            <p:spPr bwMode="auto">
              <a:xfrm>
                <a:off x="724825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25" name="Oval 626"/>
              <p:cNvSpPr>
                <a:spLocks noChangeAspect="1" noChangeArrowheads="1"/>
              </p:cNvSpPr>
              <p:nvPr userDrawn="1"/>
            </p:nvSpPr>
            <p:spPr bwMode="auto">
              <a:xfrm>
                <a:off x="7361334"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26" name="Oval 627"/>
              <p:cNvSpPr>
                <a:spLocks noChangeAspect="1" noChangeArrowheads="1"/>
              </p:cNvSpPr>
              <p:nvPr userDrawn="1"/>
            </p:nvSpPr>
            <p:spPr bwMode="auto">
              <a:xfrm>
                <a:off x="7472910" y="2593192"/>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27" name="Oval 628"/>
              <p:cNvSpPr>
                <a:spLocks noChangeAspect="1" noChangeArrowheads="1"/>
              </p:cNvSpPr>
              <p:nvPr userDrawn="1"/>
            </p:nvSpPr>
            <p:spPr bwMode="auto">
              <a:xfrm>
                <a:off x="7585994"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28" name="Oval 629"/>
              <p:cNvSpPr>
                <a:spLocks noChangeAspect="1" noChangeArrowheads="1"/>
              </p:cNvSpPr>
              <p:nvPr userDrawn="1"/>
            </p:nvSpPr>
            <p:spPr bwMode="auto">
              <a:xfrm>
                <a:off x="7697570" y="2593192"/>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29" name="Oval 630"/>
              <p:cNvSpPr>
                <a:spLocks noChangeAspect="1" noChangeArrowheads="1"/>
              </p:cNvSpPr>
              <p:nvPr userDrawn="1"/>
            </p:nvSpPr>
            <p:spPr bwMode="auto">
              <a:xfrm>
                <a:off x="7810653" y="2593192"/>
                <a:ext cx="85944" cy="85943"/>
              </a:xfrm>
              <a:prstGeom prst="ellipse">
                <a:avLst/>
              </a:prstGeom>
              <a:grpFill/>
              <a:ln>
                <a:noFill/>
              </a:ln>
              <a:effectLst/>
            </p:spPr>
            <p:txBody>
              <a:bodyPr wrap="none" anchor="ctr"/>
              <a:lstStyle/>
              <a:p>
                <a:pPr defTabSz="1242628">
                  <a:defRPr/>
                </a:pPr>
                <a:endParaRPr lang="en-US" sz="2447" kern="0">
                  <a:solidFill>
                    <a:srgbClr val="292929"/>
                  </a:solidFill>
                  <a:latin typeface="Segoe UI"/>
                </a:endParaRPr>
              </a:p>
            </p:txBody>
          </p:sp>
          <p:sp>
            <p:nvSpPr>
              <p:cNvPr id="630" name="Oval 631"/>
              <p:cNvSpPr>
                <a:spLocks noChangeAspect="1" noChangeArrowheads="1"/>
              </p:cNvSpPr>
              <p:nvPr userDrawn="1"/>
            </p:nvSpPr>
            <p:spPr bwMode="auto">
              <a:xfrm>
                <a:off x="140558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31" name="Oval 632"/>
              <p:cNvSpPr>
                <a:spLocks noChangeAspect="1" noChangeArrowheads="1"/>
              </p:cNvSpPr>
              <p:nvPr userDrawn="1"/>
            </p:nvSpPr>
            <p:spPr bwMode="auto">
              <a:xfrm>
                <a:off x="151867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32" name="Oval 633"/>
              <p:cNvSpPr>
                <a:spLocks noChangeAspect="1" noChangeArrowheads="1"/>
              </p:cNvSpPr>
              <p:nvPr userDrawn="1"/>
            </p:nvSpPr>
            <p:spPr bwMode="auto">
              <a:xfrm>
                <a:off x="1630247"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33" name="Oval 634"/>
              <p:cNvSpPr>
                <a:spLocks noChangeAspect="1" noChangeArrowheads="1"/>
              </p:cNvSpPr>
              <p:nvPr userDrawn="1"/>
            </p:nvSpPr>
            <p:spPr bwMode="auto">
              <a:xfrm>
                <a:off x="174333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34" name="Oval 635"/>
              <p:cNvSpPr>
                <a:spLocks noChangeAspect="1" noChangeArrowheads="1"/>
              </p:cNvSpPr>
              <p:nvPr userDrawn="1"/>
            </p:nvSpPr>
            <p:spPr bwMode="auto">
              <a:xfrm>
                <a:off x="185490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35" name="Oval 636"/>
              <p:cNvSpPr>
                <a:spLocks noChangeAspect="1" noChangeArrowheads="1"/>
              </p:cNvSpPr>
              <p:nvPr userDrawn="1"/>
            </p:nvSpPr>
            <p:spPr bwMode="auto">
              <a:xfrm>
                <a:off x="196799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36" name="Oval 637"/>
              <p:cNvSpPr>
                <a:spLocks noChangeAspect="1" noChangeArrowheads="1"/>
              </p:cNvSpPr>
              <p:nvPr userDrawn="1"/>
            </p:nvSpPr>
            <p:spPr bwMode="auto">
              <a:xfrm>
                <a:off x="207956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37" name="Oval 638"/>
              <p:cNvSpPr>
                <a:spLocks noChangeAspect="1" noChangeArrowheads="1"/>
              </p:cNvSpPr>
              <p:nvPr userDrawn="1"/>
            </p:nvSpPr>
            <p:spPr bwMode="auto">
              <a:xfrm>
                <a:off x="219265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38" name="Oval 639"/>
              <p:cNvSpPr>
                <a:spLocks noChangeAspect="1" noChangeArrowheads="1"/>
              </p:cNvSpPr>
              <p:nvPr userDrawn="1"/>
            </p:nvSpPr>
            <p:spPr bwMode="auto">
              <a:xfrm>
                <a:off x="2304226"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39" name="Oval 640"/>
              <p:cNvSpPr>
                <a:spLocks noChangeAspect="1" noChangeArrowheads="1"/>
              </p:cNvSpPr>
              <p:nvPr userDrawn="1"/>
            </p:nvSpPr>
            <p:spPr bwMode="auto">
              <a:xfrm>
                <a:off x="241731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40" name="Oval 641"/>
              <p:cNvSpPr>
                <a:spLocks noChangeAspect="1" noChangeArrowheads="1"/>
              </p:cNvSpPr>
              <p:nvPr userDrawn="1"/>
            </p:nvSpPr>
            <p:spPr bwMode="auto">
              <a:xfrm>
                <a:off x="2528886"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41" name="Oval 642"/>
              <p:cNvSpPr>
                <a:spLocks noChangeAspect="1" noChangeArrowheads="1"/>
              </p:cNvSpPr>
              <p:nvPr userDrawn="1"/>
            </p:nvSpPr>
            <p:spPr bwMode="auto">
              <a:xfrm>
                <a:off x="2641969"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42" name="Oval 643"/>
              <p:cNvSpPr>
                <a:spLocks noChangeAspect="1" noChangeArrowheads="1"/>
              </p:cNvSpPr>
              <p:nvPr userDrawn="1"/>
            </p:nvSpPr>
            <p:spPr bwMode="auto">
              <a:xfrm>
                <a:off x="275354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43" name="Oval 644"/>
              <p:cNvSpPr>
                <a:spLocks noChangeAspect="1" noChangeArrowheads="1"/>
              </p:cNvSpPr>
              <p:nvPr userDrawn="1"/>
            </p:nvSpPr>
            <p:spPr bwMode="auto">
              <a:xfrm>
                <a:off x="432767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44" name="Oval 645"/>
              <p:cNvSpPr>
                <a:spLocks noChangeAspect="1" noChangeArrowheads="1"/>
              </p:cNvSpPr>
              <p:nvPr userDrawn="1"/>
            </p:nvSpPr>
            <p:spPr bwMode="auto">
              <a:xfrm>
                <a:off x="443924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45" name="Oval 646"/>
              <p:cNvSpPr>
                <a:spLocks noChangeAspect="1" noChangeArrowheads="1"/>
              </p:cNvSpPr>
              <p:nvPr userDrawn="1"/>
            </p:nvSpPr>
            <p:spPr bwMode="auto">
              <a:xfrm>
                <a:off x="455233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46" name="Oval 647"/>
              <p:cNvSpPr>
                <a:spLocks noChangeAspect="1" noChangeArrowheads="1"/>
              </p:cNvSpPr>
              <p:nvPr userDrawn="1"/>
            </p:nvSpPr>
            <p:spPr bwMode="auto">
              <a:xfrm>
                <a:off x="466390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47" name="Oval 648"/>
              <p:cNvSpPr>
                <a:spLocks noChangeAspect="1" noChangeArrowheads="1"/>
              </p:cNvSpPr>
              <p:nvPr userDrawn="1"/>
            </p:nvSpPr>
            <p:spPr bwMode="auto">
              <a:xfrm>
                <a:off x="4776992"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48" name="Oval 649"/>
              <p:cNvSpPr>
                <a:spLocks noChangeAspect="1" noChangeArrowheads="1"/>
              </p:cNvSpPr>
              <p:nvPr userDrawn="1"/>
            </p:nvSpPr>
            <p:spPr bwMode="auto">
              <a:xfrm>
                <a:off x="4888568"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49" name="Oval 650"/>
              <p:cNvSpPr>
                <a:spLocks noChangeAspect="1" noChangeArrowheads="1"/>
              </p:cNvSpPr>
              <p:nvPr userDrawn="1"/>
            </p:nvSpPr>
            <p:spPr bwMode="auto">
              <a:xfrm>
                <a:off x="500165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50" name="Oval 651"/>
              <p:cNvSpPr>
                <a:spLocks noChangeAspect="1" noChangeArrowheads="1"/>
              </p:cNvSpPr>
              <p:nvPr userDrawn="1"/>
            </p:nvSpPr>
            <p:spPr bwMode="auto">
              <a:xfrm>
                <a:off x="522631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51" name="Oval 652"/>
              <p:cNvSpPr>
                <a:spLocks noChangeAspect="1" noChangeArrowheads="1"/>
              </p:cNvSpPr>
              <p:nvPr userDrawn="1"/>
            </p:nvSpPr>
            <p:spPr bwMode="auto">
              <a:xfrm>
                <a:off x="5337887"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52" name="Oval 653"/>
              <p:cNvSpPr>
                <a:spLocks noChangeAspect="1" noChangeArrowheads="1"/>
              </p:cNvSpPr>
              <p:nvPr userDrawn="1"/>
            </p:nvSpPr>
            <p:spPr bwMode="auto">
              <a:xfrm>
                <a:off x="5450972"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53" name="Oval 654"/>
              <p:cNvSpPr>
                <a:spLocks noChangeAspect="1" noChangeArrowheads="1"/>
              </p:cNvSpPr>
              <p:nvPr userDrawn="1"/>
            </p:nvSpPr>
            <p:spPr bwMode="auto">
              <a:xfrm>
                <a:off x="5562548"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54" name="Oval 655"/>
              <p:cNvSpPr>
                <a:spLocks noChangeAspect="1" noChangeArrowheads="1"/>
              </p:cNvSpPr>
              <p:nvPr userDrawn="1"/>
            </p:nvSpPr>
            <p:spPr bwMode="auto">
              <a:xfrm>
                <a:off x="567563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55" name="Oval 656"/>
              <p:cNvSpPr>
                <a:spLocks noChangeAspect="1" noChangeArrowheads="1"/>
              </p:cNvSpPr>
              <p:nvPr userDrawn="1"/>
            </p:nvSpPr>
            <p:spPr bwMode="auto">
              <a:xfrm>
                <a:off x="590029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56" name="Oval 657"/>
              <p:cNvSpPr>
                <a:spLocks noChangeAspect="1" noChangeArrowheads="1"/>
              </p:cNvSpPr>
              <p:nvPr userDrawn="1"/>
            </p:nvSpPr>
            <p:spPr bwMode="auto">
              <a:xfrm>
                <a:off x="6013375"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57" name="Oval 658"/>
              <p:cNvSpPr>
                <a:spLocks noChangeAspect="1" noChangeArrowheads="1"/>
              </p:cNvSpPr>
              <p:nvPr userDrawn="1"/>
            </p:nvSpPr>
            <p:spPr bwMode="auto">
              <a:xfrm>
                <a:off x="6124951"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58" name="Oval 659"/>
              <p:cNvSpPr>
                <a:spLocks noChangeAspect="1" noChangeArrowheads="1"/>
              </p:cNvSpPr>
              <p:nvPr userDrawn="1"/>
            </p:nvSpPr>
            <p:spPr bwMode="auto">
              <a:xfrm>
                <a:off x="623803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59" name="Oval 660"/>
              <p:cNvSpPr>
                <a:spLocks noChangeAspect="1" noChangeArrowheads="1"/>
              </p:cNvSpPr>
              <p:nvPr userDrawn="1"/>
            </p:nvSpPr>
            <p:spPr bwMode="auto">
              <a:xfrm>
                <a:off x="634961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60" name="Oval 661"/>
              <p:cNvSpPr>
                <a:spLocks noChangeAspect="1" noChangeArrowheads="1"/>
              </p:cNvSpPr>
              <p:nvPr userDrawn="1"/>
            </p:nvSpPr>
            <p:spPr bwMode="auto">
              <a:xfrm>
                <a:off x="646269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61" name="Oval 662"/>
              <p:cNvSpPr>
                <a:spLocks noChangeAspect="1" noChangeArrowheads="1"/>
              </p:cNvSpPr>
              <p:nvPr userDrawn="1"/>
            </p:nvSpPr>
            <p:spPr bwMode="auto">
              <a:xfrm>
                <a:off x="657427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62" name="Oval 663"/>
              <p:cNvSpPr>
                <a:spLocks noChangeAspect="1" noChangeArrowheads="1"/>
              </p:cNvSpPr>
              <p:nvPr userDrawn="1"/>
            </p:nvSpPr>
            <p:spPr bwMode="auto">
              <a:xfrm>
                <a:off x="6687355"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63" name="Oval 664"/>
              <p:cNvSpPr>
                <a:spLocks noChangeAspect="1" noChangeArrowheads="1"/>
              </p:cNvSpPr>
              <p:nvPr userDrawn="1"/>
            </p:nvSpPr>
            <p:spPr bwMode="auto">
              <a:xfrm>
                <a:off x="6798931"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64" name="Oval 665"/>
              <p:cNvSpPr>
                <a:spLocks noChangeAspect="1" noChangeArrowheads="1"/>
              </p:cNvSpPr>
              <p:nvPr userDrawn="1"/>
            </p:nvSpPr>
            <p:spPr bwMode="auto">
              <a:xfrm>
                <a:off x="691201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65" name="Oval 666"/>
              <p:cNvSpPr>
                <a:spLocks noChangeAspect="1" noChangeArrowheads="1"/>
              </p:cNvSpPr>
              <p:nvPr userDrawn="1"/>
            </p:nvSpPr>
            <p:spPr bwMode="auto">
              <a:xfrm>
                <a:off x="702359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66" name="Oval 667"/>
              <p:cNvSpPr>
                <a:spLocks noChangeAspect="1" noChangeArrowheads="1"/>
              </p:cNvSpPr>
              <p:nvPr userDrawn="1"/>
            </p:nvSpPr>
            <p:spPr bwMode="auto">
              <a:xfrm>
                <a:off x="7136674"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67" name="Oval 668"/>
              <p:cNvSpPr>
                <a:spLocks noChangeAspect="1" noChangeArrowheads="1"/>
              </p:cNvSpPr>
              <p:nvPr userDrawn="1"/>
            </p:nvSpPr>
            <p:spPr bwMode="auto">
              <a:xfrm>
                <a:off x="7248250"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68" name="Oval 669"/>
              <p:cNvSpPr>
                <a:spLocks noChangeAspect="1" noChangeArrowheads="1"/>
              </p:cNvSpPr>
              <p:nvPr userDrawn="1"/>
            </p:nvSpPr>
            <p:spPr bwMode="auto">
              <a:xfrm>
                <a:off x="7361334"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69" name="Oval 670"/>
              <p:cNvSpPr>
                <a:spLocks noChangeAspect="1" noChangeArrowheads="1"/>
              </p:cNvSpPr>
              <p:nvPr userDrawn="1"/>
            </p:nvSpPr>
            <p:spPr bwMode="auto">
              <a:xfrm>
                <a:off x="7472910" y="2697229"/>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70" name="Oval 671"/>
              <p:cNvSpPr>
                <a:spLocks noChangeAspect="1" noChangeArrowheads="1"/>
              </p:cNvSpPr>
              <p:nvPr userDrawn="1"/>
            </p:nvSpPr>
            <p:spPr bwMode="auto">
              <a:xfrm>
                <a:off x="140558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71" name="Oval 672"/>
              <p:cNvSpPr>
                <a:spLocks noChangeAspect="1" noChangeArrowheads="1"/>
              </p:cNvSpPr>
              <p:nvPr userDrawn="1"/>
            </p:nvSpPr>
            <p:spPr bwMode="auto">
              <a:xfrm>
                <a:off x="151867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72" name="Oval 673"/>
              <p:cNvSpPr>
                <a:spLocks noChangeAspect="1" noChangeArrowheads="1"/>
              </p:cNvSpPr>
              <p:nvPr userDrawn="1"/>
            </p:nvSpPr>
            <p:spPr bwMode="auto">
              <a:xfrm>
                <a:off x="1630247"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73" name="Oval 674"/>
              <p:cNvSpPr>
                <a:spLocks noChangeAspect="1" noChangeArrowheads="1"/>
              </p:cNvSpPr>
              <p:nvPr userDrawn="1"/>
            </p:nvSpPr>
            <p:spPr bwMode="auto">
              <a:xfrm>
                <a:off x="174333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74" name="Oval 675"/>
              <p:cNvSpPr>
                <a:spLocks noChangeAspect="1" noChangeArrowheads="1"/>
              </p:cNvSpPr>
              <p:nvPr userDrawn="1"/>
            </p:nvSpPr>
            <p:spPr bwMode="auto">
              <a:xfrm>
                <a:off x="185490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75" name="Oval 676"/>
              <p:cNvSpPr>
                <a:spLocks noChangeAspect="1" noChangeArrowheads="1"/>
              </p:cNvSpPr>
              <p:nvPr userDrawn="1"/>
            </p:nvSpPr>
            <p:spPr bwMode="auto">
              <a:xfrm>
                <a:off x="196799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76" name="Oval 677"/>
              <p:cNvSpPr>
                <a:spLocks noChangeAspect="1" noChangeArrowheads="1"/>
              </p:cNvSpPr>
              <p:nvPr userDrawn="1"/>
            </p:nvSpPr>
            <p:spPr bwMode="auto">
              <a:xfrm>
                <a:off x="207956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77" name="Oval 678"/>
              <p:cNvSpPr>
                <a:spLocks noChangeAspect="1" noChangeArrowheads="1"/>
              </p:cNvSpPr>
              <p:nvPr userDrawn="1"/>
            </p:nvSpPr>
            <p:spPr bwMode="auto">
              <a:xfrm>
                <a:off x="219265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78" name="Oval 679"/>
              <p:cNvSpPr>
                <a:spLocks noChangeAspect="1" noChangeArrowheads="1"/>
              </p:cNvSpPr>
              <p:nvPr userDrawn="1"/>
            </p:nvSpPr>
            <p:spPr bwMode="auto">
              <a:xfrm>
                <a:off x="2304226"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79" name="Oval 680"/>
              <p:cNvSpPr>
                <a:spLocks noChangeAspect="1" noChangeArrowheads="1"/>
              </p:cNvSpPr>
              <p:nvPr userDrawn="1"/>
            </p:nvSpPr>
            <p:spPr bwMode="auto">
              <a:xfrm>
                <a:off x="241731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80" name="Oval 681"/>
              <p:cNvSpPr>
                <a:spLocks noChangeAspect="1" noChangeArrowheads="1"/>
              </p:cNvSpPr>
              <p:nvPr userDrawn="1"/>
            </p:nvSpPr>
            <p:spPr bwMode="auto">
              <a:xfrm>
                <a:off x="2528886"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81" name="Oval 682"/>
              <p:cNvSpPr>
                <a:spLocks noChangeAspect="1" noChangeArrowheads="1"/>
              </p:cNvSpPr>
              <p:nvPr userDrawn="1"/>
            </p:nvSpPr>
            <p:spPr bwMode="auto">
              <a:xfrm>
                <a:off x="2641969"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82" name="Oval 683"/>
              <p:cNvSpPr>
                <a:spLocks noChangeAspect="1" noChangeArrowheads="1"/>
              </p:cNvSpPr>
              <p:nvPr userDrawn="1"/>
            </p:nvSpPr>
            <p:spPr bwMode="auto">
              <a:xfrm>
                <a:off x="4103013"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83" name="Oval 684"/>
              <p:cNvSpPr>
                <a:spLocks noChangeAspect="1" noChangeArrowheads="1"/>
              </p:cNvSpPr>
              <p:nvPr userDrawn="1"/>
            </p:nvSpPr>
            <p:spPr bwMode="auto">
              <a:xfrm>
                <a:off x="4214589"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84" name="Oval 685"/>
              <p:cNvSpPr>
                <a:spLocks noChangeAspect="1" noChangeArrowheads="1"/>
              </p:cNvSpPr>
              <p:nvPr userDrawn="1"/>
            </p:nvSpPr>
            <p:spPr bwMode="auto">
              <a:xfrm>
                <a:off x="432767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85" name="Oval 686"/>
              <p:cNvSpPr>
                <a:spLocks noChangeAspect="1" noChangeArrowheads="1"/>
              </p:cNvSpPr>
              <p:nvPr userDrawn="1"/>
            </p:nvSpPr>
            <p:spPr bwMode="auto">
              <a:xfrm>
                <a:off x="466390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86" name="Oval 687"/>
              <p:cNvSpPr>
                <a:spLocks noChangeAspect="1" noChangeArrowheads="1"/>
              </p:cNvSpPr>
              <p:nvPr userDrawn="1"/>
            </p:nvSpPr>
            <p:spPr bwMode="auto">
              <a:xfrm>
                <a:off x="4776992"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87" name="Oval 688"/>
              <p:cNvSpPr>
                <a:spLocks noChangeAspect="1" noChangeArrowheads="1"/>
              </p:cNvSpPr>
              <p:nvPr userDrawn="1"/>
            </p:nvSpPr>
            <p:spPr bwMode="auto">
              <a:xfrm>
                <a:off x="4888568"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88" name="Oval 689"/>
              <p:cNvSpPr>
                <a:spLocks noChangeAspect="1" noChangeArrowheads="1"/>
              </p:cNvSpPr>
              <p:nvPr userDrawn="1"/>
            </p:nvSpPr>
            <p:spPr bwMode="auto">
              <a:xfrm>
                <a:off x="500165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89" name="Oval 690"/>
              <p:cNvSpPr>
                <a:spLocks noChangeAspect="1" noChangeArrowheads="1"/>
              </p:cNvSpPr>
              <p:nvPr userDrawn="1"/>
            </p:nvSpPr>
            <p:spPr bwMode="auto">
              <a:xfrm>
                <a:off x="5113228"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90" name="Oval 691"/>
              <p:cNvSpPr>
                <a:spLocks noChangeAspect="1" noChangeArrowheads="1"/>
              </p:cNvSpPr>
              <p:nvPr userDrawn="1"/>
            </p:nvSpPr>
            <p:spPr bwMode="auto">
              <a:xfrm>
                <a:off x="522631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91" name="Oval 692"/>
              <p:cNvSpPr>
                <a:spLocks noChangeAspect="1" noChangeArrowheads="1"/>
              </p:cNvSpPr>
              <p:nvPr userDrawn="1"/>
            </p:nvSpPr>
            <p:spPr bwMode="auto">
              <a:xfrm>
                <a:off x="533788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92" name="Oval 693"/>
              <p:cNvSpPr>
                <a:spLocks noChangeAspect="1" noChangeArrowheads="1"/>
              </p:cNvSpPr>
              <p:nvPr userDrawn="1"/>
            </p:nvSpPr>
            <p:spPr bwMode="auto">
              <a:xfrm>
                <a:off x="5450972"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93" name="Oval 694"/>
              <p:cNvSpPr>
                <a:spLocks noChangeAspect="1" noChangeArrowheads="1"/>
              </p:cNvSpPr>
              <p:nvPr userDrawn="1"/>
            </p:nvSpPr>
            <p:spPr bwMode="auto">
              <a:xfrm>
                <a:off x="567563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94" name="Oval 695"/>
              <p:cNvSpPr>
                <a:spLocks noChangeAspect="1" noChangeArrowheads="1"/>
              </p:cNvSpPr>
              <p:nvPr userDrawn="1"/>
            </p:nvSpPr>
            <p:spPr bwMode="auto">
              <a:xfrm>
                <a:off x="5787207"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95" name="Oval 696"/>
              <p:cNvSpPr>
                <a:spLocks noChangeAspect="1" noChangeArrowheads="1"/>
              </p:cNvSpPr>
              <p:nvPr userDrawn="1"/>
            </p:nvSpPr>
            <p:spPr bwMode="auto">
              <a:xfrm>
                <a:off x="590029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96" name="Oval 697"/>
              <p:cNvSpPr>
                <a:spLocks noChangeAspect="1" noChangeArrowheads="1"/>
              </p:cNvSpPr>
              <p:nvPr userDrawn="1"/>
            </p:nvSpPr>
            <p:spPr bwMode="auto">
              <a:xfrm>
                <a:off x="6013375"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97" name="Oval 698"/>
              <p:cNvSpPr>
                <a:spLocks noChangeAspect="1" noChangeArrowheads="1"/>
              </p:cNvSpPr>
              <p:nvPr userDrawn="1"/>
            </p:nvSpPr>
            <p:spPr bwMode="auto">
              <a:xfrm>
                <a:off x="6124951"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98" name="Oval 699"/>
              <p:cNvSpPr>
                <a:spLocks noChangeAspect="1" noChangeArrowheads="1"/>
              </p:cNvSpPr>
              <p:nvPr userDrawn="1"/>
            </p:nvSpPr>
            <p:spPr bwMode="auto">
              <a:xfrm>
                <a:off x="623803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699" name="Oval 700"/>
              <p:cNvSpPr>
                <a:spLocks noChangeAspect="1" noChangeArrowheads="1"/>
              </p:cNvSpPr>
              <p:nvPr userDrawn="1"/>
            </p:nvSpPr>
            <p:spPr bwMode="auto">
              <a:xfrm>
                <a:off x="634961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00" name="Oval 701"/>
              <p:cNvSpPr>
                <a:spLocks noChangeAspect="1" noChangeArrowheads="1"/>
              </p:cNvSpPr>
              <p:nvPr userDrawn="1"/>
            </p:nvSpPr>
            <p:spPr bwMode="auto">
              <a:xfrm>
                <a:off x="646269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01" name="Oval 702"/>
              <p:cNvSpPr>
                <a:spLocks noChangeAspect="1" noChangeArrowheads="1"/>
              </p:cNvSpPr>
              <p:nvPr userDrawn="1"/>
            </p:nvSpPr>
            <p:spPr bwMode="auto">
              <a:xfrm>
                <a:off x="657427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02" name="Oval 703"/>
              <p:cNvSpPr>
                <a:spLocks noChangeAspect="1" noChangeArrowheads="1"/>
              </p:cNvSpPr>
              <p:nvPr userDrawn="1"/>
            </p:nvSpPr>
            <p:spPr bwMode="auto">
              <a:xfrm>
                <a:off x="6687355"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03" name="Oval 704"/>
              <p:cNvSpPr>
                <a:spLocks noChangeAspect="1" noChangeArrowheads="1"/>
              </p:cNvSpPr>
              <p:nvPr userDrawn="1"/>
            </p:nvSpPr>
            <p:spPr bwMode="auto">
              <a:xfrm>
                <a:off x="6798931"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04" name="Oval 705"/>
              <p:cNvSpPr>
                <a:spLocks noChangeAspect="1" noChangeArrowheads="1"/>
              </p:cNvSpPr>
              <p:nvPr userDrawn="1"/>
            </p:nvSpPr>
            <p:spPr bwMode="auto">
              <a:xfrm>
                <a:off x="691201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05" name="Oval 706"/>
              <p:cNvSpPr>
                <a:spLocks noChangeAspect="1" noChangeArrowheads="1"/>
              </p:cNvSpPr>
              <p:nvPr userDrawn="1"/>
            </p:nvSpPr>
            <p:spPr bwMode="auto">
              <a:xfrm>
                <a:off x="7023590"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06" name="Oval 707"/>
              <p:cNvSpPr>
                <a:spLocks noChangeAspect="1" noChangeArrowheads="1"/>
              </p:cNvSpPr>
              <p:nvPr userDrawn="1"/>
            </p:nvSpPr>
            <p:spPr bwMode="auto">
              <a:xfrm>
                <a:off x="713667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07" name="Oval 708"/>
              <p:cNvSpPr>
                <a:spLocks noChangeAspect="1" noChangeArrowheads="1"/>
              </p:cNvSpPr>
              <p:nvPr userDrawn="1"/>
            </p:nvSpPr>
            <p:spPr bwMode="auto">
              <a:xfrm>
                <a:off x="7248250"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08" name="Oval 709"/>
              <p:cNvSpPr>
                <a:spLocks noChangeAspect="1" noChangeArrowheads="1"/>
              </p:cNvSpPr>
              <p:nvPr userDrawn="1"/>
            </p:nvSpPr>
            <p:spPr bwMode="auto">
              <a:xfrm>
                <a:off x="7361334" y="279975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09" name="Oval 710"/>
              <p:cNvSpPr>
                <a:spLocks noChangeAspect="1" noChangeArrowheads="1"/>
              </p:cNvSpPr>
              <p:nvPr userDrawn="1"/>
            </p:nvSpPr>
            <p:spPr bwMode="auto">
              <a:xfrm>
                <a:off x="7585994" y="279975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10" name="Oval 711"/>
              <p:cNvSpPr>
                <a:spLocks noChangeAspect="1" noChangeArrowheads="1"/>
              </p:cNvSpPr>
              <p:nvPr userDrawn="1"/>
            </p:nvSpPr>
            <p:spPr bwMode="auto">
              <a:xfrm>
                <a:off x="140558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11" name="Oval 712"/>
              <p:cNvSpPr>
                <a:spLocks noChangeAspect="1" noChangeArrowheads="1"/>
              </p:cNvSpPr>
              <p:nvPr userDrawn="1"/>
            </p:nvSpPr>
            <p:spPr bwMode="auto">
              <a:xfrm>
                <a:off x="151867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12" name="Oval 713"/>
              <p:cNvSpPr>
                <a:spLocks noChangeAspect="1" noChangeArrowheads="1"/>
              </p:cNvSpPr>
              <p:nvPr userDrawn="1"/>
            </p:nvSpPr>
            <p:spPr bwMode="auto">
              <a:xfrm>
                <a:off x="1630247"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13" name="Oval 714"/>
              <p:cNvSpPr>
                <a:spLocks noChangeAspect="1" noChangeArrowheads="1"/>
              </p:cNvSpPr>
              <p:nvPr userDrawn="1"/>
            </p:nvSpPr>
            <p:spPr bwMode="auto">
              <a:xfrm>
                <a:off x="174333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14" name="Oval 715"/>
              <p:cNvSpPr>
                <a:spLocks noChangeAspect="1" noChangeArrowheads="1"/>
              </p:cNvSpPr>
              <p:nvPr userDrawn="1"/>
            </p:nvSpPr>
            <p:spPr bwMode="auto">
              <a:xfrm>
                <a:off x="185490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15" name="Oval 716"/>
              <p:cNvSpPr>
                <a:spLocks noChangeAspect="1" noChangeArrowheads="1"/>
              </p:cNvSpPr>
              <p:nvPr userDrawn="1"/>
            </p:nvSpPr>
            <p:spPr bwMode="auto">
              <a:xfrm>
                <a:off x="196799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16" name="Oval 717"/>
              <p:cNvSpPr>
                <a:spLocks noChangeAspect="1" noChangeArrowheads="1"/>
              </p:cNvSpPr>
              <p:nvPr userDrawn="1"/>
            </p:nvSpPr>
            <p:spPr bwMode="auto">
              <a:xfrm>
                <a:off x="207956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17" name="Oval 718"/>
              <p:cNvSpPr>
                <a:spLocks noChangeAspect="1" noChangeArrowheads="1"/>
              </p:cNvSpPr>
              <p:nvPr userDrawn="1"/>
            </p:nvSpPr>
            <p:spPr bwMode="auto">
              <a:xfrm>
                <a:off x="219265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18" name="Oval 719"/>
              <p:cNvSpPr>
                <a:spLocks noChangeAspect="1" noChangeArrowheads="1"/>
              </p:cNvSpPr>
              <p:nvPr userDrawn="1"/>
            </p:nvSpPr>
            <p:spPr bwMode="auto">
              <a:xfrm>
                <a:off x="2304226"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19" name="Oval 720"/>
              <p:cNvSpPr>
                <a:spLocks noChangeAspect="1" noChangeArrowheads="1"/>
              </p:cNvSpPr>
              <p:nvPr userDrawn="1"/>
            </p:nvSpPr>
            <p:spPr bwMode="auto">
              <a:xfrm>
                <a:off x="2417310"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20" name="Oval 721"/>
              <p:cNvSpPr>
                <a:spLocks noChangeAspect="1" noChangeArrowheads="1"/>
              </p:cNvSpPr>
              <p:nvPr userDrawn="1"/>
            </p:nvSpPr>
            <p:spPr bwMode="auto">
              <a:xfrm>
                <a:off x="2528886"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21" name="Oval 722"/>
              <p:cNvSpPr>
                <a:spLocks noChangeAspect="1" noChangeArrowheads="1"/>
              </p:cNvSpPr>
              <p:nvPr userDrawn="1"/>
            </p:nvSpPr>
            <p:spPr bwMode="auto">
              <a:xfrm>
                <a:off x="4103013"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22" name="Oval 723"/>
              <p:cNvSpPr>
                <a:spLocks noChangeAspect="1" noChangeArrowheads="1"/>
              </p:cNvSpPr>
              <p:nvPr userDrawn="1"/>
            </p:nvSpPr>
            <p:spPr bwMode="auto">
              <a:xfrm>
                <a:off x="4214589"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23" name="Oval 724"/>
              <p:cNvSpPr>
                <a:spLocks noChangeAspect="1" noChangeArrowheads="1"/>
              </p:cNvSpPr>
              <p:nvPr userDrawn="1"/>
            </p:nvSpPr>
            <p:spPr bwMode="auto">
              <a:xfrm>
                <a:off x="4663908"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24" name="Oval 725"/>
              <p:cNvSpPr>
                <a:spLocks noChangeAspect="1" noChangeArrowheads="1"/>
              </p:cNvSpPr>
              <p:nvPr userDrawn="1"/>
            </p:nvSpPr>
            <p:spPr bwMode="auto">
              <a:xfrm>
                <a:off x="4888568"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25" name="Oval 726"/>
              <p:cNvSpPr>
                <a:spLocks noChangeAspect="1" noChangeArrowheads="1"/>
              </p:cNvSpPr>
              <p:nvPr userDrawn="1"/>
            </p:nvSpPr>
            <p:spPr bwMode="auto">
              <a:xfrm>
                <a:off x="500165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26" name="Oval 727"/>
              <p:cNvSpPr>
                <a:spLocks noChangeAspect="1" noChangeArrowheads="1"/>
              </p:cNvSpPr>
              <p:nvPr userDrawn="1"/>
            </p:nvSpPr>
            <p:spPr bwMode="auto">
              <a:xfrm>
                <a:off x="5113228" y="2903796"/>
                <a:ext cx="85943" cy="85943"/>
              </a:xfrm>
              <a:prstGeom prst="ellipse">
                <a:avLst/>
              </a:prstGeom>
              <a:grpFill/>
              <a:ln>
                <a:noFill/>
              </a:ln>
              <a:effectLst/>
            </p:spPr>
            <p:txBody>
              <a:bodyPr wrap="none" anchor="ctr"/>
              <a:lstStyle/>
              <a:p>
                <a:pPr defTabSz="1242628">
                  <a:defRPr/>
                </a:pPr>
                <a:endParaRPr lang="en-US" sz="2447" kern="0">
                  <a:solidFill>
                    <a:srgbClr val="292929"/>
                  </a:solidFill>
                  <a:latin typeface="Segoe UI"/>
                </a:endParaRPr>
              </a:p>
            </p:txBody>
          </p:sp>
          <p:sp>
            <p:nvSpPr>
              <p:cNvPr id="727" name="Oval 728"/>
              <p:cNvSpPr>
                <a:spLocks noChangeAspect="1" noChangeArrowheads="1"/>
              </p:cNvSpPr>
              <p:nvPr userDrawn="1"/>
            </p:nvSpPr>
            <p:spPr bwMode="auto">
              <a:xfrm>
                <a:off x="522631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28" name="Oval 729"/>
              <p:cNvSpPr>
                <a:spLocks noChangeAspect="1" noChangeArrowheads="1"/>
              </p:cNvSpPr>
              <p:nvPr userDrawn="1"/>
            </p:nvSpPr>
            <p:spPr bwMode="auto">
              <a:xfrm>
                <a:off x="533788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29" name="Oval 730"/>
              <p:cNvSpPr>
                <a:spLocks noChangeAspect="1" noChangeArrowheads="1"/>
              </p:cNvSpPr>
              <p:nvPr userDrawn="1"/>
            </p:nvSpPr>
            <p:spPr bwMode="auto">
              <a:xfrm>
                <a:off x="5450972"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30" name="Oval 731"/>
              <p:cNvSpPr>
                <a:spLocks noChangeAspect="1" noChangeArrowheads="1"/>
              </p:cNvSpPr>
              <p:nvPr userDrawn="1"/>
            </p:nvSpPr>
            <p:spPr bwMode="auto">
              <a:xfrm>
                <a:off x="567563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31" name="Oval 732"/>
              <p:cNvSpPr>
                <a:spLocks noChangeAspect="1" noChangeArrowheads="1"/>
              </p:cNvSpPr>
              <p:nvPr userDrawn="1"/>
            </p:nvSpPr>
            <p:spPr bwMode="auto">
              <a:xfrm>
                <a:off x="5787207"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32" name="Oval 733"/>
              <p:cNvSpPr>
                <a:spLocks noChangeAspect="1" noChangeArrowheads="1"/>
              </p:cNvSpPr>
              <p:nvPr userDrawn="1"/>
            </p:nvSpPr>
            <p:spPr bwMode="auto">
              <a:xfrm>
                <a:off x="590029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33" name="Oval 734"/>
              <p:cNvSpPr>
                <a:spLocks noChangeAspect="1" noChangeArrowheads="1"/>
              </p:cNvSpPr>
              <p:nvPr userDrawn="1"/>
            </p:nvSpPr>
            <p:spPr bwMode="auto">
              <a:xfrm>
                <a:off x="6013375"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34" name="Oval 735"/>
              <p:cNvSpPr>
                <a:spLocks noChangeAspect="1" noChangeArrowheads="1"/>
              </p:cNvSpPr>
              <p:nvPr userDrawn="1"/>
            </p:nvSpPr>
            <p:spPr bwMode="auto">
              <a:xfrm>
                <a:off x="6124951"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35" name="Oval 736"/>
              <p:cNvSpPr>
                <a:spLocks noChangeAspect="1" noChangeArrowheads="1"/>
              </p:cNvSpPr>
              <p:nvPr userDrawn="1"/>
            </p:nvSpPr>
            <p:spPr bwMode="auto">
              <a:xfrm>
                <a:off x="623803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36" name="Oval 737"/>
              <p:cNvSpPr>
                <a:spLocks noChangeAspect="1" noChangeArrowheads="1"/>
              </p:cNvSpPr>
              <p:nvPr userDrawn="1"/>
            </p:nvSpPr>
            <p:spPr bwMode="auto">
              <a:xfrm>
                <a:off x="634961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37" name="Oval 738"/>
              <p:cNvSpPr>
                <a:spLocks noChangeAspect="1" noChangeArrowheads="1"/>
              </p:cNvSpPr>
              <p:nvPr userDrawn="1"/>
            </p:nvSpPr>
            <p:spPr bwMode="auto">
              <a:xfrm>
                <a:off x="646269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38" name="Oval 739"/>
              <p:cNvSpPr>
                <a:spLocks noChangeAspect="1" noChangeArrowheads="1"/>
              </p:cNvSpPr>
              <p:nvPr userDrawn="1"/>
            </p:nvSpPr>
            <p:spPr bwMode="auto">
              <a:xfrm>
                <a:off x="657427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39" name="Oval 740"/>
              <p:cNvSpPr>
                <a:spLocks noChangeAspect="1" noChangeArrowheads="1"/>
              </p:cNvSpPr>
              <p:nvPr userDrawn="1"/>
            </p:nvSpPr>
            <p:spPr bwMode="auto">
              <a:xfrm>
                <a:off x="6687355"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40" name="Oval 741"/>
              <p:cNvSpPr>
                <a:spLocks noChangeAspect="1" noChangeArrowheads="1"/>
              </p:cNvSpPr>
              <p:nvPr userDrawn="1"/>
            </p:nvSpPr>
            <p:spPr bwMode="auto">
              <a:xfrm>
                <a:off x="6798931"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41" name="Oval 742"/>
              <p:cNvSpPr>
                <a:spLocks noChangeAspect="1" noChangeArrowheads="1"/>
              </p:cNvSpPr>
              <p:nvPr userDrawn="1"/>
            </p:nvSpPr>
            <p:spPr bwMode="auto">
              <a:xfrm>
                <a:off x="691201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42" name="Oval 743"/>
              <p:cNvSpPr>
                <a:spLocks noChangeAspect="1" noChangeArrowheads="1"/>
              </p:cNvSpPr>
              <p:nvPr userDrawn="1"/>
            </p:nvSpPr>
            <p:spPr bwMode="auto">
              <a:xfrm>
                <a:off x="7023590"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43" name="Oval 744"/>
              <p:cNvSpPr>
                <a:spLocks noChangeAspect="1" noChangeArrowheads="1"/>
              </p:cNvSpPr>
              <p:nvPr userDrawn="1"/>
            </p:nvSpPr>
            <p:spPr bwMode="auto">
              <a:xfrm>
                <a:off x="7136674" y="2903796"/>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44" name="Oval 745"/>
              <p:cNvSpPr>
                <a:spLocks noChangeAspect="1" noChangeArrowheads="1"/>
              </p:cNvSpPr>
              <p:nvPr userDrawn="1"/>
            </p:nvSpPr>
            <p:spPr bwMode="auto">
              <a:xfrm>
                <a:off x="7361334" y="2903796"/>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45" name="Oval 746"/>
              <p:cNvSpPr>
                <a:spLocks noChangeAspect="1" noChangeArrowheads="1"/>
              </p:cNvSpPr>
              <p:nvPr userDrawn="1"/>
            </p:nvSpPr>
            <p:spPr bwMode="auto">
              <a:xfrm>
                <a:off x="7585994" y="2903796"/>
                <a:ext cx="85943" cy="85943"/>
              </a:xfrm>
              <a:prstGeom prst="ellipse">
                <a:avLst/>
              </a:prstGeom>
              <a:grpFill/>
              <a:ln>
                <a:noFill/>
              </a:ln>
              <a:effectLst/>
            </p:spPr>
            <p:txBody>
              <a:bodyPr wrap="none" anchor="ctr"/>
              <a:lstStyle/>
              <a:p>
                <a:pPr defTabSz="1242628">
                  <a:defRPr/>
                </a:pPr>
                <a:endParaRPr lang="en-US" sz="2447" kern="0">
                  <a:solidFill>
                    <a:srgbClr val="292929"/>
                  </a:solidFill>
                  <a:latin typeface="Segoe UI"/>
                </a:endParaRPr>
              </a:p>
            </p:txBody>
          </p:sp>
          <p:sp>
            <p:nvSpPr>
              <p:cNvPr id="746" name="Oval 747"/>
              <p:cNvSpPr>
                <a:spLocks noChangeAspect="1" noChangeArrowheads="1"/>
              </p:cNvSpPr>
              <p:nvPr userDrawn="1"/>
            </p:nvSpPr>
            <p:spPr bwMode="auto">
              <a:xfrm>
                <a:off x="151867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47" name="Oval 748"/>
              <p:cNvSpPr>
                <a:spLocks noChangeAspect="1" noChangeArrowheads="1"/>
              </p:cNvSpPr>
              <p:nvPr userDrawn="1"/>
            </p:nvSpPr>
            <p:spPr bwMode="auto">
              <a:xfrm>
                <a:off x="1630247"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48" name="Oval 749"/>
              <p:cNvSpPr>
                <a:spLocks noChangeAspect="1" noChangeArrowheads="1"/>
              </p:cNvSpPr>
              <p:nvPr userDrawn="1"/>
            </p:nvSpPr>
            <p:spPr bwMode="auto">
              <a:xfrm>
                <a:off x="174333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49" name="Oval 750"/>
              <p:cNvSpPr>
                <a:spLocks noChangeAspect="1" noChangeArrowheads="1"/>
              </p:cNvSpPr>
              <p:nvPr userDrawn="1"/>
            </p:nvSpPr>
            <p:spPr bwMode="auto">
              <a:xfrm>
                <a:off x="185490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50" name="Oval 751"/>
              <p:cNvSpPr>
                <a:spLocks noChangeAspect="1" noChangeArrowheads="1"/>
              </p:cNvSpPr>
              <p:nvPr userDrawn="1"/>
            </p:nvSpPr>
            <p:spPr bwMode="auto">
              <a:xfrm>
                <a:off x="196799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51" name="Oval 752"/>
              <p:cNvSpPr>
                <a:spLocks noChangeAspect="1" noChangeArrowheads="1"/>
              </p:cNvSpPr>
              <p:nvPr userDrawn="1"/>
            </p:nvSpPr>
            <p:spPr bwMode="auto">
              <a:xfrm>
                <a:off x="2079566"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52" name="Oval 753"/>
              <p:cNvSpPr>
                <a:spLocks noChangeAspect="1" noChangeArrowheads="1"/>
              </p:cNvSpPr>
              <p:nvPr userDrawn="1"/>
            </p:nvSpPr>
            <p:spPr bwMode="auto">
              <a:xfrm>
                <a:off x="219265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53" name="Oval 754"/>
              <p:cNvSpPr>
                <a:spLocks noChangeAspect="1" noChangeArrowheads="1"/>
              </p:cNvSpPr>
              <p:nvPr userDrawn="1"/>
            </p:nvSpPr>
            <p:spPr bwMode="auto">
              <a:xfrm>
                <a:off x="2304226"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54" name="Oval 755"/>
              <p:cNvSpPr>
                <a:spLocks noChangeAspect="1" noChangeArrowheads="1"/>
              </p:cNvSpPr>
              <p:nvPr userDrawn="1"/>
            </p:nvSpPr>
            <p:spPr bwMode="auto">
              <a:xfrm>
                <a:off x="2417310"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55" name="Oval 756"/>
              <p:cNvSpPr>
                <a:spLocks noChangeAspect="1" noChangeArrowheads="1"/>
              </p:cNvSpPr>
              <p:nvPr userDrawn="1"/>
            </p:nvSpPr>
            <p:spPr bwMode="auto">
              <a:xfrm>
                <a:off x="4214589"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56" name="Oval 757"/>
              <p:cNvSpPr>
                <a:spLocks noChangeAspect="1" noChangeArrowheads="1"/>
              </p:cNvSpPr>
              <p:nvPr userDrawn="1"/>
            </p:nvSpPr>
            <p:spPr bwMode="auto">
              <a:xfrm>
                <a:off x="4327672"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57" name="Oval 758"/>
              <p:cNvSpPr>
                <a:spLocks noChangeAspect="1" noChangeArrowheads="1"/>
              </p:cNvSpPr>
              <p:nvPr userDrawn="1"/>
            </p:nvSpPr>
            <p:spPr bwMode="auto">
              <a:xfrm>
                <a:off x="4439248"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58" name="Oval 759"/>
              <p:cNvSpPr>
                <a:spLocks noChangeAspect="1" noChangeArrowheads="1"/>
              </p:cNvSpPr>
              <p:nvPr userDrawn="1"/>
            </p:nvSpPr>
            <p:spPr bwMode="auto">
              <a:xfrm>
                <a:off x="455233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59" name="Oval 760"/>
              <p:cNvSpPr>
                <a:spLocks noChangeAspect="1" noChangeArrowheads="1"/>
              </p:cNvSpPr>
              <p:nvPr userDrawn="1"/>
            </p:nvSpPr>
            <p:spPr bwMode="auto">
              <a:xfrm>
                <a:off x="522631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60" name="Oval 761"/>
              <p:cNvSpPr>
                <a:spLocks noChangeAspect="1" noChangeArrowheads="1"/>
              </p:cNvSpPr>
              <p:nvPr userDrawn="1"/>
            </p:nvSpPr>
            <p:spPr bwMode="auto">
              <a:xfrm>
                <a:off x="533788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61" name="Oval 762"/>
              <p:cNvSpPr>
                <a:spLocks noChangeAspect="1" noChangeArrowheads="1"/>
              </p:cNvSpPr>
              <p:nvPr userDrawn="1"/>
            </p:nvSpPr>
            <p:spPr bwMode="auto">
              <a:xfrm>
                <a:off x="5450972"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62" name="Oval 763"/>
              <p:cNvSpPr>
                <a:spLocks noChangeAspect="1" noChangeArrowheads="1"/>
              </p:cNvSpPr>
              <p:nvPr userDrawn="1"/>
            </p:nvSpPr>
            <p:spPr bwMode="auto">
              <a:xfrm>
                <a:off x="5562548"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63" name="Oval 764"/>
              <p:cNvSpPr>
                <a:spLocks noChangeAspect="1" noChangeArrowheads="1"/>
              </p:cNvSpPr>
              <p:nvPr userDrawn="1"/>
            </p:nvSpPr>
            <p:spPr bwMode="auto">
              <a:xfrm>
                <a:off x="567563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64" name="Oval 765"/>
              <p:cNvSpPr>
                <a:spLocks noChangeAspect="1" noChangeArrowheads="1"/>
              </p:cNvSpPr>
              <p:nvPr userDrawn="1"/>
            </p:nvSpPr>
            <p:spPr bwMode="auto">
              <a:xfrm>
                <a:off x="5787207"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65" name="Oval 766"/>
              <p:cNvSpPr>
                <a:spLocks noChangeAspect="1" noChangeArrowheads="1"/>
              </p:cNvSpPr>
              <p:nvPr userDrawn="1"/>
            </p:nvSpPr>
            <p:spPr bwMode="auto">
              <a:xfrm>
                <a:off x="590029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66" name="Oval 767"/>
              <p:cNvSpPr>
                <a:spLocks noChangeAspect="1" noChangeArrowheads="1"/>
              </p:cNvSpPr>
              <p:nvPr userDrawn="1"/>
            </p:nvSpPr>
            <p:spPr bwMode="auto">
              <a:xfrm>
                <a:off x="6013375"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67" name="Oval 768"/>
              <p:cNvSpPr>
                <a:spLocks noChangeAspect="1" noChangeArrowheads="1"/>
              </p:cNvSpPr>
              <p:nvPr userDrawn="1"/>
            </p:nvSpPr>
            <p:spPr bwMode="auto">
              <a:xfrm>
                <a:off x="6124951"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68" name="Oval 769"/>
              <p:cNvSpPr>
                <a:spLocks noChangeAspect="1" noChangeArrowheads="1"/>
              </p:cNvSpPr>
              <p:nvPr userDrawn="1"/>
            </p:nvSpPr>
            <p:spPr bwMode="auto">
              <a:xfrm>
                <a:off x="623803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69" name="Oval 770"/>
              <p:cNvSpPr>
                <a:spLocks noChangeAspect="1" noChangeArrowheads="1"/>
              </p:cNvSpPr>
              <p:nvPr userDrawn="1"/>
            </p:nvSpPr>
            <p:spPr bwMode="auto">
              <a:xfrm>
                <a:off x="634961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70" name="Oval 771"/>
              <p:cNvSpPr>
                <a:spLocks noChangeAspect="1" noChangeArrowheads="1"/>
              </p:cNvSpPr>
              <p:nvPr userDrawn="1"/>
            </p:nvSpPr>
            <p:spPr bwMode="auto">
              <a:xfrm>
                <a:off x="646269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71" name="Oval 772"/>
              <p:cNvSpPr>
                <a:spLocks noChangeAspect="1" noChangeArrowheads="1"/>
              </p:cNvSpPr>
              <p:nvPr userDrawn="1"/>
            </p:nvSpPr>
            <p:spPr bwMode="auto">
              <a:xfrm>
                <a:off x="657427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72" name="Oval 773"/>
              <p:cNvSpPr>
                <a:spLocks noChangeAspect="1" noChangeArrowheads="1"/>
              </p:cNvSpPr>
              <p:nvPr userDrawn="1"/>
            </p:nvSpPr>
            <p:spPr bwMode="auto">
              <a:xfrm>
                <a:off x="6687355"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73" name="Oval 774"/>
              <p:cNvSpPr>
                <a:spLocks noChangeAspect="1" noChangeArrowheads="1"/>
              </p:cNvSpPr>
              <p:nvPr userDrawn="1"/>
            </p:nvSpPr>
            <p:spPr bwMode="auto">
              <a:xfrm>
                <a:off x="6798931"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74" name="Oval 775"/>
              <p:cNvSpPr>
                <a:spLocks noChangeAspect="1" noChangeArrowheads="1"/>
              </p:cNvSpPr>
              <p:nvPr userDrawn="1"/>
            </p:nvSpPr>
            <p:spPr bwMode="auto">
              <a:xfrm>
                <a:off x="6912014"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75" name="Oval 776"/>
              <p:cNvSpPr>
                <a:spLocks noChangeAspect="1" noChangeArrowheads="1"/>
              </p:cNvSpPr>
              <p:nvPr userDrawn="1"/>
            </p:nvSpPr>
            <p:spPr bwMode="auto">
              <a:xfrm>
                <a:off x="702359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76" name="Oval 777"/>
              <p:cNvSpPr>
                <a:spLocks noChangeAspect="1" noChangeArrowheads="1"/>
              </p:cNvSpPr>
              <p:nvPr userDrawn="1"/>
            </p:nvSpPr>
            <p:spPr bwMode="auto">
              <a:xfrm>
                <a:off x="713667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77" name="Oval 778"/>
              <p:cNvSpPr>
                <a:spLocks noChangeAspect="1" noChangeArrowheads="1"/>
              </p:cNvSpPr>
              <p:nvPr userDrawn="1"/>
            </p:nvSpPr>
            <p:spPr bwMode="auto">
              <a:xfrm>
                <a:off x="7472910" y="300783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78" name="Oval 779"/>
              <p:cNvSpPr>
                <a:spLocks noChangeAspect="1" noChangeArrowheads="1"/>
              </p:cNvSpPr>
              <p:nvPr userDrawn="1"/>
            </p:nvSpPr>
            <p:spPr bwMode="auto">
              <a:xfrm>
                <a:off x="7585994" y="300783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79" name="Oval 780"/>
              <p:cNvSpPr>
                <a:spLocks noChangeAspect="1" noChangeArrowheads="1"/>
              </p:cNvSpPr>
              <p:nvPr userDrawn="1"/>
            </p:nvSpPr>
            <p:spPr bwMode="auto">
              <a:xfrm>
                <a:off x="1630247"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80" name="Oval 781"/>
              <p:cNvSpPr>
                <a:spLocks noChangeAspect="1" noChangeArrowheads="1"/>
              </p:cNvSpPr>
              <p:nvPr userDrawn="1"/>
            </p:nvSpPr>
            <p:spPr bwMode="auto">
              <a:xfrm>
                <a:off x="174333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81" name="Oval 782"/>
              <p:cNvSpPr>
                <a:spLocks noChangeAspect="1" noChangeArrowheads="1"/>
              </p:cNvSpPr>
              <p:nvPr userDrawn="1"/>
            </p:nvSpPr>
            <p:spPr bwMode="auto">
              <a:xfrm>
                <a:off x="185490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82" name="Oval 783"/>
              <p:cNvSpPr>
                <a:spLocks noChangeAspect="1" noChangeArrowheads="1"/>
              </p:cNvSpPr>
              <p:nvPr userDrawn="1"/>
            </p:nvSpPr>
            <p:spPr bwMode="auto">
              <a:xfrm>
                <a:off x="196799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83" name="Oval 784"/>
              <p:cNvSpPr>
                <a:spLocks noChangeAspect="1" noChangeArrowheads="1"/>
              </p:cNvSpPr>
              <p:nvPr userDrawn="1"/>
            </p:nvSpPr>
            <p:spPr bwMode="auto">
              <a:xfrm>
                <a:off x="2079566"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84" name="Oval 785"/>
              <p:cNvSpPr>
                <a:spLocks noChangeAspect="1" noChangeArrowheads="1"/>
              </p:cNvSpPr>
              <p:nvPr userDrawn="1"/>
            </p:nvSpPr>
            <p:spPr bwMode="auto">
              <a:xfrm>
                <a:off x="219265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85" name="Oval 786"/>
              <p:cNvSpPr>
                <a:spLocks noChangeAspect="1" noChangeArrowheads="1"/>
              </p:cNvSpPr>
              <p:nvPr userDrawn="1"/>
            </p:nvSpPr>
            <p:spPr bwMode="auto">
              <a:xfrm>
                <a:off x="2304226"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86" name="Oval 787"/>
              <p:cNvSpPr>
                <a:spLocks noChangeAspect="1" noChangeArrowheads="1"/>
              </p:cNvSpPr>
              <p:nvPr userDrawn="1"/>
            </p:nvSpPr>
            <p:spPr bwMode="auto">
              <a:xfrm>
                <a:off x="2417310"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87" name="Oval 788"/>
              <p:cNvSpPr>
                <a:spLocks noChangeAspect="1" noChangeArrowheads="1"/>
              </p:cNvSpPr>
              <p:nvPr userDrawn="1"/>
            </p:nvSpPr>
            <p:spPr bwMode="auto">
              <a:xfrm>
                <a:off x="4103013"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88" name="Oval 789"/>
              <p:cNvSpPr>
                <a:spLocks noChangeAspect="1" noChangeArrowheads="1"/>
              </p:cNvSpPr>
              <p:nvPr userDrawn="1"/>
            </p:nvSpPr>
            <p:spPr bwMode="auto">
              <a:xfrm>
                <a:off x="4214589"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89" name="Oval 790"/>
              <p:cNvSpPr>
                <a:spLocks noChangeAspect="1" noChangeArrowheads="1"/>
              </p:cNvSpPr>
              <p:nvPr userDrawn="1"/>
            </p:nvSpPr>
            <p:spPr bwMode="auto">
              <a:xfrm>
                <a:off x="432767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90" name="Oval 791"/>
              <p:cNvSpPr>
                <a:spLocks noChangeAspect="1" noChangeArrowheads="1"/>
              </p:cNvSpPr>
              <p:nvPr userDrawn="1"/>
            </p:nvSpPr>
            <p:spPr bwMode="auto">
              <a:xfrm>
                <a:off x="443924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91" name="Oval 792"/>
              <p:cNvSpPr>
                <a:spLocks noChangeAspect="1" noChangeArrowheads="1"/>
              </p:cNvSpPr>
              <p:nvPr userDrawn="1"/>
            </p:nvSpPr>
            <p:spPr bwMode="auto">
              <a:xfrm>
                <a:off x="455233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92" name="Oval 793"/>
              <p:cNvSpPr>
                <a:spLocks noChangeAspect="1" noChangeArrowheads="1"/>
              </p:cNvSpPr>
              <p:nvPr userDrawn="1"/>
            </p:nvSpPr>
            <p:spPr bwMode="auto">
              <a:xfrm>
                <a:off x="466390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93" name="Oval 794"/>
              <p:cNvSpPr>
                <a:spLocks noChangeAspect="1" noChangeArrowheads="1"/>
              </p:cNvSpPr>
              <p:nvPr userDrawn="1"/>
            </p:nvSpPr>
            <p:spPr bwMode="auto">
              <a:xfrm>
                <a:off x="4776992"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94" name="Oval 795"/>
              <p:cNvSpPr>
                <a:spLocks noChangeAspect="1" noChangeArrowheads="1"/>
              </p:cNvSpPr>
              <p:nvPr userDrawn="1"/>
            </p:nvSpPr>
            <p:spPr bwMode="auto">
              <a:xfrm>
                <a:off x="4888568"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95" name="Oval 796"/>
              <p:cNvSpPr>
                <a:spLocks noChangeAspect="1" noChangeArrowheads="1"/>
              </p:cNvSpPr>
              <p:nvPr userDrawn="1"/>
            </p:nvSpPr>
            <p:spPr bwMode="auto">
              <a:xfrm>
                <a:off x="500165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96" name="Oval 797"/>
              <p:cNvSpPr>
                <a:spLocks noChangeAspect="1" noChangeArrowheads="1"/>
              </p:cNvSpPr>
              <p:nvPr userDrawn="1"/>
            </p:nvSpPr>
            <p:spPr bwMode="auto">
              <a:xfrm>
                <a:off x="522631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97" name="Oval 798"/>
              <p:cNvSpPr>
                <a:spLocks noChangeAspect="1" noChangeArrowheads="1"/>
              </p:cNvSpPr>
              <p:nvPr userDrawn="1"/>
            </p:nvSpPr>
            <p:spPr bwMode="auto">
              <a:xfrm>
                <a:off x="533788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98" name="Oval 799"/>
              <p:cNvSpPr>
                <a:spLocks noChangeAspect="1" noChangeArrowheads="1"/>
              </p:cNvSpPr>
              <p:nvPr userDrawn="1"/>
            </p:nvSpPr>
            <p:spPr bwMode="auto">
              <a:xfrm>
                <a:off x="5450972"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799" name="Oval 800"/>
              <p:cNvSpPr>
                <a:spLocks noChangeAspect="1" noChangeArrowheads="1"/>
              </p:cNvSpPr>
              <p:nvPr userDrawn="1"/>
            </p:nvSpPr>
            <p:spPr bwMode="auto">
              <a:xfrm>
                <a:off x="5562548"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00" name="Oval 801"/>
              <p:cNvSpPr>
                <a:spLocks noChangeAspect="1" noChangeArrowheads="1"/>
              </p:cNvSpPr>
              <p:nvPr userDrawn="1"/>
            </p:nvSpPr>
            <p:spPr bwMode="auto">
              <a:xfrm>
                <a:off x="567563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01" name="Oval 802"/>
              <p:cNvSpPr>
                <a:spLocks noChangeAspect="1" noChangeArrowheads="1"/>
              </p:cNvSpPr>
              <p:nvPr userDrawn="1"/>
            </p:nvSpPr>
            <p:spPr bwMode="auto">
              <a:xfrm>
                <a:off x="5787207"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02" name="Oval 803"/>
              <p:cNvSpPr>
                <a:spLocks noChangeAspect="1" noChangeArrowheads="1"/>
              </p:cNvSpPr>
              <p:nvPr userDrawn="1"/>
            </p:nvSpPr>
            <p:spPr bwMode="auto">
              <a:xfrm>
                <a:off x="590029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03" name="Oval 804"/>
              <p:cNvSpPr>
                <a:spLocks noChangeAspect="1" noChangeArrowheads="1"/>
              </p:cNvSpPr>
              <p:nvPr userDrawn="1"/>
            </p:nvSpPr>
            <p:spPr bwMode="auto">
              <a:xfrm>
                <a:off x="6013375"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04" name="Oval 805"/>
              <p:cNvSpPr>
                <a:spLocks noChangeAspect="1" noChangeArrowheads="1"/>
              </p:cNvSpPr>
              <p:nvPr userDrawn="1"/>
            </p:nvSpPr>
            <p:spPr bwMode="auto">
              <a:xfrm>
                <a:off x="6124951"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05" name="Oval 806"/>
              <p:cNvSpPr>
                <a:spLocks noChangeAspect="1" noChangeArrowheads="1"/>
              </p:cNvSpPr>
              <p:nvPr userDrawn="1"/>
            </p:nvSpPr>
            <p:spPr bwMode="auto">
              <a:xfrm>
                <a:off x="623803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06" name="Oval 807"/>
              <p:cNvSpPr>
                <a:spLocks noChangeAspect="1" noChangeArrowheads="1"/>
              </p:cNvSpPr>
              <p:nvPr userDrawn="1"/>
            </p:nvSpPr>
            <p:spPr bwMode="auto">
              <a:xfrm>
                <a:off x="634961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07" name="Oval 808"/>
              <p:cNvSpPr>
                <a:spLocks noChangeAspect="1" noChangeArrowheads="1"/>
              </p:cNvSpPr>
              <p:nvPr userDrawn="1"/>
            </p:nvSpPr>
            <p:spPr bwMode="auto">
              <a:xfrm>
                <a:off x="646269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08" name="Oval 809"/>
              <p:cNvSpPr>
                <a:spLocks noChangeAspect="1" noChangeArrowheads="1"/>
              </p:cNvSpPr>
              <p:nvPr userDrawn="1"/>
            </p:nvSpPr>
            <p:spPr bwMode="auto">
              <a:xfrm>
                <a:off x="657427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09" name="Oval 810"/>
              <p:cNvSpPr>
                <a:spLocks noChangeAspect="1" noChangeArrowheads="1"/>
              </p:cNvSpPr>
              <p:nvPr userDrawn="1"/>
            </p:nvSpPr>
            <p:spPr bwMode="auto">
              <a:xfrm>
                <a:off x="6687355"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10" name="Oval 811"/>
              <p:cNvSpPr>
                <a:spLocks noChangeAspect="1" noChangeArrowheads="1"/>
              </p:cNvSpPr>
              <p:nvPr userDrawn="1"/>
            </p:nvSpPr>
            <p:spPr bwMode="auto">
              <a:xfrm>
                <a:off x="6798931"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11" name="Oval 812"/>
              <p:cNvSpPr>
                <a:spLocks noChangeAspect="1" noChangeArrowheads="1"/>
              </p:cNvSpPr>
              <p:nvPr userDrawn="1"/>
            </p:nvSpPr>
            <p:spPr bwMode="auto">
              <a:xfrm>
                <a:off x="6912014"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12" name="Oval 813"/>
              <p:cNvSpPr>
                <a:spLocks noChangeAspect="1" noChangeArrowheads="1"/>
              </p:cNvSpPr>
              <p:nvPr userDrawn="1"/>
            </p:nvSpPr>
            <p:spPr bwMode="auto">
              <a:xfrm>
                <a:off x="7023590" y="311187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13" name="Oval 814"/>
              <p:cNvSpPr>
                <a:spLocks noChangeAspect="1" noChangeArrowheads="1"/>
              </p:cNvSpPr>
              <p:nvPr userDrawn="1"/>
            </p:nvSpPr>
            <p:spPr bwMode="auto">
              <a:xfrm>
                <a:off x="7136674" y="311187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14" name="Oval 815"/>
              <p:cNvSpPr>
                <a:spLocks noChangeAspect="1" noChangeArrowheads="1"/>
              </p:cNvSpPr>
              <p:nvPr userDrawn="1"/>
            </p:nvSpPr>
            <p:spPr bwMode="auto">
              <a:xfrm>
                <a:off x="1630247"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15" name="Oval 816"/>
              <p:cNvSpPr>
                <a:spLocks noChangeAspect="1" noChangeArrowheads="1"/>
              </p:cNvSpPr>
              <p:nvPr userDrawn="1"/>
            </p:nvSpPr>
            <p:spPr bwMode="auto">
              <a:xfrm>
                <a:off x="174333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16" name="Oval 817"/>
              <p:cNvSpPr>
                <a:spLocks noChangeAspect="1" noChangeArrowheads="1"/>
              </p:cNvSpPr>
              <p:nvPr userDrawn="1"/>
            </p:nvSpPr>
            <p:spPr bwMode="auto">
              <a:xfrm>
                <a:off x="1854906"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17" name="Oval 818"/>
              <p:cNvSpPr>
                <a:spLocks noChangeAspect="1" noChangeArrowheads="1"/>
              </p:cNvSpPr>
              <p:nvPr userDrawn="1"/>
            </p:nvSpPr>
            <p:spPr bwMode="auto">
              <a:xfrm>
                <a:off x="196799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18" name="Oval 819"/>
              <p:cNvSpPr>
                <a:spLocks noChangeAspect="1" noChangeArrowheads="1"/>
              </p:cNvSpPr>
              <p:nvPr userDrawn="1"/>
            </p:nvSpPr>
            <p:spPr bwMode="auto">
              <a:xfrm>
                <a:off x="2417310"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19" name="Oval 820"/>
              <p:cNvSpPr>
                <a:spLocks noChangeAspect="1" noChangeArrowheads="1"/>
              </p:cNvSpPr>
              <p:nvPr userDrawn="1"/>
            </p:nvSpPr>
            <p:spPr bwMode="auto">
              <a:xfrm>
                <a:off x="4103013"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20" name="Oval 821"/>
              <p:cNvSpPr>
                <a:spLocks noChangeAspect="1" noChangeArrowheads="1"/>
              </p:cNvSpPr>
              <p:nvPr userDrawn="1"/>
            </p:nvSpPr>
            <p:spPr bwMode="auto">
              <a:xfrm>
                <a:off x="4214589"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21" name="Oval 822"/>
              <p:cNvSpPr>
                <a:spLocks noChangeAspect="1" noChangeArrowheads="1"/>
              </p:cNvSpPr>
              <p:nvPr userDrawn="1"/>
            </p:nvSpPr>
            <p:spPr bwMode="auto">
              <a:xfrm>
                <a:off x="432767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22" name="Oval 823"/>
              <p:cNvSpPr>
                <a:spLocks noChangeAspect="1" noChangeArrowheads="1"/>
              </p:cNvSpPr>
              <p:nvPr userDrawn="1"/>
            </p:nvSpPr>
            <p:spPr bwMode="auto">
              <a:xfrm>
                <a:off x="443924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23" name="Oval 824"/>
              <p:cNvSpPr>
                <a:spLocks noChangeAspect="1" noChangeArrowheads="1"/>
              </p:cNvSpPr>
              <p:nvPr userDrawn="1"/>
            </p:nvSpPr>
            <p:spPr bwMode="auto">
              <a:xfrm>
                <a:off x="455233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24" name="Oval 825"/>
              <p:cNvSpPr>
                <a:spLocks noChangeAspect="1" noChangeArrowheads="1"/>
              </p:cNvSpPr>
              <p:nvPr userDrawn="1"/>
            </p:nvSpPr>
            <p:spPr bwMode="auto">
              <a:xfrm>
                <a:off x="466390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25" name="Oval 826"/>
              <p:cNvSpPr>
                <a:spLocks noChangeAspect="1" noChangeArrowheads="1"/>
              </p:cNvSpPr>
              <p:nvPr userDrawn="1"/>
            </p:nvSpPr>
            <p:spPr bwMode="auto">
              <a:xfrm>
                <a:off x="4776992"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26" name="Oval 827"/>
              <p:cNvSpPr>
                <a:spLocks noChangeAspect="1" noChangeArrowheads="1"/>
              </p:cNvSpPr>
              <p:nvPr userDrawn="1"/>
            </p:nvSpPr>
            <p:spPr bwMode="auto">
              <a:xfrm>
                <a:off x="4888568"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27" name="Oval 828"/>
              <p:cNvSpPr>
                <a:spLocks noChangeAspect="1" noChangeArrowheads="1"/>
              </p:cNvSpPr>
              <p:nvPr userDrawn="1"/>
            </p:nvSpPr>
            <p:spPr bwMode="auto">
              <a:xfrm>
                <a:off x="500165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28" name="Oval 829"/>
              <p:cNvSpPr>
                <a:spLocks noChangeAspect="1" noChangeArrowheads="1"/>
              </p:cNvSpPr>
              <p:nvPr userDrawn="1"/>
            </p:nvSpPr>
            <p:spPr bwMode="auto">
              <a:xfrm>
                <a:off x="511322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29" name="Oval 830"/>
              <p:cNvSpPr>
                <a:spLocks noChangeAspect="1" noChangeArrowheads="1"/>
              </p:cNvSpPr>
              <p:nvPr userDrawn="1"/>
            </p:nvSpPr>
            <p:spPr bwMode="auto">
              <a:xfrm>
                <a:off x="522631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30" name="Oval 831"/>
              <p:cNvSpPr>
                <a:spLocks noChangeAspect="1" noChangeArrowheads="1"/>
              </p:cNvSpPr>
              <p:nvPr userDrawn="1"/>
            </p:nvSpPr>
            <p:spPr bwMode="auto">
              <a:xfrm>
                <a:off x="533788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31" name="Oval 832"/>
              <p:cNvSpPr>
                <a:spLocks noChangeAspect="1" noChangeArrowheads="1"/>
              </p:cNvSpPr>
              <p:nvPr userDrawn="1"/>
            </p:nvSpPr>
            <p:spPr bwMode="auto">
              <a:xfrm>
                <a:off x="5450972"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32" name="Oval 833"/>
              <p:cNvSpPr>
                <a:spLocks noChangeAspect="1" noChangeArrowheads="1"/>
              </p:cNvSpPr>
              <p:nvPr userDrawn="1"/>
            </p:nvSpPr>
            <p:spPr bwMode="auto">
              <a:xfrm>
                <a:off x="5562548"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33" name="Oval 834"/>
              <p:cNvSpPr>
                <a:spLocks noChangeAspect="1" noChangeArrowheads="1"/>
              </p:cNvSpPr>
              <p:nvPr userDrawn="1"/>
            </p:nvSpPr>
            <p:spPr bwMode="auto">
              <a:xfrm>
                <a:off x="567563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34" name="Oval 835"/>
              <p:cNvSpPr>
                <a:spLocks noChangeAspect="1" noChangeArrowheads="1"/>
              </p:cNvSpPr>
              <p:nvPr userDrawn="1"/>
            </p:nvSpPr>
            <p:spPr bwMode="auto">
              <a:xfrm>
                <a:off x="5787207"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35" name="Oval 836"/>
              <p:cNvSpPr>
                <a:spLocks noChangeAspect="1" noChangeArrowheads="1"/>
              </p:cNvSpPr>
              <p:nvPr userDrawn="1"/>
            </p:nvSpPr>
            <p:spPr bwMode="auto">
              <a:xfrm>
                <a:off x="590029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36" name="Oval 837"/>
              <p:cNvSpPr>
                <a:spLocks noChangeAspect="1" noChangeArrowheads="1"/>
              </p:cNvSpPr>
              <p:nvPr userDrawn="1"/>
            </p:nvSpPr>
            <p:spPr bwMode="auto">
              <a:xfrm>
                <a:off x="6013375"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37" name="Oval 838"/>
              <p:cNvSpPr>
                <a:spLocks noChangeAspect="1" noChangeArrowheads="1"/>
              </p:cNvSpPr>
              <p:nvPr userDrawn="1"/>
            </p:nvSpPr>
            <p:spPr bwMode="auto">
              <a:xfrm>
                <a:off x="6124951"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38" name="Oval 839"/>
              <p:cNvSpPr>
                <a:spLocks noChangeAspect="1" noChangeArrowheads="1"/>
              </p:cNvSpPr>
              <p:nvPr userDrawn="1"/>
            </p:nvSpPr>
            <p:spPr bwMode="auto">
              <a:xfrm>
                <a:off x="623803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39" name="Oval 840"/>
              <p:cNvSpPr>
                <a:spLocks noChangeAspect="1" noChangeArrowheads="1"/>
              </p:cNvSpPr>
              <p:nvPr userDrawn="1"/>
            </p:nvSpPr>
            <p:spPr bwMode="auto">
              <a:xfrm>
                <a:off x="634961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40" name="Oval 841"/>
              <p:cNvSpPr>
                <a:spLocks noChangeAspect="1" noChangeArrowheads="1"/>
              </p:cNvSpPr>
              <p:nvPr userDrawn="1"/>
            </p:nvSpPr>
            <p:spPr bwMode="auto">
              <a:xfrm>
                <a:off x="646269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41" name="Oval 842"/>
              <p:cNvSpPr>
                <a:spLocks noChangeAspect="1" noChangeArrowheads="1"/>
              </p:cNvSpPr>
              <p:nvPr userDrawn="1"/>
            </p:nvSpPr>
            <p:spPr bwMode="auto">
              <a:xfrm>
                <a:off x="657427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42" name="Oval 843"/>
              <p:cNvSpPr>
                <a:spLocks noChangeAspect="1" noChangeArrowheads="1"/>
              </p:cNvSpPr>
              <p:nvPr userDrawn="1"/>
            </p:nvSpPr>
            <p:spPr bwMode="auto">
              <a:xfrm>
                <a:off x="6687355"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43" name="Oval 844"/>
              <p:cNvSpPr>
                <a:spLocks noChangeAspect="1" noChangeArrowheads="1"/>
              </p:cNvSpPr>
              <p:nvPr userDrawn="1"/>
            </p:nvSpPr>
            <p:spPr bwMode="auto">
              <a:xfrm>
                <a:off x="6798931"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44" name="Oval 845"/>
              <p:cNvSpPr>
                <a:spLocks noChangeAspect="1" noChangeArrowheads="1"/>
              </p:cNvSpPr>
              <p:nvPr userDrawn="1"/>
            </p:nvSpPr>
            <p:spPr bwMode="auto">
              <a:xfrm>
                <a:off x="6912014"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45" name="Oval 846"/>
              <p:cNvSpPr>
                <a:spLocks noChangeAspect="1" noChangeArrowheads="1"/>
              </p:cNvSpPr>
              <p:nvPr userDrawn="1"/>
            </p:nvSpPr>
            <p:spPr bwMode="auto">
              <a:xfrm>
                <a:off x="7023590" y="321590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46" name="Oval 847"/>
              <p:cNvSpPr>
                <a:spLocks noChangeAspect="1" noChangeArrowheads="1"/>
              </p:cNvSpPr>
              <p:nvPr userDrawn="1"/>
            </p:nvSpPr>
            <p:spPr bwMode="auto">
              <a:xfrm>
                <a:off x="7136674" y="321590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47" name="Oval 848"/>
              <p:cNvSpPr>
                <a:spLocks noChangeAspect="1" noChangeArrowheads="1"/>
              </p:cNvSpPr>
              <p:nvPr userDrawn="1"/>
            </p:nvSpPr>
            <p:spPr bwMode="auto">
              <a:xfrm>
                <a:off x="174333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48" name="Oval 849"/>
              <p:cNvSpPr>
                <a:spLocks noChangeAspect="1" noChangeArrowheads="1"/>
              </p:cNvSpPr>
              <p:nvPr userDrawn="1"/>
            </p:nvSpPr>
            <p:spPr bwMode="auto">
              <a:xfrm>
                <a:off x="1854906"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49" name="Oval 850"/>
              <p:cNvSpPr>
                <a:spLocks noChangeAspect="1" noChangeArrowheads="1"/>
              </p:cNvSpPr>
              <p:nvPr userDrawn="1"/>
            </p:nvSpPr>
            <p:spPr bwMode="auto">
              <a:xfrm>
                <a:off x="1967990"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50" name="Oval 851"/>
              <p:cNvSpPr>
                <a:spLocks noChangeAspect="1" noChangeArrowheads="1"/>
              </p:cNvSpPr>
              <p:nvPr userDrawn="1"/>
            </p:nvSpPr>
            <p:spPr bwMode="auto">
              <a:xfrm>
                <a:off x="398992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51" name="Oval 852"/>
              <p:cNvSpPr>
                <a:spLocks noChangeAspect="1" noChangeArrowheads="1"/>
              </p:cNvSpPr>
              <p:nvPr userDrawn="1"/>
            </p:nvSpPr>
            <p:spPr bwMode="auto">
              <a:xfrm>
                <a:off x="4103013"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52" name="Oval 853"/>
              <p:cNvSpPr>
                <a:spLocks noChangeAspect="1" noChangeArrowheads="1"/>
              </p:cNvSpPr>
              <p:nvPr userDrawn="1"/>
            </p:nvSpPr>
            <p:spPr bwMode="auto">
              <a:xfrm>
                <a:off x="4214589"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53" name="Oval 854"/>
              <p:cNvSpPr>
                <a:spLocks noChangeAspect="1" noChangeArrowheads="1"/>
              </p:cNvSpPr>
              <p:nvPr userDrawn="1"/>
            </p:nvSpPr>
            <p:spPr bwMode="auto">
              <a:xfrm>
                <a:off x="432767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54" name="Oval 855"/>
              <p:cNvSpPr>
                <a:spLocks noChangeAspect="1" noChangeArrowheads="1"/>
              </p:cNvSpPr>
              <p:nvPr userDrawn="1"/>
            </p:nvSpPr>
            <p:spPr bwMode="auto">
              <a:xfrm>
                <a:off x="443924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55" name="Oval 856"/>
              <p:cNvSpPr>
                <a:spLocks noChangeAspect="1" noChangeArrowheads="1"/>
              </p:cNvSpPr>
              <p:nvPr userDrawn="1"/>
            </p:nvSpPr>
            <p:spPr bwMode="auto">
              <a:xfrm>
                <a:off x="455233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56" name="Oval 857"/>
              <p:cNvSpPr>
                <a:spLocks noChangeAspect="1" noChangeArrowheads="1"/>
              </p:cNvSpPr>
              <p:nvPr userDrawn="1"/>
            </p:nvSpPr>
            <p:spPr bwMode="auto">
              <a:xfrm>
                <a:off x="466390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57" name="Oval 858"/>
              <p:cNvSpPr>
                <a:spLocks noChangeAspect="1" noChangeArrowheads="1"/>
              </p:cNvSpPr>
              <p:nvPr userDrawn="1"/>
            </p:nvSpPr>
            <p:spPr bwMode="auto">
              <a:xfrm>
                <a:off x="4776992"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58" name="Oval 859"/>
              <p:cNvSpPr>
                <a:spLocks noChangeAspect="1" noChangeArrowheads="1"/>
              </p:cNvSpPr>
              <p:nvPr userDrawn="1"/>
            </p:nvSpPr>
            <p:spPr bwMode="auto">
              <a:xfrm>
                <a:off x="4888568"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59" name="Oval 860"/>
              <p:cNvSpPr>
                <a:spLocks noChangeAspect="1" noChangeArrowheads="1"/>
              </p:cNvSpPr>
              <p:nvPr userDrawn="1"/>
            </p:nvSpPr>
            <p:spPr bwMode="auto">
              <a:xfrm>
                <a:off x="500165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60" name="Oval 861"/>
              <p:cNvSpPr>
                <a:spLocks noChangeAspect="1" noChangeArrowheads="1"/>
              </p:cNvSpPr>
              <p:nvPr userDrawn="1"/>
            </p:nvSpPr>
            <p:spPr bwMode="auto">
              <a:xfrm>
                <a:off x="511322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61" name="Oval 862"/>
              <p:cNvSpPr>
                <a:spLocks noChangeAspect="1" noChangeArrowheads="1"/>
              </p:cNvSpPr>
              <p:nvPr userDrawn="1"/>
            </p:nvSpPr>
            <p:spPr bwMode="auto">
              <a:xfrm>
                <a:off x="522631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62" name="Oval 863"/>
              <p:cNvSpPr>
                <a:spLocks noChangeAspect="1" noChangeArrowheads="1"/>
              </p:cNvSpPr>
              <p:nvPr userDrawn="1"/>
            </p:nvSpPr>
            <p:spPr bwMode="auto">
              <a:xfrm>
                <a:off x="533788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63" name="Oval 864"/>
              <p:cNvSpPr>
                <a:spLocks noChangeAspect="1" noChangeArrowheads="1"/>
              </p:cNvSpPr>
              <p:nvPr userDrawn="1"/>
            </p:nvSpPr>
            <p:spPr bwMode="auto">
              <a:xfrm>
                <a:off x="5450972"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64" name="Oval 865"/>
              <p:cNvSpPr>
                <a:spLocks noChangeAspect="1" noChangeArrowheads="1"/>
              </p:cNvSpPr>
              <p:nvPr userDrawn="1"/>
            </p:nvSpPr>
            <p:spPr bwMode="auto">
              <a:xfrm>
                <a:off x="5562548"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65" name="Oval 866"/>
              <p:cNvSpPr>
                <a:spLocks noChangeAspect="1" noChangeArrowheads="1"/>
              </p:cNvSpPr>
              <p:nvPr userDrawn="1"/>
            </p:nvSpPr>
            <p:spPr bwMode="auto">
              <a:xfrm>
                <a:off x="567563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66" name="Oval 867"/>
              <p:cNvSpPr>
                <a:spLocks noChangeAspect="1" noChangeArrowheads="1"/>
              </p:cNvSpPr>
              <p:nvPr userDrawn="1"/>
            </p:nvSpPr>
            <p:spPr bwMode="auto">
              <a:xfrm>
                <a:off x="5787207"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67" name="Oval 868"/>
              <p:cNvSpPr>
                <a:spLocks noChangeAspect="1" noChangeArrowheads="1"/>
              </p:cNvSpPr>
              <p:nvPr userDrawn="1"/>
            </p:nvSpPr>
            <p:spPr bwMode="auto">
              <a:xfrm>
                <a:off x="590029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68" name="Oval 869"/>
              <p:cNvSpPr>
                <a:spLocks noChangeAspect="1" noChangeArrowheads="1"/>
              </p:cNvSpPr>
              <p:nvPr userDrawn="1"/>
            </p:nvSpPr>
            <p:spPr bwMode="auto">
              <a:xfrm>
                <a:off x="6013375"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69" name="Oval 870"/>
              <p:cNvSpPr>
                <a:spLocks noChangeAspect="1" noChangeArrowheads="1"/>
              </p:cNvSpPr>
              <p:nvPr userDrawn="1"/>
            </p:nvSpPr>
            <p:spPr bwMode="auto">
              <a:xfrm>
                <a:off x="6124951"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70" name="Oval 871"/>
              <p:cNvSpPr>
                <a:spLocks noChangeAspect="1" noChangeArrowheads="1"/>
              </p:cNvSpPr>
              <p:nvPr userDrawn="1"/>
            </p:nvSpPr>
            <p:spPr bwMode="auto">
              <a:xfrm>
                <a:off x="623803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71" name="Oval 872"/>
              <p:cNvSpPr>
                <a:spLocks noChangeAspect="1" noChangeArrowheads="1"/>
              </p:cNvSpPr>
              <p:nvPr userDrawn="1"/>
            </p:nvSpPr>
            <p:spPr bwMode="auto">
              <a:xfrm>
                <a:off x="634961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72" name="Oval 873"/>
              <p:cNvSpPr>
                <a:spLocks noChangeAspect="1" noChangeArrowheads="1"/>
              </p:cNvSpPr>
              <p:nvPr userDrawn="1"/>
            </p:nvSpPr>
            <p:spPr bwMode="auto">
              <a:xfrm>
                <a:off x="646269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73" name="Oval 874"/>
              <p:cNvSpPr>
                <a:spLocks noChangeAspect="1" noChangeArrowheads="1"/>
              </p:cNvSpPr>
              <p:nvPr userDrawn="1"/>
            </p:nvSpPr>
            <p:spPr bwMode="auto">
              <a:xfrm>
                <a:off x="657427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74" name="Oval 875"/>
              <p:cNvSpPr>
                <a:spLocks noChangeAspect="1" noChangeArrowheads="1"/>
              </p:cNvSpPr>
              <p:nvPr userDrawn="1"/>
            </p:nvSpPr>
            <p:spPr bwMode="auto">
              <a:xfrm>
                <a:off x="6687355"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75" name="Oval 876"/>
              <p:cNvSpPr>
                <a:spLocks noChangeAspect="1" noChangeArrowheads="1"/>
              </p:cNvSpPr>
              <p:nvPr userDrawn="1"/>
            </p:nvSpPr>
            <p:spPr bwMode="auto">
              <a:xfrm>
                <a:off x="6798931"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76" name="Oval 877"/>
              <p:cNvSpPr>
                <a:spLocks noChangeAspect="1" noChangeArrowheads="1"/>
              </p:cNvSpPr>
              <p:nvPr userDrawn="1"/>
            </p:nvSpPr>
            <p:spPr bwMode="auto">
              <a:xfrm>
                <a:off x="6912014"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77" name="Oval 878"/>
              <p:cNvSpPr>
                <a:spLocks noChangeAspect="1" noChangeArrowheads="1"/>
              </p:cNvSpPr>
              <p:nvPr userDrawn="1"/>
            </p:nvSpPr>
            <p:spPr bwMode="auto">
              <a:xfrm>
                <a:off x="7023590" y="331843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78" name="Oval 879"/>
              <p:cNvSpPr>
                <a:spLocks noChangeAspect="1" noChangeArrowheads="1"/>
              </p:cNvSpPr>
              <p:nvPr userDrawn="1"/>
            </p:nvSpPr>
            <p:spPr bwMode="auto">
              <a:xfrm>
                <a:off x="7136674" y="331843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79" name="Oval 880"/>
              <p:cNvSpPr>
                <a:spLocks noChangeAspect="1" noChangeArrowheads="1"/>
              </p:cNvSpPr>
              <p:nvPr userDrawn="1"/>
            </p:nvSpPr>
            <p:spPr bwMode="auto">
              <a:xfrm>
                <a:off x="1854906"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80" name="Oval 881"/>
              <p:cNvSpPr>
                <a:spLocks noChangeAspect="1" noChangeArrowheads="1"/>
              </p:cNvSpPr>
              <p:nvPr userDrawn="1"/>
            </p:nvSpPr>
            <p:spPr bwMode="auto">
              <a:xfrm>
                <a:off x="196799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81" name="Oval 882"/>
              <p:cNvSpPr>
                <a:spLocks noChangeAspect="1" noChangeArrowheads="1"/>
              </p:cNvSpPr>
              <p:nvPr userDrawn="1"/>
            </p:nvSpPr>
            <p:spPr bwMode="auto">
              <a:xfrm>
                <a:off x="219265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82" name="Oval 883"/>
              <p:cNvSpPr>
                <a:spLocks noChangeAspect="1" noChangeArrowheads="1"/>
              </p:cNvSpPr>
              <p:nvPr userDrawn="1"/>
            </p:nvSpPr>
            <p:spPr bwMode="auto">
              <a:xfrm>
                <a:off x="2417310"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83" name="Oval 884"/>
              <p:cNvSpPr>
                <a:spLocks noChangeAspect="1" noChangeArrowheads="1"/>
              </p:cNvSpPr>
              <p:nvPr userDrawn="1"/>
            </p:nvSpPr>
            <p:spPr bwMode="auto">
              <a:xfrm>
                <a:off x="398992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84" name="Oval 885"/>
              <p:cNvSpPr>
                <a:spLocks noChangeAspect="1" noChangeArrowheads="1"/>
              </p:cNvSpPr>
              <p:nvPr userDrawn="1"/>
            </p:nvSpPr>
            <p:spPr bwMode="auto">
              <a:xfrm>
                <a:off x="4103013"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85" name="Oval 886"/>
              <p:cNvSpPr>
                <a:spLocks noChangeAspect="1" noChangeArrowheads="1"/>
              </p:cNvSpPr>
              <p:nvPr userDrawn="1"/>
            </p:nvSpPr>
            <p:spPr bwMode="auto">
              <a:xfrm>
                <a:off x="4214589"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86" name="Oval 887"/>
              <p:cNvSpPr>
                <a:spLocks noChangeAspect="1" noChangeArrowheads="1"/>
              </p:cNvSpPr>
              <p:nvPr userDrawn="1"/>
            </p:nvSpPr>
            <p:spPr bwMode="auto">
              <a:xfrm>
                <a:off x="432767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87" name="Oval 888"/>
              <p:cNvSpPr>
                <a:spLocks noChangeAspect="1" noChangeArrowheads="1"/>
              </p:cNvSpPr>
              <p:nvPr userDrawn="1"/>
            </p:nvSpPr>
            <p:spPr bwMode="auto">
              <a:xfrm>
                <a:off x="443924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88" name="Oval 889"/>
              <p:cNvSpPr>
                <a:spLocks noChangeAspect="1" noChangeArrowheads="1"/>
              </p:cNvSpPr>
              <p:nvPr userDrawn="1"/>
            </p:nvSpPr>
            <p:spPr bwMode="auto">
              <a:xfrm>
                <a:off x="455233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89" name="Oval 890"/>
              <p:cNvSpPr>
                <a:spLocks noChangeAspect="1" noChangeArrowheads="1"/>
              </p:cNvSpPr>
              <p:nvPr userDrawn="1"/>
            </p:nvSpPr>
            <p:spPr bwMode="auto">
              <a:xfrm>
                <a:off x="466390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90" name="Oval 891"/>
              <p:cNvSpPr>
                <a:spLocks noChangeAspect="1" noChangeArrowheads="1"/>
              </p:cNvSpPr>
              <p:nvPr userDrawn="1"/>
            </p:nvSpPr>
            <p:spPr bwMode="auto">
              <a:xfrm>
                <a:off x="4776992"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91" name="Oval 892"/>
              <p:cNvSpPr>
                <a:spLocks noChangeAspect="1" noChangeArrowheads="1"/>
              </p:cNvSpPr>
              <p:nvPr userDrawn="1"/>
            </p:nvSpPr>
            <p:spPr bwMode="auto">
              <a:xfrm>
                <a:off x="4888568"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92" name="Oval 893"/>
              <p:cNvSpPr>
                <a:spLocks noChangeAspect="1" noChangeArrowheads="1"/>
              </p:cNvSpPr>
              <p:nvPr userDrawn="1"/>
            </p:nvSpPr>
            <p:spPr bwMode="auto">
              <a:xfrm>
                <a:off x="500165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93" name="Oval 894"/>
              <p:cNvSpPr>
                <a:spLocks noChangeAspect="1" noChangeArrowheads="1"/>
              </p:cNvSpPr>
              <p:nvPr userDrawn="1"/>
            </p:nvSpPr>
            <p:spPr bwMode="auto">
              <a:xfrm>
                <a:off x="511322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94" name="Oval 895"/>
              <p:cNvSpPr>
                <a:spLocks noChangeAspect="1" noChangeArrowheads="1"/>
              </p:cNvSpPr>
              <p:nvPr userDrawn="1"/>
            </p:nvSpPr>
            <p:spPr bwMode="auto">
              <a:xfrm>
                <a:off x="5337887"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95" name="Oval 896"/>
              <p:cNvSpPr>
                <a:spLocks noChangeAspect="1" noChangeArrowheads="1"/>
              </p:cNvSpPr>
              <p:nvPr userDrawn="1"/>
            </p:nvSpPr>
            <p:spPr bwMode="auto">
              <a:xfrm>
                <a:off x="5450972"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96" name="Oval 897"/>
              <p:cNvSpPr>
                <a:spLocks noChangeAspect="1" noChangeArrowheads="1"/>
              </p:cNvSpPr>
              <p:nvPr userDrawn="1"/>
            </p:nvSpPr>
            <p:spPr bwMode="auto">
              <a:xfrm>
                <a:off x="5562548"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97" name="Oval 898"/>
              <p:cNvSpPr>
                <a:spLocks noChangeAspect="1" noChangeArrowheads="1"/>
              </p:cNvSpPr>
              <p:nvPr userDrawn="1"/>
            </p:nvSpPr>
            <p:spPr bwMode="auto">
              <a:xfrm>
                <a:off x="567563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98" name="Oval 899"/>
              <p:cNvSpPr>
                <a:spLocks noChangeAspect="1" noChangeArrowheads="1"/>
              </p:cNvSpPr>
              <p:nvPr userDrawn="1"/>
            </p:nvSpPr>
            <p:spPr bwMode="auto">
              <a:xfrm>
                <a:off x="6013375"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899" name="Oval 900"/>
              <p:cNvSpPr>
                <a:spLocks noChangeAspect="1" noChangeArrowheads="1"/>
              </p:cNvSpPr>
              <p:nvPr userDrawn="1"/>
            </p:nvSpPr>
            <p:spPr bwMode="auto">
              <a:xfrm>
                <a:off x="6124951"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00" name="Oval 901"/>
              <p:cNvSpPr>
                <a:spLocks noChangeAspect="1" noChangeArrowheads="1"/>
              </p:cNvSpPr>
              <p:nvPr userDrawn="1"/>
            </p:nvSpPr>
            <p:spPr bwMode="auto">
              <a:xfrm>
                <a:off x="623803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01" name="Oval 902"/>
              <p:cNvSpPr>
                <a:spLocks noChangeAspect="1" noChangeArrowheads="1"/>
              </p:cNvSpPr>
              <p:nvPr userDrawn="1"/>
            </p:nvSpPr>
            <p:spPr bwMode="auto">
              <a:xfrm>
                <a:off x="634961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02" name="Oval 903"/>
              <p:cNvSpPr>
                <a:spLocks noChangeAspect="1" noChangeArrowheads="1"/>
              </p:cNvSpPr>
              <p:nvPr userDrawn="1"/>
            </p:nvSpPr>
            <p:spPr bwMode="auto">
              <a:xfrm>
                <a:off x="6574270" y="342247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03" name="Oval 904"/>
              <p:cNvSpPr>
                <a:spLocks noChangeAspect="1" noChangeArrowheads="1"/>
              </p:cNvSpPr>
              <p:nvPr userDrawn="1"/>
            </p:nvSpPr>
            <p:spPr bwMode="auto">
              <a:xfrm>
                <a:off x="6687355"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04" name="Oval 905"/>
              <p:cNvSpPr>
                <a:spLocks noChangeAspect="1" noChangeArrowheads="1"/>
              </p:cNvSpPr>
              <p:nvPr userDrawn="1"/>
            </p:nvSpPr>
            <p:spPr bwMode="auto">
              <a:xfrm>
                <a:off x="6798931" y="342247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05" name="Oval 906"/>
              <p:cNvSpPr>
                <a:spLocks noChangeAspect="1" noChangeArrowheads="1"/>
              </p:cNvSpPr>
              <p:nvPr userDrawn="1"/>
            </p:nvSpPr>
            <p:spPr bwMode="auto">
              <a:xfrm>
                <a:off x="1854906"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06" name="Oval 907"/>
              <p:cNvSpPr>
                <a:spLocks noChangeAspect="1" noChangeArrowheads="1"/>
              </p:cNvSpPr>
              <p:nvPr userDrawn="1"/>
            </p:nvSpPr>
            <p:spPr bwMode="auto">
              <a:xfrm>
                <a:off x="1967990"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07" name="Oval 908"/>
              <p:cNvSpPr>
                <a:spLocks noChangeAspect="1" noChangeArrowheads="1"/>
              </p:cNvSpPr>
              <p:nvPr userDrawn="1"/>
            </p:nvSpPr>
            <p:spPr bwMode="auto">
              <a:xfrm>
                <a:off x="2079566"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08" name="Oval 909"/>
              <p:cNvSpPr>
                <a:spLocks noChangeAspect="1" noChangeArrowheads="1"/>
              </p:cNvSpPr>
              <p:nvPr userDrawn="1"/>
            </p:nvSpPr>
            <p:spPr bwMode="auto">
              <a:xfrm>
                <a:off x="219265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09" name="Oval 910"/>
              <p:cNvSpPr>
                <a:spLocks noChangeAspect="1" noChangeArrowheads="1"/>
              </p:cNvSpPr>
              <p:nvPr userDrawn="1"/>
            </p:nvSpPr>
            <p:spPr bwMode="auto">
              <a:xfrm>
                <a:off x="2641969"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10" name="Oval 911"/>
              <p:cNvSpPr>
                <a:spLocks noChangeAspect="1" noChangeArrowheads="1"/>
              </p:cNvSpPr>
              <p:nvPr userDrawn="1"/>
            </p:nvSpPr>
            <p:spPr bwMode="auto">
              <a:xfrm>
                <a:off x="398992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11" name="Oval 912"/>
              <p:cNvSpPr>
                <a:spLocks noChangeAspect="1" noChangeArrowheads="1"/>
              </p:cNvSpPr>
              <p:nvPr userDrawn="1"/>
            </p:nvSpPr>
            <p:spPr bwMode="auto">
              <a:xfrm>
                <a:off x="4103013"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12" name="Oval 913"/>
              <p:cNvSpPr>
                <a:spLocks noChangeAspect="1" noChangeArrowheads="1"/>
              </p:cNvSpPr>
              <p:nvPr userDrawn="1"/>
            </p:nvSpPr>
            <p:spPr bwMode="auto">
              <a:xfrm>
                <a:off x="4214589"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13" name="Oval 914"/>
              <p:cNvSpPr>
                <a:spLocks noChangeAspect="1" noChangeArrowheads="1"/>
              </p:cNvSpPr>
              <p:nvPr userDrawn="1"/>
            </p:nvSpPr>
            <p:spPr bwMode="auto">
              <a:xfrm>
                <a:off x="432767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14" name="Oval 915"/>
              <p:cNvSpPr>
                <a:spLocks noChangeAspect="1" noChangeArrowheads="1"/>
              </p:cNvSpPr>
              <p:nvPr userDrawn="1"/>
            </p:nvSpPr>
            <p:spPr bwMode="auto">
              <a:xfrm>
                <a:off x="443924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15" name="Oval 916"/>
              <p:cNvSpPr>
                <a:spLocks noChangeAspect="1" noChangeArrowheads="1"/>
              </p:cNvSpPr>
              <p:nvPr userDrawn="1"/>
            </p:nvSpPr>
            <p:spPr bwMode="auto">
              <a:xfrm>
                <a:off x="455233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16" name="Oval 917"/>
              <p:cNvSpPr>
                <a:spLocks noChangeAspect="1" noChangeArrowheads="1"/>
              </p:cNvSpPr>
              <p:nvPr userDrawn="1"/>
            </p:nvSpPr>
            <p:spPr bwMode="auto">
              <a:xfrm>
                <a:off x="466390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17" name="Oval 918"/>
              <p:cNvSpPr>
                <a:spLocks noChangeAspect="1" noChangeArrowheads="1"/>
              </p:cNvSpPr>
              <p:nvPr userDrawn="1"/>
            </p:nvSpPr>
            <p:spPr bwMode="auto">
              <a:xfrm>
                <a:off x="4776992"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18" name="Oval 919"/>
              <p:cNvSpPr>
                <a:spLocks noChangeAspect="1" noChangeArrowheads="1"/>
              </p:cNvSpPr>
              <p:nvPr userDrawn="1"/>
            </p:nvSpPr>
            <p:spPr bwMode="auto">
              <a:xfrm>
                <a:off x="4888568"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19" name="Oval 920"/>
              <p:cNvSpPr>
                <a:spLocks noChangeAspect="1" noChangeArrowheads="1"/>
              </p:cNvSpPr>
              <p:nvPr userDrawn="1"/>
            </p:nvSpPr>
            <p:spPr bwMode="auto">
              <a:xfrm>
                <a:off x="500165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20" name="Oval 921"/>
              <p:cNvSpPr>
                <a:spLocks noChangeAspect="1" noChangeArrowheads="1"/>
              </p:cNvSpPr>
              <p:nvPr userDrawn="1"/>
            </p:nvSpPr>
            <p:spPr bwMode="auto">
              <a:xfrm>
                <a:off x="511322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21" name="Oval 922"/>
              <p:cNvSpPr>
                <a:spLocks noChangeAspect="1" noChangeArrowheads="1"/>
              </p:cNvSpPr>
              <p:nvPr userDrawn="1"/>
            </p:nvSpPr>
            <p:spPr bwMode="auto">
              <a:xfrm>
                <a:off x="5337887"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22" name="Oval 923"/>
              <p:cNvSpPr>
                <a:spLocks noChangeAspect="1" noChangeArrowheads="1"/>
              </p:cNvSpPr>
              <p:nvPr userDrawn="1"/>
            </p:nvSpPr>
            <p:spPr bwMode="auto">
              <a:xfrm>
                <a:off x="5450972"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23" name="Oval 924"/>
              <p:cNvSpPr>
                <a:spLocks noChangeAspect="1" noChangeArrowheads="1"/>
              </p:cNvSpPr>
              <p:nvPr userDrawn="1"/>
            </p:nvSpPr>
            <p:spPr bwMode="auto">
              <a:xfrm>
                <a:off x="5562548"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24" name="Oval 925"/>
              <p:cNvSpPr>
                <a:spLocks noChangeAspect="1" noChangeArrowheads="1"/>
              </p:cNvSpPr>
              <p:nvPr userDrawn="1"/>
            </p:nvSpPr>
            <p:spPr bwMode="auto">
              <a:xfrm>
                <a:off x="6124951"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25" name="Oval 926"/>
              <p:cNvSpPr>
                <a:spLocks noChangeAspect="1" noChangeArrowheads="1"/>
              </p:cNvSpPr>
              <p:nvPr userDrawn="1"/>
            </p:nvSpPr>
            <p:spPr bwMode="auto">
              <a:xfrm>
                <a:off x="623803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26" name="Oval 927"/>
              <p:cNvSpPr>
                <a:spLocks noChangeAspect="1" noChangeArrowheads="1"/>
              </p:cNvSpPr>
              <p:nvPr userDrawn="1"/>
            </p:nvSpPr>
            <p:spPr bwMode="auto">
              <a:xfrm>
                <a:off x="6574270"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27" name="Oval 928"/>
              <p:cNvSpPr>
                <a:spLocks noChangeAspect="1" noChangeArrowheads="1"/>
              </p:cNvSpPr>
              <p:nvPr userDrawn="1"/>
            </p:nvSpPr>
            <p:spPr bwMode="auto">
              <a:xfrm>
                <a:off x="6687355"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28" name="Oval 929"/>
              <p:cNvSpPr>
                <a:spLocks noChangeAspect="1" noChangeArrowheads="1"/>
              </p:cNvSpPr>
              <p:nvPr userDrawn="1"/>
            </p:nvSpPr>
            <p:spPr bwMode="auto">
              <a:xfrm>
                <a:off x="6798931"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29" name="Oval 930"/>
              <p:cNvSpPr>
                <a:spLocks noChangeAspect="1" noChangeArrowheads="1"/>
              </p:cNvSpPr>
              <p:nvPr userDrawn="1"/>
            </p:nvSpPr>
            <p:spPr bwMode="auto">
              <a:xfrm>
                <a:off x="6912014" y="352651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30" name="Oval 931"/>
              <p:cNvSpPr>
                <a:spLocks noChangeAspect="1" noChangeArrowheads="1"/>
              </p:cNvSpPr>
              <p:nvPr userDrawn="1"/>
            </p:nvSpPr>
            <p:spPr bwMode="auto">
              <a:xfrm>
                <a:off x="7136674" y="352651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31" name="Oval 932"/>
              <p:cNvSpPr>
                <a:spLocks noChangeAspect="1" noChangeArrowheads="1"/>
              </p:cNvSpPr>
              <p:nvPr userDrawn="1"/>
            </p:nvSpPr>
            <p:spPr bwMode="auto">
              <a:xfrm>
                <a:off x="7248250" y="3526510"/>
                <a:ext cx="85943" cy="85944"/>
              </a:xfrm>
              <a:prstGeom prst="ellipse">
                <a:avLst/>
              </a:prstGeom>
              <a:grpFill/>
              <a:ln>
                <a:noFill/>
              </a:ln>
              <a:effectLst/>
            </p:spPr>
            <p:txBody>
              <a:bodyPr wrap="none" anchor="ctr"/>
              <a:lstStyle/>
              <a:p>
                <a:pPr defTabSz="1242628">
                  <a:defRPr/>
                </a:pPr>
                <a:endParaRPr lang="en-US" sz="2447" kern="0">
                  <a:solidFill>
                    <a:srgbClr val="292929"/>
                  </a:solidFill>
                  <a:latin typeface="Segoe UI"/>
                </a:endParaRPr>
              </a:p>
            </p:txBody>
          </p:sp>
          <p:sp>
            <p:nvSpPr>
              <p:cNvPr id="932" name="Oval 933"/>
              <p:cNvSpPr>
                <a:spLocks noChangeAspect="1" noChangeArrowheads="1"/>
              </p:cNvSpPr>
              <p:nvPr userDrawn="1"/>
            </p:nvSpPr>
            <p:spPr bwMode="auto">
              <a:xfrm>
                <a:off x="2192650"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33" name="Oval 934"/>
              <p:cNvSpPr>
                <a:spLocks noChangeAspect="1" noChangeArrowheads="1"/>
              </p:cNvSpPr>
              <p:nvPr userDrawn="1"/>
            </p:nvSpPr>
            <p:spPr bwMode="auto">
              <a:xfrm>
                <a:off x="2304226"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34" name="Oval 935"/>
              <p:cNvSpPr>
                <a:spLocks noChangeAspect="1" noChangeArrowheads="1"/>
              </p:cNvSpPr>
              <p:nvPr userDrawn="1"/>
            </p:nvSpPr>
            <p:spPr bwMode="auto">
              <a:xfrm>
                <a:off x="398992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35" name="Oval 936"/>
              <p:cNvSpPr>
                <a:spLocks noChangeAspect="1" noChangeArrowheads="1"/>
              </p:cNvSpPr>
              <p:nvPr userDrawn="1"/>
            </p:nvSpPr>
            <p:spPr bwMode="auto">
              <a:xfrm>
                <a:off x="4103013"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36" name="Oval 937"/>
              <p:cNvSpPr>
                <a:spLocks noChangeAspect="1" noChangeArrowheads="1"/>
              </p:cNvSpPr>
              <p:nvPr userDrawn="1"/>
            </p:nvSpPr>
            <p:spPr bwMode="auto">
              <a:xfrm>
                <a:off x="4214589"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37" name="Oval 938"/>
              <p:cNvSpPr>
                <a:spLocks noChangeAspect="1" noChangeArrowheads="1"/>
              </p:cNvSpPr>
              <p:nvPr userDrawn="1"/>
            </p:nvSpPr>
            <p:spPr bwMode="auto">
              <a:xfrm>
                <a:off x="432767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38" name="Oval 939"/>
              <p:cNvSpPr>
                <a:spLocks noChangeAspect="1" noChangeArrowheads="1"/>
              </p:cNvSpPr>
              <p:nvPr userDrawn="1"/>
            </p:nvSpPr>
            <p:spPr bwMode="auto">
              <a:xfrm>
                <a:off x="443924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39" name="Oval 940"/>
              <p:cNvSpPr>
                <a:spLocks noChangeAspect="1" noChangeArrowheads="1"/>
              </p:cNvSpPr>
              <p:nvPr userDrawn="1"/>
            </p:nvSpPr>
            <p:spPr bwMode="auto">
              <a:xfrm>
                <a:off x="455233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40" name="Oval 941"/>
              <p:cNvSpPr>
                <a:spLocks noChangeAspect="1" noChangeArrowheads="1"/>
              </p:cNvSpPr>
              <p:nvPr userDrawn="1"/>
            </p:nvSpPr>
            <p:spPr bwMode="auto">
              <a:xfrm>
                <a:off x="466390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41" name="Oval 942"/>
              <p:cNvSpPr>
                <a:spLocks noChangeAspect="1" noChangeArrowheads="1"/>
              </p:cNvSpPr>
              <p:nvPr userDrawn="1"/>
            </p:nvSpPr>
            <p:spPr bwMode="auto">
              <a:xfrm>
                <a:off x="4776992"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42" name="Oval 943"/>
              <p:cNvSpPr>
                <a:spLocks noChangeAspect="1" noChangeArrowheads="1"/>
              </p:cNvSpPr>
              <p:nvPr userDrawn="1"/>
            </p:nvSpPr>
            <p:spPr bwMode="auto">
              <a:xfrm>
                <a:off x="4888568"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43" name="Oval 944"/>
              <p:cNvSpPr>
                <a:spLocks noChangeAspect="1" noChangeArrowheads="1"/>
              </p:cNvSpPr>
              <p:nvPr userDrawn="1"/>
            </p:nvSpPr>
            <p:spPr bwMode="auto">
              <a:xfrm>
                <a:off x="5001652"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44" name="Oval 945"/>
              <p:cNvSpPr>
                <a:spLocks noChangeAspect="1" noChangeArrowheads="1"/>
              </p:cNvSpPr>
              <p:nvPr userDrawn="1"/>
            </p:nvSpPr>
            <p:spPr bwMode="auto">
              <a:xfrm>
                <a:off x="5113228"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45" name="Oval 946"/>
              <p:cNvSpPr>
                <a:spLocks noChangeAspect="1" noChangeArrowheads="1"/>
              </p:cNvSpPr>
              <p:nvPr userDrawn="1"/>
            </p:nvSpPr>
            <p:spPr bwMode="auto">
              <a:xfrm>
                <a:off x="522631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46" name="Oval 947"/>
              <p:cNvSpPr>
                <a:spLocks noChangeAspect="1" noChangeArrowheads="1"/>
              </p:cNvSpPr>
              <p:nvPr userDrawn="1"/>
            </p:nvSpPr>
            <p:spPr bwMode="auto">
              <a:xfrm>
                <a:off x="6124951" y="3630548"/>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47" name="Oval 948"/>
              <p:cNvSpPr>
                <a:spLocks noChangeAspect="1" noChangeArrowheads="1"/>
              </p:cNvSpPr>
              <p:nvPr userDrawn="1"/>
            </p:nvSpPr>
            <p:spPr bwMode="auto">
              <a:xfrm>
                <a:off x="623803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48" name="Oval 949"/>
              <p:cNvSpPr>
                <a:spLocks noChangeAspect="1" noChangeArrowheads="1"/>
              </p:cNvSpPr>
              <p:nvPr userDrawn="1"/>
            </p:nvSpPr>
            <p:spPr bwMode="auto">
              <a:xfrm>
                <a:off x="6687355"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49" name="Oval 950"/>
              <p:cNvSpPr>
                <a:spLocks noChangeAspect="1" noChangeArrowheads="1"/>
              </p:cNvSpPr>
              <p:nvPr userDrawn="1"/>
            </p:nvSpPr>
            <p:spPr bwMode="auto">
              <a:xfrm>
                <a:off x="6798931"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50" name="Oval 951"/>
              <p:cNvSpPr>
                <a:spLocks noChangeAspect="1" noChangeArrowheads="1"/>
              </p:cNvSpPr>
              <p:nvPr userDrawn="1"/>
            </p:nvSpPr>
            <p:spPr bwMode="auto">
              <a:xfrm>
                <a:off x="7248250" y="3630548"/>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51" name="Oval 952"/>
              <p:cNvSpPr>
                <a:spLocks noChangeAspect="1" noChangeArrowheads="1"/>
              </p:cNvSpPr>
              <p:nvPr userDrawn="1"/>
            </p:nvSpPr>
            <p:spPr bwMode="auto">
              <a:xfrm>
                <a:off x="2304226"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52" name="Oval 953"/>
              <p:cNvSpPr>
                <a:spLocks noChangeAspect="1" noChangeArrowheads="1"/>
              </p:cNvSpPr>
              <p:nvPr userDrawn="1"/>
            </p:nvSpPr>
            <p:spPr bwMode="auto">
              <a:xfrm>
                <a:off x="241731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53" name="Oval 954"/>
              <p:cNvSpPr>
                <a:spLocks noChangeAspect="1" noChangeArrowheads="1"/>
              </p:cNvSpPr>
              <p:nvPr userDrawn="1"/>
            </p:nvSpPr>
            <p:spPr bwMode="auto">
              <a:xfrm>
                <a:off x="2528886"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54" name="Oval 955"/>
              <p:cNvSpPr>
                <a:spLocks noChangeAspect="1" noChangeArrowheads="1"/>
              </p:cNvSpPr>
              <p:nvPr userDrawn="1"/>
            </p:nvSpPr>
            <p:spPr bwMode="auto">
              <a:xfrm>
                <a:off x="2641969"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55" name="Oval 956"/>
              <p:cNvSpPr>
                <a:spLocks noChangeAspect="1" noChangeArrowheads="1"/>
              </p:cNvSpPr>
              <p:nvPr userDrawn="1"/>
            </p:nvSpPr>
            <p:spPr bwMode="auto">
              <a:xfrm>
                <a:off x="2753545"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56" name="Oval 957"/>
              <p:cNvSpPr>
                <a:spLocks noChangeAspect="1" noChangeArrowheads="1"/>
              </p:cNvSpPr>
              <p:nvPr userDrawn="1"/>
            </p:nvSpPr>
            <p:spPr bwMode="auto">
              <a:xfrm>
                <a:off x="398992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57" name="Oval 958"/>
              <p:cNvSpPr>
                <a:spLocks noChangeAspect="1" noChangeArrowheads="1"/>
              </p:cNvSpPr>
              <p:nvPr userDrawn="1"/>
            </p:nvSpPr>
            <p:spPr bwMode="auto">
              <a:xfrm>
                <a:off x="4103013"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58" name="Oval 959"/>
              <p:cNvSpPr>
                <a:spLocks noChangeAspect="1" noChangeArrowheads="1"/>
              </p:cNvSpPr>
              <p:nvPr userDrawn="1"/>
            </p:nvSpPr>
            <p:spPr bwMode="auto">
              <a:xfrm>
                <a:off x="4214589"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59" name="Oval 960"/>
              <p:cNvSpPr>
                <a:spLocks noChangeAspect="1" noChangeArrowheads="1"/>
              </p:cNvSpPr>
              <p:nvPr userDrawn="1"/>
            </p:nvSpPr>
            <p:spPr bwMode="auto">
              <a:xfrm>
                <a:off x="432767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60" name="Oval 961"/>
              <p:cNvSpPr>
                <a:spLocks noChangeAspect="1" noChangeArrowheads="1"/>
              </p:cNvSpPr>
              <p:nvPr userDrawn="1"/>
            </p:nvSpPr>
            <p:spPr bwMode="auto">
              <a:xfrm>
                <a:off x="443924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61" name="Oval 962"/>
              <p:cNvSpPr>
                <a:spLocks noChangeAspect="1" noChangeArrowheads="1"/>
              </p:cNvSpPr>
              <p:nvPr userDrawn="1"/>
            </p:nvSpPr>
            <p:spPr bwMode="auto">
              <a:xfrm>
                <a:off x="455233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62" name="Oval 963"/>
              <p:cNvSpPr>
                <a:spLocks noChangeAspect="1" noChangeArrowheads="1"/>
              </p:cNvSpPr>
              <p:nvPr userDrawn="1"/>
            </p:nvSpPr>
            <p:spPr bwMode="auto">
              <a:xfrm>
                <a:off x="466390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63" name="Oval 964"/>
              <p:cNvSpPr>
                <a:spLocks noChangeAspect="1" noChangeArrowheads="1"/>
              </p:cNvSpPr>
              <p:nvPr userDrawn="1"/>
            </p:nvSpPr>
            <p:spPr bwMode="auto">
              <a:xfrm>
                <a:off x="4776992"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64" name="Oval 965"/>
              <p:cNvSpPr>
                <a:spLocks noChangeAspect="1" noChangeArrowheads="1"/>
              </p:cNvSpPr>
              <p:nvPr userDrawn="1"/>
            </p:nvSpPr>
            <p:spPr bwMode="auto">
              <a:xfrm>
                <a:off x="4888568"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65" name="Oval 966"/>
              <p:cNvSpPr>
                <a:spLocks noChangeAspect="1" noChangeArrowheads="1"/>
              </p:cNvSpPr>
              <p:nvPr userDrawn="1"/>
            </p:nvSpPr>
            <p:spPr bwMode="auto">
              <a:xfrm>
                <a:off x="500165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66" name="Oval 967"/>
              <p:cNvSpPr>
                <a:spLocks noChangeAspect="1" noChangeArrowheads="1"/>
              </p:cNvSpPr>
              <p:nvPr userDrawn="1"/>
            </p:nvSpPr>
            <p:spPr bwMode="auto">
              <a:xfrm>
                <a:off x="511322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67" name="Oval 968"/>
              <p:cNvSpPr>
                <a:spLocks noChangeAspect="1" noChangeArrowheads="1"/>
              </p:cNvSpPr>
              <p:nvPr userDrawn="1"/>
            </p:nvSpPr>
            <p:spPr bwMode="auto">
              <a:xfrm>
                <a:off x="522631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68" name="Oval 969"/>
              <p:cNvSpPr>
                <a:spLocks noChangeAspect="1" noChangeArrowheads="1"/>
              </p:cNvSpPr>
              <p:nvPr userDrawn="1"/>
            </p:nvSpPr>
            <p:spPr bwMode="auto">
              <a:xfrm>
                <a:off x="5337887"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69" name="Oval 970"/>
              <p:cNvSpPr>
                <a:spLocks noChangeAspect="1" noChangeArrowheads="1"/>
              </p:cNvSpPr>
              <p:nvPr userDrawn="1"/>
            </p:nvSpPr>
            <p:spPr bwMode="auto">
              <a:xfrm>
                <a:off x="5450972"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70" name="Oval 971"/>
              <p:cNvSpPr>
                <a:spLocks noChangeAspect="1" noChangeArrowheads="1"/>
              </p:cNvSpPr>
              <p:nvPr userDrawn="1"/>
            </p:nvSpPr>
            <p:spPr bwMode="auto">
              <a:xfrm>
                <a:off x="5562548"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71" name="Oval 972"/>
              <p:cNvSpPr>
                <a:spLocks noChangeAspect="1" noChangeArrowheads="1"/>
              </p:cNvSpPr>
              <p:nvPr userDrawn="1"/>
            </p:nvSpPr>
            <p:spPr bwMode="auto">
              <a:xfrm>
                <a:off x="6124951" y="373458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72" name="Oval 973"/>
              <p:cNvSpPr>
                <a:spLocks noChangeAspect="1" noChangeArrowheads="1"/>
              </p:cNvSpPr>
              <p:nvPr userDrawn="1"/>
            </p:nvSpPr>
            <p:spPr bwMode="auto">
              <a:xfrm>
                <a:off x="6687355"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73" name="Oval 974"/>
              <p:cNvSpPr>
                <a:spLocks noChangeAspect="1" noChangeArrowheads="1"/>
              </p:cNvSpPr>
              <p:nvPr userDrawn="1"/>
            </p:nvSpPr>
            <p:spPr bwMode="auto">
              <a:xfrm>
                <a:off x="6798931"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74" name="Oval 975"/>
              <p:cNvSpPr>
                <a:spLocks noChangeAspect="1" noChangeArrowheads="1"/>
              </p:cNvSpPr>
              <p:nvPr userDrawn="1"/>
            </p:nvSpPr>
            <p:spPr bwMode="auto">
              <a:xfrm>
                <a:off x="7248250" y="373458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75" name="Oval 976"/>
              <p:cNvSpPr>
                <a:spLocks noChangeAspect="1" noChangeArrowheads="1"/>
              </p:cNvSpPr>
              <p:nvPr userDrawn="1"/>
            </p:nvSpPr>
            <p:spPr bwMode="auto">
              <a:xfrm>
                <a:off x="2528886"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76" name="Oval 977"/>
              <p:cNvSpPr>
                <a:spLocks noChangeAspect="1" noChangeArrowheads="1"/>
              </p:cNvSpPr>
              <p:nvPr userDrawn="1"/>
            </p:nvSpPr>
            <p:spPr bwMode="auto">
              <a:xfrm>
                <a:off x="2641969"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77" name="Oval 978"/>
              <p:cNvSpPr>
                <a:spLocks noChangeAspect="1" noChangeArrowheads="1"/>
              </p:cNvSpPr>
              <p:nvPr userDrawn="1"/>
            </p:nvSpPr>
            <p:spPr bwMode="auto">
              <a:xfrm>
                <a:off x="2753545"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78" name="Oval 979"/>
              <p:cNvSpPr>
                <a:spLocks noChangeAspect="1" noChangeArrowheads="1"/>
              </p:cNvSpPr>
              <p:nvPr userDrawn="1"/>
            </p:nvSpPr>
            <p:spPr bwMode="auto">
              <a:xfrm>
                <a:off x="286663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79" name="Oval 980"/>
              <p:cNvSpPr>
                <a:spLocks noChangeAspect="1" noChangeArrowheads="1"/>
              </p:cNvSpPr>
              <p:nvPr userDrawn="1"/>
            </p:nvSpPr>
            <p:spPr bwMode="auto">
              <a:xfrm>
                <a:off x="4103013"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80" name="Oval 981"/>
              <p:cNvSpPr>
                <a:spLocks noChangeAspect="1" noChangeArrowheads="1"/>
              </p:cNvSpPr>
              <p:nvPr userDrawn="1"/>
            </p:nvSpPr>
            <p:spPr bwMode="auto">
              <a:xfrm>
                <a:off x="4214589"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81" name="Oval 982"/>
              <p:cNvSpPr>
                <a:spLocks noChangeAspect="1" noChangeArrowheads="1"/>
              </p:cNvSpPr>
              <p:nvPr userDrawn="1"/>
            </p:nvSpPr>
            <p:spPr bwMode="auto">
              <a:xfrm>
                <a:off x="432767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82" name="Oval 983"/>
              <p:cNvSpPr>
                <a:spLocks noChangeAspect="1" noChangeArrowheads="1"/>
              </p:cNvSpPr>
              <p:nvPr userDrawn="1"/>
            </p:nvSpPr>
            <p:spPr bwMode="auto">
              <a:xfrm>
                <a:off x="443924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83" name="Oval 984"/>
              <p:cNvSpPr>
                <a:spLocks noChangeAspect="1" noChangeArrowheads="1"/>
              </p:cNvSpPr>
              <p:nvPr userDrawn="1"/>
            </p:nvSpPr>
            <p:spPr bwMode="auto">
              <a:xfrm>
                <a:off x="455233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84" name="Oval 985"/>
              <p:cNvSpPr>
                <a:spLocks noChangeAspect="1" noChangeArrowheads="1"/>
              </p:cNvSpPr>
              <p:nvPr userDrawn="1"/>
            </p:nvSpPr>
            <p:spPr bwMode="auto">
              <a:xfrm>
                <a:off x="466390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85" name="Oval 986"/>
              <p:cNvSpPr>
                <a:spLocks noChangeAspect="1" noChangeArrowheads="1"/>
              </p:cNvSpPr>
              <p:nvPr userDrawn="1"/>
            </p:nvSpPr>
            <p:spPr bwMode="auto">
              <a:xfrm>
                <a:off x="4776992"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86" name="Oval 987"/>
              <p:cNvSpPr>
                <a:spLocks noChangeAspect="1" noChangeArrowheads="1"/>
              </p:cNvSpPr>
              <p:nvPr userDrawn="1"/>
            </p:nvSpPr>
            <p:spPr bwMode="auto">
              <a:xfrm>
                <a:off x="4888568"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87" name="Oval 988"/>
              <p:cNvSpPr>
                <a:spLocks noChangeAspect="1" noChangeArrowheads="1"/>
              </p:cNvSpPr>
              <p:nvPr userDrawn="1"/>
            </p:nvSpPr>
            <p:spPr bwMode="auto">
              <a:xfrm>
                <a:off x="500165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88" name="Oval 989"/>
              <p:cNvSpPr>
                <a:spLocks noChangeAspect="1" noChangeArrowheads="1"/>
              </p:cNvSpPr>
              <p:nvPr userDrawn="1"/>
            </p:nvSpPr>
            <p:spPr bwMode="auto">
              <a:xfrm>
                <a:off x="5113228"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89" name="Oval 990"/>
              <p:cNvSpPr>
                <a:spLocks noChangeAspect="1" noChangeArrowheads="1"/>
              </p:cNvSpPr>
              <p:nvPr userDrawn="1"/>
            </p:nvSpPr>
            <p:spPr bwMode="auto">
              <a:xfrm>
                <a:off x="5226311"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90" name="Oval 991"/>
              <p:cNvSpPr>
                <a:spLocks noChangeAspect="1" noChangeArrowheads="1"/>
              </p:cNvSpPr>
              <p:nvPr userDrawn="1"/>
            </p:nvSpPr>
            <p:spPr bwMode="auto">
              <a:xfrm>
                <a:off x="5337887" y="3837114"/>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91" name="Oval 992"/>
              <p:cNvSpPr>
                <a:spLocks noChangeAspect="1" noChangeArrowheads="1"/>
              </p:cNvSpPr>
              <p:nvPr userDrawn="1"/>
            </p:nvSpPr>
            <p:spPr bwMode="auto">
              <a:xfrm>
                <a:off x="5450972"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92" name="Oval 993"/>
              <p:cNvSpPr>
                <a:spLocks noChangeAspect="1" noChangeArrowheads="1"/>
              </p:cNvSpPr>
              <p:nvPr userDrawn="1"/>
            </p:nvSpPr>
            <p:spPr bwMode="auto">
              <a:xfrm>
                <a:off x="623803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93" name="Oval 994"/>
              <p:cNvSpPr>
                <a:spLocks noChangeAspect="1" noChangeArrowheads="1"/>
              </p:cNvSpPr>
              <p:nvPr userDrawn="1"/>
            </p:nvSpPr>
            <p:spPr bwMode="auto">
              <a:xfrm>
                <a:off x="6687355"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94" name="Oval 995"/>
              <p:cNvSpPr>
                <a:spLocks noChangeAspect="1" noChangeArrowheads="1"/>
              </p:cNvSpPr>
              <p:nvPr userDrawn="1"/>
            </p:nvSpPr>
            <p:spPr bwMode="auto">
              <a:xfrm>
                <a:off x="7248250" y="3837114"/>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95" name="Oval 996"/>
              <p:cNvSpPr>
                <a:spLocks noChangeAspect="1" noChangeArrowheads="1"/>
              </p:cNvSpPr>
              <p:nvPr userDrawn="1"/>
            </p:nvSpPr>
            <p:spPr bwMode="auto">
              <a:xfrm>
                <a:off x="252888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96" name="Oval 997"/>
              <p:cNvSpPr>
                <a:spLocks noChangeAspect="1" noChangeArrowheads="1"/>
              </p:cNvSpPr>
              <p:nvPr userDrawn="1"/>
            </p:nvSpPr>
            <p:spPr bwMode="auto">
              <a:xfrm>
                <a:off x="264196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97" name="Oval 998"/>
              <p:cNvSpPr>
                <a:spLocks noChangeAspect="1" noChangeArrowheads="1"/>
              </p:cNvSpPr>
              <p:nvPr userDrawn="1"/>
            </p:nvSpPr>
            <p:spPr bwMode="auto">
              <a:xfrm>
                <a:off x="2753545"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98" name="Oval 999"/>
              <p:cNvSpPr>
                <a:spLocks noChangeAspect="1" noChangeArrowheads="1"/>
              </p:cNvSpPr>
              <p:nvPr userDrawn="1"/>
            </p:nvSpPr>
            <p:spPr bwMode="auto">
              <a:xfrm>
                <a:off x="2866630"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999" name="Oval 1000"/>
              <p:cNvSpPr>
                <a:spLocks noChangeAspect="1" noChangeArrowheads="1"/>
              </p:cNvSpPr>
              <p:nvPr userDrawn="1"/>
            </p:nvSpPr>
            <p:spPr bwMode="auto">
              <a:xfrm>
                <a:off x="2978206"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00" name="Oval 1001"/>
              <p:cNvSpPr>
                <a:spLocks noChangeAspect="1" noChangeArrowheads="1"/>
              </p:cNvSpPr>
              <p:nvPr userDrawn="1"/>
            </p:nvSpPr>
            <p:spPr bwMode="auto">
              <a:xfrm>
                <a:off x="3091289"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01" name="Oval 1002"/>
              <p:cNvSpPr>
                <a:spLocks noChangeAspect="1" noChangeArrowheads="1"/>
              </p:cNvSpPr>
              <p:nvPr userDrawn="1"/>
            </p:nvSpPr>
            <p:spPr bwMode="auto">
              <a:xfrm>
                <a:off x="455233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02" name="Oval 1003"/>
              <p:cNvSpPr>
                <a:spLocks noChangeAspect="1" noChangeArrowheads="1"/>
              </p:cNvSpPr>
              <p:nvPr userDrawn="1"/>
            </p:nvSpPr>
            <p:spPr bwMode="auto">
              <a:xfrm>
                <a:off x="466390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03" name="Oval 1004"/>
              <p:cNvSpPr>
                <a:spLocks noChangeAspect="1" noChangeArrowheads="1"/>
              </p:cNvSpPr>
              <p:nvPr userDrawn="1"/>
            </p:nvSpPr>
            <p:spPr bwMode="auto">
              <a:xfrm>
                <a:off x="4776992"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04" name="Oval 1005"/>
              <p:cNvSpPr>
                <a:spLocks noChangeAspect="1" noChangeArrowheads="1"/>
              </p:cNvSpPr>
              <p:nvPr userDrawn="1"/>
            </p:nvSpPr>
            <p:spPr bwMode="auto">
              <a:xfrm>
                <a:off x="4888568"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05" name="Oval 1006"/>
              <p:cNvSpPr>
                <a:spLocks noChangeAspect="1" noChangeArrowheads="1"/>
              </p:cNvSpPr>
              <p:nvPr userDrawn="1"/>
            </p:nvSpPr>
            <p:spPr bwMode="auto">
              <a:xfrm>
                <a:off x="500165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06" name="Oval 1007"/>
              <p:cNvSpPr>
                <a:spLocks noChangeAspect="1" noChangeArrowheads="1"/>
              </p:cNvSpPr>
              <p:nvPr userDrawn="1"/>
            </p:nvSpPr>
            <p:spPr bwMode="auto">
              <a:xfrm>
                <a:off x="5113228"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07" name="Oval 1008"/>
              <p:cNvSpPr>
                <a:spLocks noChangeAspect="1" noChangeArrowheads="1"/>
              </p:cNvSpPr>
              <p:nvPr userDrawn="1"/>
            </p:nvSpPr>
            <p:spPr bwMode="auto">
              <a:xfrm>
                <a:off x="5226311"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08" name="Oval 1009"/>
              <p:cNvSpPr>
                <a:spLocks noChangeAspect="1" noChangeArrowheads="1"/>
              </p:cNvSpPr>
              <p:nvPr userDrawn="1"/>
            </p:nvSpPr>
            <p:spPr bwMode="auto">
              <a:xfrm>
                <a:off x="5337887" y="394115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09" name="Oval 1010"/>
              <p:cNvSpPr>
                <a:spLocks noChangeAspect="1" noChangeArrowheads="1"/>
              </p:cNvSpPr>
              <p:nvPr userDrawn="1"/>
            </p:nvSpPr>
            <p:spPr bwMode="auto">
              <a:xfrm>
                <a:off x="5450972"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10" name="Oval 1011"/>
              <p:cNvSpPr>
                <a:spLocks noChangeAspect="1" noChangeArrowheads="1"/>
              </p:cNvSpPr>
              <p:nvPr userDrawn="1"/>
            </p:nvSpPr>
            <p:spPr bwMode="auto">
              <a:xfrm>
                <a:off x="6687355" y="394115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11" name="Oval 1012"/>
              <p:cNvSpPr>
                <a:spLocks noChangeAspect="1" noChangeArrowheads="1"/>
              </p:cNvSpPr>
              <p:nvPr userDrawn="1"/>
            </p:nvSpPr>
            <p:spPr bwMode="auto">
              <a:xfrm>
                <a:off x="7023590" y="3941151"/>
                <a:ext cx="85944" cy="85943"/>
              </a:xfrm>
              <a:prstGeom prst="ellipse">
                <a:avLst/>
              </a:prstGeom>
              <a:grpFill/>
              <a:ln>
                <a:noFill/>
              </a:ln>
              <a:effectLst/>
            </p:spPr>
            <p:txBody>
              <a:bodyPr wrap="none" anchor="ctr"/>
              <a:lstStyle/>
              <a:p>
                <a:pPr defTabSz="1242628">
                  <a:defRPr/>
                </a:pPr>
                <a:endParaRPr lang="en-US" sz="2447" kern="0">
                  <a:solidFill>
                    <a:srgbClr val="292929"/>
                  </a:solidFill>
                  <a:latin typeface="Segoe UI"/>
                </a:endParaRPr>
              </a:p>
            </p:txBody>
          </p:sp>
          <p:sp>
            <p:nvSpPr>
              <p:cNvPr id="1012" name="Oval 1013"/>
              <p:cNvSpPr>
                <a:spLocks noChangeAspect="1" noChangeArrowheads="1"/>
              </p:cNvSpPr>
              <p:nvPr userDrawn="1"/>
            </p:nvSpPr>
            <p:spPr bwMode="auto">
              <a:xfrm>
                <a:off x="241731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13" name="Oval 1014"/>
              <p:cNvSpPr>
                <a:spLocks noChangeAspect="1" noChangeArrowheads="1"/>
              </p:cNvSpPr>
              <p:nvPr userDrawn="1"/>
            </p:nvSpPr>
            <p:spPr bwMode="auto">
              <a:xfrm>
                <a:off x="252888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14" name="Oval 1015"/>
              <p:cNvSpPr>
                <a:spLocks noChangeAspect="1" noChangeArrowheads="1"/>
              </p:cNvSpPr>
              <p:nvPr userDrawn="1"/>
            </p:nvSpPr>
            <p:spPr bwMode="auto">
              <a:xfrm>
                <a:off x="264196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15" name="Oval 1016"/>
              <p:cNvSpPr>
                <a:spLocks noChangeAspect="1" noChangeArrowheads="1"/>
              </p:cNvSpPr>
              <p:nvPr userDrawn="1"/>
            </p:nvSpPr>
            <p:spPr bwMode="auto">
              <a:xfrm>
                <a:off x="2753545"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16" name="Oval 1017"/>
              <p:cNvSpPr>
                <a:spLocks noChangeAspect="1" noChangeArrowheads="1"/>
              </p:cNvSpPr>
              <p:nvPr userDrawn="1"/>
            </p:nvSpPr>
            <p:spPr bwMode="auto">
              <a:xfrm>
                <a:off x="2866630"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17" name="Oval 1018"/>
              <p:cNvSpPr>
                <a:spLocks noChangeAspect="1" noChangeArrowheads="1"/>
              </p:cNvSpPr>
              <p:nvPr userDrawn="1"/>
            </p:nvSpPr>
            <p:spPr bwMode="auto">
              <a:xfrm>
                <a:off x="2978206"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18" name="Oval 1019"/>
              <p:cNvSpPr>
                <a:spLocks noChangeAspect="1" noChangeArrowheads="1"/>
              </p:cNvSpPr>
              <p:nvPr userDrawn="1"/>
            </p:nvSpPr>
            <p:spPr bwMode="auto">
              <a:xfrm>
                <a:off x="3091289"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19" name="Oval 1020"/>
              <p:cNvSpPr>
                <a:spLocks noChangeAspect="1" noChangeArrowheads="1"/>
              </p:cNvSpPr>
              <p:nvPr userDrawn="1"/>
            </p:nvSpPr>
            <p:spPr bwMode="auto">
              <a:xfrm>
                <a:off x="3204373"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20" name="Oval 1021"/>
              <p:cNvSpPr>
                <a:spLocks noChangeAspect="1" noChangeArrowheads="1"/>
              </p:cNvSpPr>
              <p:nvPr userDrawn="1"/>
            </p:nvSpPr>
            <p:spPr bwMode="auto">
              <a:xfrm>
                <a:off x="455233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21" name="Oval 1022"/>
              <p:cNvSpPr>
                <a:spLocks noChangeAspect="1" noChangeArrowheads="1"/>
              </p:cNvSpPr>
              <p:nvPr userDrawn="1"/>
            </p:nvSpPr>
            <p:spPr bwMode="auto">
              <a:xfrm>
                <a:off x="466390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22" name="Oval 1023"/>
              <p:cNvSpPr>
                <a:spLocks noChangeAspect="1" noChangeArrowheads="1"/>
              </p:cNvSpPr>
              <p:nvPr userDrawn="1"/>
            </p:nvSpPr>
            <p:spPr bwMode="auto">
              <a:xfrm>
                <a:off x="4776992"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23" name="Oval 1024"/>
              <p:cNvSpPr>
                <a:spLocks noChangeAspect="1" noChangeArrowheads="1"/>
              </p:cNvSpPr>
              <p:nvPr userDrawn="1"/>
            </p:nvSpPr>
            <p:spPr bwMode="auto">
              <a:xfrm>
                <a:off x="4888568"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24" name="Oval 1025"/>
              <p:cNvSpPr>
                <a:spLocks noChangeAspect="1" noChangeArrowheads="1"/>
              </p:cNvSpPr>
              <p:nvPr userDrawn="1"/>
            </p:nvSpPr>
            <p:spPr bwMode="auto">
              <a:xfrm>
                <a:off x="5001652"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25" name="Oval 1026"/>
              <p:cNvSpPr>
                <a:spLocks noChangeAspect="1" noChangeArrowheads="1"/>
              </p:cNvSpPr>
              <p:nvPr userDrawn="1"/>
            </p:nvSpPr>
            <p:spPr bwMode="auto">
              <a:xfrm>
                <a:off x="5113228"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26" name="Oval 1027"/>
              <p:cNvSpPr>
                <a:spLocks noChangeAspect="1" noChangeArrowheads="1"/>
              </p:cNvSpPr>
              <p:nvPr userDrawn="1"/>
            </p:nvSpPr>
            <p:spPr bwMode="auto">
              <a:xfrm>
                <a:off x="5226311"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27" name="Oval 1028"/>
              <p:cNvSpPr>
                <a:spLocks noChangeAspect="1" noChangeArrowheads="1"/>
              </p:cNvSpPr>
              <p:nvPr userDrawn="1"/>
            </p:nvSpPr>
            <p:spPr bwMode="auto">
              <a:xfrm>
                <a:off x="5337887"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28" name="Oval 1029"/>
              <p:cNvSpPr>
                <a:spLocks noChangeAspect="1" noChangeArrowheads="1"/>
              </p:cNvSpPr>
              <p:nvPr userDrawn="1"/>
            </p:nvSpPr>
            <p:spPr bwMode="auto">
              <a:xfrm>
                <a:off x="6687355"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29" name="Oval 1030"/>
              <p:cNvSpPr>
                <a:spLocks noChangeAspect="1" noChangeArrowheads="1"/>
              </p:cNvSpPr>
              <p:nvPr userDrawn="1"/>
            </p:nvSpPr>
            <p:spPr bwMode="auto">
              <a:xfrm>
                <a:off x="6912014"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30" name="Oval 1031"/>
              <p:cNvSpPr>
                <a:spLocks noChangeAspect="1" noChangeArrowheads="1"/>
              </p:cNvSpPr>
              <p:nvPr userDrawn="1"/>
            </p:nvSpPr>
            <p:spPr bwMode="auto">
              <a:xfrm>
                <a:off x="7023590" y="404518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31" name="Oval 1032"/>
              <p:cNvSpPr>
                <a:spLocks noChangeAspect="1" noChangeArrowheads="1"/>
              </p:cNvSpPr>
              <p:nvPr userDrawn="1"/>
            </p:nvSpPr>
            <p:spPr bwMode="auto">
              <a:xfrm>
                <a:off x="7136674" y="4045188"/>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32" name="Oval 1033"/>
              <p:cNvSpPr>
                <a:spLocks noChangeAspect="1" noChangeArrowheads="1"/>
              </p:cNvSpPr>
              <p:nvPr userDrawn="1"/>
            </p:nvSpPr>
            <p:spPr bwMode="auto">
              <a:xfrm>
                <a:off x="241731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33" name="Oval 1034"/>
              <p:cNvSpPr>
                <a:spLocks noChangeAspect="1" noChangeArrowheads="1"/>
              </p:cNvSpPr>
              <p:nvPr userDrawn="1"/>
            </p:nvSpPr>
            <p:spPr bwMode="auto">
              <a:xfrm>
                <a:off x="252888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34" name="Oval 1035"/>
              <p:cNvSpPr>
                <a:spLocks noChangeAspect="1" noChangeArrowheads="1"/>
              </p:cNvSpPr>
              <p:nvPr userDrawn="1"/>
            </p:nvSpPr>
            <p:spPr bwMode="auto">
              <a:xfrm>
                <a:off x="264196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35" name="Oval 1036"/>
              <p:cNvSpPr>
                <a:spLocks noChangeAspect="1" noChangeArrowheads="1"/>
              </p:cNvSpPr>
              <p:nvPr userDrawn="1"/>
            </p:nvSpPr>
            <p:spPr bwMode="auto">
              <a:xfrm>
                <a:off x="2753545"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36" name="Oval 1037"/>
              <p:cNvSpPr>
                <a:spLocks noChangeAspect="1" noChangeArrowheads="1"/>
              </p:cNvSpPr>
              <p:nvPr userDrawn="1"/>
            </p:nvSpPr>
            <p:spPr bwMode="auto">
              <a:xfrm>
                <a:off x="286663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37" name="Oval 1038"/>
              <p:cNvSpPr>
                <a:spLocks noChangeAspect="1" noChangeArrowheads="1"/>
              </p:cNvSpPr>
              <p:nvPr userDrawn="1"/>
            </p:nvSpPr>
            <p:spPr bwMode="auto">
              <a:xfrm>
                <a:off x="2978206"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38" name="Oval 1039"/>
              <p:cNvSpPr>
                <a:spLocks noChangeAspect="1" noChangeArrowheads="1"/>
              </p:cNvSpPr>
              <p:nvPr userDrawn="1"/>
            </p:nvSpPr>
            <p:spPr bwMode="auto">
              <a:xfrm>
                <a:off x="3091289"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39" name="Oval 1040"/>
              <p:cNvSpPr>
                <a:spLocks noChangeAspect="1" noChangeArrowheads="1"/>
              </p:cNvSpPr>
              <p:nvPr userDrawn="1"/>
            </p:nvSpPr>
            <p:spPr bwMode="auto">
              <a:xfrm>
                <a:off x="3204373"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40" name="Oval 1041"/>
              <p:cNvSpPr>
                <a:spLocks noChangeAspect="1" noChangeArrowheads="1"/>
              </p:cNvSpPr>
              <p:nvPr userDrawn="1"/>
            </p:nvSpPr>
            <p:spPr bwMode="auto">
              <a:xfrm>
                <a:off x="3315949"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41" name="Oval 1042"/>
              <p:cNvSpPr>
                <a:spLocks noChangeAspect="1" noChangeArrowheads="1"/>
              </p:cNvSpPr>
              <p:nvPr userDrawn="1"/>
            </p:nvSpPr>
            <p:spPr bwMode="auto">
              <a:xfrm>
                <a:off x="3429033"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42" name="Oval 1043"/>
              <p:cNvSpPr>
                <a:spLocks noChangeAspect="1" noChangeArrowheads="1"/>
              </p:cNvSpPr>
              <p:nvPr userDrawn="1"/>
            </p:nvSpPr>
            <p:spPr bwMode="auto">
              <a:xfrm>
                <a:off x="466390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43" name="Oval 1044"/>
              <p:cNvSpPr>
                <a:spLocks noChangeAspect="1" noChangeArrowheads="1"/>
              </p:cNvSpPr>
              <p:nvPr userDrawn="1"/>
            </p:nvSpPr>
            <p:spPr bwMode="auto">
              <a:xfrm>
                <a:off x="4776992"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44" name="Oval 1045"/>
              <p:cNvSpPr>
                <a:spLocks noChangeAspect="1" noChangeArrowheads="1"/>
              </p:cNvSpPr>
              <p:nvPr userDrawn="1"/>
            </p:nvSpPr>
            <p:spPr bwMode="auto">
              <a:xfrm>
                <a:off x="4888568"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45" name="Oval 1046"/>
              <p:cNvSpPr>
                <a:spLocks noChangeAspect="1" noChangeArrowheads="1"/>
              </p:cNvSpPr>
              <p:nvPr userDrawn="1"/>
            </p:nvSpPr>
            <p:spPr bwMode="auto">
              <a:xfrm>
                <a:off x="5001652"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46" name="Oval 1047"/>
              <p:cNvSpPr>
                <a:spLocks noChangeAspect="1" noChangeArrowheads="1"/>
              </p:cNvSpPr>
              <p:nvPr userDrawn="1"/>
            </p:nvSpPr>
            <p:spPr bwMode="auto">
              <a:xfrm>
                <a:off x="5113228"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47" name="Oval 1048"/>
              <p:cNvSpPr>
                <a:spLocks noChangeAspect="1" noChangeArrowheads="1"/>
              </p:cNvSpPr>
              <p:nvPr userDrawn="1"/>
            </p:nvSpPr>
            <p:spPr bwMode="auto">
              <a:xfrm>
                <a:off x="5226311"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48" name="Oval 1049"/>
              <p:cNvSpPr>
                <a:spLocks noChangeAspect="1" noChangeArrowheads="1"/>
              </p:cNvSpPr>
              <p:nvPr userDrawn="1"/>
            </p:nvSpPr>
            <p:spPr bwMode="auto">
              <a:xfrm>
                <a:off x="6798931"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49" name="Oval 1050"/>
              <p:cNvSpPr>
                <a:spLocks noChangeAspect="1" noChangeArrowheads="1"/>
              </p:cNvSpPr>
              <p:nvPr userDrawn="1"/>
            </p:nvSpPr>
            <p:spPr bwMode="auto">
              <a:xfrm>
                <a:off x="713667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50" name="Oval 1051"/>
              <p:cNvSpPr>
                <a:spLocks noChangeAspect="1" noChangeArrowheads="1"/>
              </p:cNvSpPr>
              <p:nvPr userDrawn="1"/>
            </p:nvSpPr>
            <p:spPr bwMode="auto">
              <a:xfrm>
                <a:off x="7472910" y="414922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51" name="Oval 1052"/>
              <p:cNvSpPr>
                <a:spLocks noChangeAspect="1" noChangeArrowheads="1"/>
              </p:cNvSpPr>
              <p:nvPr userDrawn="1"/>
            </p:nvSpPr>
            <p:spPr bwMode="auto">
              <a:xfrm>
                <a:off x="7585994"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52" name="Oval 1053"/>
              <p:cNvSpPr>
                <a:spLocks noChangeAspect="1" noChangeArrowheads="1"/>
              </p:cNvSpPr>
              <p:nvPr userDrawn="1"/>
            </p:nvSpPr>
            <p:spPr bwMode="auto">
              <a:xfrm>
                <a:off x="7697570" y="4149225"/>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53" name="Oval 1054"/>
              <p:cNvSpPr>
                <a:spLocks noChangeAspect="1" noChangeArrowheads="1"/>
              </p:cNvSpPr>
              <p:nvPr userDrawn="1"/>
            </p:nvSpPr>
            <p:spPr bwMode="auto">
              <a:xfrm>
                <a:off x="252888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54" name="Oval 1055"/>
              <p:cNvSpPr>
                <a:spLocks noChangeAspect="1" noChangeArrowheads="1"/>
              </p:cNvSpPr>
              <p:nvPr userDrawn="1"/>
            </p:nvSpPr>
            <p:spPr bwMode="auto">
              <a:xfrm>
                <a:off x="264196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55" name="Oval 1056"/>
              <p:cNvSpPr>
                <a:spLocks noChangeAspect="1" noChangeArrowheads="1"/>
              </p:cNvSpPr>
              <p:nvPr userDrawn="1"/>
            </p:nvSpPr>
            <p:spPr bwMode="auto">
              <a:xfrm>
                <a:off x="2753545"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56" name="Oval 1057"/>
              <p:cNvSpPr>
                <a:spLocks noChangeAspect="1" noChangeArrowheads="1"/>
              </p:cNvSpPr>
              <p:nvPr userDrawn="1"/>
            </p:nvSpPr>
            <p:spPr bwMode="auto">
              <a:xfrm>
                <a:off x="2866630"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57" name="Oval 1058"/>
              <p:cNvSpPr>
                <a:spLocks noChangeAspect="1" noChangeArrowheads="1"/>
              </p:cNvSpPr>
              <p:nvPr userDrawn="1"/>
            </p:nvSpPr>
            <p:spPr bwMode="auto">
              <a:xfrm>
                <a:off x="2978206"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58" name="Oval 1059"/>
              <p:cNvSpPr>
                <a:spLocks noChangeAspect="1" noChangeArrowheads="1"/>
              </p:cNvSpPr>
              <p:nvPr userDrawn="1"/>
            </p:nvSpPr>
            <p:spPr bwMode="auto">
              <a:xfrm>
                <a:off x="3091289"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59" name="Oval 1060"/>
              <p:cNvSpPr>
                <a:spLocks noChangeAspect="1" noChangeArrowheads="1"/>
              </p:cNvSpPr>
              <p:nvPr userDrawn="1"/>
            </p:nvSpPr>
            <p:spPr bwMode="auto">
              <a:xfrm>
                <a:off x="3204373"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60" name="Oval 1061"/>
              <p:cNvSpPr>
                <a:spLocks noChangeAspect="1" noChangeArrowheads="1"/>
              </p:cNvSpPr>
              <p:nvPr userDrawn="1"/>
            </p:nvSpPr>
            <p:spPr bwMode="auto">
              <a:xfrm>
                <a:off x="3315949"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61" name="Oval 1062"/>
              <p:cNvSpPr>
                <a:spLocks noChangeAspect="1" noChangeArrowheads="1"/>
              </p:cNvSpPr>
              <p:nvPr userDrawn="1"/>
            </p:nvSpPr>
            <p:spPr bwMode="auto">
              <a:xfrm>
                <a:off x="3429033"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62" name="Oval 1063"/>
              <p:cNvSpPr>
                <a:spLocks noChangeAspect="1" noChangeArrowheads="1"/>
              </p:cNvSpPr>
              <p:nvPr userDrawn="1"/>
            </p:nvSpPr>
            <p:spPr bwMode="auto">
              <a:xfrm>
                <a:off x="466390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63" name="Oval 1064"/>
              <p:cNvSpPr>
                <a:spLocks noChangeAspect="1" noChangeArrowheads="1"/>
              </p:cNvSpPr>
              <p:nvPr userDrawn="1"/>
            </p:nvSpPr>
            <p:spPr bwMode="auto">
              <a:xfrm>
                <a:off x="4776992"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64" name="Oval 1065"/>
              <p:cNvSpPr>
                <a:spLocks noChangeAspect="1" noChangeArrowheads="1"/>
              </p:cNvSpPr>
              <p:nvPr userDrawn="1"/>
            </p:nvSpPr>
            <p:spPr bwMode="auto">
              <a:xfrm>
                <a:off x="4888568"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65" name="Oval 1066"/>
              <p:cNvSpPr>
                <a:spLocks noChangeAspect="1" noChangeArrowheads="1"/>
              </p:cNvSpPr>
              <p:nvPr userDrawn="1"/>
            </p:nvSpPr>
            <p:spPr bwMode="auto">
              <a:xfrm>
                <a:off x="5001652"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66" name="Oval 1067"/>
              <p:cNvSpPr>
                <a:spLocks noChangeAspect="1" noChangeArrowheads="1"/>
              </p:cNvSpPr>
              <p:nvPr userDrawn="1"/>
            </p:nvSpPr>
            <p:spPr bwMode="auto">
              <a:xfrm>
                <a:off x="5113228" y="4253262"/>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67" name="Oval 1068"/>
              <p:cNvSpPr>
                <a:spLocks noChangeAspect="1" noChangeArrowheads="1"/>
              </p:cNvSpPr>
              <p:nvPr userDrawn="1"/>
            </p:nvSpPr>
            <p:spPr bwMode="auto">
              <a:xfrm>
                <a:off x="5226311"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68" name="Oval 1069"/>
              <p:cNvSpPr>
                <a:spLocks noChangeAspect="1" noChangeArrowheads="1"/>
              </p:cNvSpPr>
              <p:nvPr userDrawn="1"/>
            </p:nvSpPr>
            <p:spPr bwMode="auto">
              <a:xfrm>
                <a:off x="6912014"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69" name="Oval 1070"/>
              <p:cNvSpPr>
                <a:spLocks noChangeAspect="1" noChangeArrowheads="1"/>
              </p:cNvSpPr>
              <p:nvPr userDrawn="1"/>
            </p:nvSpPr>
            <p:spPr bwMode="auto">
              <a:xfrm>
                <a:off x="7023590" y="4253262"/>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70" name="Oval 1071"/>
              <p:cNvSpPr>
                <a:spLocks noChangeAspect="1" noChangeArrowheads="1"/>
              </p:cNvSpPr>
              <p:nvPr userDrawn="1"/>
            </p:nvSpPr>
            <p:spPr bwMode="auto">
              <a:xfrm>
                <a:off x="7697570" y="4253262"/>
                <a:ext cx="85943" cy="85944"/>
              </a:xfrm>
              <a:prstGeom prst="ellipse">
                <a:avLst/>
              </a:prstGeom>
              <a:grpFill/>
              <a:ln>
                <a:noFill/>
              </a:ln>
              <a:effectLst/>
            </p:spPr>
            <p:txBody>
              <a:bodyPr wrap="none" anchor="ctr"/>
              <a:lstStyle/>
              <a:p>
                <a:pPr defTabSz="1242628">
                  <a:defRPr/>
                </a:pPr>
                <a:endParaRPr lang="en-US" sz="2447" kern="0">
                  <a:solidFill>
                    <a:srgbClr val="292929"/>
                  </a:solidFill>
                  <a:latin typeface="Segoe UI"/>
                </a:endParaRPr>
              </a:p>
            </p:txBody>
          </p:sp>
          <p:sp>
            <p:nvSpPr>
              <p:cNvPr id="1071" name="Oval 1072"/>
              <p:cNvSpPr>
                <a:spLocks noChangeAspect="1" noChangeArrowheads="1"/>
              </p:cNvSpPr>
              <p:nvPr userDrawn="1"/>
            </p:nvSpPr>
            <p:spPr bwMode="auto">
              <a:xfrm>
                <a:off x="252888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72" name="Oval 1073"/>
              <p:cNvSpPr>
                <a:spLocks noChangeAspect="1" noChangeArrowheads="1"/>
              </p:cNvSpPr>
              <p:nvPr userDrawn="1"/>
            </p:nvSpPr>
            <p:spPr bwMode="auto">
              <a:xfrm>
                <a:off x="264196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73" name="Oval 1074"/>
              <p:cNvSpPr>
                <a:spLocks noChangeAspect="1" noChangeArrowheads="1"/>
              </p:cNvSpPr>
              <p:nvPr userDrawn="1"/>
            </p:nvSpPr>
            <p:spPr bwMode="auto">
              <a:xfrm>
                <a:off x="2753545"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74" name="Oval 1075"/>
              <p:cNvSpPr>
                <a:spLocks noChangeAspect="1" noChangeArrowheads="1"/>
              </p:cNvSpPr>
              <p:nvPr userDrawn="1"/>
            </p:nvSpPr>
            <p:spPr bwMode="auto">
              <a:xfrm>
                <a:off x="2866630"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75" name="Oval 1076"/>
              <p:cNvSpPr>
                <a:spLocks noChangeAspect="1" noChangeArrowheads="1"/>
              </p:cNvSpPr>
              <p:nvPr userDrawn="1"/>
            </p:nvSpPr>
            <p:spPr bwMode="auto">
              <a:xfrm>
                <a:off x="2978206"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76" name="Oval 1077"/>
              <p:cNvSpPr>
                <a:spLocks noChangeAspect="1" noChangeArrowheads="1"/>
              </p:cNvSpPr>
              <p:nvPr userDrawn="1"/>
            </p:nvSpPr>
            <p:spPr bwMode="auto">
              <a:xfrm>
                <a:off x="3091289"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77" name="Oval 1078"/>
              <p:cNvSpPr>
                <a:spLocks noChangeAspect="1" noChangeArrowheads="1"/>
              </p:cNvSpPr>
              <p:nvPr userDrawn="1"/>
            </p:nvSpPr>
            <p:spPr bwMode="auto">
              <a:xfrm>
                <a:off x="3204373"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78" name="Oval 1079"/>
              <p:cNvSpPr>
                <a:spLocks noChangeAspect="1" noChangeArrowheads="1"/>
              </p:cNvSpPr>
              <p:nvPr userDrawn="1"/>
            </p:nvSpPr>
            <p:spPr bwMode="auto">
              <a:xfrm>
                <a:off x="3315949"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79" name="Oval 1080"/>
              <p:cNvSpPr>
                <a:spLocks noChangeAspect="1" noChangeArrowheads="1"/>
              </p:cNvSpPr>
              <p:nvPr userDrawn="1"/>
            </p:nvSpPr>
            <p:spPr bwMode="auto">
              <a:xfrm>
                <a:off x="3429033"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80" name="Oval 1081"/>
              <p:cNvSpPr>
                <a:spLocks noChangeAspect="1" noChangeArrowheads="1"/>
              </p:cNvSpPr>
              <p:nvPr userDrawn="1"/>
            </p:nvSpPr>
            <p:spPr bwMode="auto">
              <a:xfrm>
                <a:off x="466390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81" name="Oval 1082"/>
              <p:cNvSpPr>
                <a:spLocks noChangeAspect="1" noChangeArrowheads="1"/>
              </p:cNvSpPr>
              <p:nvPr userDrawn="1"/>
            </p:nvSpPr>
            <p:spPr bwMode="auto">
              <a:xfrm>
                <a:off x="4776992"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82" name="Oval 1083"/>
              <p:cNvSpPr>
                <a:spLocks noChangeAspect="1" noChangeArrowheads="1"/>
              </p:cNvSpPr>
              <p:nvPr userDrawn="1"/>
            </p:nvSpPr>
            <p:spPr bwMode="auto">
              <a:xfrm>
                <a:off x="4888568"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83" name="Oval 1084"/>
              <p:cNvSpPr>
                <a:spLocks noChangeAspect="1" noChangeArrowheads="1"/>
              </p:cNvSpPr>
              <p:nvPr userDrawn="1"/>
            </p:nvSpPr>
            <p:spPr bwMode="auto">
              <a:xfrm>
                <a:off x="5001652"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84" name="Oval 1085"/>
              <p:cNvSpPr>
                <a:spLocks noChangeAspect="1" noChangeArrowheads="1"/>
              </p:cNvSpPr>
              <p:nvPr userDrawn="1"/>
            </p:nvSpPr>
            <p:spPr bwMode="auto">
              <a:xfrm>
                <a:off x="5113228" y="4357300"/>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85" name="Oval 1086"/>
              <p:cNvSpPr>
                <a:spLocks noChangeAspect="1" noChangeArrowheads="1"/>
              </p:cNvSpPr>
              <p:nvPr userDrawn="1"/>
            </p:nvSpPr>
            <p:spPr bwMode="auto">
              <a:xfrm>
                <a:off x="5226311"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86" name="Oval 1087"/>
              <p:cNvSpPr>
                <a:spLocks noChangeAspect="1" noChangeArrowheads="1"/>
              </p:cNvSpPr>
              <p:nvPr userDrawn="1"/>
            </p:nvSpPr>
            <p:spPr bwMode="auto">
              <a:xfrm>
                <a:off x="7472910" y="4357300"/>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87" name="Oval 1088"/>
              <p:cNvSpPr>
                <a:spLocks noChangeAspect="1" noChangeArrowheads="1"/>
              </p:cNvSpPr>
              <p:nvPr userDrawn="1"/>
            </p:nvSpPr>
            <p:spPr bwMode="auto">
              <a:xfrm>
                <a:off x="264196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88" name="Oval 1089"/>
              <p:cNvSpPr>
                <a:spLocks noChangeAspect="1" noChangeArrowheads="1"/>
              </p:cNvSpPr>
              <p:nvPr userDrawn="1"/>
            </p:nvSpPr>
            <p:spPr bwMode="auto">
              <a:xfrm>
                <a:off x="2753545"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89" name="Oval 1090"/>
              <p:cNvSpPr>
                <a:spLocks noChangeAspect="1" noChangeArrowheads="1"/>
              </p:cNvSpPr>
              <p:nvPr userDrawn="1"/>
            </p:nvSpPr>
            <p:spPr bwMode="auto">
              <a:xfrm>
                <a:off x="286663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90" name="Oval 1091"/>
              <p:cNvSpPr>
                <a:spLocks noChangeAspect="1" noChangeArrowheads="1"/>
              </p:cNvSpPr>
              <p:nvPr userDrawn="1"/>
            </p:nvSpPr>
            <p:spPr bwMode="auto">
              <a:xfrm>
                <a:off x="2978206"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91" name="Oval 1092"/>
              <p:cNvSpPr>
                <a:spLocks noChangeAspect="1" noChangeArrowheads="1"/>
              </p:cNvSpPr>
              <p:nvPr userDrawn="1"/>
            </p:nvSpPr>
            <p:spPr bwMode="auto">
              <a:xfrm>
                <a:off x="3091289"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92" name="Oval 1093"/>
              <p:cNvSpPr>
                <a:spLocks noChangeAspect="1" noChangeArrowheads="1"/>
              </p:cNvSpPr>
              <p:nvPr userDrawn="1"/>
            </p:nvSpPr>
            <p:spPr bwMode="auto">
              <a:xfrm>
                <a:off x="3204373"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93" name="Oval 1094"/>
              <p:cNvSpPr>
                <a:spLocks noChangeAspect="1" noChangeArrowheads="1"/>
              </p:cNvSpPr>
              <p:nvPr userDrawn="1"/>
            </p:nvSpPr>
            <p:spPr bwMode="auto">
              <a:xfrm>
                <a:off x="3315949"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94" name="Oval 1095"/>
              <p:cNvSpPr>
                <a:spLocks noChangeAspect="1" noChangeArrowheads="1"/>
              </p:cNvSpPr>
              <p:nvPr userDrawn="1"/>
            </p:nvSpPr>
            <p:spPr bwMode="auto">
              <a:xfrm>
                <a:off x="466390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95" name="Oval 1096"/>
              <p:cNvSpPr>
                <a:spLocks noChangeAspect="1" noChangeArrowheads="1"/>
              </p:cNvSpPr>
              <p:nvPr userDrawn="1"/>
            </p:nvSpPr>
            <p:spPr bwMode="auto">
              <a:xfrm>
                <a:off x="4776992"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96" name="Oval 1097"/>
              <p:cNvSpPr>
                <a:spLocks noChangeAspect="1" noChangeArrowheads="1"/>
              </p:cNvSpPr>
              <p:nvPr userDrawn="1"/>
            </p:nvSpPr>
            <p:spPr bwMode="auto">
              <a:xfrm>
                <a:off x="4888568"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97" name="Oval 1098"/>
              <p:cNvSpPr>
                <a:spLocks noChangeAspect="1" noChangeArrowheads="1"/>
              </p:cNvSpPr>
              <p:nvPr userDrawn="1"/>
            </p:nvSpPr>
            <p:spPr bwMode="auto">
              <a:xfrm>
                <a:off x="500165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98" name="Oval 1099"/>
              <p:cNvSpPr>
                <a:spLocks noChangeAspect="1" noChangeArrowheads="1"/>
              </p:cNvSpPr>
              <p:nvPr userDrawn="1"/>
            </p:nvSpPr>
            <p:spPr bwMode="auto">
              <a:xfrm>
                <a:off x="5113228"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099" name="Oval 1100"/>
              <p:cNvSpPr>
                <a:spLocks noChangeAspect="1" noChangeArrowheads="1"/>
              </p:cNvSpPr>
              <p:nvPr userDrawn="1"/>
            </p:nvSpPr>
            <p:spPr bwMode="auto">
              <a:xfrm>
                <a:off x="5226311"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00" name="Oval 1101"/>
              <p:cNvSpPr>
                <a:spLocks noChangeAspect="1" noChangeArrowheads="1"/>
              </p:cNvSpPr>
              <p:nvPr userDrawn="1"/>
            </p:nvSpPr>
            <p:spPr bwMode="auto">
              <a:xfrm>
                <a:off x="5450972"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01" name="Oval 1102"/>
              <p:cNvSpPr>
                <a:spLocks noChangeAspect="1" noChangeArrowheads="1"/>
              </p:cNvSpPr>
              <p:nvPr userDrawn="1"/>
            </p:nvSpPr>
            <p:spPr bwMode="auto">
              <a:xfrm>
                <a:off x="7361334"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02" name="Oval 1103"/>
              <p:cNvSpPr>
                <a:spLocks noChangeAspect="1" noChangeArrowheads="1"/>
              </p:cNvSpPr>
              <p:nvPr userDrawn="1"/>
            </p:nvSpPr>
            <p:spPr bwMode="auto">
              <a:xfrm>
                <a:off x="7472910" y="445982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03" name="Oval 1104"/>
              <p:cNvSpPr>
                <a:spLocks noChangeAspect="1" noChangeArrowheads="1"/>
              </p:cNvSpPr>
              <p:nvPr userDrawn="1"/>
            </p:nvSpPr>
            <p:spPr bwMode="auto">
              <a:xfrm>
                <a:off x="7697570" y="4459829"/>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04" name="Oval 1105"/>
              <p:cNvSpPr>
                <a:spLocks noChangeAspect="1" noChangeArrowheads="1"/>
              </p:cNvSpPr>
              <p:nvPr userDrawn="1"/>
            </p:nvSpPr>
            <p:spPr bwMode="auto">
              <a:xfrm>
                <a:off x="2753545"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05" name="Oval 1106"/>
              <p:cNvSpPr>
                <a:spLocks noChangeAspect="1" noChangeArrowheads="1"/>
              </p:cNvSpPr>
              <p:nvPr userDrawn="1"/>
            </p:nvSpPr>
            <p:spPr bwMode="auto">
              <a:xfrm>
                <a:off x="286663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06" name="Oval 1107"/>
              <p:cNvSpPr>
                <a:spLocks noChangeAspect="1" noChangeArrowheads="1"/>
              </p:cNvSpPr>
              <p:nvPr userDrawn="1"/>
            </p:nvSpPr>
            <p:spPr bwMode="auto">
              <a:xfrm>
                <a:off x="2978206"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07" name="Oval 1108"/>
              <p:cNvSpPr>
                <a:spLocks noChangeAspect="1" noChangeArrowheads="1"/>
              </p:cNvSpPr>
              <p:nvPr userDrawn="1"/>
            </p:nvSpPr>
            <p:spPr bwMode="auto">
              <a:xfrm>
                <a:off x="3091289"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08" name="Oval 1109"/>
              <p:cNvSpPr>
                <a:spLocks noChangeAspect="1" noChangeArrowheads="1"/>
              </p:cNvSpPr>
              <p:nvPr userDrawn="1"/>
            </p:nvSpPr>
            <p:spPr bwMode="auto">
              <a:xfrm>
                <a:off x="3204373"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09" name="Oval 1110"/>
              <p:cNvSpPr>
                <a:spLocks noChangeAspect="1" noChangeArrowheads="1"/>
              </p:cNvSpPr>
              <p:nvPr userDrawn="1"/>
            </p:nvSpPr>
            <p:spPr bwMode="auto">
              <a:xfrm>
                <a:off x="3315949"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10" name="Oval 1111"/>
              <p:cNvSpPr>
                <a:spLocks noChangeAspect="1" noChangeArrowheads="1"/>
              </p:cNvSpPr>
              <p:nvPr userDrawn="1"/>
            </p:nvSpPr>
            <p:spPr bwMode="auto">
              <a:xfrm>
                <a:off x="466390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11" name="Oval 1112"/>
              <p:cNvSpPr>
                <a:spLocks noChangeAspect="1" noChangeArrowheads="1"/>
              </p:cNvSpPr>
              <p:nvPr userDrawn="1"/>
            </p:nvSpPr>
            <p:spPr bwMode="auto">
              <a:xfrm>
                <a:off x="4776992"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12" name="Oval 1113"/>
              <p:cNvSpPr>
                <a:spLocks noChangeAspect="1" noChangeArrowheads="1"/>
              </p:cNvSpPr>
              <p:nvPr userDrawn="1"/>
            </p:nvSpPr>
            <p:spPr bwMode="auto">
              <a:xfrm>
                <a:off x="4888568"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13" name="Oval 1114"/>
              <p:cNvSpPr>
                <a:spLocks noChangeAspect="1" noChangeArrowheads="1"/>
              </p:cNvSpPr>
              <p:nvPr userDrawn="1"/>
            </p:nvSpPr>
            <p:spPr bwMode="auto">
              <a:xfrm>
                <a:off x="500165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14" name="Oval 1115"/>
              <p:cNvSpPr>
                <a:spLocks noChangeAspect="1" noChangeArrowheads="1"/>
              </p:cNvSpPr>
              <p:nvPr userDrawn="1"/>
            </p:nvSpPr>
            <p:spPr bwMode="auto">
              <a:xfrm>
                <a:off x="5113228"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15" name="Oval 1116"/>
              <p:cNvSpPr>
                <a:spLocks noChangeAspect="1" noChangeArrowheads="1"/>
              </p:cNvSpPr>
              <p:nvPr userDrawn="1"/>
            </p:nvSpPr>
            <p:spPr bwMode="auto">
              <a:xfrm>
                <a:off x="5226311"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16" name="Oval 1117"/>
              <p:cNvSpPr>
                <a:spLocks noChangeAspect="1" noChangeArrowheads="1"/>
              </p:cNvSpPr>
              <p:nvPr userDrawn="1"/>
            </p:nvSpPr>
            <p:spPr bwMode="auto">
              <a:xfrm>
                <a:off x="5450972"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17" name="Oval 1118"/>
              <p:cNvSpPr>
                <a:spLocks noChangeAspect="1" noChangeArrowheads="1"/>
              </p:cNvSpPr>
              <p:nvPr userDrawn="1"/>
            </p:nvSpPr>
            <p:spPr bwMode="auto">
              <a:xfrm>
                <a:off x="724825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18" name="Oval 1119"/>
              <p:cNvSpPr>
                <a:spLocks noChangeAspect="1" noChangeArrowheads="1"/>
              </p:cNvSpPr>
              <p:nvPr userDrawn="1"/>
            </p:nvSpPr>
            <p:spPr bwMode="auto">
              <a:xfrm>
                <a:off x="7361334"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19" name="Oval 1120"/>
              <p:cNvSpPr>
                <a:spLocks noChangeAspect="1" noChangeArrowheads="1"/>
              </p:cNvSpPr>
              <p:nvPr userDrawn="1"/>
            </p:nvSpPr>
            <p:spPr bwMode="auto">
              <a:xfrm>
                <a:off x="7472910" y="4563866"/>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20" name="Oval 1121"/>
              <p:cNvSpPr>
                <a:spLocks noChangeAspect="1" noChangeArrowheads="1"/>
              </p:cNvSpPr>
              <p:nvPr userDrawn="1"/>
            </p:nvSpPr>
            <p:spPr bwMode="auto">
              <a:xfrm>
                <a:off x="7585994"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21" name="Oval 1122"/>
              <p:cNvSpPr>
                <a:spLocks noChangeAspect="1" noChangeArrowheads="1"/>
              </p:cNvSpPr>
              <p:nvPr userDrawn="1"/>
            </p:nvSpPr>
            <p:spPr bwMode="auto">
              <a:xfrm>
                <a:off x="7697570" y="4563866"/>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22" name="Oval 1123"/>
              <p:cNvSpPr>
                <a:spLocks noChangeAspect="1" noChangeArrowheads="1"/>
              </p:cNvSpPr>
              <p:nvPr userDrawn="1"/>
            </p:nvSpPr>
            <p:spPr bwMode="auto">
              <a:xfrm>
                <a:off x="2753545"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23" name="Oval 1124"/>
              <p:cNvSpPr>
                <a:spLocks noChangeAspect="1" noChangeArrowheads="1"/>
              </p:cNvSpPr>
              <p:nvPr userDrawn="1"/>
            </p:nvSpPr>
            <p:spPr bwMode="auto">
              <a:xfrm>
                <a:off x="286663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24" name="Oval 1125"/>
              <p:cNvSpPr>
                <a:spLocks noChangeAspect="1" noChangeArrowheads="1"/>
              </p:cNvSpPr>
              <p:nvPr userDrawn="1"/>
            </p:nvSpPr>
            <p:spPr bwMode="auto">
              <a:xfrm>
                <a:off x="2978206"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25" name="Oval 1126"/>
              <p:cNvSpPr>
                <a:spLocks noChangeAspect="1" noChangeArrowheads="1"/>
              </p:cNvSpPr>
              <p:nvPr userDrawn="1"/>
            </p:nvSpPr>
            <p:spPr bwMode="auto">
              <a:xfrm>
                <a:off x="3091289"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26" name="Oval 1127"/>
              <p:cNvSpPr>
                <a:spLocks noChangeAspect="1" noChangeArrowheads="1"/>
              </p:cNvSpPr>
              <p:nvPr userDrawn="1"/>
            </p:nvSpPr>
            <p:spPr bwMode="auto">
              <a:xfrm>
                <a:off x="3204373"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27" name="Oval 1128"/>
              <p:cNvSpPr>
                <a:spLocks noChangeAspect="1" noChangeArrowheads="1"/>
              </p:cNvSpPr>
              <p:nvPr userDrawn="1"/>
            </p:nvSpPr>
            <p:spPr bwMode="auto">
              <a:xfrm>
                <a:off x="3315949"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28" name="Oval 1129"/>
              <p:cNvSpPr>
                <a:spLocks noChangeAspect="1" noChangeArrowheads="1"/>
              </p:cNvSpPr>
              <p:nvPr userDrawn="1"/>
            </p:nvSpPr>
            <p:spPr bwMode="auto">
              <a:xfrm>
                <a:off x="466390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29" name="Oval 1130"/>
              <p:cNvSpPr>
                <a:spLocks noChangeAspect="1" noChangeArrowheads="1"/>
              </p:cNvSpPr>
              <p:nvPr userDrawn="1"/>
            </p:nvSpPr>
            <p:spPr bwMode="auto">
              <a:xfrm>
                <a:off x="4776992"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30" name="Oval 1131"/>
              <p:cNvSpPr>
                <a:spLocks noChangeAspect="1" noChangeArrowheads="1"/>
              </p:cNvSpPr>
              <p:nvPr userDrawn="1"/>
            </p:nvSpPr>
            <p:spPr bwMode="auto">
              <a:xfrm>
                <a:off x="4888568"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31" name="Oval 1132"/>
              <p:cNvSpPr>
                <a:spLocks noChangeAspect="1" noChangeArrowheads="1"/>
              </p:cNvSpPr>
              <p:nvPr userDrawn="1"/>
            </p:nvSpPr>
            <p:spPr bwMode="auto">
              <a:xfrm>
                <a:off x="500165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32" name="Oval 1133"/>
              <p:cNvSpPr>
                <a:spLocks noChangeAspect="1" noChangeArrowheads="1"/>
              </p:cNvSpPr>
              <p:nvPr userDrawn="1"/>
            </p:nvSpPr>
            <p:spPr bwMode="auto">
              <a:xfrm>
                <a:off x="5113228"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33" name="Oval 1134"/>
              <p:cNvSpPr>
                <a:spLocks noChangeAspect="1" noChangeArrowheads="1"/>
              </p:cNvSpPr>
              <p:nvPr userDrawn="1"/>
            </p:nvSpPr>
            <p:spPr bwMode="auto">
              <a:xfrm>
                <a:off x="5450972"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34" name="Oval 1135"/>
              <p:cNvSpPr>
                <a:spLocks noChangeAspect="1" noChangeArrowheads="1"/>
              </p:cNvSpPr>
              <p:nvPr userDrawn="1"/>
            </p:nvSpPr>
            <p:spPr bwMode="auto">
              <a:xfrm>
                <a:off x="713667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35" name="Oval 1136"/>
              <p:cNvSpPr>
                <a:spLocks noChangeAspect="1" noChangeArrowheads="1"/>
              </p:cNvSpPr>
              <p:nvPr userDrawn="1"/>
            </p:nvSpPr>
            <p:spPr bwMode="auto">
              <a:xfrm>
                <a:off x="724825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36" name="Oval 1137"/>
              <p:cNvSpPr>
                <a:spLocks noChangeAspect="1" noChangeArrowheads="1"/>
              </p:cNvSpPr>
              <p:nvPr userDrawn="1"/>
            </p:nvSpPr>
            <p:spPr bwMode="auto">
              <a:xfrm>
                <a:off x="7361334"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37" name="Oval 1138"/>
              <p:cNvSpPr>
                <a:spLocks noChangeAspect="1" noChangeArrowheads="1"/>
              </p:cNvSpPr>
              <p:nvPr userDrawn="1"/>
            </p:nvSpPr>
            <p:spPr bwMode="auto">
              <a:xfrm>
                <a:off x="7472910"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38" name="Oval 1139"/>
              <p:cNvSpPr>
                <a:spLocks noChangeAspect="1" noChangeArrowheads="1"/>
              </p:cNvSpPr>
              <p:nvPr userDrawn="1"/>
            </p:nvSpPr>
            <p:spPr bwMode="auto">
              <a:xfrm>
                <a:off x="7585994"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39" name="Oval 1140"/>
              <p:cNvSpPr>
                <a:spLocks noChangeAspect="1" noChangeArrowheads="1"/>
              </p:cNvSpPr>
              <p:nvPr userDrawn="1"/>
            </p:nvSpPr>
            <p:spPr bwMode="auto">
              <a:xfrm>
                <a:off x="7697570" y="4667903"/>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40" name="Oval 1141"/>
              <p:cNvSpPr>
                <a:spLocks noChangeAspect="1" noChangeArrowheads="1"/>
              </p:cNvSpPr>
              <p:nvPr userDrawn="1"/>
            </p:nvSpPr>
            <p:spPr bwMode="auto">
              <a:xfrm>
                <a:off x="7810653" y="4667903"/>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41" name="Oval 1142"/>
              <p:cNvSpPr>
                <a:spLocks noChangeAspect="1" noChangeArrowheads="1"/>
              </p:cNvSpPr>
              <p:nvPr userDrawn="1"/>
            </p:nvSpPr>
            <p:spPr bwMode="auto">
              <a:xfrm>
                <a:off x="264196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42" name="Oval 1143"/>
              <p:cNvSpPr>
                <a:spLocks noChangeAspect="1" noChangeArrowheads="1"/>
              </p:cNvSpPr>
              <p:nvPr userDrawn="1"/>
            </p:nvSpPr>
            <p:spPr bwMode="auto">
              <a:xfrm>
                <a:off x="2753545"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43" name="Oval 1144"/>
              <p:cNvSpPr>
                <a:spLocks noChangeAspect="1" noChangeArrowheads="1"/>
              </p:cNvSpPr>
              <p:nvPr userDrawn="1"/>
            </p:nvSpPr>
            <p:spPr bwMode="auto">
              <a:xfrm>
                <a:off x="286663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44" name="Oval 1145"/>
              <p:cNvSpPr>
                <a:spLocks noChangeAspect="1" noChangeArrowheads="1"/>
              </p:cNvSpPr>
              <p:nvPr userDrawn="1"/>
            </p:nvSpPr>
            <p:spPr bwMode="auto">
              <a:xfrm>
                <a:off x="2978206"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45" name="Oval 1146"/>
              <p:cNvSpPr>
                <a:spLocks noChangeAspect="1" noChangeArrowheads="1"/>
              </p:cNvSpPr>
              <p:nvPr userDrawn="1"/>
            </p:nvSpPr>
            <p:spPr bwMode="auto">
              <a:xfrm>
                <a:off x="309128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46" name="Oval 1147"/>
              <p:cNvSpPr>
                <a:spLocks noChangeAspect="1" noChangeArrowheads="1"/>
              </p:cNvSpPr>
              <p:nvPr userDrawn="1"/>
            </p:nvSpPr>
            <p:spPr bwMode="auto">
              <a:xfrm>
                <a:off x="3204373"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47" name="Oval 1148"/>
              <p:cNvSpPr>
                <a:spLocks noChangeAspect="1" noChangeArrowheads="1"/>
              </p:cNvSpPr>
              <p:nvPr userDrawn="1"/>
            </p:nvSpPr>
            <p:spPr bwMode="auto">
              <a:xfrm>
                <a:off x="466390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48" name="Oval 1149"/>
              <p:cNvSpPr>
                <a:spLocks noChangeAspect="1" noChangeArrowheads="1"/>
              </p:cNvSpPr>
              <p:nvPr userDrawn="1"/>
            </p:nvSpPr>
            <p:spPr bwMode="auto">
              <a:xfrm>
                <a:off x="4776992"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49" name="Oval 1150"/>
              <p:cNvSpPr>
                <a:spLocks noChangeAspect="1" noChangeArrowheads="1"/>
              </p:cNvSpPr>
              <p:nvPr userDrawn="1"/>
            </p:nvSpPr>
            <p:spPr bwMode="auto">
              <a:xfrm>
                <a:off x="4888568"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50" name="Oval 1151"/>
              <p:cNvSpPr>
                <a:spLocks noChangeAspect="1" noChangeArrowheads="1"/>
              </p:cNvSpPr>
              <p:nvPr userDrawn="1"/>
            </p:nvSpPr>
            <p:spPr bwMode="auto">
              <a:xfrm>
                <a:off x="500165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51" name="Oval 1152"/>
              <p:cNvSpPr>
                <a:spLocks noChangeAspect="1" noChangeArrowheads="1"/>
              </p:cNvSpPr>
              <p:nvPr userDrawn="1"/>
            </p:nvSpPr>
            <p:spPr bwMode="auto">
              <a:xfrm>
                <a:off x="5113228"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52" name="Oval 1153"/>
              <p:cNvSpPr>
                <a:spLocks noChangeAspect="1" noChangeArrowheads="1"/>
              </p:cNvSpPr>
              <p:nvPr userDrawn="1"/>
            </p:nvSpPr>
            <p:spPr bwMode="auto">
              <a:xfrm>
                <a:off x="5450972"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53" name="Oval 1154"/>
              <p:cNvSpPr>
                <a:spLocks noChangeAspect="1" noChangeArrowheads="1"/>
              </p:cNvSpPr>
              <p:nvPr userDrawn="1"/>
            </p:nvSpPr>
            <p:spPr bwMode="auto">
              <a:xfrm>
                <a:off x="702359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54" name="Oval 1155"/>
              <p:cNvSpPr>
                <a:spLocks noChangeAspect="1" noChangeArrowheads="1"/>
              </p:cNvSpPr>
              <p:nvPr userDrawn="1"/>
            </p:nvSpPr>
            <p:spPr bwMode="auto">
              <a:xfrm>
                <a:off x="713667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55" name="Oval 1156"/>
              <p:cNvSpPr>
                <a:spLocks noChangeAspect="1" noChangeArrowheads="1"/>
              </p:cNvSpPr>
              <p:nvPr userDrawn="1"/>
            </p:nvSpPr>
            <p:spPr bwMode="auto">
              <a:xfrm>
                <a:off x="724825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56" name="Oval 1157"/>
              <p:cNvSpPr>
                <a:spLocks noChangeAspect="1" noChangeArrowheads="1"/>
              </p:cNvSpPr>
              <p:nvPr userDrawn="1"/>
            </p:nvSpPr>
            <p:spPr bwMode="auto">
              <a:xfrm>
                <a:off x="7361334"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57" name="Oval 1158"/>
              <p:cNvSpPr>
                <a:spLocks noChangeAspect="1" noChangeArrowheads="1"/>
              </p:cNvSpPr>
              <p:nvPr userDrawn="1"/>
            </p:nvSpPr>
            <p:spPr bwMode="auto">
              <a:xfrm>
                <a:off x="7472910"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58" name="Oval 1159"/>
              <p:cNvSpPr>
                <a:spLocks noChangeAspect="1" noChangeArrowheads="1"/>
              </p:cNvSpPr>
              <p:nvPr userDrawn="1"/>
            </p:nvSpPr>
            <p:spPr bwMode="auto">
              <a:xfrm>
                <a:off x="7585994"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59" name="Oval 1160"/>
              <p:cNvSpPr>
                <a:spLocks noChangeAspect="1" noChangeArrowheads="1"/>
              </p:cNvSpPr>
              <p:nvPr userDrawn="1"/>
            </p:nvSpPr>
            <p:spPr bwMode="auto">
              <a:xfrm>
                <a:off x="7697570" y="4771940"/>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60" name="Oval 1161"/>
              <p:cNvSpPr>
                <a:spLocks noChangeAspect="1" noChangeArrowheads="1"/>
              </p:cNvSpPr>
              <p:nvPr userDrawn="1"/>
            </p:nvSpPr>
            <p:spPr bwMode="auto">
              <a:xfrm>
                <a:off x="7810653"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61" name="Oval 1162"/>
              <p:cNvSpPr>
                <a:spLocks noChangeAspect="1" noChangeArrowheads="1"/>
              </p:cNvSpPr>
              <p:nvPr userDrawn="1"/>
            </p:nvSpPr>
            <p:spPr bwMode="auto">
              <a:xfrm>
                <a:off x="7922229" y="4771940"/>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62" name="Oval 1163"/>
              <p:cNvSpPr>
                <a:spLocks noChangeAspect="1" noChangeArrowheads="1"/>
              </p:cNvSpPr>
              <p:nvPr userDrawn="1"/>
            </p:nvSpPr>
            <p:spPr bwMode="auto">
              <a:xfrm>
                <a:off x="264196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63" name="Oval 1164"/>
              <p:cNvSpPr>
                <a:spLocks noChangeAspect="1" noChangeArrowheads="1"/>
              </p:cNvSpPr>
              <p:nvPr userDrawn="1"/>
            </p:nvSpPr>
            <p:spPr bwMode="auto">
              <a:xfrm>
                <a:off x="2753545"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64" name="Oval 1165"/>
              <p:cNvSpPr>
                <a:spLocks noChangeAspect="1" noChangeArrowheads="1"/>
              </p:cNvSpPr>
              <p:nvPr userDrawn="1"/>
            </p:nvSpPr>
            <p:spPr bwMode="auto">
              <a:xfrm>
                <a:off x="286663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65" name="Oval 1166"/>
              <p:cNvSpPr>
                <a:spLocks noChangeAspect="1" noChangeArrowheads="1"/>
              </p:cNvSpPr>
              <p:nvPr userDrawn="1"/>
            </p:nvSpPr>
            <p:spPr bwMode="auto">
              <a:xfrm>
                <a:off x="2978206"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66" name="Oval 1167"/>
              <p:cNvSpPr>
                <a:spLocks noChangeAspect="1" noChangeArrowheads="1"/>
              </p:cNvSpPr>
              <p:nvPr userDrawn="1"/>
            </p:nvSpPr>
            <p:spPr bwMode="auto">
              <a:xfrm>
                <a:off x="3091289"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67" name="Oval 1168"/>
              <p:cNvSpPr>
                <a:spLocks noChangeAspect="1" noChangeArrowheads="1"/>
              </p:cNvSpPr>
              <p:nvPr userDrawn="1"/>
            </p:nvSpPr>
            <p:spPr bwMode="auto">
              <a:xfrm>
                <a:off x="4663908"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68" name="Oval 1169"/>
              <p:cNvSpPr>
                <a:spLocks noChangeAspect="1" noChangeArrowheads="1"/>
              </p:cNvSpPr>
              <p:nvPr userDrawn="1"/>
            </p:nvSpPr>
            <p:spPr bwMode="auto">
              <a:xfrm>
                <a:off x="4776992"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69" name="Oval 1170"/>
              <p:cNvSpPr>
                <a:spLocks noChangeAspect="1" noChangeArrowheads="1"/>
              </p:cNvSpPr>
              <p:nvPr userDrawn="1"/>
            </p:nvSpPr>
            <p:spPr bwMode="auto">
              <a:xfrm>
                <a:off x="4888568"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70" name="Oval 1171"/>
              <p:cNvSpPr>
                <a:spLocks noChangeAspect="1" noChangeArrowheads="1"/>
              </p:cNvSpPr>
              <p:nvPr userDrawn="1"/>
            </p:nvSpPr>
            <p:spPr bwMode="auto">
              <a:xfrm>
                <a:off x="5001652"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71" name="Oval 1172"/>
              <p:cNvSpPr>
                <a:spLocks noChangeAspect="1" noChangeArrowheads="1"/>
              </p:cNvSpPr>
              <p:nvPr userDrawn="1"/>
            </p:nvSpPr>
            <p:spPr bwMode="auto">
              <a:xfrm>
                <a:off x="702359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72" name="Oval 1173"/>
              <p:cNvSpPr>
                <a:spLocks noChangeAspect="1" noChangeArrowheads="1"/>
              </p:cNvSpPr>
              <p:nvPr userDrawn="1"/>
            </p:nvSpPr>
            <p:spPr bwMode="auto">
              <a:xfrm>
                <a:off x="713667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73" name="Oval 1174"/>
              <p:cNvSpPr>
                <a:spLocks noChangeAspect="1" noChangeArrowheads="1"/>
              </p:cNvSpPr>
              <p:nvPr userDrawn="1"/>
            </p:nvSpPr>
            <p:spPr bwMode="auto">
              <a:xfrm>
                <a:off x="724825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74" name="Oval 1175"/>
              <p:cNvSpPr>
                <a:spLocks noChangeAspect="1" noChangeArrowheads="1"/>
              </p:cNvSpPr>
              <p:nvPr userDrawn="1"/>
            </p:nvSpPr>
            <p:spPr bwMode="auto">
              <a:xfrm>
                <a:off x="7361334"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75" name="Oval 1176"/>
              <p:cNvSpPr>
                <a:spLocks noChangeAspect="1" noChangeArrowheads="1"/>
              </p:cNvSpPr>
              <p:nvPr userDrawn="1"/>
            </p:nvSpPr>
            <p:spPr bwMode="auto">
              <a:xfrm>
                <a:off x="7472910"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76" name="Oval 1177"/>
              <p:cNvSpPr>
                <a:spLocks noChangeAspect="1" noChangeArrowheads="1"/>
              </p:cNvSpPr>
              <p:nvPr userDrawn="1"/>
            </p:nvSpPr>
            <p:spPr bwMode="auto">
              <a:xfrm>
                <a:off x="7585994"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77" name="Oval 1178"/>
              <p:cNvSpPr>
                <a:spLocks noChangeAspect="1" noChangeArrowheads="1"/>
              </p:cNvSpPr>
              <p:nvPr userDrawn="1"/>
            </p:nvSpPr>
            <p:spPr bwMode="auto">
              <a:xfrm>
                <a:off x="7697570" y="487597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78" name="Oval 1179"/>
              <p:cNvSpPr>
                <a:spLocks noChangeAspect="1" noChangeArrowheads="1"/>
              </p:cNvSpPr>
              <p:nvPr userDrawn="1"/>
            </p:nvSpPr>
            <p:spPr bwMode="auto">
              <a:xfrm>
                <a:off x="7810653" y="487597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79" name="Oval 1180"/>
              <p:cNvSpPr>
                <a:spLocks noChangeAspect="1" noChangeArrowheads="1"/>
              </p:cNvSpPr>
              <p:nvPr userDrawn="1"/>
            </p:nvSpPr>
            <p:spPr bwMode="auto">
              <a:xfrm>
                <a:off x="7922229" y="4875977"/>
                <a:ext cx="85944" cy="85943"/>
              </a:xfrm>
              <a:prstGeom prst="ellipse">
                <a:avLst/>
              </a:prstGeom>
              <a:grpFill/>
              <a:ln>
                <a:noFill/>
              </a:ln>
              <a:effectLst/>
            </p:spPr>
            <p:txBody>
              <a:bodyPr wrap="none" anchor="ctr"/>
              <a:lstStyle/>
              <a:p>
                <a:pPr defTabSz="1242628">
                  <a:defRPr/>
                </a:pPr>
                <a:endParaRPr lang="en-US" sz="2447" kern="0">
                  <a:solidFill>
                    <a:srgbClr val="292929"/>
                  </a:solidFill>
                  <a:latin typeface="Segoe UI"/>
                </a:endParaRPr>
              </a:p>
            </p:txBody>
          </p:sp>
          <p:sp>
            <p:nvSpPr>
              <p:cNvPr id="1180" name="Oval 1181"/>
              <p:cNvSpPr>
                <a:spLocks noChangeAspect="1" noChangeArrowheads="1"/>
              </p:cNvSpPr>
              <p:nvPr userDrawn="1"/>
            </p:nvSpPr>
            <p:spPr bwMode="auto">
              <a:xfrm>
                <a:off x="264196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81" name="Oval 1182"/>
              <p:cNvSpPr>
                <a:spLocks noChangeAspect="1" noChangeArrowheads="1"/>
              </p:cNvSpPr>
              <p:nvPr userDrawn="1"/>
            </p:nvSpPr>
            <p:spPr bwMode="auto">
              <a:xfrm>
                <a:off x="2753545"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82" name="Oval 1183"/>
              <p:cNvSpPr>
                <a:spLocks noChangeAspect="1" noChangeArrowheads="1"/>
              </p:cNvSpPr>
              <p:nvPr userDrawn="1"/>
            </p:nvSpPr>
            <p:spPr bwMode="auto">
              <a:xfrm>
                <a:off x="286663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83" name="Oval 1184"/>
              <p:cNvSpPr>
                <a:spLocks noChangeAspect="1" noChangeArrowheads="1"/>
              </p:cNvSpPr>
              <p:nvPr userDrawn="1"/>
            </p:nvSpPr>
            <p:spPr bwMode="auto">
              <a:xfrm>
                <a:off x="2978206"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84" name="Oval 1185"/>
              <p:cNvSpPr>
                <a:spLocks noChangeAspect="1" noChangeArrowheads="1"/>
              </p:cNvSpPr>
              <p:nvPr userDrawn="1"/>
            </p:nvSpPr>
            <p:spPr bwMode="auto">
              <a:xfrm>
                <a:off x="3091289"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85" name="Oval 1186"/>
              <p:cNvSpPr>
                <a:spLocks noChangeAspect="1" noChangeArrowheads="1"/>
              </p:cNvSpPr>
              <p:nvPr userDrawn="1"/>
            </p:nvSpPr>
            <p:spPr bwMode="auto">
              <a:xfrm>
                <a:off x="4776992"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86" name="Oval 1187"/>
              <p:cNvSpPr>
                <a:spLocks noChangeAspect="1" noChangeArrowheads="1"/>
              </p:cNvSpPr>
              <p:nvPr userDrawn="1"/>
            </p:nvSpPr>
            <p:spPr bwMode="auto">
              <a:xfrm>
                <a:off x="4888568"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87" name="Oval 1188"/>
              <p:cNvSpPr>
                <a:spLocks noChangeAspect="1" noChangeArrowheads="1"/>
              </p:cNvSpPr>
              <p:nvPr userDrawn="1"/>
            </p:nvSpPr>
            <p:spPr bwMode="auto">
              <a:xfrm>
                <a:off x="5001652"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88" name="Oval 1189"/>
              <p:cNvSpPr>
                <a:spLocks noChangeAspect="1" noChangeArrowheads="1"/>
              </p:cNvSpPr>
              <p:nvPr userDrawn="1"/>
            </p:nvSpPr>
            <p:spPr bwMode="auto">
              <a:xfrm>
                <a:off x="702359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89" name="Oval 1190"/>
              <p:cNvSpPr>
                <a:spLocks noChangeAspect="1" noChangeArrowheads="1"/>
              </p:cNvSpPr>
              <p:nvPr userDrawn="1"/>
            </p:nvSpPr>
            <p:spPr bwMode="auto">
              <a:xfrm>
                <a:off x="713667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90" name="Oval 1191"/>
              <p:cNvSpPr>
                <a:spLocks noChangeAspect="1" noChangeArrowheads="1"/>
              </p:cNvSpPr>
              <p:nvPr userDrawn="1"/>
            </p:nvSpPr>
            <p:spPr bwMode="auto">
              <a:xfrm>
                <a:off x="7472910"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91" name="Oval 1192"/>
              <p:cNvSpPr>
                <a:spLocks noChangeAspect="1" noChangeArrowheads="1"/>
              </p:cNvSpPr>
              <p:nvPr userDrawn="1"/>
            </p:nvSpPr>
            <p:spPr bwMode="auto">
              <a:xfrm>
                <a:off x="7585994"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92" name="Oval 1193"/>
              <p:cNvSpPr>
                <a:spLocks noChangeAspect="1" noChangeArrowheads="1"/>
              </p:cNvSpPr>
              <p:nvPr userDrawn="1"/>
            </p:nvSpPr>
            <p:spPr bwMode="auto">
              <a:xfrm>
                <a:off x="7697570" y="4978507"/>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93" name="Oval 1194"/>
              <p:cNvSpPr>
                <a:spLocks noChangeAspect="1" noChangeArrowheads="1"/>
              </p:cNvSpPr>
              <p:nvPr userDrawn="1"/>
            </p:nvSpPr>
            <p:spPr bwMode="auto">
              <a:xfrm>
                <a:off x="7810653" y="4978507"/>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94" name="Oval 1195"/>
              <p:cNvSpPr>
                <a:spLocks noChangeAspect="1" noChangeArrowheads="1"/>
              </p:cNvSpPr>
              <p:nvPr userDrawn="1"/>
            </p:nvSpPr>
            <p:spPr bwMode="auto">
              <a:xfrm>
                <a:off x="2641969"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95" name="Oval 1196"/>
              <p:cNvSpPr>
                <a:spLocks noChangeAspect="1" noChangeArrowheads="1"/>
              </p:cNvSpPr>
              <p:nvPr userDrawn="1"/>
            </p:nvSpPr>
            <p:spPr bwMode="auto">
              <a:xfrm>
                <a:off x="2753545"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96" name="Oval 1197"/>
              <p:cNvSpPr>
                <a:spLocks noChangeAspect="1" noChangeArrowheads="1"/>
              </p:cNvSpPr>
              <p:nvPr userDrawn="1"/>
            </p:nvSpPr>
            <p:spPr bwMode="auto">
              <a:xfrm>
                <a:off x="286663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97" name="Oval 1198"/>
              <p:cNvSpPr>
                <a:spLocks noChangeAspect="1" noChangeArrowheads="1"/>
              </p:cNvSpPr>
              <p:nvPr userDrawn="1"/>
            </p:nvSpPr>
            <p:spPr bwMode="auto">
              <a:xfrm>
                <a:off x="2978206"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98" name="Oval 1199"/>
              <p:cNvSpPr>
                <a:spLocks noChangeAspect="1" noChangeArrowheads="1"/>
              </p:cNvSpPr>
              <p:nvPr userDrawn="1"/>
            </p:nvSpPr>
            <p:spPr bwMode="auto">
              <a:xfrm>
                <a:off x="4776992"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199" name="Oval 1200"/>
              <p:cNvSpPr>
                <a:spLocks noChangeAspect="1" noChangeArrowheads="1"/>
              </p:cNvSpPr>
              <p:nvPr userDrawn="1"/>
            </p:nvSpPr>
            <p:spPr bwMode="auto">
              <a:xfrm>
                <a:off x="7585994"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00" name="Oval 1201"/>
              <p:cNvSpPr>
                <a:spLocks noChangeAspect="1" noChangeArrowheads="1"/>
              </p:cNvSpPr>
              <p:nvPr userDrawn="1"/>
            </p:nvSpPr>
            <p:spPr bwMode="auto">
              <a:xfrm>
                <a:off x="7697570"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01" name="Oval 1202"/>
              <p:cNvSpPr>
                <a:spLocks noChangeAspect="1" noChangeArrowheads="1"/>
              </p:cNvSpPr>
              <p:nvPr userDrawn="1"/>
            </p:nvSpPr>
            <p:spPr bwMode="auto">
              <a:xfrm>
                <a:off x="7810653" y="5082543"/>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02" name="Oval 1203"/>
              <p:cNvSpPr>
                <a:spLocks noChangeAspect="1" noChangeArrowheads="1"/>
              </p:cNvSpPr>
              <p:nvPr userDrawn="1"/>
            </p:nvSpPr>
            <p:spPr bwMode="auto">
              <a:xfrm>
                <a:off x="8484633" y="5082543"/>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03" name="Oval 1204"/>
              <p:cNvSpPr>
                <a:spLocks noChangeAspect="1" noChangeArrowheads="1"/>
              </p:cNvSpPr>
              <p:nvPr userDrawn="1"/>
            </p:nvSpPr>
            <p:spPr bwMode="auto">
              <a:xfrm>
                <a:off x="2641969"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04" name="Oval 1205"/>
              <p:cNvSpPr>
                <a:spLocks noChangeAspect="1" noChangeArrowheads="1"/>
              </p:cNvSpPr>
              <p:nvPr userDrawn="1"/>
            </p:nvSpPr>
            <p:spPr bwMode="auto">
              <a:xfrm>
                <a:off x="2753545"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05" name="Oval 1206"/>
              <p:cNvSpPr>
                <a:spLocks noChangeAspect="1" noChangeArrowheads="1"/>
              </p:cNvSpPr>
              <p:nvPr userDrawn="1"/>
            </p:nvSpPr>
            <p:spPr bwMode="auto">
              <a:xfrm>
                <a:off x="286663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06" name="Oval 1207"/>
              <p:cNvSpPr>
                <a:spLocks noChangeAspect="1" noChangeArrowheads="1"/>
              </p:cNvSpPr>
              <p:nvPr userDrawn="1"/>
            </p:nvSpPr>
            <p:spPr bwMode="auto">
              <a:xfrm>
                <a:off x="7697570"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07" name="Oval 1208"/>
              <p:cNvSpPr>
                <a:spLocks noChangeAspect="1" noChangeArrowheads="1"/>
              </p:cNvSpPr>
              <p:nvPr userDrawn="1"/>
            </p:nvSpPr>
            <p:spPr bwMode="auto">
              <a:xfrm>
                <a:off x="7810653" y="5186581"/>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08" name="Oval 1209"/>
              <p:cNvSpPr>
                <a:spLocks noChangeAspect="1" noChangeArrowheads="1"/>
              </p:cNvSpPr>
              <p:nvPr userDrawn="1"/>
            </p:nvSpPr>
            <p:spPr bwMode="auto">
              <a:xfrm>
                <a:off x="8484633" y="5186581"/>
                <a:ext cx="85943"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09" name="Oval 1210"/>
              <p:cNvSpPr>
                <a:spLocks noChangeAspect="1" noChangeArrowheads="1"/>
              </p:cNvSpPr>
              <p:nvPr userDrawn="1"/>
            </p:nvSpPr>
            <p:spPr bwMode="auto">
              <a:xfrm>
                <a:off x="264196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10" name="Oval 1211"/>
              <p:cNvSpPr>
                <a:spLocks noChangeAspect="1" noChangeArrowheads="1"/>
              </p:cNvSpPr>
              <p:nvPr userDrawn="1"/>
            </p:nvSpPr>
            <p:spPr bwMode="auto">
              <a:xfrm>
                <a:off x="2753545"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11" name="Oval 1212"/>
              <p:cNvSpPr>
                <a:spLocks noChangeAspect="1" noChangeArrowheads="1"/>
              </p:cNvSpPr>
              <p:nvPr userDrawn="1"/>
            </p:nvSpPr>
            <p:spPr bwMode="auto">
              <a:xfrm>
                <a:off x="7810653"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12" name="Oval 1213"/>
              <p:cNvSpPr>
                <a:spLocks noChangeAspect="1" noChangeArrowheads="1"/>
              </p:cNvSpPr>
              <p:nvPr userDrawn="1"/>
            </p:nvSpPr>
            <p:spPr bwMode="auto">
              <a:xfrm>
                <a:off x="8371549" y="5290618"/>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13" name="Oval 1214"/>
              <p:cNvSpPr>
                <a:spLocks noChangeAspect="1" noChangeArrowheads="1"/>
              </p:cNvSpPr>
              <p:nvPr userDrawn="1"/>
            </p:nvSpPr>
            <p:spPr bwMode="auto">
              <a:xfrm>
                <a:off x="2641969"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14" name="Oval 1215"/>
              <p:cNvSpPr>
                <a:spLocks noChangeAspect="1" noChangeArrowheads="1"/>
              </p:cNvSpPr>
              <p:nvPr userDrawn="1"/>
            </p:nvSpPr>
            <p:spPr bwMode="auto">
              <a:xfrm>
                <a:off x="2753545"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15" name="Oval 1216"/>
              <p:cNvSpPr>
                <a:spLocks noChangeAspect="1" noChangeArrowheads="1"/>
              </p:cNvSpPr>
              <p:nvPr userDrawn="1"/>
            </p:nvSpPr>
            <p:spPr bwMode="auto">
              <a:xfrm>
                <a:off x="8259973" y="539465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16" name="Oval 1217"/>
              <p:cNvSpPr>
                <a:spLocks noChangeAspect="1" noChangeArrowheads="1"/>
              </p:cNvSpPr>
              <p:nvPr userDrawn="1"/>
            </p:nvSpPr>
            <p:spPr bwMode="auto">
              <a:xfrm>
                <a:off x="2641969"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17" name="Oval 1218"/>
              <p:cNvSpPr>
                <a:spLocks noChangeAspect="1" noChangeArrowheads="1"/>
              </p:cNvSpPr>
              <p:nvPr userDrawn="1"/>
            </p:nvSpPr>
            <p:spPr bwMode="auto">
              <a:xfrm>
                <a:off x="2753545" y="5497185"/>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18" name="Oval 1219"/>
              <p:cNvSpPr>
                <a:spLocks noChangeAspect="1" noChangeArrowheads="1"/>
              </p:cNvSpPr>
              <p:nvPr userDrawn="1"/>
            </p:nvSpPr>
            <p:spPr bwMode="auto">
              <a:xfrm>
                <a:off x="2641969" y="5601221"/>
                <a:ext cx="85944"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19" name="Oval 1220"/>
              <p:cNvSpPr>
                <a:spLocks noChangeAspect="1" noChangeArrowheads="1"/>
              </p:cNvSpPr>
              <p:nvPr userDrawn="1"/>
            </p:nvSpPr>
            <p:spPr bwMode="auto">
              <a:xfrm>
                <a:off x="2641969"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20" name="Oval 1221"/>
              <p:cNvSpPr>
                <a:spLocks noChangeAspect="1" noChangeArrowheads="1"/>
              </p:cNvSpPr>
              <p:nvPr userDrawn="1"/>
            </p:nvSpPr>
            <p:spPr bwMode="auto">
              <a:xfrm>
                <a:off x="2753545" y="5705259"/>
                <a:ext cx="85944" cy="85943"/>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21" name="Oval 1222"/>
              <p:cNvSpPr>
                <a:spLocks noChangeAspect="1" noChangeArrowheads="1"/>
              </p:cNvSpPr>
              <p:nvPr userDrawn="1"/>
            </p:nvSpPr>
            <p:spPr bwMode="auto">
              <a:xfrm>
                <a:off x="4103013"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sp>
            <p:nvSpPr>
              <p:cNvPr id="1222" name="Oval 1223"/>
              <p:cNvSpPr>
                <a:spLocks noChangeAspect="1" noChangeArrowheads="1"/>
              </p:cNvSpPr>
              <p:nvPr userDrawn="1"/>
            </p:nvSpPr>
            <p:spPr bwMode="auto">
              <a:xfrm>
                <a:off x="4214589" y="2697229"/>
                <a:ext cx="85943" cy="85944"/>
              </a:xfrm>
              <a:prstGeom prst="ellipse">
                <a:avLst/>
              </a:prstGeom>
              <a:grp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1242628">
                  <a:defRPr/>
                </a:pPr>
                <a:endParaRPr lang="en-US" sz="2447" kern="0">
                  <a:solidFill>
                    <a:srgbClr val="292929"/>
                  </a:solidFill>
                  <a:latin typeface="Segoe UI"/>
                </a:endParaRPr>
              </a:p>
            </p:txBody>
          </p:sp>
        </p:grpSp>
        <p:sp>
          <p:nvSpPr>
            <p:cNvPr id="1223" name="Title 4"/>
            <p:cNvSpPr txBox="1">
              <a:spLocks/>
            </p:cNvSpPr>
            <p:nvPr/>
          </p:nvSpPr>
          <p:spPr>
            <a:xfrm>
              <a:off x="7390600" y="6248914"/>
              <a:ext cx="3130166" cy="425270"/>
            </a:xfrm>
            <a:prstGeom prst="rect">
              <a:avLst/>
            </a:prstGeom>
            <a:solidFill>
              <a:schemeClr val="accent1">
                <a:lumMod val="50000"/>
              </a:schemeClr>
            </a:solidFill>
          </p:spPr>
          <p:txBody>
            <a:bodyPr vert="horz" lIns="93248" tIns="46624" rIns="93248" bIns="46624" rtlCol="0" anchor="t">
              <a:normAutofit fontScale="77500" lnSpcReduction="20000"/>
            </a:bodyPr>
            <a:lstStyle>
              <a:lvl1pPr algn="l" defTabSz="914400" rtl="0" eaLnBrk="1" latinLnBrk="0" hangingPunct="1">
                <a:lnSpc>
                  <a:spcPct val="90000"/>
                </a:lnSpc>
                <a:spcBef>
                  <a:spcPct val="0"/>
                </a:spcBef>
                <a:buNone/>
                <a:defRPr sz="5400" kern="1200">
                  <a:solidFill>
                    <a:schemeClr val="bg1"/>
                  </a:solidFill>
                  <a:latin typeface="+mj-lt"/>
                  <a:ea typeface="+mj-ea"/>
                  <a:cs typeface="+mj-cs"/>
                </a:defRPr>
              </a:lvl1pPr>
            </a:lstStyle>
            <a:p>
              <a:pPr algn="ctr" defTabSz="914309">
                <a:defRPr/>
              </a:pPr>
              <a:r>
                <a:rPr lang="en-US" sz="2856">
                  <a:solidFill>
                    <a:srgbClr val="FFFFFF"/>
                  </a:solidFill>
                  <a:effectLst>
                    <a:outerShdw blurRad="38100" dist="38100" dir="2700000" algn="tl">
                      <a:srgbClr val="000000">
                        <a:alpha val="43137"/>
                      </a:srgbClr>
                    </a:outerShdw>
                  </a:effectLst>
                  <a:latin typeface="Segoe UI"/>
                </a:rPr>
                <a:t>www.contoso.com</a:t>
              </a:r>
              <a:endParaRPr lang="en-US" sz="2856">
                <a:solidFill>
                  <a:srgbClr val="505050"/>
                </a:solidFill>
                <a:latin typeface="Segoe UI"/>
              </a:endParaRPr>
            </a:p>
          </p:txBody>
        </p:sp>
        <p:sp>
          <p:nvSpPr>
            <p:cNvPr id="1230" name="Rectangle 1229"/>
            <p:cNvSpPr/>
            <p:nvPr/>
          </p:nvSpPr>
          <p:spPr>
            <a:xfrm>
              <a:off x="4428342" y="3194160"/>
              <a:ext cx="277631" cy="2571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649">
                <a:defRPr/>
              </a:pPr>
              <a:endParaRPr lang="en-US" sz="1836">
                <a:solidFill>
                  <a:srgbClr val="FFFFFF"/>
                </a:solidFill>
                <a:latin typeface="Segoe UI"/>
              </a:endParaRPr>
            </a:p>
          </p:txBody>
        </p:sp>
        <p:pic>
          <p:nvPicPr>
            <p:cNvPr id="1256" name="Picture 125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04833" y="2576750"/>
              <a:ext cx="729447" cy="727878"/>
            </a:xfrm>
            <a:prstGeom prst="rect">
              <a:avLst/>
            </a:prstGeom>
          </p:spPr>
        </p:pic>
        <p:pic>
          <p:nvPicPr>
            <p:cNvPr id="1259" name="Picture 125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10471" y="4730417"/>
              <a:ext cx="1087729" cy="1126888"/>
            </a:xfrm>
            <a:prstGeom prst="rect">
              <a:avLst/>
            </a:prstGeom>
          </p:spPr>
        </p:pic>
        <p:cxnSp>
          <p:nvCxnSpPr>
            <p:cNvPr id="1261" name="Straight Arrow Connector 1260"/>
            <p:cNvCxnSpPr>
              <a:endCxn id="1080" idx="3"/>
            </p:cNvCxnSpPr>
            <p:nvPr/>
          </p:nvCxnSpPr>
          <p:spPr>
            <a:xfrm>
              <a:off x="6166869" y="3304628"/>
              <a:ext cx="2382523" cy="1802072"/>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63" name="Straight Arrow Connector 1262"/>
            <p:cNvCxnSpPr>
              <a:stCxn id="656" idx="5"/>
            </p:cNvCxnSpPr>
            <p:nvPr/>
          </p:nvCxnSpPr>
          <p:spPr>
            <a:xfrm flipH="1">
              <a:off x="9032713" y="3692680"/>
              <a:ext cx="753711" cy="892200"/>
            </a:xfrm>
            <a:prstGeom prst="straightConnector1">
              <a:avLst/>
            </a:prstGeom>
            <a:ln w="254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1265" name="Straight Arrow Connector 1264"/>
            <p:cNvCxnSpPr>
              <a:stCxn id="1049" idx="4"/>
              <a:endCxn id="1259" idx="3"/>
            </p:cNvCxnSpPr>
            <p:nvPr/>
          </p:nvCxnSpPr>
          <p:spPr>
            <a:xfrm flipH="1">
              <a:off x="9398200" y="4940186"/>
              <a:ext cx="1346903" cy="353675"/>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1229" name="Picture 12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94013" y="3015199"/>
              <a:ext cx="729447" cy="727878"/>
            </a:xfrm>
            <a:prstGeom prst="rect">
              <a:avLst/>
            </a:prstGeom>
          </p:spPr>
        </p:pic>
        <p:pic>
          <p:nvPicPr>
            <p:cNvPr id="1231" name="Picture 123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660497" y="4419692"/>
              <a:ext cx="729447" cy="727878"/>
            </a:xfrm>
            <a:prstGeom prst="rect">
              <a:avLst/>
            </a:prstGeom>
          </p:spPr>
        </p:pic>
        <p:cxnSp>
          <p:nvCxnSpPr>
            <p:cNvPr id="1232" name="Straight Arrow Connector 1231"/>
            <p:cNvCxnSpPr>
              <a:stCxn id="1259" idx="2"/>
              <a:endCxn id="1223" idx="0"/>
            </p:cNvCxnSpPr>
            <p:nvPr/>
          </p:nvCxnSpPr>
          <p:spPr>
            <a:xfrm>
              <a:off x="8854336" y="5857305"/>
              <a:ext cx="101347" cy="391609"/>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99820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60" name="Text Placeholder 359"/>
          <p:cNvSpPr>
            <a:spLocks noGrp="1"/>
          </p:cNvSpPr>
          <p:nvPr>
            <p:ph type="body" sz="quarter" idx="10"/>
          </p:nvPr>
        </p:nvSpPr>
        <p:spPr>
          <a:xfrm>
            <a:off x="366168" y="1212851"/>
            <a:ext cx="11702553" cy="1902059"/>
          </a:xfrm>
        </p:spPr>
        <p:txBody>
          <a:bodyPr/>
          <a:lstStyle/>
          <a:p>
            <a:r>
              <a:rPr lang="en-US">
                <a:solidFill>
                  <a:srgbClr val="0078D7"/>
                </a:solidFill>
              </a:rPr>
              <a:t>Load distribution methods</a:t>
            </a:r>
          </a:p>
          <a:p>
            <a:r>
              <a:rPr lang="en-US">
                <a:solidFill>
                  <a:srgbClr val="0078D7"/>
                </a:solidFill>
              </a:rPr>
              <a:t>Custom probes</a:t>
            </a:r>
          </a:p>
          <a:p>
            <a:r>
              <a:rPr lang="en-US">
                <a:solidFill>
                  <a:srgbClr val="0078D7"/>
                </a:solidFill>
              </a:rPr>
              <a:t>Multiple load-balanced IPs</a:t>
            </a:r>
          </a:p>
        </p:txBody>
      </p:sp>
      <p:sp>
        <p:nvSpPr>
          <p:cNvPr id="3" name="Title 2"/>
          <p:cNvSpPr>
            <a:spLocks noGrp="1"/>
          </p:cNvSpPr>
          <p:nvPr>
            <p:ph type="title"/>
          </p:nvPr>
        </p:nvSpPr>
        <p:spPr/>
        <p:txBody>
          <a:bodyPr/>
          <a:lstStyle/>
          <a:p>
            <a:r>
              <a:rPr lang="en-US"/>
              <a:t>Regional – Load balancer</a:t>
            </a:r>
          </a:p>
        </p:txBody>
      </p:sp>
      <p:sp>
        <p:nvSpPr>
          <p:cNvPr id="5" name="TextBox 4"/>
          <p:cNvSpPr txBox="1"/>
          <p:nvPr/>
        </p:nvSpPr>
        <p:spPr>
          <a:xfrm>
            <a:off x="9785540" y="4153358"/>
            <a:ext cx="1128396" cy="249267"/>
          </a:xfrm>
          <a:prstGeom prst="rect">
            <a:avLst/>
          </a:prstGeom>
          <a:noFill/>
        </p:spPr>
        <p:txBody>
          <a:bodyPr wrap="square" lIns="0" tIns="0" rIns="0" bIns="0" rtlCol="0">
            <a:spAutoFit/>
          </a:bodyPr>
          <a:lstStyle>
            <a:defPPr>
              <a:defRPr lang="en-US"/>
            </a:defPPr>
            <a:lvl1pPr>
              <a:lnSpc>
                <a:spcPct val="90000"/>
              </a:lnSpc>
              <a:defRPr sz="1100">
                <a:gradFill>
                  <a:gsLst>
                    <a:gs pos="2917">
                      <a:schemeClr val="tx1"/>
                    </a:gs>
                    <a:gs pos="30000">
                      <a:schemeClr val="tx1"/>
                    </a:gs>
                  </a:gsLst>
                  <a:lin ang="5400000" scaled="0"/>
                </a:gradFill>
              </a:defRPr>
            </a:lvl1pPr>
          </a:lstStyle>
          <a:p>
            <a:pPr algn="ctr" defTabSz="914218">
              <a:defRPr/>
            </a:pPr>
            <a:r>
              <a:rPr lang="en-US" sz="1800" kern="0">
                <a:solidFill>
                  <a:srgbClr val="FFFFFF"/>
                </a:solidFill>
                <a:latin typeface="Segoe UI"/>
              </a:rPr>
              <a:t>Azure</a:t>
            </a:r>
            <a:endParaRPr lang="en-US" sz="2400" kern="0">
              <a:solidFill>
                <a:srgbClr val="FFFFFF"/>
              </a:solidFill>
              <a:latin typeface="Segoe UI"/>
            </a:endParaRPr>
          </a:p>
        </p:txBody>
      </p:sp>
      <p:sp>
        <p:nvSpPr>
          <p:cNvPr id="7" name="AutoShape 3"/>
          <p:cNvSpPr>
            <a:spLocks noChangeAspect="1" noChangeArrowheads="1" noTextEdit="1"/>
          </p:cNvSpPr>
          <p:nvPr/>
        </p:nvSpPr>
        <p:spPr bwMode="auto">
          <a:xfrm>
            <a:off x="6281504" y="955466"/>
            <a:ext cx="6034087" cy="575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770454" y="3803441"/>
            <a:ext cx="3543300" cy="288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6"/>
          <p:cNvSpPr>
            <a:spLocks/>
          </p:cNvSpPr>
          <p:nvPr/>
        </p:nvSpPr>
        <p:spPr bwMode="auto">
          <a:xfrm>
            <a:off x="6773629" y="3806616"/>
            <a:ext cx="3527425" cy="2871788"/>
          </a:xfrm>
          <a:custGeom>
            <a:avLst/>
            <a:gdLst>
              <a:gd name="T0" fmla="*/ 623 w 6229"/>
              <a:gd name="T1" fmla="*/ 5082 h 5082"/>
              <a:gd name="T2" fmla="*/ 5606 w 6229"/>
              <a:gd name="T3" fmla="*/ 5082 h 5082"/>
              <a:gd name="T4" fmla="*/ 6229 w 6229"/>
              <a:gd name="T5" fmla="*/ 4459 h 5082"/>
              <a:gd name="T6" fmla="*/ 6229 w 6229"/>
              <a:gd name="T7" fmla="*/ 623 h 5082"/>
              <a:gd name="T8" fmla="*/ 5606 w 6229"/>
              <a:gd name="T9" fmla="*/ 0 h 5082"/>
              <a:gd name="T10" fmla="*/ 623 w 6229"/>
              <a:gd name="T11" fmla="*/ 0 h 5082"/>
              <a:gd name="T12" fmla="*/ 0 w 6229"/>
              <a:gd name="T13" fmla="*/ 623 h 5082"/>
              <a:gd name="T14" fmla="*/ 0 w 6229"/>
              <a:gd name="T15" fmla="*/ 4459 h 5082"/>
              <a:gd name="T16" fmla="*/ 623 w 6229"/>
              <a:gd name="T17" fmla="*/ 5082 h 50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29" h="5082">
                <a:moveTo>
                  <a:pt x="623" y="5082"/>
                </a:moveTo>
                <a:lnTo>
                  <a:pt x="5606" y="5082"/>
                </a:lnTo>
                <a:cubicBezTo>
                  <a:pt x="5950" y="5082"/>
                  <a:pt x="6229" y="4803"/>
                  <a:pt x="6229" y="4459"/>
                </a:cubicBezTo>
                <a:lnTo>
                  <a:pt x="6229" y="623"/>
                </a:lnTo>
                <a:cubicBezTo>
                  <a:pt x="6229" y="279"/>
                  <a:pt x="5950" y="0"/>
                  <a:pt x="5606" y="0"/>
                </a:cubicBezTo>
                <a:lnTo>
                  <a:pt x="623" y="0"/>
                </a:lnTo>
                <a:cubicBezTo>
                  <a:pt x="279" y="0"/>
                  <a:pt x="0" y="279"/>
                  <a:pt x="0" y="623"/>
                </a:cubicBezTo>
                <a:lnTo>
                  <a:pt x="0" y="4459"/>
                </a:lnTo>
                <a:cubicBezTo>
                  <a:pt x="0" y="4803"/>
                  <a:pt x="279" y="5082"/>
                  <a:pt x="623" y="5082"/>
                </a:cubicBezTo>
                <a:close/>
              </a:path>
            </a:pathLst>
          </a:custGeom>
          <a:noFill/>
          <a:ln w="60325" cap="sq">
            <a:solidFill>
              <a:srgbClr val="1E4E79"/>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5"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41916" y="4292391"/>
            <a:ext cx="29543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Picture 8"/>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041916" y="4292391"/>
            <a:ext cx="2954337"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Freeform 9"/>
          <p:cNvSpPr>
            <a:spLocks noEditPoints="1"/>
          </p:cNvSpPr>
          <p:nvPr/>
        </p:nvSpPr>
        <p:spPr bwMode="auto">
          <a:xfrm>
            <a:off x="7087954" y="4317791"/>
            <a:ext cx="2847975" cy="1974850"/>
          </a:xfrm>
          <a:custGeom>
            <a:avLst/>
            <a:gdLst>
              <a:gd name="T0" fmla="*/ 10 w 1794"/>
              <a:gd name="T1" fmla="*/ 578 h 1244"/>
              <a:gd name="T2" fmla="*/ 22 w 1794"/>
              <a:gd name="T3" fmla="*/ 511 h 1244"/>
              <a:gd name="T4" fmla="*/ 43 w 1794"/>
              <a:gd name="T5" fmla="*/ 430 h 1244"/>
              <a:gd name="T6" fmla="*/ 83 w 1794"/>
              <a:gd name="T7" fmla="*/ 375 h 1244"/>
              <a:gd name="T8" fmla="*/ 137 w 1794"/>
              <a:gd name="T9" fmla="*/ 292 h 1244"/>
              <a:gd name="T10" fmla="*/ 180 w 1794"/>
              <a:gd name="T11" fmla="*/ 249 h 1244"/>
              <a:gd name="T12" fmla="*/ 262 w 1794"/>
              <a:gd name="T13" fmla="*/ 192 h 1244"/>
              <a:gd name="T14" fmla="*/ 328 w 1794"/>
              <a:gd name="T15" fmla="*/ 141 h 1244"/>
              <a:gd name="T16" fmla="*/ 399 w 1794"/>
              <a:gd name="T17" fmla="*/ 113 h 1244"/>
              <a:gd name="T18" fmla="*/ 455 w 1794"/>
              <a:gd name="T19" fmla="*/ 89 h 1244"/>
              <a:gd name="T20" fmla="*/ 546 w 1794"/>
              <a:gd name="T21" fmla="*/ 49 h 1244"/>
              <a:gd name="T22" fmla="*/ 605 w 1794"/>
              <a:gd name="T23" fmla="*/ 34 h 1244"/>
              <a:gd name="T24" fmla="*/ 672 w 1794"/>
              <a:gd name="T25" fmla="*/ 20 h 1244"/>
              <a:gd name="T26" fmla="*/ 771 w 1794"/>
              <a:gd name="T27" fmla="*/ 14 h 1244"/>
              <a:gd name="T28" fmla="*/ 854 w 1794"/>
              <a:gd name="T29" fmla="*/ 1 h 1244"/>
              <a:gd name="T30" fmla="*/ 923 w 1794"/>
              <a:gd name="T31" fmla="*/ 8 h 1244"/>
              <a:gd name="T32" fmla="*/ 1022 w 1794"/>
              <a:gd name="T33" fmla="*/ 6 h 1244"/>
              <a:gd name="T34" fmla="*/ 1083 w 1794"/>
              <a:gd name="T35" fmla="*/ 13 h 1244"/>
              <a:gd name="T36" fmla="*/ 1178 w 1794"/>
              <a:gd name="T37" fmla="*/ 39 h 1244"/>
              <a:gd name="T38" fmla="*/ 1244 w 1794"/>
              <a:gd name="T39" fmla="*/ 56 h 1244"/>
              <a:gd name="T40" fmla="*/ 1326 w 1794"/>
              <a:gd name="T41" fmla="*/ 76 h 1244"/>
              <a:gd name="T42" fmla="*/ 1386 w 1794"/>
              <a:gd name="T43" fmla="*/ 109 h 1244"/>
              <a:gd name="T44" fmla="*/ 1477 w 1794"/>
              <a:gd name="T45" fmla="*/ 148 h 1244"/>
              <a:gd name="T46" fmla="*/ 1526 w 1794"/>
              <a:gd name="T47" fmla="*/ 188 h 1244"/>
              <a:gd name="T48" fmla="*/ 1584 w 1794"/>
              <a:gd name="T49" fmla="*/ 231 h 1244"/>
              <a:gd name="T50" fmla="*/ 1635 w 1794"/>
              <a:gd name="T51" fmla="*/ 278 h 1244"/>
              <a:gd name="T52" fmla="*/ 1680 w 1794"/>
              <a:gd name="T53" fmla="*/ 329 h 1244"/>
              <a:gd name="T54" fmla="*/ 1717 w 1794"/>
              <a:gd name="T55" fmla="*/ 383 h 1244"/>
              <a:gd name="T56" fmla="*/ 1746 w 1794"/>
              <a:gd name="T57" fmla="*/ 439 h 1244"/>
              <a:gd name="T58" fmla="*/ 1777 w 1794"/>
              <a:gd name="T59" fmla="*/ 501 h 1244"/>
              <a:gd name="T60" fmla="*/ 1791 w 1794"/>
              <a:gd name="T61" fmla="*/ 568 h 1244"/>
              <a:gd name="T62" fmla="*/ 1784 w 1794"/>
              <a:gd name="T63" fmla="*/ 667 h 1244"/>
              <a:gd name="T64" fmla="*/ 1772 w 1794"/>
              <a:gd name="T65" fmla="*/ 733 h 1244"/>
              <a:gd name="T66" fmla="*/ 1750 w 1794"/>
              <a:gd name="T67" fmla="*/ 814 h 1244"/>
              <a:gd name="T68" fmla="*/ 1710 w 1794"/>
              <a:gd name="T69" fmla="*/ 870 h 1244"/>
              <a:gd name="T70" fmla="*/ 1656 w 1794"/>
              <a:gd name="T71" fmla="*/ 953 h 1244"/>
              <a:gd name="T72" fmla="*/ 1613 w 1794"/>
              <a:gd name="T73" fmla="*/ 996 h 1244"/>
              <a:gd name="T74" fmla="*/ 1531 w 1794"/>
              <a:gd name="T75" fmla="*/ 1052 h 1244"/>
              <a:gd name="T76" fmla="*/ 1464 w 1794"/>
              <a:gd name="T77" fmla="*/ 1104 h 1244"/>
              <a:gd name="T78" fmla="*/ 1394 w 1794"/>
              <a:gd name="T79" fmla="*/ 1131 h 1244"/>
              <a:gd name="T80" fmla="*/ 1337 w 1794"/>
              <a:gd name="T81" fmla="*/ 1155 h 1244"/>
              <a:gd name="T82" fmla="*/ 1247 w 1794"/>
              <a:gd name="T83" fmla="*/ 1195 h 1244"/>
              <a:gd name="T84" fmla="*/ 1187 w 1794"/>
              <a:gd name="T85" fmla="*/ 1210 h 1244"/>
              <a:gd name="T86" fmla="*/ 1120 w 1794"/>
              <a:gd name="T87" fmla="*/ 1224 h 1244"/>
              <a:gd name="T88" fmla="*/ 1021 w 1794"/>
              <a:gd name="T89" fmla="*/ 1230 h 1244"/>
              <a:gd name="T90" fmla="*/ 938 w 1794"/>
              <a:gd name="T91" fmla="*/ 1242 h 1244"/>
              <a:gd name="T92" fmla="*/ 870 w 1794"/>
              <a:gd name="T93" fmla="*/ 1235 h 1244"/>
              <a:gd name="T94" fmla="*/ 770 w 1794"/>
              <a:gd name="T95" fmla="*/ 1237 h 1244"/>
              <a:gd name="T96" fmla="*/ 710 w 1794"/>
              <a:gd name="T97" fmla="*/ 1230 h 1244"/>
              <a:gd name="T98" fmla="*/ 614 w 1794"/>
              <a:gd name="T99" fmla="*/ 1204 h 1244"/>
              <a:gd name="T100" fmla="*/ 550 w 1794"/>
              <a:gd name="T101" fmla="*/ 1188 h 1244"/>
              <a:gd name="T102" fmla="*/ 466 w 1794"/>
              <a:gd name="T103" fmla="*/ 1167 h 1244"/>
              <a:gd name="T104" fmla="*/ 406 w 1794"/>
              <a:gd name="T105" fmla="*/ 1134 h 1244"/>
              <a:gd name="T106" fmla="*/ 315 w 1794"/>
              <a:gd name="T107" fmla="*/ 1095 h 1244"/>
              <a:gd name="T108" fmla="*/ 267 w 1794"/>
              <a:gd name="T109" fmla="*/ 1056 h 1244"/>
              <a:gd name="T110" fmla="*/ 210 w 1794"/>
              <a:gd name="T111" fmla="*/ 1012 h 1244"/>
              <a:gd name="T112" fmla="*/ 159 w 1794"/>
              <a:gd name="T113" fmla="*/ 965 h 1244"/>
              <a:gd name="T114" fmla="*/ 114 w 1794"/>
              <a:gd name="T115" fmla="*/ 914 h 1244"/>
              <a:gd name="T116" fmla="*/ 77 w 1794"/>
              <a:gd name="T117" fmla="*/ 861 h 1244"/>
              <a:gd name="T118" fmla="*/ 40 w 1794"/>
              <a:gd name="T119" fmla="*/ 806 h 1244"/>
              <a:gd name="T120" fmla="*/ 9 w 1794"/>
              <a:gd name="T121" fmla="*/ 712 h 1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94" h="1244">
                <a:moveTo>
                  <a:pt x="1" y="654"/>
                </a:moveTo>
                <a:lnTo>
                  <a:pt x="0" y="646"/>
                </a:lnTo>
                <a:lnTo>
                  <a:pt x="8" y="646"/>
                </a:lnTo>
                <a:lnTo>
                  <a:pt x="8" y="653"/>
                </a:lnTo>
                <a:lnTo>
                  <a:pt x="1" y="654"/>
                </a:lnTo>
                <a:close/>
                <a:moveTo>
                  <a:pt x="0" y="631"/>
                </a:moveTo>
                <a:lnTo>
                  <a:pt x="0" y="623"/>
                </a:lnTo>
                <a:lnTo>
                  <a:pt x="7" y="623"/>
                </a:lnTo>
                <a:lnTo>
                  <a:pt x="7" y="630"/>
                </a:lnTo>
                <a:lnTo>
                  <a:pt x="0" y="631"/>
                </a:lnTo>
                <a:close/>
                <a:moveTo>
                  <a:pt x="0" y="608"/>
                </a:moveTo>
                <a:lnTo>
                  <a:pt x="0" y="600"/>
                </a:lnTo>
                <a:lnTo>
                  <a:pt x="8" y="601"/>
                </a:lnTo>
                <a:lnTo>
                  <a:pt x="7" y="608"/>
                </a:lnTo>
                <a:lnTo>
                  <a:pt x="0" y="608"/>
                </a:lnTo>
                <a:close/>
                <a:moveTo>
                  <a:pt x="1" y="585"/>
                </a:moveTo>
                <a:lnTo>
                  <a:pt x="2" y="577"/>
                </a:lnTo>
                <a:lnTo>
                  <a:pt x="10" y="578"/>
                </a:lnTo>
                <a:lnTo>
                  <a:pt x="9" y="586"/>
                </a:lnTo>
                <a:lnTo>
                  <a:pt x="1" y="585"/>
                </a:lnTo>
                <a:close/>
                <a:moveTo>
                  <a:pt x="4" y="562"/>
                </a:moveTo>
                <a:lnTo>
                  <a:pt x="4" y="558"/>
                </a:lnTo>
                <a:lnTo>
                  <a:pt x="5" y="554"/>
                </a:lnTo>
                <a:lnTo>
                  <a:pt x="12" y="556"/>
                </a:lnTo>
                <a:lnTo>
                  <a:pt x="12" y="559"/>
                </a:lnTo>
                <a:lnTo>
                  <a:pt x="12" y="559"/>
                </a:lnTo>
                <a:lnTo>
                  <a:pt x="11" y="563"/>
                </a:lnTo>
                <a:lnTo>
                  <a:pt x="4" y="562"/>
                </a:lnTo>
                <a:close/>
                <a:moveTo>
                  <a:pt x="8" y="539"/>
                </a:moveTo>
                <a:lnTo>
                  <a:pt x="9" y="532"/>
                </a:lnTo>
                <a:lnTo>
                  <a:pt x="16" y="533"/>
                </a:lnTo>
                <a:lnTo>
                  <a:pt x="15" y="541"/>
                </a:lnTo>
                <a:lnTo>
                  <a:pt x="8" y="539"/>
                </a:lnTo>
                <a:close/>
                <a:moveTo>
                  <a:pt x="12" y="517"/>
                </a:moveTo>
                <a:lnTo>
                  <a:pt x="15" y="509"/>
                </a:lnTo>
                <a:lnTo>
                  <a:pt x="22" y="511"/>
                </a:lnTo>
                <a:lnTo>
                  <a:pt x="20" y="519"/>
                </a:lnTo>
                <a:lnTo>
                  <a:pt x="12" y="517"/>
                </a:lnTo>
                <a:close/>
                <a:moveTo>
                  <a:pt x="18" y="495"/>
                </a:moveTo>
                <a:lnTo>
                  <a:pt x="21" y="487"/>
                </a:lnTo>
                <a:lnTo>
                  <a:pt x="28" y="490"/>
                </a:lnTo>
                <a:lnTo>
                  <a:pt x="26" y="497"/>
                </a:lnTo>
                <a:lnTo>
                  <a:pt x="18" y="495"/>
                </a:lnTo>
                <a:close/>
                <a:moveTo>
                  <a:pt x="26" y="473"/>
                </a:moveTo>
                <a:lnTo>
                  <a:pt x="29" y="466"/>
                </a:lnTo>
                <a:lnTo>
                  <a:pt x="36" y="469"/>
                </a:lnTo>
                <a:lnTo>
                  <a:pt x="33" y="476"/>
                </a:lnTo>
                <a:lnTo>
                  <a:pt x="26" y="473"/>
                </a:lnTo>
                <a:close/>
                <a:moveTo>
                  <a:pt x="35" y="452"/>
                </a:moveTo>
                <a:lnTo>
                  <a:pt x="37" y="445"/>
                </a:lnTo>
                <a:lnTo>
                  <a:pt x="44" y="447"/>
                </a:lnTo>
                <a:lnTo>
                  <a:pt x="42" y="454"/>
                </a:lnTo>
                <a:lnTo>
                  <a:pt x="35" y="452"/>
                </a:lnTo>
                <a:close/>
                <a:moveTo>
                  <a:pt x="43" y="430"/>
                </a:moveTo>
                <a:lnTo>
                  <a:pt x="47" y="424"/>
                </a:lnTo>
                <a:lnTo>
                  <a:pt x="54" y="427"/>
                </a:lnTo>
                <a:lnTo>
                  <a:pt x="50" y="434"/>
                </a:lnTo>
                <a:lnTo>
                  <a:pt x="43" y="430"/>
                </a:lnTo>
                <a:close/>
                <a:moveTo>
                  <a:pt x="54" y="410"/>
                </a:moveTo>
                <a:lnTo>
                  <a:pt x="57" y="403"/>
                </a:lnTo>
                <a:lnTo>
                  <a:pt x="64" y="407"/>
                </a:lnTo>
                <a:lnTo>
                  <a:pt x="61" y="414"/>
                </a:lnTo>
                <a:lnTo>
                  <a:pt x="54" y="410"/>
                </a:lnTo>
                <a:close/>
                <a:moveTo>
                  <a:pt x="65" y="390"/>
                </a:moveTo>
                <a:lnTo>
                  <a:pt x="68" y="383"/>
                </a:lnTo>
                <a:lnTo>
                  <a:pt x="75" y="387"/>
                </a:lnTo>
                <a:lnTo>
                  <a:pt x="71" y="393"/>
                </a:lnTo>
                <a:lnTo>
                  <a:pt x="65" y="390"/>
                </a:lnTo>
                <a:close/>
                <a:moveTo>
                  <a:pt x="77" y="370"/>
                </a:moveTo>
                <a:lnTo>
                  <a:pt x="81" y="364"/>
                </a:lnTo>
                <a:lnTo>
                  <a:pt x="87" y="368"/>
                </a:lnTo>
                <a:lnTo>
                  <a:pt x="83" y="375"/>
                </a:lnTo>
                <a:lnTo>
                  <a:pt x="77" y="370"/>
                </a:lnTo>
                <a:close/>
                <a:moveTo>
                  <a:pt x="89" y="351"/>
                </a:moveTo>
                <a:lnTo>
                  <a:pt x="94" y="345"/>
                </a:lnTo>
                <a:lnTo>
                  <a:pt x="100" y="349"/>
                </a:lnTo>
                <a:lnTo>
                  <a:pt x="96" y="356"/>
                </a:lnTo>
                <a:lnTo>
                  <a:pt x="89" y="351"/>
                </a:lnTo>
                <a:close/>
                <a:moveTo>
                  <a:pt x="103" y="333"/>
                </a:moveTo>
                <a:lnTo>
                  <a:pt x="107" y="326"/>
                </a:lnTo>
                <a:lnTo>
                  <a:pt x="113" y="331"/>
                </a:lnTo>
                <a:lnTo>
                  <a:pt x="109" y="337"/>
                </a:lnTo>
                <a:lnTo>
                  <a:pt x="103" y="333"/>
                </a:lnTo>
                <a:close/>
                <a:moveTo>
                  <a:pt x="117" y="314"/>
                </a:moveTo>
                <a:lnTo>
                  <a:pt x="122" y="309"/>
                </a:lnTo>
                <a:lnTo>
                  <a:pt x="128" y="314"/>
                </a:lnTo>
                <a:lnTo>
                  <a:pt x="123" y="319"/>
                </a:lnTo>
                <a:lnTo>
                  <a:pt x="117" y="314"/>
                </a:lnTo>
                <a:close/>
                <a:moveTo>
                  <a:pt x="132" y="297"/>
                </a:moveTo>
                <a:lnTo>
                  <a:pt x="137" y="292"/>
                </a:lnTo>
                <a:lnTo>
                  <a:pt x="143" y="297"/>
                </a:lnTo>
                <a:lnTo>
                  <a:pt x="138" y="302"/>
                </a:lnTo>
                <a:lnTo>
                  <a:pt x="132" y="297"/>
                </a:lnTo>
                <a:close/>
                <a:moveTo>
                  <a:pt x="147" y="280"/>
                </a:moveTo>
                <a:lnTo>
                  <a:pt x="152" y="275"/>
                </a:lnTo>
                <a:lnTo>
                  <a:pt x="158" y="279"/>
                </a:lnTo>
                <a:lnTo>
                  <a:pt x="153" y="285"/>
                </a:lnTo>
                <a:lnTo>
                  <a:pt x="147" y="280"/>
                </a:lnTo>
                <a:close/>
                <a:moveTo>
                  <a:pt x="164" y="264"/>
                </a:moveTo>
                <a:lnTo>
                  <a:pt x="169" y="259"/>
                </a:lnTo>
                <a:lnTo>
                  <a:pt x="174" y="264"/>
                </a:lnTo>
                <a:lnTo>
                  <a:pt x="169" y="270"/>
                </a:lnTo>
                <a:lnTo>
                  <a:pt x="164" y="264"/>
                </a:lnTo>
                <a:close/>
                <a:moveTo>
                  <a:pt x="180" y="249"/>
                </a:moveTo>
                <a:lnTo>
                  <a:pt x="186" y="243"/>
                </a:lnTo>
                <a:lnTo>
                  <a:pt x="191" y="249"/>
                </a:lnTo>
                <a:lnTo>
                  <a:pt x="185" y="254"/>
                </a:lnTo>
                <a:lnTo>
                  <a:pt x="180" y="249"/>
                </a:lnTo>
                <a:close/>
                <a:moveTo>
                  <a:pt x="197" y="233"/>
                </a:moveTo>
                <a:lnTo>
                  <a:pt x="203" y="228"/>
                </a:lnTo>
                <a:lnTo>
                  <a:pt x="208" y="233"/>
                </a:lnTo>
                <a:lnTo>
                  <a:pt x="202" y="239"/>
                </a:lnTo>
                <a:lnTo>
                  <a:pt x="197" y="233"/>
                </a:lnTo>
                <a:close/>
                <a:moveTo>
                  <a:pt x="215" y="218"/>
                </a:moveTo>
                <a:lnTo>
                  <a:pt x="221" y="213"/>
                </a:lnTo>
                <a:lnTo>
                  <a:pt x="225" y="219"/>
                </a:lnTo>
                <a:lnTo>
                  <a:pt x="219" y="224"/>
                </a:lnTo>
                <a:lnTo>
                  <a:pt x="215" y="218"/>
                </a:lnTo>
                <a:close/>
                <a:moveTo>
                  <a:pt x="233" y="204"/>
                </a:moveTo>
                <a:lnTo>
                  <a:pt x="239" y="200"/>
                </a:lnTo>
                <a:lnTo>
                  <a:pt x="244" y="206"/>
                </a:lnTo>
                <a:lnTo>
                  <a:pt x="238" y="210"/>
                </a:lnTo>
                <a:lnTo>
                  <a:pt x="233" y="204"/>
                </a:lnTo>
                <a:close/>
                <a:moveTo>
                  <a:pt x="251" y="190"/>
                </a:moveTo>
                <a:lnTo>
                  <a:pt x="257" y="186"/>
                </a:lnTo>
                <a:lnTo>
                  <a:pt x="262" y="192"/>
                </a:lnTo>
                <a:lnTo>
                  <a:pt x="256" y="197"/>
                </a:lnTo>
                <a:lnTo>
                  <a:pt x="251" y="190"/>
                </a:lnTo>
                <a:close/>
                <a:moveTo>
                  <a:pt x="270" y="177"/>
                </a:moveTo>
                <a:lnTo>
                  <a:pt x="276" y="173"/>
                </a:lnTo>
                <a:lnTo>
                  <a:pt x="280" y="179"/>
                </a:lnTo>
                <a:lnTo>
                  <a:pt x="274" y="183"/>
                </a:lnTo>
                <a:lnTo>
                  <a:pt x="270" y="177"/>
                </a:lnTo>
                <a:close/>
                <a:moveTo>
                  <a:pt x="289" y="165"/>
                </a:moveTo>
                <a:lnTo>
                  <a:pt x="296" y="161"/>
                </a:lnTo>
                <a:lnTo>
                  <a:pt x="300" y="167"/>
                </a:lnTo>
                <a:lnTo>
                  <a:pt x="294" y="171"/>
                </a:lnTo>
                <a:lnTo>
                  <a:pt x="289" y="165"/>
                </a:lnTo>
                <a:close/>
                <a:moveTo>
                  <a:pt x="308" y="153"/>
                </a:moveTo>
                <a:lnTo>
                  <a:pt x="315" y="149"/>
                </a:lnTo>
                <a:lnTo>
                  <a:pt x="319" y="155"/>
                </a:lnTo>
                <a:lnTo>
                  <a:pt x="313" y="159"/>
                </a:lnTo>
                <a:lnTo>
                  <a:pt x="308" y="153"/>
                </a:lnTo>
                <a:close/>
                <a:moveTo>
                  <a:pt x="328" y="141"/>
                </a:moveTo>
                <a:lnTo>
                  <a:pt x="335" y="137"/>
                </a:lnTo>
                <a:lnTo>
                  <a:pt x="338" y="144"/>
                </a:lnTo>
                <a:lnTo>
                  <a:pt x="332" y="147"/>
                </a:lnTo>
                <a:lnTo>
                  <a:pt x="328" y="141"/>
                </a:lnTo>
                <a:close/>
                <a:moveTo>
                  <a:pt x="348" y="130"/>
                </a:moveTo>
                <a:lnTo>
                  <a:pt x="355" y="127"/>
                </a:lnTo>
                <a:lnTo>
                  <a:pt x="359" y="134"/>
                </a:lnTo>
                <a:lnTo>
                  <a:pt x="352" y="137"/>
                </a:lnTo>
                <a:lnTo>
                  <a:pt x="348" y="130"/>
                </a:lnTo>
                <a:close/>
                <a:moveTo>
                  <a:pt x="369" y="120"/>
                </a:moveTo>
                <a:lnTo>
                  <a:pt x="376" y="116"/>
                </a:lnTo>
                <a:lnTo>
                  <a:pt x="379" y="123"/>
                </a:lnTo>
                <a:lnTo>
                  <a:pt x="372" y="126"/>
                </a:lnTo>
                <a:lnTo>
                  <a:pt x="369" y="120"/>
                </a:lnTo>
                <a:close/>
                <a:moveTo>
                  <a:pt x="389" y="109"/>
                </a:moveTo>
                <a:lnTo>
                  <a:pt x="396" y="106"/>
                </a:lnTo>
                <a:lnTo>
                  <a:pt x="396" y="105"/>
                </a:lnTo>
                <a:lnTo>
                  <a:pt x="399" y="113"/>
                </a:lnTo>
                <a:lnTo>
                  <a:pt x="399" y="113"/>
                </a:lnTo>
                <a:lnTo>
                  <a:pt x="399" y="113"/>
                </a:lnTo>
                <a:lnTo>
                  <a:pt x="393" y="116"/>
                </a:lnTo>
                <a:lnTo>
                  <a:pt x="389" y="109"/>
                </a:lnTo>
                <a:close/>
                <a:moveTo>
                  <a:pt x="410" y="100"/>
                </a:moveTo>
                <a:lnTo>
                  <a:pt x="417" y="97"/>
                </a:lnTo>
                <a:lnTo>
                  <a:pt x="420" y="104"/>
                </a:lnTo>
                <a:lnTo>
                  <a:pt x="413" y="107"/>
                </a:lnTo>
                <a:lnTo>
                  <a:pt x="410" y="100"/>
                </a:lnTo>
                <a:close/>
                <a:moveTo>
                  <a:pt x="431" y="91"/>
                </a:moveTo>
                <a:lnTo>
                  <a:pt x="438" y="88"/>
                </a:lnTo>
                <a:lnTo>
                  <a:pt x="441" y="95"/>
                </a:lnTo>
                <a:lnTo>
                  <a:pt x="434" y="98"/>
                </a:lnTo>
                <a:lnTo>
                  <a:pt x="431" y="91"/>
                </a:lnTo>
                <a:close/>
                <a:moveTo>
                  <a:pt x="452" y="82"/>
                </a:moveTo>
                <a:lnTo>
                  <a:pt x="459" y="79"/>
                </a:lnTo>
                <a:lnTo>
                  <a:pt x="462" y="86"/>
                </a:lnTo>
                <a:lnTo>
                  <a:pt x="455" y="89"/>
                </a:lnTo>
                <a:lnTo>
                  <a:pt x="452" y="82"/>
                </a:lnTo>
                <a:close/>
                <a:moveTo>
                  <a:pt x="474" y="73"/>
                </a:moveTo>
                <a:lnTo>
                  <a:pt x="481" y="71"/>
                </a:lnTo>
                <a:lnTo>
                  <a:pt x="483" y="78"/>
                </a:lnTo>
                <a:lnTo>
                  <a:pt x="476" y="81"/>
                </a:lnTo>
                <a:lnTo>
                  <a:pt x="474" y="73"/>
                </a:lnTo>
                <a:close/>
                <a:moveTo>
                  <a:pt x="495" y="66"/>
                </a:moveTo>
                <a:lnTo>
                  <a:pt x="503" y="63"/>
                </a:lnTo>
                <a:lnTo>
                  <a:pt x="505" y="71"/>
                </a:lnTo>
                <a:lnTo>
                  <a:pt x="498" y="73"/>
                </a:lnTo>
                <a:lnTo>
                  <a:pt x="495" y="66"/>
                </a:lnTo>
                <a:close/>
                <a:moveTo>
                  <a:pt x="517" y="59"/>
                </a:moveTo>
                <a:lnTo>
                  <a:pt x="524" y="56"/>
                </a:lnTo>
                <a:lnTo>
                  <a:pt x="526" y="63"/>
                </a:lnTo>
                <a:lnTo>
                  <a:pt x="519" y="66"/>
                </a:lnTo>
                <a:lnTo>
                  <a:pt x="517" y="59"/>
                </a:lnTo>
                <a:close/>
                <a:moveTo>
                  <a:pt x="539" y="51"/>
                </a:moveTo>
                <a:lnTo>
                  <a:pt x="546" y="49"/>
                </a:lnTo>
                <a:lnTo>
                  <a:pt x="548" y="56"/>
                </a:lnTo>
                <a:lnTo>
                  <a:pt x="541" y="58"/>
                </a:lnTo>
                <a:lnTo>
                  <a:pt x="539" y="51"/>
                </a:lnTo>
                <a:close/>
                <a:moveTo>
                  <a:pt x="561" y="45"/>
                </a:moveTo>
                <a:lnTo>
                  <a:pt x="568" y="43"/>
                </a:lnTo>
                <a:lnTo>
                  <a:pt x="570" y="51"/>
                </a:lnTo>
                <a:lnTo>
                  <a:pt x="562" y="52"/>
                </a:lnTo>
                <a:lnTo>
                  <a:pt x="561" y="45"/>
                </a:lnTo>
                <a:close/>
                <a:moveTo>
                  <a:pt x="583" y="40"/>
                </a:moveTo>
                <a:lnTo>
                  <a:pt x="590" y="37"/>
                </a:lnTo>
                <a:lnTo>
                  <a:pt x="592" y="45"/>
                </a:lnTo>
                <a:lnTo>
                  <a:pt x="585" y="47"/>
                </a:lnTo>
                <a:lnTo>
                  <a:pt x="583" y="40"/>
                </a:lnTo>
                <a:close/>
                <a:moveTo>
                  <a:pt x="605" y="34"/>
                </a:moveTo>
                <a:lnTo>
                  <a:pt x="612" y="32"/>
                </a:lnTo>
                <a:lnTo>
                  <a:pt x="614" y="39"/>
                </a:lnTo>
                <a:lnTo>
                  <a:pt x="607" y="41"/>
                </a:lnTo>
                <a:lnTo>
                  <a:pt x="605" y="34"/>
                </a:lnTo>
                <a:close/>
                <a:moveTo>
                  <a:pt x="627" y="28"/>
                </a:moveTo>
                <a:lnTo>
                  <a:pt x="630" y="27"/>
                </a:lnTo>
                <a:lnTo>
                  <a:pt x="635" y="27"/>
                </a:lnTo>
                <a:lnTo>
                  <a:pt x="636" y="34"/>
                </a:lnTo>
                <a:lnTo>
                  <a:pt x="632" y="35"/>
                </a:lnTo>
                <a:lnTo>
                  <a:pt x="632" y="35"/>
                </a:lnTo>
                <a:lnTo>
                  <a:pt x="629" y="36"/>
                </a:lnTo>
                <a:lnTo>
                  <a:pt x="627" y="28"/>
                </a:lnTo>
                <a:close/>
                <a:moveTo>
                  <a:pt x="650" y="24"/>
                </a:moveTo>
                <a:lnTo>
                  <a:pt x="657" y="22"/>
                </a:lnTo>
                <a:lnTo>
                  <a:pt x="659" y="30"/>
                </a:lnTo>
                <a:lnTo>
                  <a:pt x="651" y="31"/>
                </a:lnTo>
                <a:lnTo>
                  <a:pt x="650" y="24"/>
                </a:lnTo>
                <a:close/>
                <a:moveTo>
                  <a:pt x="672" y="20"/>
                </a:moveTo>
                <a:lnTo>
                  <a:pt x="680" y="19"/>
                </a:lnTo>
                <a:lnTo>
                  <a:pt x="681" y="26"/>
                </a:lnTo>
                <a:lnTo>
                  <a:pt x="674" y="27"/>
                </a:lnTo>
                <a:lnTo>
                  <a:pt x="672" y="20"/>
                </a:lnTo>
                <a:close/>
                <a:moveTo>
                  <a:pt x="695" y="16"/>
                </a:moveTo>
                <a:lnTo>
                  <a:pt x="702" y="15"/>
                </a:lnTo>
                <a:lnTo>
                  <a:pt x="704" y="22"/>
                </a:lnTo>
                <a:lnTo>
                  <a:pt x="696" y="24"/>
                </a:lnTo>
                <a:lnTo>
                  <a:pt x="695" y="16"/>
                </a:lnTo>
                <a:close/>
                <a:moveTo>
                  <a:pt x="718" y="12"/>
                </a:moveTo>
                <a:lnTo>
                  <a:pt x="725" y="11"/>
                </a:lnTo>
                <a:lnTo>
                  <a:pt x="726" y="19"/>
                </a:lnTo>
                <a:lnTo>
                  <a:pt x="718" y="20"/>
                </a:lnTo>
                <a:lnTo>
                  <a:pt x="718" y="12"/>
                </a:lnTo>
                <a:close/>
                <a:moveTo>
                  <a:pt x="740" y="10"/>
                </a:moveTo>
                <a:lnTo>
                  <a:pt x="748" y="9"/>
                </a:lnTo>
                <a:lnTo>
                  <a:pt x="749" y="16"/>
                </a:lnTo>
                <a:lnTo>
                  <a:pt x="741" y="17"/>
                </a:lnTo>
                <a:lnTo>
                  <a:pt x="740" y="10"/>
                </a:lnTo>
                <a:close/>
                <a:moveTo>
                  <a:pt x="763" y="7"/>
                </a:moveTo>
                <a:lnTo>
                  <a:pt x="770" y="6"/>
                </a:lnTo>
                <a:lnTo>
                  <a:pt x="771" y="14"/>
                </a:lnTo>
                <a:lnTo>
                  <a:pt x="764" y="15"/>
                </a:lnTo>
                <a:lnTo>
                  <a:pt x="763" y="7"/>
                </a:lnTo>
                <a:close/>
                <a:moveTo>
                  <a:pt x="786" y="5"/>
                </a:moveTo>
                <a:lnTo>
                  <a:pt x="793" y="4"/>
                </a:lnTo>
                <a:lnTo>
                  <a:pt x="794" y="12"/>
                </a:lnTo>
                <a:lnTo>
                  <a:pt x="786" y="13"/>
                </a:lnTo>
                <a:lnTo>
                  <a:pt x="786" y="5"/>
                </a:lnTo>
                <a:close/>
                <a:moveTo>
                  <a:pt x="809" y="3"/>
                </a:moveTo>
                <a:lnTo>
                  <a:pt x="816" y="3"/>
                </a:lnTo>
                <a:lnTo>
                  <a:pt x="816" y="10"/>
                </a:lnTo>
                <a:lnTo>
                  <a:pt x="809" y="10"/>
                </a:lnTo>
                <a:lnTo>
                  <a:pt x="809" y="3"/>
                </a:lnTo>
                <a:close/>
                <a:moveTo>
                  <a:pt x="831" y="2"/>
                </a:moveTo>
                <a:lnTo>
                  <a:pt x="839" y="1"/>
                </a:lnTo>
                <a:lnTo>
                  <a:pt x="839" y="9"/>
                </a:lnTo>
                <a:lnTo>
                  <a:pt x="832" y="10"/>
                </a:lnTo>
                <a:lnTo>
                  <a:pt x="831" y="2"/>
                </a:lnTo>
                <a:close/>
                <a:moveTo>
                  <a:pt x="854" y="1"/>
                </a:moveTo>
                <a:lnTo>
                  <a:pt x="862" y="1"/>
                </a:lnTo>
                <a:lnTo>
                  <a:pt x="862" y="9"/>
                </a:lnTo>
                <a:lnTo>
                  <a:pt x="855" y="9"/>
                </a:lnTo>
                <a:lnTo>
                  <a:pt x="854" y="1"/>
                </a:lnTo>
                <a:close/>
                <a:moveTo>
                  <a:pt x="877" y="0"/>
                </a:moveTo>
                <a:lnTo>
                  <a:pt x="885" y="0"/>
                </a:lnTo>
                <a:lnTo>
                  <a:pt x="885" y="8"/>
                </a:lnTo>
                <a:lnTo>
                  <a:pt x="877" y="8"/>
                </a:lnTo>
                <a:lnTo>
                  <a:pt x="877" y="0"/>
                </a:lnTo>
                <a:close/>
                <a:moveTo>
                  <a:pt x="900" y="0"/>
                </a:moveTo>
                <a:lnTo>
                  <a:pt x="908" y="0"/>
                </a:lnTo>
                <a:lnTo>
                  <a:pt x="907" y="8"/>
                </a:lnTo>
                <a:lnTo>
                  <a:pt x="900" y="7"/>
                </a:lnTo>
                <a:lnTo>
                  <a:pt x="900" y="0"/>
                </a:lnTo>
                <a:close/>
                <a:moveTo>
                  <a:pt x="923" y="0"/>
                </a:moveTo>
                <a:lnTo>
                  <a:pt x="931" y="1"/>
                </a:lnTo>
                <a:lnTo>
                  <a:pt x="930" y="8"/>
                </a:lnTo>
                <a:lnTo>
                  <a:pt x="923" y="8"/>
                </a:lnTo>
                <a:lnTo>
                  <a:pt x="923" y="0"/>
                </a:lnTo>
                <a:close/>
                <a:moveTo>
                  <a:pt x="946" y="1"/>
                </a:moveTo>
                <a:lnTo>
                  <a:pt x="953" y="1"/>
                </a:lnTo>
                <a:lnTo>
                  <a:pt x="953" y="9"/>
                </a:lnTo>
                <a:lnTo>
                  <a:pt x="946" y="9"/>
                </a:lnTo>
                <a:lnTo>
                  <a:pt x="946" y="1"/>
                </a:lnTo>
                <a:close/>
                <a:moveTo>
                  <a:pt x="968" y="2"/>
                </a:moveTo>
                <a:lnTo>
                  <a:pt x="976" y="3"/>
                </a:lnTo>
                <a:lnTo>
                  <a:pt x="976" y="10"/>
                </a:lnTo>
                <a:lnTo>
                  <a:pt x="968" y="10"/>
                </a:lnTo>
                <a:lnTo>
                  <a:pt x="968" y="2"/>
                </a:lnTo>
                <a:close/>
                <a:moveTo>
                  <a:pt x="992" y="3"/>
                </a:moveTo>
                <a:lnTo>
                  <a:pt x="999" y="4"/>
                </a:lnTo>
                <a:lnTo>
                  <a:pt x="998" y="11"/>
                </a:lnTo>
                <a:lnTo>
                  <a:pt x="991" y="11"/>
                </a:lnTo>
                <a:lnTo>
                  <a:pt x="992" y="3"/>
                </a:lnTo>
                <a:close/>
                <a:moveTo>
                  <a:pt x="1014" y="5"/>
                </a:moveTo>
                <a:lnTo>
                  <a:pt x="1022" y="6"/>
                </a:lnTo>
                <a:lnTo>
                  <a:pt x="1021" y="14"/>
                </a:lnTo>
                <a:lnTo>
                  <a:pt x="1014" y="13"/>
                </a:lnTo>
                <a:lnTo>
                  <a:pt x="1014" y="5"/>
                </a:lnTo>
                <a:close/>
                <a:moveTo>
                  <a:pt x="1037" y="8"/>
                </a:moveTo>
                <a:lnTo>
                  <a:pt x="1045" y="9"/>
                </a:lnTo>
                <a:lnTo>
                  <a:pt x="1044" y="16"/>
                </a:lnTo>
                <a:lnTo>
                  <a:pt x="1036" y="15"/>
                </a:lnTo>
                <a:lnTo>
                  <a:pt x="1037" y="8"/>
                </a:lnTo>
                <a:close/>
                <a:moveTo>
                  <a:pt x="1060" y="10"/>
                </a:moveTo>
                <a:lnTo>
                  <a:pt x="1067" y="11"/>
                </a:lnTo>
                <a:lnTo>
                  <a:pt x="1066" y="19"/>
                </a:lnTo>
                <a:lnTo>
                  <a:pt x="1059" y="18"/>
                </a:lnTo>
                <a:lnTo>
                  <a:pt x="1060" y="10"/>
                </a:lnTo>
                <a:close/>
                <a:moveTo>
                  <a:pt x="1083" y="13"/>
                </a:moveTo>
                <a:lnTo>
                  <a:pt x="1090" y="14"/>
                </a:lnTo>
                <a:lnTo>
                  <a:pt x="1089" y="22"/>
                </a:lnTo>
                <a:lnTo>
                  <a:pt x="1081" y="20"/>
                </a:lnTo>
                <a:lnTo>
                  <a:pt x="1083" y="13"/>
                </a:lnTo>
                <a:close/>
                <a:moveTo>
                  <a:pt x="1105" y="17"/>
                </a:moveTo>
                <a:lnTo>
                  <a:pt x="1112" y="19"/>
                </a:lnTo>
                <a:lnTo>
                  <a:pt x="1111" y="26"/>
                </a:lnTo>
                <a:lnTo>
                  <a:pt x="1104" y="25"/>
                </a:lnTo>
                <a:lnTo>
                  <a:pt x="1105" y="17"/>
                </a:lnTo>
                <a:close/>
                <a:moveTo>
                  <a:pt x="1127" y="21"/>
                </a:moveTo>
                <a:lnTo>
                  <a:pt x="1135" y="22"/>
                </a:lnTo>
                <a:lnTo>
                  <a:pt x="1134" y="30"/>
                </a:lnTo>
                <a:lnTo>
                  <a:pt x="1126" y="29"/>
                </a:lnTo>
                <a:lnTo>
                  <a:pt x="1127" y="21"/>
                </a:lnTo>
                <a:close/>
                <a:moveTo>
                  <a:pt x="1150" y="25"/>
                </a:moveTo>
                <a:lnTo>
                  <a:pt x="1157" y="26"/>
                </a:lnTo>
                <a:lnTo>
                  <a:pt x="1156" y="34"/>
                </a:lnTo>
                <a:lnTo>
                  <a:pt x="1149" y="32"/>
                </a:lnTo>
                <a:lnTo>
                  <a:pt x="1150" y="25"/>
                </a:lnTo>
                <a:close/>
                <a:moveTo>
                  <a:pt x="1173" y="30"/>
                </a:moveTo>
                <a:lnTo>
                  <a:pt x="1180" y="32"/>
                </a:lnTo>
                <a:lnTo>
                  <a:pt x="1178" y="39"/>
                </a:lnTo>
                <a:lnTo>
                  <a:pt x="1171" y="37"/>
                </a:lnTo>
                <a:lnTo>
                  <a:pt x="1173" y="30"/>
                </a:lnTo>
                <a:close/>
                <a:moveTo>
                  <a:pt x="1195" y="36"/>
                </a:moveTo>
                <a:lnTo>
                  <a:pt x="1202" y="37"/>
                </a:lnTo>
                <a:lnTo>
                  <a:pt x="1200" y="45"/>
                </a:lnTo>
                <a:lnTo>
                  <a:pt x="1193" y="43"/>
                </a:lnTo>
                <a:lnTo>
                  <a:pt x="1195" y="36"/>
                </a:lnTo>
                <a:close/>
                <a:moveTo>
                  <a:pt x="1217" y="41"/>
                </a:moveTo>
                <a:lnTo>
                  <a:pt x="1224" y="43"/>
                </a:lnTo>
                <a:lnTo>
                  <a:pt x="1222" y="50"/>
                </a:lnTo>
                <a:lnTo>
                  <a:pt x="1215" y="48"/>
                </a:lnTo>
                <a:lnTo>
                  <a:pt x="1217" y="41"/>
                </a:lnTo>
                <a:close/>
                <a:moveTo>
                  <a:pt x="1239" y="47"/>
                </a:moveTo>
                <a:lnTo>
                  <a:pt x="1246" y="48"/>
                </a:lnTo>
                <a:lnTo>
                  <a:pt x="1247" y="49"/>
                </a:lnTo>
                <a:lnTo>
                  <a:pt x="1244" y="56"/>
                </a:lnTo>
                <a:lnTo>
                  <a:pt x="1243" y="56"/>
                </a:lnTo>
                <a:lnTo>
                  <a:pt x="1244" y="56"/>
                </a:lnTo>
                <a:lnTo>
                  <a:pt x="1237" y="54"/>
                </a:lnTo>
                <a:lnTo>
                  <a:pt x="1239" y="47"/>
                </a:lnTo>
                <a:close/>
                <a:moveTo>
                  <a:pt x="1261" y="54"/>
                </a:moveTo>
                <a:lnTo>
                  <a:pt x="1268" y="56"/>
                </a:lnTo>
                <a:lnTo>
                  <a:pt x="1266" y="63"/>
                </a:lnTo>
                <a:lnTo>
                  <a:pt x="1259" y="61"/>
                </a:lnTo>
                <a:lnTo>
                  <a:pt x="1261" y="54"/>
                </a:lnTo>
                <a:close/>
                <a:moveTo>
                  <a:pt x="1283" y="61"/>
                </a:moveTo>
                <a:lnTo>
                  <a:pt x="1290" y="63"/>
                </a:lnTo>
                <a:lnTo>
                  <a:pt x="1288" y="71"/>
                </a:lnTo>
                <a:lnTo>
                  <a:pt x="1280" y="68"/>
                </a:lnTo>
                <a:lnTo>
                  <a:pt x="1283" y="61"/>
                </a:lnTo>
                <a:close/>
                <a:moveTo>
                  <a:pt x="1304" y="68"/>
                </a:moveTo>
                <a:lnTo>
                  <a:pt x="1312" y="71"/>
                </a:lnTo>
                <a:lnTo>
                  <a:pt x="1309" y="78"/>
                </a:lnTo>
                <a:lnTo>
                  <a:pt x="1302" y="75"/>
                </a:lnTo>
                <a:lnTo>
                  <a:pt x="1304" y="68"/>
                </a:lnTo>
                <a:close/>
                <a:moveTo>
                  <a:pt x="1326" y="76"/>
                </a:moveTo>
                <a:lnTo>
                  <a:pt x="1333" y="78"/>
                </a:lnTo>
                <a:lnTo>
                  <a:pt x="1330" y="85"/>
                </a:lnTo>
                <a:lnTo>
                  <a:pt x="1323" y="83"/>
                </a:lnTo>
                <a:lnTo>
                  <a:pt x="1326" y="76"/>
                </a:lnTo>
                <a:close/>
                <a:moveTo>
                  <a:pt x="1347" y="84"/>
                </a:moveTo>
                <a:lnTo>
                  <a:pt x="1354" y="87"/>
                </a:lnTo>
                <a:lnTo>
                  <a:pt x="1351" y="94"/>
                </a:lnTo>
                <a:lnTo>
                  <a:pt x="1344" y="92"/>
                </a:lnTo>
                <a:lnTo>
                  <a:pt x="1347" y="84"/>
                </a:lnTo>
                <a:close/>
                <a:moveTo>
                  <a:pt x="1368" y="93"/>
                </a:moveTo>
                <a:lnTo>
                  <a:pt x="1375" y="96"/>
                </a:lnTo>
                <a:lnTo>
                  <a:pt x="1373" y="103"/>
                </a:lnTo>
                <a:lnTo>
                  <a:pt x="1365" y="100"/>
                </a:lnTo>
                <a:lnTo>
                  <a:pt x="1368" y="93"/>
                </a:lnTo>
                <a:close/>
                <a:moveTo>
                  <a:pt x="1389" y="102"/>
                </a:moveTo>
                <a:lnTo>
                  <a:pt x="1396" y="105"/>
                </a:lnTo>
                <a:lnTo>
                  <a:pt x="1393" y="112"/>
                </a:lnTo>
                <a:lnTo>
                  <a:pt x="1386" y="109"/>
                </a:lnTo>
                <a:lnTo>
                  <a:pt x="1389" y="102"/>
                </a:lnTo>
                <a:close/>
                <a:moveTo>
                  <a:pt x="1410" y="112"/>
                </a:moveTo>
                <a:lnTo>
                  <a:pt x="1417" y="116"/>
                </a:lnTo>
                <a:lnTo>
                  <a:pt x="1414" y="122"/>
                </a:lnTo>
                <a:lnTo>
                  <a:pt x="1407" y="119"/>
                </a:lnTo>
                <a:lnTo>
                  <a:pt x="1410" y="112"/>
                </a:lnTo>
                <a:close/>
                <a:moveTo>
                  <a:pt x="1430" y="123"/>
                </a:moveTo>
                <a:lnTo>
                  <a:pt x="1437" y="126"/>
                </a:lnTo>
                <a:lnTo>
                  <a:pt x="1434" y="133"/>
                </a:lnTo>
                <a:lnTo>
                  <a:pt x="1427" y="129"/>
                </a:lnTo>
                <a:lnTo>
                  <a:pt x="1430" y="123"/>
                </a:lnTo>
                <a:close/>
                <a:moveTo>
                  <a:pt x="1451" y="133"/>
                </a:moveTo>
                <a:lnTo>
                  <a:pt x="1457" y="136"/>
                </a:lnTo>
                <a:lnTo>
                  <a:pt x="1454" y="143"/>
                </a:lnTo>
                <a:lnTo>
                  <a:pt x="1447" y="140"/>
                </a:lnTo>
                <a:lnTo>
                  <a:pt x="1451" y="133"/>
                </a:lnTo>
                <a:close/>
                <a:moveTo>
                  <a:pt x="1471" y="144"/>
                </a:moveTo>
                <a:lnTo>
                  <a:pt x="1477" y="148"/>
                </a:lnTo>
                <a:lnTo>
                  <a:pt x="1473" y="155"/>
                </a:lnTo>
                <a:lnTo>
                  <a:pt x="1467" y="150"/>
                </a:lnTo>
                <a:lnTo>
                  <a:pt x="1471" y="144"/>
                </a:lnTo>
                <a:close/>
                <a:moveTo>
                  <a:pt x="1490" y="156"/>
                </a:moveTo>
                <a:lnTo>
                  <a:pt x="1497" y="160"/>
                </a:lnTo>
                <a:lnTo>
                  <a:pt x="1493" y="167"/>
                </a:lnTo>
                <a:lnTo>
                  <a:pt x="1486" y="163"/>
                </a:lnTo>
                <a:lnTo>
                  <a:pt x="1490" y="156"/>
                </a:lnTo>
                <a:close/>
                <a:moveTo>
                  <a:pt x="1510" y="168"/>
                </a:moveTo>
                <a:lnTo>
                  <a:pt x="1516" y="172"/>
                </a:lnTo>
                <a:lnTo>
                  <a:pt x="1512" y="179"/>
                </a:lnTo>
                <a:lnTo>
                  <a:pt x="1506" y="175"/>
                </a:lnTo>
                <a:lnTo>
                  <a:pt x="1510" y="168"/>
                </a:lnTo>
                <a:close/>
                <a:moveTo>
                  <a:pt x="1529" y="181"/>
                </a:moveTo>
                <a:lnTo>
                  <a:pt x="1531" y="182"/>
                </a:lnTo>
                <a:lnTo>
                  <a:pt x="1536" y="185"/>
                </a:lnTo>
                <a:lnTo>
                  <a:pt x="1531" y="191"/>
                </a:lnTo>
                <a:lnTo>
                  <a:pt x="1526" y="188"/>
                </a:lnTo>
                <a:lnTo>
                  <a:pt x="1527" y="188"/>
                </a:lnTo>
                <a:lnTo>
                  <a:pt x="1525" y="187"/>
                </a:lnTo>
                <a:lnTo>
                  <a:pt x="1529" y="181"/>
                </a:lnTo>
                <a:close/>
                <a:moveTo>
                  <a:pt x="1548" y="194"/>
                </a:moveTo>
                <a:lnTo>
                  <a:pt x="1554" y="199"/>
                </a:lnTo>
                <a:lnTo>
                  <a:pt x="1549" y="205"/>
                </a:lnTo>
                <a:lnTo>
                  <a:pt x="1543" y="200"/>
                </a:lnTo>
                <a:lnTo>
                  <a:pt x="1548" y="194"/>
                </a:lnTo>
                <a:close/>
                <a:moveTo>
                  <a:pt x="1566" y="208"/>
                </a:moveTo>
                <a:lnTo>
                  <a:pt x="1572" y="213"/>
                </a:lnTo>
                <a:lnTo>
                  <a:pt x="1567" y="219"/>
                </a:lnTo>
                <a:lnTo>
                  <a:pt x="1561" y="214"/>
                </a:lnTo>
                <a:lnTo>
                  <a:pt x="1566" y="208"/>
                </a:lnTo>
                <a:close/>
                <a:moveTo>
                  <a:pt x="1584" y="222"/>
                </a:moveTo>
                <a:lnTo>
                  <a:pt x="1589" y="225"/>
                </a:lnTo>
                <a:lnTo>
                  <a:pt x="1590" y="227"/>
                </a:lnTo>
                <a:lnTo>
                  <a:pt x="1585" y="233"/>
                </a:lnTo>
                <a:lnTo>
                  <a:pt x="1584" y="231"/>
                </a:lnTo>
                <a:lnTo>
                  <a:pt x="1584" y="231"/>
                </a:lnTo>
                <a:lnTo>
                  <a:pt x="1579" y="228"/>
                </a:lnTo>
                <a:lnTo>
                  <a:pt x="1584" y="222"/>
                </a:lnTo>
                <a:close/>
                <a:moveTo>
                  <a:pt x="1601" y="237"/>
                </a:moveTo>
                <a:lnTo>
                  <a:pt x="1607" y="242"/>
                </a:lnTo>
                <a:lnTo>
                  <a:pt x="1602" y="248"/>
                </a:lnTo>
                <a:lnTo>
                  <a:pt x="1596" y="243"/>
                </a:lnTo>
                <a:lnTo>
                  <a:pt x="1601" y="237"/>
                </a:lnTo>
                <a:close/>
                <a:moveTo>
                  <a:pt x="1618" y="253"/>
                </a:moveTo>
                <a:lnTo>
                  <a:pt x="1624" y="258"/>
                </a:lnTo>
                <a:lnTo>
                  <a:pt x="1618" y="263"/>
                </a:lnTo>
                <a:lnTo>
                  <a:pt x="1613" y="258"/>
                </a:lnTo>
                <a:lnTo>
                  <a:pt x="1618" y="253"/>
                </a:lnTo>
                <a:close/>
                <a:moveTo>
                  <a:pt x="1635" y="268"/>
                </a:moveTo>
                <a:lnTo>
                  <a:pt x="1640" y="273"/>
                </a:lnTo>
                <a:lnTo>
                  <a:pt x="1641" y="273"/>
                </a:lnTo>
                <a:lnTo>
                  <a:pt x="1635" y="279"/>
                </a:lnTo>
                <a:lnTo>
                  <a:pt x="1635" y="278"/>
                </a:lnTo>
                <a:lnTo>
                  <a:pt x="1635" y="279"/>
                </a:lnTo>
                <a:lnTo>
                  <a:pt x="1630" y="274"/>
                </a:lnTo>
                <a:lnTo>
                  <a:pt x="1635" y="268"/>
                </a:lnTo>
                <a:close/>
                <a:moveTo>
                  <a:pt x="1651" y="285"/>
                </a:moveTo>
                <a:lnTo>
                  <a:pt x="1656" y="291"/>
                </a:lnTo>
                <a:lnTo>
                  <a:pt x="1650" y="296"/>
                </a:lnTo>
                <a:lnTo>
                  <a:pt x="1645" y="290"/>
                </a:lnTo>
                <a:lnTo>
                  <a:pt x="1651" y="285"/>
                </a:lnTo>
                <a:close/>
                <a:moveTo>
                  <a:pt x="1666" y="302"/>
                </a:moveTo>
                <a:lnTo>
                  <a:pt x="1671" y="308"/>
                </a:lnTo>
                <a:lnTo>
                  <a:pt x="1665" y="313"/>
                </a:lnTo>
                <a:lnTo>
                  <a:pt x="1660" y="307"/>
                </a:lnTo>
                <a:lnTo>
                  <a:pt x="1666" y="302"/>
                </a:lnTo>
                <a:close/>
                <a:moveTo>
                  <a:pt x="1681" y="319"/>
                </a:moveTo>
                <a:lnTo>
                  <a:pt x="1686" y="325"/>
                </a:lnTo>
                <a:lnTo>
                  <a:pt x="1686" y="325"/>
                </a:lnTo>
                <a:lnTo>
                  <a:pt x="1680" y="330"/>
                </a:lnTo>
                <a:lnTo>
                  <a:pt x="1680" y="329"/>
                </a:lnTo>
                <a:lnTo>
                  <a:pt x="1680" y="330"/>
                </a:lnTo>
                <a:lnTo>
                  <a:pt x="1675" y="324"/>
                </a:lnTo>
                <a:lnTo>
                  <a:pt x="1681" y="319"/>
                </a:lnTo>
                <a:close/>
                <a:moveTo>
                  <a:pt x="1695" y="338"/>
                </a:moveTo>
                <a:lnTo>
                  <a:pt x="1699" y="344"/>
                </a:lnTo>
                <a:lnTo>
                  <a:pt x="1693" y="348"/>
                </a:lnTo>
                <a:lnTo>
                  <a:pt x="1689" y="342"/>
                </a:lnTo>
                <a:lnTo>
                  <a:pt x="1695" y="338"/>
                </a:lnTo>
                <a:close/>
                <a:moveTo>
                  <a:pt x="1708" y="356"/>
                </a:moveTo>
                <a:lnTo>
                  <a:pt x="1712" y="363"/>
                </a:lnTo>
                <a:lnTo>
                  <a:pt x="1706" y="367"/>
                </a:lnTo>
                <a:lnTo>
                  <a:pt x="1701" y="361"/>
                </a:lnTo>
                <a:lnTo>
                  <a:pt x="1708" y="356"/>
                </a:lnTo>
                <a:close/>
                <a:moveTo>
                  <a:pt x="1721" y="375"/>
                </a:moveTo>
                <a:lnTo>
                  <a:pt x="1724" y="379"/>
                </a:lnTo>
                <a:lnTo>
                  <a:pt x="1725" y="382"/>
                </a:lnTo>
                <a:lnTo>
                  <a:pt x="1718" y="386"/>
                </a:lnTo>
                <a:lnTo>
                  <a:pt x="1717" y="383"/>
                </a:lnTo>
                <a:lnTo>
                  <a:pt x="1717" y="383"/>
                </a:lnTo>
                <a:lnTo>
                  <a:pt x="1715" y="380"/>
                </a:lnTo>
                <a:lnTo>
                  <a:pt x="1721" y="375"/>
                </a:lnTo>
                <a:close/>
                <a:moveTo>
                  <a:pt x="1732" y="396"/>
                </a:moveTo>
                <a:lnTo>
                  <a:pt x="1736" y="402"/>
                </a:lnTo>
                <a:lnTo>
                  <a:pt x="1729" y="406"/>
                </a:lnTo>
                <a:lnTo>
                  <a:pt x="1725" y="399"/>
                </a:lnTo>
                <a:lnTo>
                  <a:pt x="1732" y="396"/>
                </a:lnTo>
                <a:close/>
                <a:moveTo>
                  <a:pt x="1743" y="416"/>
                </a:moveTo>
                <a:lnTo>
                  <a:pt x="1746" y="423"/>
                </a:lnTo>
                <a:lnTo>
                  <a:pt x="1740" y="426"/>
                </a:lnTo>
                <a:lnTo>
                  <a:pt x="1736" y="419"/>
                </a:lnTo>
                <a:lnTo>
                  <a:pt x="1743" y="416"/>
                </a:lnTo>
                <a:close/>
                <a:moveTo>
                  <a:pt x="1753" y="436"/>
                </a:moveTo>
                <a:lnTo>
                  <a:pt x="1753" y="436"/>
                </a:lnTo>
                <a:lnTo>
                  <a:pt x="1756" y="443"/>
                </a:lnTo>
                <a:lnTo>
                  <a:pt x="1749" y="446"/>
                </a:lnTo>
                <a:lnTo>
                  <a:pt x="1746" y="439"/>
                </a:lnTo>
                <a:lnTo>
                  <a:pt x="1747" y="440"/>
                </a:lnTo>
                <a:lnTo>
                  <a:pt x="1746" y="439"/>
                </a:lnTo>
                <a:lnTo>
                  <a:pt x="1753" y="436"/>
                </a:lnTo>
                <a:close/>
                <a:moveTo>
                  <a:pt x="1761" y="457"/>
                </a:moveTo>
                <a:lnTo>
                  <a:pt x="1764" y="465"/>
                </a:lnTo>
                <a:lnTo>
                  <a:pt x="1757" y="467"/>
                </a:lnTo>
                <a:lnTo>
                  <a:pt x="1754" y="460"/>
                </a:lnTo>
                <a:lnTo>
                  <a:pt x="1761" y="457"/>
                </a:lnTo>
                <a:close/>
                <a:moveTo>
                  <a:pt x="1770" y="479"/>
                </a:moveTo>
                <a:lnTo>
                  <a:pt x="1772" y="486"/>
                </a:lnTo>
                <a:lnTo>
                  <a:pt x="1765" y="489"/>
                </a:lnTo>
                <a:lnTo>
                  <a:pt x="1762" y="482"/>
                </a:lnTo>
                <a:lnTo>
                  <a:pt x="1770" y="479"/>
                </a:lnTo>
                <a:close/>
                <a:moveTo>
                  <a:pt x="1777" y="501"/>
                </a:moveTo>
                <a:lnTo>
                  <a:pt x="1779" y="508"/>
                </a:lnTo>
                <a:lnTo>
                  <a:pt x="1772" y="510"/>
                </a:lnTo>
                <a:lnTo>
                  <a:pt x="1770" y="503"/>
                </a:lnTo>
                <a:lnTo>
                  <a:pt x="1777" y="501"/>
                </a:lnTo>
                <a:close/>
                <a:moveTo>
                  <a:pt x="1783" y="523"/>
                </a:moveTo>
                <a:lnTo>
                  <a:pt x="1784" y="527"/>
                </a:lnTo>
                <a:lnTo>
                  <a:pt x="1785" y="530"/>
                </a:lnTo>
                <a:lnTo>
                  <a:pt x="1777" y="532"/>
                </a:lnTo>
                <a:lnTo>
                  <a:pt x="1776" y="528"/>
                </a:lnTo>
                <a:lnTo>
                  <a:pt x="1776" y="529"/>
                </a:lnTo>
                <a:lnTo>
                  <a:pt x="1775" y="525"/>
                </a:lnTo>
                <a:lnTo>
                  <a:pt x="1783" y="523"/>
                </a:lnTo>
                <a:close/>
                <a:moveTo>
                  <a:pt x="1787" y="545"/>
                </a:moveTo>
                <a:lnTo>
                  <a:pt x="1788" y="553"/>
                </a:lnTo>
                <a:lnTo>
                  <a:pt x="1781" y="554"/>
                </a:lnTo>
                <a:lnTo>
                  <a:pt x="1780" y="547"/>
                </a:lnTo>
                <a:lnTo>
                  <a:pt x="1787" y="545"/>
                </a:lnTo>
                <a:close/>
                <a:moveTo>
                  <a:pt x="1791" y="568"/>
                </a:moveTo>
                <a:lnTo>
                  <a:pt x="1792" y="576"/>
                </a:lnTo>
                <a:lnTo>
                  <a:pt x="1784" y="577"/>
                </a:lnTo>
                <a:lnTo>
                  <a:pt x="1783" y="569"/>
                </a:lnTo>
                <a:lnTo>
                  <a:pt x="1791" y="568"/>
                </a:lnTo>
                <a:close/>
                <a:moveTo>
                  <a:pt x="1793" y="591"/>
                </a:moveTo>
                <a:lnTo>
                  <a:pt x="1793" y="599"/>
                </a:lnTo>
                <a:lnTo>
                  <a:pt x="1786" y="599"/>
                </a:lnTo>
                <a:lnTo>
                  <a:pt x="1786" y="592"/>
                </a:lnTo>
                <a:lnTo>
                  <a:pt x="1793" y="591"/>
                </a:lnTo>
                <a:close/>
                <a:moveTo>
                  <a:pt x="1794" y="614"/>
                </a:moveTo>
                <a:lnTo>
                  <a:pt x="1794" y="622"/>
                </a:lnTo>
                <a:lnTo>
                  <a:pt x="1787" y="622"/>
                </a:lnTo>
                <a:lnTo>
                  <a:pt x="1786" y="614"/>
                </a:lnTo>
                <a:lnTo>
                  <a:pt x="1794" y="614"/>
                </a:lnTo>
                <a:close/>
                <a:moveTo>
                  <a:pt x="1794" y="637"/>
                </a:moveTo>
                <a:lnTo>
                  <a:pt x="1793" y="645"/>
                </a:lnTo>
                <a:lnTo>
                  <a:pt x="1786" y="644"/>
                </a:lnTo>
                <a:lnTo>
                  <a:pt x="1786" y="637"/>
                </a:lnTo>
                <a:lnTo>
                  <a:pt x="1794" y="637"/>
                </a:lnTo>
                <a:close/>
                <a:moveTo>
                  <a:pt x="1792" y="660"/>
                </a:moveTo>
                <a:lnTo>
                  <a:pt x="1792" y="668"/>
                </a:lnTo>
                <a:lnTo>
                  <a:pt x="1784" y="667"/>
                </a:lnTo>
                <a:lnTo>
                  <a:pt x="1785" y="659"/>
                </a:lnTo>
                <a:lnTo>
                  <a:pt x="1792" y="660"/>
                </a:lnTo>
                <a:close/>
                <a:moveTo>
                  <a:pt x="1790" y="683"/>
                </a:moveTo>
                <a:lnTo>
                  <a:pt x="1790" y="686"/>
                </a:lnTo>
                <a:lnTo>
                  <a:pt x="1789" y="691"/>
                </a:lnTo>
                <a:lnTo>
                  <a:pt x="1781" y="689"/>
                </a:lnTo>
                <a:lnTo>
                  <a:pt x="1782" y="685"/>
                </a:lnTo>
                <a:lnTo>
                  <a:pt x="1782" y="685"/>
                </a:lnTo>
                <a:lnTo>
                  <a:pt x="1782" y="682"/>
                </a:lnTo>
                <a:lnTo>
                  <a:pt x="1790" y="683"/>
                </a:lnTo>
                <a:close/>
                <a:moveTo>
                  <a:pt x="1786" y="706"/>
                </a:moveTo>
                <a:lnTo>
                  <a:pt x="1785" y="713"/>
                </a:lnTo>
                <a:lnTo>
                  <a:pt x="1777" y="712"/>
                </a:lnTo>
                <a:lnTo>
                  <a:pt x="1778" y="704"/>
                </a:lnTo>
                <a:lnTo>
                  <a:pt x="1786" y="706"/>
                </a:lnTo>
                <a:close/>
                <a:moveTo>
                  <a:pt x="1781" y="728"/>
                </a:moveTo>
                <a:lnTo>
                  <a:pt x="1779" y="735"/>
                </a:lnTo>
                <a:lnTo>
                  <a:pt x="1772" y="733"/>
                </a:lnTo>
                <a:lnTo>
                  <a:pt x="1773" y="726"/>
                </a:lnTo>
                <a:lnTo>
                  <a:pt x="1781" y="728"/>
                </a:lnTo>
                <a:close/>
                <a:moveTo>
                  <a:pt x="1775" y="750"/>
                </a:moveTo>
                <a:lnTo>
                  <a:pt x="1772" y="757"/>
                </a:lnTo>
                <a:lnTo>
                  <a:pt x="1765" y="755"/>
                </a:lnTo>
                <a:lnTo>
                  <a:pt x="1768" y="748"/>
                </a:lnTo>
                <a:lnTo>
                  <a:pt x="1775" y="750"/>
                </a:lnTo>
                <a:close/>
                <a:moveTo>
                  <a:pt x="1767" y="771"/>
                </a:moveTo>
                <a:lnTo>
                  <a:pt x="1764" y="779"/>
                </a:lnTo>
                <a:lnTo>
                  <a:pt x="1757" y="776"/>
                </a:lnTo>
                <a:lnTo>
                  <a:pt x="1760" y="769"/>
                </a:lnTo>
                <a:lnTo>
                  <a:pt x="1767" y="771"/>
                </a:lnTo>
                <a:close/>
                <a:moveTo>
                  <a:pt x="1759" y="793"/>
                </a:moveTo>
                <a:lnTo>
                  <a:pt x="1756" y="800"/>
                </a:lnTo>
                <a:lnTo>
                  <a:pt x="1749" y="797"/>
                </a:lnTo>
                <a:lnTo>
                  <a:pt x="1752" y="790"/>
                </a:lnTo>
                <a:lnTo>
                  <a:pt x="1759" y="793"/>
                </a:lnTo>
                <a:close/>
                <a:moveTo>
                  <a:pt x="1750" y="814"/>
                </a:moveTo>
                <a:lnTo>
                  <a:pt x="1746" y="821"/>
                </a:lnTo>
                <a:lnTo>
                  <a:pt x="1740" y="817"/>
                </a:lnTo>
                <a:lnTo>
                  <a:pt x="1743" y="811"/>
                </a:lnTo>
                <a:lnTo>
                  <a:pt x="1750" y="814"/>
                </a:lnTo>
                <a:close/>
                <a:moveTo>
                  <a:pt x="1739" y="834"/>
                </a:moveTo>
                <a:lnTo>
                  <a:pt x="1736" y="841"/>
                </a:lnTo>
                <a:lnTo>
                  <a:pt x="1729" y="838"/>
                </a:lnTo>
                <a:lnTo>
                  <a:pt x="1732" y="831"/>
                </a:lnTo>
                <a:lnTo>
                  <a:pt x="1739" y="834"/>
                </a:lnTo>
                <a:close/>
                <a:moveTo>
                  <a:pt x="1729" y="855"/>
                </a:moveTo>
                <a:lnTo>
                  <a:pt x="1725" y="862"/>
                </a:lnTo>
                <a:lnTo>
                  <a:pt x="1718" y="858"/>
                </a:lnTo>
                <a:lnTo>
                  <a:pt x="1722" y="851"/>
                </a:lnTo>
                <a:lnTo>
                  <a:pt x="1729" y="855"/>
                </a:lnTo>
                <a:close/>
                <a:moveTo>
                  <a:pt x="1716" y="874"/>
                </a:moveTo>
                <a:lnTo>
                  <a:pt x="1712" y="881"/>
                </a:lnTo>
                <a:lnTo>
                  <a:pt x="1706" y="876"/>
                </a:lnTo>
                <a:lnTo>
                  <a:pt x="1710" y="870"/>
                </a:lnTo>
                <a:lnTo>
                  <a:pt x="1716" y="874"/>
                </a:lnTo>
                <a:close/>
                <a:moveTo>
                  <a:pt x="1704" y="893"/>
                </a:moveTo>
                <a:lnTo>
                  <a:pt x="1699" y="900"/>
                </a:lnTo>
                <a:lnTo>
                  <a:pt x="1693" y="895"/>
                </a:lnTo>
                <a:lnTo>
                  <a:pt x="1697" y="889"/>
                </a:lnTo>
                <a:lnTo>
                  <a:pt x="1704" y="893"/>
                </a:lnTo>
                <a:close/>
                <a:moveTo>
                  <a:pt x="1690" y="912"/>
                </a:moveTo>
                <a:lnTo>
                  <a:pt x="1686" y="918"/>
                </a:lnTo>
                <a:lnTo>
                  <a:pt x="1680" y="914"/>
                </a:lnTo>
                <a:lnTo>
                  <a:pt x="1684" y="908"/>
                </a:lnTo>
                <a:lnTo>
                  <a:pt x="1690" y="912"/>
                </a:lnTo>
                <a:close/>
                <a:moveTo>
                  <a:pt x="1676" y="930"/>
                </a:moveTo>
                <a:lnTo>
                  <a:pt x="1671" y="936"/>
                </a:lnTo>
                <a:lnTo>
                  <a:pt x="1665" y="931"/>
                </a:lnTo>
                <a:lnTo>
                  <a:pt x="1670" y="925"/>
                </a:lnTo>
                <a:lnTo>
                  <a:pt x="1676" y="930"/>
                </a:lnTo>
                <a:close/>
                <a:moveTo>
                  <a:pt x="1661" y="947"/>
                </a:moveTo>
                <a:lnTo>
                  <a:pt x="1656" y="953"/>
                </a:lnTo>
                <a:lnTo>
                  <a:pt x="1650" y="948"/>
                </a:lnTo>
                <a:lnTo>
                  <a:pt x="1655" y="942"/>
                </a:lnTo>
                <a:lnTo>
                  <a:pt x="1661" y="947"/>
                </a:lnTo>
                <a:close/>
                <a:moveTo>
                  <a:pt x="1646" y="964"/>
                </a:moveTo>
                <a:lnTo>
                  <a:pt x="1641" y="970"/>
                </a:lnTo>
                <a:lnTo>
                  <a:pt x="1635" y="965"/>
                </a:lnTo>
                <a:lnTo>
                  <a:pt x="1640" y="959"/>
                </a:lnTo>
                <a:lnTo>
                  <a:pt x="1646" y="964"/>
                </a:lnTo>
                <a:close/>
                <a:moveTo>
                  <a:pt x="1629" y="980"/>
                </a:moveTo>
                <a:lnTo>
                  <a:pt x="1624" y="986"/>
                </a:lnTo>
                <a:lnTo>
                  <a:pt x="1618" y="980"/>
                </a:lnTo>
                <a:lnTo>
                  <a:pt x="1624" y="975"/>
                </a:lnTo>
                <a:lnTo>
                  <a:pt x="1629" y="980"/>
                </a:lnTo>
                <a:close/>
                <a:moveTo>
                  <a:pt x="1613" y="996"/>
                </a:moveTo>
                <a:lnTo>
                  <a:pt x="1607" y="1001"/>
                </a:lnTo>
                <a:lnTo>
                  <a:pt x="1602" y="996"/>
                </a:lnTo>
                <a:lnTo>
                  <a:pt x="1607" y="990"/>
                </a:lnTo>
                <a:lnTo>
                  <a:pt x="1613" y="996"/>
                </a:lnTo>
                <a:close/>
                <a:moveTo>
                  <a:pt x="1596" y="1011"/>
                </a:moveTo>
                <a:lnTo>
                  <a:pt x="1590" y="1017"/>
                </a:lnTo>
                <a:lnTo>
                  <a:pt x="1585" y="1011"/>
                </a:lnTo>
                <a:lnTo>
                  <a:pt x="1590" y="1006"/>
                </a:lnTo>
                <a:lnTo>
                  <a:pt x="1596" y="1011"/>
                </a:lnTo>
                <a:close/>
                <a:moveTo>
                  <a:pt x="1578" y="1026"/>
                </a:moveTo>
                <a:lnTo>
                  <a:pt x="1572" y="1031"/>
                </a:lnTo>
                <a:lnTo>
                  <a:pt x="1567" y="1025"/>
                </a:lnTo>
                <a:lnTo>
                  <a:pt x="1573" y="1020"/>
                </a:lnTo>
                <a:lnTo>
                  <a:pt x="1578" y="1026"/>
                </a:lnTo>
                <a:close/>
                <a:moveTo>
                  <a:pt x="1560" y="1040"/>
                </a:moveTo>
                <a:lnTo>
                  <a:pt x="1554" y="1044"/>
                </a:lnTo>
                <a:lnTo>
                  <a:pt x="1549" y="1038"/>
                </a:lnTo>
                <a:lnTo>
                  <a:pt x="1555" y="1034"/>
                </a:lnTo>
                <a:lnTo>
                  <a:pt x="1560" y="1040"/>
                </a:lnTo>
                <a:close/>
                <a:moveTo>
                  <a:pt x="1542" y="1054"/>
                </a:moveTo>
                <a:lnTo>
                  <a:pt x="1536" y="1058"/>
                </a:lnTo>
                <a:lnTo>
                  <a:pt x="1531" y="1052"/>
                </a:lnTo>
                <a:lnTo>
                  <a:pt x="1537" y="1048"/>
                </a:lnTo>
                <a:lnTo>
                  <a:pt x="1542" y="1054"/>
                </a:lnTo>
                <a:close/>
                <a:moveTo>
                  <a:pt x="1523" y="1067"/>
                </a:moveTo>
                <a:lnTo>
                  <a:pt x="1516" y="1071"/>
                </a:lnTo>
                <a:lnTo>
                  <a:pt x="1512" y="1065"/>
                </a:lnTo>
                <a:lnTo>
                  <a:pt x="1518" y="1061"/>
                </a:lnTo>
                <a:lnTo>
                  <a:pt x="1523" y="1067"/>
                </a:lnTo>
                <a:close/>
                <a:moveTo>
                  <a:pt x="1503" y="1079"/>
                </a:moveTo>
                <a:lnTo>
                  <a:pt x="1497" y="1083"/>
                </a:lnTo>
                <a:lnTo>
                  <a:pt x="1493" y="1077"/>
                </a:lnTo>
                <a:lnTo>
                  <a:pt x="1499" y="1073"/>
                </a:lnTo>
                <a:lnTo>
                  <a:pt x="1503" y="1079"/>
                </a:lnTo>
                <a:close/>
                <a:moveTo>
                  <a:pt x="1484" y="1091"/>
                </a:moveTo>
                <a:lnTo>
                  <a:pt x="1477" y="1095"/>
                </a:lnTo>
                <a:lnTo>
                  <a:pt x="1473" y="1089"/>
                </a:lnTo>
                <a:lnTo>
                  <a:pt x="1480" y="1085"/>
                </a:lnTo>
                <a:lnTo>
                  <a:pt x="1484" y="1091"/>
                </a:lnTo>
                <a:close/>
                <a:moveTo>
                  <a:pt x="1464" y="1104"/>
                </a:moveTo>
                <a:lnTo>
                  <a:pt x="1457" y="1107"/>
                </a:lnTo>
                <a:lnTo>
                  <a:pt x="1454" y="1100"/>
                </a:lnTo>
                <a:lnTo>
                  <a:pt x="1461" y="1097"/>
                </a:lnTo>
                <a:lnTo>
                  <a:pt x="1464" y="1104"/>
                </a:lnTo>
                <a:close/>
                <a:moveTo>
                  <a:pt x="1444" y="1114"/>
                </a:moveTo>
                <a:lnTo>
                  <a:pt x="1437" y="1117"/>
                </a:lnTo>
                <a:lnTo>
                  <a:pt x="1434" y="1111"/>
                </a:lnTo>
                <a:lnTo>
                  <a:pt x="1441" y="1107"/>
                </a:lnTo>
                <a:lnTo>
                  <a:pt x="1444" y="1114"/>
                </a:lnTo>
                <a:close/>
                <a:moveTo>
                  <a:pt x="1424" y="1125"/>
                </a:moveTo>
                <a:lnTo>
                  <a:pt x="1417" y="1128"/>
                </a:lnTo>
                <a:lnTo>
                  <a:pt x="1414" y="1121"/>
                </a:lnTo>
                <a:lnTo>
                  <a:pt x="1420" y="1118"/>
                </a:lnTo>
                <a:lnTo>
                  <a:pt x="1424" y="1125"/>
                </a:lnTo>
                <a:close/>
                <a:moveTo>
                  <a:pt x="1404" y="1135"/>
                </a:moveTo>
                <a:lnTo>
                  <a:pt x="1398" y="1138"/>
                </a:lnTo>
                <a:lnTo>
                  <a:pt x="1396" y="1138"/>
                </a:lnTo>
                <a:lnTo>
                  <a:pt x="1394" y="1131"/>
                </a:lnTo>
                <a:lnTo>
                  <a:pt x="1395" y="1131"/>
                </a:lnTo>
                <a:lnTo>
                  <a:pt x="1395" y="1131"/>
                </a:lnTo>
                <a:lnTo>
                  <a:pt x="1400" y="1128"/>
                </a:lnTo>
                <a:lnTo>
                  <a:pt x="1404" y="1135"/>
                </a:lnTo>
                <a:close/>
                <a:moveTo>
                  <a:pt x="1383" y="1144"/>
                </a:moveTo>
                <a:lnTo>
                  <a:pt x="1375" y="1147"/>
                </a:lnTo>
                <a:lnTo>
                  <a:pt x="1373" y="1140"/>
                </a:lnTo>
                <a:lnTo>
                  <a:pt x="1379" y="1137"/>
                </a:lnTo>
                <a:lnTo>
                  <a:pt x="1383" y="1144"/>
                </a:lnTo>
                <a:close/>
                <a:moveTo>
                  <a:pt x="1361" y="1153"/>
                </a:moveTo>
                <a:lnTo>
                  <a:pt x="1354" y="1156"/>
                </a:lnTo>
                <a:lnTo>
                  <a:pt x="1351" y="1149"/>
                </a:lnTo>
                <a:lnTo>
                  <a:pt x="1358" y="1146"/>
                </a:lnTo>
                <a:lnTo>
                  <a:pt x="1361" y="1153"/>
                </a:lnTo>
                <a:close/>
                <a:moveTo>
                  <a:pt x="1340" y="1162"/>
                </a:moveTo>
                <a:lnTo>
                  <a:pt x="1333" y="1165"/>
                </a:lnTo>
                <a:lnTo>
                  <a:pt x="1330" y="1158"/>
                </a:lnTo>
                <a:lnTo>
                  <a:pt x="1337" y="1155"/>
                </a:lnTo>
                <a:lnTo>
                  <a:pt x="1340" y="1162"/>
                </a:lnTo>
                <a:close/>
                <a:moveTo>
                  <a:pt x="1319" y="1170"/>
                </a:moveTo>
                <a:lnTo>
                  <a:pt x="1312" y="1173"/>
                </a:lnTo>
                <a:lnTo>
                  <a:pt x="1309" y="1166"/>
                </a:lnTo>
                <a:lnTo>
                  <a:pt x="1317" y="1163"/>
                </a:lnTo>
                <a:lnTo>
                  <a:pt x="1319" y="1170"/>
                </a:lnTo>
                <a:close/>
                <a:moveTo>
                  <a:pt x="1297" y="1178"/>
                </a:moveTo>
                <a:lnTo>
                  <a:pt x="1290" y="1180"/>
                </a:lnTo>
                <a:lnTo>
                  <a:pt x="1288" y="1173"/>
                </a:lnTo>
                <a:lnTo>
                  <a:pt x="1295" y="1170"/>
                </a:lnTo>
                <a:lnTo>
                  <a:pt x="1297" y="1178"/>
                </a:lnTo>
                <a:close/>
                <a:moveTo>
                  <a:pt x="1276" y="1185"/>
                </a:moveTo>
                <a:lnTo>
                  <a:pt x="1268" y="1188"/>
                </a:lnTo>
                <a:lnTo>
                  <a:pt x="1266" y="1180"/>
                </a:lnTo>
                <a:lnTo>
                  <a:pt x="1273" y="1178"/>
                </a:lnTo>
                <a:lnTo>
                  <a:pt x="1276" y="1185"/>
                </a:lnTo>
                <a:close/>
                <a:moveTo>
                  <a:pt x="1254" y="1192"/>
                </a:moveTo>
                <a:lnTo>
                  <a:pt x="1247" y="1195"/>
                </a:lnTo>
                <a:lnTo>
                  <a:pt x="1244" y="1188"/>
                </a:lnTo>
                <a:lnTo>
                  <a:pt x="1252" y="1185"/>
                </a:lnTo>
                <a:lnTo>
                  <a:pt x="1254" y="1192"/>
                </a:lnTo>
                <a:close/>
                <a:moveTo>
                  <a:pt x="1232" y="1199"/>
                </a:moveTo>
                <a:lnTo>
                  <a:pt x="1224" y="1200"/>
                </a:lnTo>
                <a:lnTo>
                  <a:pt x="1222" y="1193"/>
                </a:lnTo>
                <a:lnTo>
                  <a:pt x="1230" y="1191"/>
                </a:lnTo>
                <a:lnTo>
                  <a:pt x="1232" y="1199"/>
                </a:lnTo>
                <a:close/>
                <a:moveTo>
                  <a:pt x="1210" y="1204"/>
                </a:moveTo>
                <a:lnTo>
                  <a:pt x="1202" y="1206"/>
                </a:lnTo>
                <a:lnTo>
                  <a:pt x="1200" y="1199"/>
                </a:lnTo>
                <a:lnTo>
                  <a:pt x="1208" y="1197"/>
                </a:lnTo>
                <a:lnTo>
                  <a:pt x="1210" y="1204"/>
                </a:lnTo>
                <a:close/>
                <a:moveTo>
                  <a:pt x="1187" y="1210"/>
                </a:moveTo>
                <a:lnTo>
                  <a:pt x="1180" y="1212"/>
                </a:lnTo>
                <a:lnTo>
                  <a:pt x="1178" y="1204"/>
                </a:lnTo>
                <a:lnTo>
                  <a:pt x="1186" y="1203"/>
                </a:lnTo>
                <a:lnTo>
                  <a:pt x="1187" y="1210"/>
                </a:lnTo>
                <a:close/>
                <a:moveTo>
                  <a:pt x="1165" y="1216"/>
                </a:moveTo>
                <a:lnTo>
                  <a:pt x="1164" y="1216"/>
                </a:lnTo>
                <a:lnTo>
                  <a:pt x="1157" y="1217"/>
                </a:lnTo>
                <a:lnTo>
                  <a:pt x="1156" y="1210"/>
                </a:lnTo>
                <a:lnTo>
                  <a:pt x="1162" y="1209"/>
                </a:lnTo>
                <a:lnTo>
                  <a:pt x="1162" y="1209"/>
                </a:lnTo>
                <a:lnTo>
                  <a:pt x="1164" y="1208"/>
                </a:lnTo>
                <a:lnTo>
                  <a:pt x="1165" y="1216"/>
                </a:lnTo>
                <a:close/>
                <a:moveTo>
                  <a:pt x="1142" y="1220"/>
                </a:moveTo>
                <a:lnTo>
                  <a:pt x="1135" y="1221"/>
                </a:lnTo>
                <a:lnTo>
                  <a:pt x="1134" y="1214"/>
                </a:lnTo>
                <a:lnTo>
                  <a:pt x="1141" y="1212"/>
                </a:lnTo>
                <a:lnTo>
                  <a:pt x="1142" y="1220"/>
                </a:lnTo>
                <a:close/>
                <a:moveTo>
                  <a:pt x="1120" y="1224"/>
                </a:moveTo>
                <a:lnTo>
                  <a:pt x="1112" y="1225"/>
                </a:lnTo>
                <a:lnTo>
                  <a:pt x="1111" y="1217"/>
                </a:lnTo>
                <a:lnTo>
                  <a:pt x="1119" y="1216"/>
                </a:lnTo>
                <a:lnTo>
                  <a:pt x="1120" y="1224"/>
                </a:lnTo>
                <a:close/>
                <a:moveTo>
                  <a:pt x="1098" y="1227"/>
                </a:moveTo>
                <a:lnTo>
                  <a:pt x="1090" y="1229"/>
                </a:lnTo>
                <a:lnTo>
                  <a:pt x="1089" y="1221"/>
                </a:lnTo>
                <a:lnTo>
                  <a:pt x="1096" y="1220"/>
                </a:lnTo>
                <a:lnTo>
                  <a:pt x="1098" y="1227"/>
                </a:lnTo>
                <a:close/>
                <a:moveTo>
                  <a:pt x="1075" y="1231"/>
                </a:moveTo>
                <a:lnTo>
                  <a:pt x="1067" y="1232"/>
                </a:lnTo>
                <a:lnTo>
                  <a:pt x="1066" y="1225"/>
                </a:lnTo>
                <a:lnTo>
                  <a:pt x="1074" y="1224"/>
                </a:lnTo>
                <a:lnTo>
                  <a:pt x="1075" y="1231"/>
                </a:lnTo>
                <a:close/>
                <a:moveTo>
                  <a:pt x="1052" y="1234"/>
                </a:moveTo>
                <a:lnTo>
                  <a:pt x="1045" y="1235"/>
                </a:lnTo>
                <a:lnTo>
                  <a:pt x="1044" y="1227"/>
                </a:lnTo>
                <a:lnTo>
                  <a:pt x="1051" y="1226"/>
                </a:lnTo>
                <a:lnTo>
                  <a:pt x="1052" y="1234"/>
                </a:lnTo>
                <a:close/>
                <a:moveTo>
                  <a:pt x="1029" y="1236"/>
                </a:moveTo>
                <a:lnTo>
                  <a:pt x="1022" y="1237"/>
                </a:lnTo>
                <a:lnTo>
                  <a:pt x="1021" y="1230"/>
                </a:lnTo>
                <a:lnTo>
                  <a:pt x="1029" y="1229"/>
                </a:lnTo>
                <a:lnTo>
                  <a:pt x="1029" y="1236"/>
                </a:lnTo>
                <a:close/>
                <a:moveTo>
                  <a:pt x="1007" y="1239"/>
                </a:moveTo>
                <a:lnTo>
                  <a:pt x="999" y="1240"/>
                </a:lnTo>
                <a:lnTo>
                  <a:pt x="998" y="1232"/>
                </a:lnTo>
                <a:lnTo>
                  <a:pt x="1006" y="1231"/>
                </a:lnTo>
                <a:lnTo>
                  <a:pt x="1007" y="1239"/>
                </a:lnTo>
                <a:close/>
                <a:moveTo>
                  <a:pt x="984" y="1241"/>
                </a:moveTo>
                <a:lnTo>
                  <a:pt x="976" y="1241"/>
                </a:lnTo>
                <a:lnTo>
                  <a:pt x="976" y="1234"/>
                </a:lnTo>
                <a:lnTo>
                  <a:pt x="983" y="1233"/>
                </a:lnTo>
                <a:lnTo>
                  <a:pt x="984" y="1241"/>
                </a:lnTo>
                <a:close/>
                <a:moveTo>
                  <a:pt x="961" y="1242"/>
                </a:moveTo>
                <a:lnTo>
                  <a:pt x="953" y="1242"/>
                </a:lnTo>
                <a:lnTo>
                  <a:pt x="953" y="1234"/>
                </a:lnTo>
                <a:lnTo>
                  <a:pt x="961" y="1234"/>
                </a:lnTo>
                <a:lnTo>
                  <a:pt x="961" y="1242"/>
                </a:lnTo>
                <a:close/>
                <a:moveTo>
                  <a:pt x="938" y="1242"/>
                </a:moveTo>
                <a:lnTo>
                  <a:pt x="931" y="1243"/>
                </a:lnTo>
                <a:lnTo>
                  <a:pt x="930" y="1235"/>
                </a:lnTo>
                <a:lnTo>
                  <a:pt x="938" y="1235"/>
                </a:lnTo>
                <a:lnTo>
                  <a:pt x="938" y="1242"/>
                </a:lnTo>
                <a:close/>
                <a:moveTo>
                  <a:pt x="915" y="1243"/>
                </a:moveTo>
                <a:lnTo>
                  <a:pt x="908" y="1243"/>
                </a:lnTo>
                <a:lnTo>
                  <a:pt x="907" y="1236"/>
                </a:lnTo>
                <a:lnTo>
                  <a:pt x="915" y="1236"/>
                </a:lnTo>
                <a:lnTo>
                  <a:pt x="915" y="1243"/>
                </a:lnTo>
                <a:close/>
                <a:moveTo>
                  <a:pt x="892" y="1244"/>
                </a:moveTo>
                <a:lnTo>
                  <a:pt x="885" y="1243"/>
                </a:lnTo>
                <a:lnTo>
                  <a:pt x="885" y="1236"/>
                </a:lnTo>
                <a:lnTo>
                  <a:pt x="892" y="1236"/>
                </a:lnTo>
                <a:lnTo>
                  <a:pt x="892" y="1244"/>
                </a:lnTo>
                <a:close/>
                <a:moveTo>
                  <a:pt x="870" y="1243"/>
                </a:moveTo>
                <a:lnTo>
                  <a:pt x="862" y="1243"/>
                </a:lnTo>
                <a:lnTo>
                  <a:pt x="862" y="1235"/>
                </a:lnTo>
                <a:lnTo>
                  <a:pt x="870" y="1235"/>
                </a:lnTo>
                <a:lnTo>
                  <a:pt x="870" y="1243"/>
                </a:lnTo>
                <a:close/>
                <a:moveTo>
                  <a:pt x="847" y="1242"/>
                </a:moveTo>
                <a:lnTo>
                  <a:pt x="839" y="1242"/>
                </a:lnTo>
                <a:lnTo>
                  <a:pt x="839" y="1234"/>
                </a:lnTo>
                <a:lnTo>
                  <a:pt x="847" y="1235"/>
                </a:lnTo>
                <a:lnTo>
                  <a:pt x="847" y="1242"/>
                </a:lnTo>
                <a:close/>
                <a:moveTo>
                  <a:pt x="824" y="1241"/>
                </a:moveTo>
                <a:lnTo>
                  <a:pt x="816" y="1241"/>
                </a:lnTo>
                <a:lnTo>
                  <a:pt x="816" y="1234"/>
                </a:lnTo>
                <a:lnTo>
                  <a:pt x="824" y="1234"/>
                </a:lnTo>
                <a:lnTo>
                  <a:pt x="824" y="1241"/>
                </a:lnTo>
                <a:close/>
                <a:moveTo>
                  <a:pt x="801" y="1240"/>
                </a:moveTo>
                <a:lnTo>
                  <a:pt x="793" y="1240"/>
                </a:lnTo>
                <a:lnTo>
                  <a:pt x="794" y="1232"/>
                </a:lnTo>
                <a:lnTo>
                  <a:pt x="801" y="1233"/>
                </a:lnTo>
                <a:lnTo>
                  <a:pt x="801" y="1240"/>
                </a:lnTo>
                <a:close/>
                <a:moveTo>
                  <a:pt x="778" y="1238"/>
                </a:moveTo>
                <a:lnTo>
                  <a:pt x="770" y="1237"/>
                </a:lnTo>
                <a:lnTo>
                  <a:pt x="771" y="1230"/>
                </a:lnTo>
                <a:lnTo>
                  <a:pt x="779" y="1230"/>
                </a:lnTo>
                <a:lnTo>
                  <a:pt x="778" y="1238"/>
                </a:lnTo>
                <a:close/>
                <a:moveTo>
                  <a:pt x="755" y="1235"/>
                </a:moveTo>
                <a:lnTo>
                  <a:pt x="748" y="1235"/>
                </a:lnTo>
                <a:lnTo>
                  <a:pt x="749" y="1227"/>
                </a:lnTo>
                <a:lnTo>
                  <a:pt x="756" y="1228"/>
                </a:lnTo>
                <a:lnTo>
                  <a:pt x="755" y="1235"/>
                </a:lnTo>
                <a:close/>
                <a:moveTo>
                  <a:pt x="733" y="1233"/>
                </a:moveTo>
                <a:lnTo>
                  <a:pt x="725" y="1232"/>
                </a:lnTo>
                <a:lnTo>
                  <a:pt x="726" y="1225"/>
                </a:lnTo>
                <a:lnTo>
                  <a:pt x="733" y="1226"/>
                </a:lnTo>
                <a:lnTo>
                  <a:pt x="733" y="1233"/>
                </a:lnTo>
                <a:close/>
                <a:moveTo>
                  <a:pt x="710" y="1230"/>
                </a:moveTo>
                <a:lnTo>
                  <a:pt x="702" y="1229"/>
                </a:lnTo>
                <a:lnTo>
                  <a:pt x="704" y="1221"/>
                </a:lnTo>
                <a:lnTo>
                  <a:pt x="711" y="1223"/>
                </a:lnTo>
                <a:lnTo>
                  <a:pt x="710" y="1230"/>
                </a:lnTo>
                <a:close/>
                <a:moveTo>
                  <a:pt x="687" y="1226"/>
                </a:moveTo>
                <a:lnTo>
                  <a:pt x="680" y="1225"/>
                </a:lnTo>
                <a:lnTo>
                  <a:pt x="681" y="1217"/>
                </a:lnTo>
                <a:lnTo>
                  <a:pt x="689" y="1219"/>
                </a:lnTo>
                <a:lnTo>
                  <a:pt x="687" y="1226"/>
                </a:lnTo>
                <a:close/>
                <a:moveTo>
                  <a:pt x="665" y="1222"/>
                </a:moveTo>
                <a:lnTo>
                  <a:pt x="657" y="1221"/>
                </a:lnTo>
                <a:lnTo>
                  <a:pt x="659" y="1213"/>
                </a:lnTo>
                <a:lnTo>
                  <a:pt x="666" y="1215"/>
                </a:lnTo>
                <a:lnTo>
                  <a:pt x="665" y="1222"/>
                </a:lnTo>
                <a:close/>
                <a:moveTo>
                  <a:pt x="642" y="1218"/>
                </a:moveTo>
                <a:lnTo>
                  <a:pt x="635" y="1217"/>
                </a:lnTo>
                <a:lnTo>
                  <a:pt x="636" y="1209"/>
                </a:lnTo>
                <a:lnTo>
                  <a:pt x="644" y="1211"/>
                </a:lnTo>
                <a:lnTo>
                  <a:pt x="642" y="1218"/>
                </a:lnTo>
                <a:close/>
                <a:moveTo>
                  <a:pt x="620" y="1213"/>
                </a:moveTo>
                <a:lnTo>
                  <a:pt x="612" y="1211"/>
                </a:lnTo>
                <a:lnTo>
                  <a:pt x="614" y="1204"/>
                </a:lnTo>
                <a:lnTo>
                  <a:pt x="622" y="1206"/>
                </a:lnTo>
                <a:lnTo>
                  <a:pt x="620" y="1213"/>
                </a:lnTo>
                <a:close/>
                <a:moveTo>
                  <a:pt x="598" y="1208"/>
                </a:moveTo>
                <a:lnTo>
                  <a:pt x="590" y="1206"/>
                </a:lnTo>
                <a:lnTo>
                  <a:pt x="592" y="1198"/>
                </a:lnTo>
                <a:lnTo>
                  <a:pt x="600" y="1200"/>
                </a:lnTo>
                <a:lnTo>
                  <a:pt x="598" y="1208"/>
                </a:lnTo>
                <a:close/>
                <a:moveTo>
                  <a:pt x="576" y="1202"/>
                </a:moveTo>
                <a:lnTo>
                  <a:pt x="568" y="1200"/>
                </a:lnTo>
                <a:lnTo>
                  <a:pt x="570" y="1193"/>
                </a:lnTo>
                <a:lnTo>
                  <a:pt x="577" y="1195"/>
                </a:lnTo>
                <a:lnTo>
                  <a:pt x="576" y="1202"/>
                </a:lnTo>
                <a:close/>
                <a:moveTo>
                  <a:pt x="554" y="1196"/>
                </a:moveTo>
                <a:lnTo>
                  <a:pt x="548" y="1195"/>
                </a:lnTo>
                <a:lnTo>
                  <a:pt x="546" y="1194"/>
                </a:lnTo>
                <a:lnTo>
                  <a:pt x="548" y="1187"/>
                </a:lnTo>
                <a:lnTo>
                  <a:pt x="550" y="1188"/>
                </a:lnTo>
                <a:lnTo>
                  <a:pt x="550" y="1188"/>
                </a:lnTo>
                <a:lnTo>
                  <a:pt x="555" y="1189"/>
                </a:lnTo>
                <a:lnTo>
                  <a:pt x="554" y="1196"/>
                </a:lnTo>
                <a:close/>
                <a:moveTo>
                  <a:pt x="531" y="1189"/>
                </a:moveTo>
                <a:lnTo>
                  <a:pt x="524" y="1187"/>
                </a:lnTo>
                <a:lnTo>
                  <a:pt x="526" y="1180"/>
                </a:lnTo>
                <a:lnTo>
                  <a:pt x="534" y="1182"/>
                </a:lnTo>
                <a:lnTo>
                  <a:pt x="531" y="1189"/>
                </a:lnTo>
                <a:close/>
                <a:moveTo>
                  <a:pt x="510" y="1182"/>
                </a:moveTo>
                <a:lnTo>
                  <a:pt x="503" y="1180"/>
                </a:lnTo>
                <a:lnTo>
                  <a:pt x="505" y="1173"/>
                </a:lnTo>
                <a:lnTo>
                  <a:pt x="512" y="1175"/>
                </a:lnTo>
                <a:lnTo>
                  <a:pt x="510" y="1182"/>
                </a:lnTo>
                <a:close/>
                <a:moveTo>
                  <a:pt x="488" y="1175"/>
                </a:moveTo>
                <a:lnTo>
                  <a:pt x="481" y="1173"/>
                </a:lnTo>
                <a:lnTo>
                  <a:pt x="483" y="1166"/>
                </a:lnTo>
                <a:lnTo>
                  <a:pt x="490" y="1168"/>
                </a:lnTo>
                <a:lnTo>
                  <a:pt x="488" y="1175"/>
                </a:lnTo>
                <a:close/>
                <a:moveTo>
                  <a:pt x="466" y="1167"/>
                </a:moveTo>
                <a:lnTo>
                  <a:pt x="459" y="1164"/>
                </a:lnTo>
                <a:lnTo>
                  <a:pt x="462" y="1157"/>
                </a:lnTo>
                <a:lnTo>
                  <a:pt x="469" y="1161"/>
                </a:lnTo>
                <a:lnTo>
                  <a:pt x="466" y="1167"/>
                </a:lnTo>
                <a:close/>
                <a:moveTo>
                  <a:pt x="445" y="1159"/>
                </a:moveTo>
                <a:lnTo>
                  <a:pt x="438" y="1156"/>
                </a:lnTo>
                <a:lnTo>
                  <a:pt x="441" y="1149"/>
                </a:lnTo>
                <a:lnTo>
                  <a:pt x="448" y="1152"/>
                </a:lnTo>
                <a:lnTo>
                  <a:pt x="445" y="1159"/>
                </a:lnTo>
                <a:close/>
                <a:moveTo>
                  <a:pt x="424" y="1150"/>
                </a:moveTo>
                <a:lnTo>
                  <a:pt x="417" y="1147"/>
                </a:lnTo>
                <a:lnTo>
                  <a:pt x="420" y="1140"/>
                </a:lnTo>
                <a:lnTo>
                  <a:pt x="427" y="1143"/>
                </a:lnTo>
                <a:lnTo>
                  <a:pt x="424" y="1150"/>
                </a:lnTo>
                <a:close/>
                <a:moveTo>
                  <a:pt x="403" y="1141"/>
                </a:moveTo>
                <a:lnTo>
                  <a:pt x="396" y="1138"/>
                </a:lnTo>
                <a:lnTo>
                  <a:pt x="399" y="1131"/>
                </a:lnTo>
                <a:lnTo>
                  <a:pt x="406" y="1134"/>
                </a:lnTo>
                <a:lnTo>
                  <a:pt x="403" y="1141"/>
                </a:lnTo>
                <a:close/>
                <a:moveTo>
                  <a:pt x="382" y="1131"/>
                </a:moveTo>
                <a:lnTo>
                  <a:pt x="376" y="1127"/>
                </a:lnTo>
                <a:lnTo>
                  <a:pt x="379" y="1121"/>
                </a:lnTo>
                <a:lnTo>
                  <a:pt x="386" y="1124"/>
                </a:lnTo>
                <a:lnTo>
                  <a:pt x="382" y="1131"/>
                </a:lnTo>
                <a:close/>
                <a:moveTo>
                  <a:pt x="362" y="1120"/>
                </a:moveTo>
                <a:lnTo>
                  <a:pt x="355" y="1117"/>
                </a:lnTo>
                <a:lnTo>
                  <a:pt x="359" y="1110"/>
                </a:lnTo>
                <a:lnTo>
                  <a:pt x="366" y="1114"/>
                </a:lnTo>
                <a:lnTo>
                  <a:pt x="362" y="1120"/>
                </a:lnTo>
                <a:close/>
                <a:moveTo>
                  <a:pt x="342" y="1110"/>
                </a:moveTo>
                <a:lnTo>
                  <a:pt x="335" y="1106"/>
                </a:lnTo>
                <a:lnTo>
                  <a:pt x="338" y="1100"/>
                </a:lnTo>
                <a:lnTo>
                  <a:pt x="345" y="1103"/>
                </a:lnTo>
                <a:lnTo>
                  <a:pt x="342" y="1110"/>
                </a:lnTo>
                <a:close/>
                <a:moveTo>
                  <a:pt x="321" y="1099"/>
                </a:moveTo>
                <a:lnTo>
                  <a:pt x="315" y="1095"/>
                </a:lnTo>
                <a:lnTo>
                  <a:pt x="319" y="1088"/>
                </a:lnTo>
                <a:lnTo>
                  <a:pt x="326" y="1092"/>
                </a:lnTo>
                <a:lnTo>
                  <a:pt x="321" y="1099"/>
                </a:lnTo>
                <a:close/>
                <a:moveTo>
                  <a:pt x="302" y="1086"/>
                </a:moveTo>
                <a:lnTo>
                  <a:pt x="296" y="1083"/>
                </a:lnTo>
                <a:lnTo>
                  <a:pt x="300" y="1076"/>
                </a:lnTo>
                <a:lnTo>
                  <a:pt x="306" y="1080"/>
                </a:lnTo>
                <a:lnTo>
                  <a:pt x="302" y="1086"/>
                </a:lnTo>
                <a:close/>
                <a:moveTo>
                  <a:pt x="283" y="1074"/>
                </a:moveTo>
                <a:lnTo>
                  <a:pt x="276" y="1070"/>
                </a:lnTo>
                <a:lnTo>
                  <a:pt x="280" y="1064"/>
                </a:lnTo>
                <a:lnTo>
                  <a:pt x="287" y="1068"/>
                </a:lnTo>
                <a:lnTo>
                  <a:pt x="283" y="1074"/>
                </a:lnTo>
                <a:close/>
                <a:moveTo>
                  <a:pt x="264" y="1062"/>
                </a:moveTo>
                <a:lnTo>
                  <a:pt x="263" y="1062"/>
                </a:lnTo>
                <a:lnTo>
                  <a:pt x="257" y="1058"/>
                </a:lnTo>
                <a:lnTo>
                  <a:pt x="262" y="1052"/>
                </a:lnTo>
                <a:lnTo>
                  <a:pt x="267" y="1056"/>
                </a:lnTo>
                <a:lnTo>
                  <a:pt x="267" y="1056"/>
                </a:lnTo>
                <a:lnTo>
                  <a:pt x="267" y="1056"/>
                </a:lnTo>
                <a:lnTo>
                  <a:pt x="264" y="1062"/>
                </a:lnTo>
                <a:close/>
                <a:moveTo>
                  <a:pt x="245" y="1048"/>
                </a:moveTo>
                <a:lnTo>
                  <a:pt x="239" y="1044"/>
                </a:lnTo>
                <a:lnTo>
                  <a:pt x="244" y="1038"/>
                </a:lnTo>
                <a:lnTo>
                  <a:pt x="250" y="1042"/>
                </a:lnTo>
                <a:lnTo>
                  <a:pt x="245" y="1048"/>
                </a:lnTo>
                <a:close/>
                <a:moveTo>
                  <a:pt x="227" y="1035"/>
                </a:moveTo>
                <a:lnTo>
                  <a:pt x="221" y="1030"/>
                </a:lnTo>
                <a:lnTo>
                  <a:pt x="225" y="1024"/>
                </a:lnTo>
                <a:lnTo>
                  <a:pt x="231" y="1028"/>
                </a:lnTo>
                <a:lnTo>
                  <a:pt x="227" y="1035"/>
                </a:lnTo>
                <a:close/>
                <a:moveTo>
                  <a:pt x="209" y="1021"/>
                </a:moveTo>
                <a:lnTo>
                  <a:pt x="205" y="1018"/>
                </a:lnTo>
                <a:lnTo>
                  <a:pt x="203" y="1016"/>
                </a:lnTo>
                <a:lnTo>
                  <a:pt x="208" y="1010"/>
                </a:lnTo>
                <a:lnTo>
                  <a:pt x="210" y="1012"/>
                </a:lnTo>
                <a:lnTo>
                  <a:pt x="210" y="1012"/>
                </a:lnTo>
                <a:lnTo>
                  <a:pt x="213" y="1015"/>
                </a:lnTo>
                <a:lnTo>
                  <a:pt x="209" y="1021"/>
                </a:lnTo>
                <a:close/>
                <a:moveTo>
                  <a:pt x="191" y="1005"/>
                </a:moveTo>
                <a:lnTo>
                  <a:pt x="186" y="1000"/>
                </a:lnTo>
                <a:lnTo>
                  <a:pt x="191" y="995"/>
                </a:lnTo>
                <a:lnTo>
                  <a:pt x="196" y="1000"/>
                </a:lnTo>
                <a:lnTo>
                  <a:pt x="191" y="1005"/>
                </a:lnTo>
                <a:close/>
                <a:moveTo>
                  <a:pt x="175" y="990"/>
                </a:moveTo>
                <a:lnTo>
                  <a:pt x="169" y="985"/>
                </a:lnTo>
                <a:lnTo>
                  <a:pt x="174" y="979"/>
                </a:lnTo>
                <a:lnTo>
                  <a:pt x="180" y="984"/>
                </a:lnTo>
                <a:lnTo>
                  <a:pt x="175" y="990"/>
                </a:lnTo>
                <a:close/>
                <a:moveTo>
                  <a:pt x="158" y="974"/>
                </a:moveTo>
                <a:lnTo>
                  <a:pt x="153" y="970"/>
                </a:lnTo>
                <a:lnTo>
                  <a:pt x="152" y="969"/>
                </a:lnTo>
                <a:lnTo>
                  <a:pt x="158" y="964"/>
                </a:lnTo>
                <a:lnTo>
                  <a:pt x="159" y="965"/>
                </a:lnTo>
                <a:lnTo>
                  <a:pt x="159" y="965"/>
                </a:lnTo>
                <a:lnTo>
                  <a:pt x="163" y="969"/>
                </a:lnTo>
                <a:lnTo>
                  <a:pt x="158" y="974"/>
                </a:lnTo>
                <a:close/>
                <a:moveTo>
                  <a:pt x="142" y="958"/>
                </a:moveTo>
                <a:lnTo>
                  <a:pt x="137" y="952"/>
                </a:lnTo>
                <a:lnTo>
                  <a:pt x="143" y="947"/>
                </a:lnTo>
                <a:lnTo>
                  <a:pt x="148" y="952"/>
                </a:lnTo>
                <a:lnTo>
                  <a:pt x="142" y="958"/>
                </a:lnTo>
                <a:close/>
                <a:moveTo>
                  <a:pt x="127" y="941"/>
                </a:moveTo>
                <a:lnTo>
                  <a:pt x="122" y="935"/>
                </a:lnTo>
                <a:lnTo>
                  <a:pt x="128" y="930"/>
                </a:lnTo>
                <a:lnTo>
                  <a:pt x="133" y="935"/>
                </a:lnTo>
                <a:lnTo>
                  <a:pt x="127" y="941"/>
                </a:lnTo>
                <a:close/>
                <a:moveTo>
                  <a:pt x="112" y="923"/>
                </a:moveTo>
                <a:lnTo>
                  <a:pt x="108" y="919"/>
                </a:lnTo>
                <a:lnTo>
                  <a:pt x="107" y="917"/>
                </a:lnTo>
                <a:lnTo>
                  <a:pt x="113" y="913"/>
                </a:lnTo>
                <a:lnTo>
                  <a:pt x="114" y="914"/>
                </a:lnTo>
                <a:lnTo>
                  <a:pt x="114" y="914"/>
                </a:lnTo>
                <a:lnTo>
                  <a:pt x="118" y="918"/>
                </a:lnTo>
                <a:lnTo>
                  <a:pt x="112" y="923"/>
                </a:lnTo>
                <a:close/>
                <a:moveTo>
                  <a:pt x="98" y="905"/>
                </a:moveTo>
                <a:lnTo>
                  <a:pt x="94" y="898"/>
                </a:lnTo>
                <a:lnTo>
                  <a:pt x="100" y="894"/>
                </a:lnTo>
                <a:lnTo>
                  <a:pt x="104" y="900"/>
                </a:lnTo>
                <a:lnTo>
                  <a:pt x="98" y="905"/>
                </a:lnTo>
                <a:close/>
                <a:moveTo>
                  <a:pt x="85" y="886"/>
                </a:moveTo>
                <a:lnTo>
                  <a:pt x="81" y="880"/>
                </a:lnTo>
                <a:lnTo>
                  <a:pt x="87" y="875"/>
                </a:lnTo>
                <a:lnTo>
                  <a:pt x="92" y="881"/>
                </a:lnTo>
                <a:lnTo>
                  <a:pt x="85" y="886"/>
                </a:lnTo>
                <a:close/>
                <a:moveTo>
                  <a:pt x="72" y="867"/>
                </a:moveTo>
                <a:lnTo>
                  <a:pt x="70" y="864"/>
                </a:lnTo>
                <a:lnTo>
                  <a:pt x="68" y="860"/>
                </a:lnTo>
                <a:lnTo>
                  <a:pt x="75" y="857"/>
                </a:lnTo>
                <a:lnTo>
                  <a:pt x="77" y="861"/>
                </a:lnTo>
                <a:lnTo>
                  <a:pt x="77" y="860"/>
                </a:lnTo>
                <a:lnTo>
                  <a:pt x="78" y="863"/>
                </a:lnTo>
                <a:lnTo>
                  <a:pt x="72" y="867"/>
                </a:lnTo>
                <a:close/>
                <a:moveTo>
                  <a:pt x="61" y="847"/>
                </a:moveTo>
                <a:lnTo>
                  <a:pt x="57" y="840"/>
                </a:lnTo>
                <a:lnTo>
                  <a:pt x="64" y="837"/>
                </a:lnTo>
                <a:lnTo>
                  <a:pt x="68" y="843"/>
                </a:lnTo>
                <a:lnTo>
                  <a:pt x="61" y="847"/>
                </a:lnTo>
                <a:close/>
                <a:moveTo>
                  <a:pt x="51" y="827"/>
                </a:moveTo>
                <a:lnTo>
                  <a:pt x="47" y="820"/>
                </a:lnTo>
                <a:lnTo>
                  <a:pt x="54" y="816"/>
                </a:lnTo>
                <a:lnTo>
                  <a:pt x="57" y="823"/>
                </a:lnTo>
                <a:lnTo>
                  <a:pt x="51" y="827"/>
                </a:lnTo>
                <a:close/>
                <a:moveTo>
                  <a:pt x="40" y="806"/>
                </a:moveTo>
                <a:lnTo>
                  <a:pt x="37" y="799"/>
                </a:lnTo>
                <a:lnTo>
                  <a:pt x="44" y="796"/>
                </a:lnTo>
                <a:lnTo>
                  <a:pt x="47" y="803"/>
                </a:lnTo>
                <a:lnTo>
                  <a:pt x="40" y="806"/>
                </a:lnTo>
                <a:close/>
                <a:moveTo>
                  <a:pt x="32" y="785"/>
                </a:moveTo>
                <a:lnTo>
                  <a:pt x="29" y="778"/>
                </a:lnTo>
                <a:lnTo>
                  <a:pt x="36" y="775"/>
                </a:lnTo>
                <a:lnTo>
                  <a:pt x="39" y="782"/>
                </a:lnTo>
                <a:lnTo>
                  <a:pt x="32" y="785"/>
                </a:lnTo>
                <a:close/>
                <a:moveTo>
                  <a:pt x="24" y="763"/>
                </a:moveTo>
                <a:lnTo>
                  <a:pt x="21" y="756"/>
                </a:lnTo>
                <a:lnTo>
                  <a:pt x="28" y="753"/>
                </a:lnTo>
                <a:lnTo>
                  <a:pt x="31" y="760"/>
                </a:lnTo>
                <a:lnTo>
                  <a:pt x="24" y="763"/>
                </a:lnTo>
                <a:close/>
                <a:moveTo>
                  <a:pt x="16" y="741"/>
                </a:moveTo>
                <a:lnTo>
                  <a:pt x="15" y="734"/>
                </a:lnTo>
                <a:lnTo>
                  <a:pt x="22" y="732"/>
                </a:lnTo>
                <a:lnTo>
                  <a:pt x="24" y="739"/>
                </a:lnTo>
                <a:lnTo>
                  <a:pt x="16" y="741"/>
                </a:lnTo>
                <a:close/>
                <a:moveTo>
                  <a:pt x="11" y="719"/>
                </a:moveTo>
                <a:lnTo>
                  <a:pt x="10" y="717"/>
                </a:lnTo>
                <a:lnTo>
                  <a:pt x="9" y="712"/>
                </a:lnTo>
                <a:lnTo>
                  <a:pt x="16" y="710"/>
                </a:lnTo>
                <a:lnTo>
                  <a:pt x="17" y="715"/>
                </a:lnTo>
                <a:lnTo>
                  <a:pt x="17" y="715"/>
                </a:lnTo>
                <a:lnTo>
                  <a:pt x="18" y="717"/>
                </a:lnTo>
                <a:lnTo>
                  <a:pt x="11" y="719"/>
                </a:lnTo>
                <a:close/>
                <a:moveTo>
                  <a:pt x="6" y="697"/>
                </a:moveTo>
                <a:lnTo>
                  <a:pt x="5" y="689"/>
                </a:lnTo>
                <a:lnTo>
                  <a:pt x="12" y="688"/>
                </a:lnTo>
                <a:lnTo>
                  <a:pt x="14" y="695"/>
                </a:lnTo>
                <a:lnTo>
                  <a:pt x="6" y="697"/>
                </a:lnTo>
                <a:close/>
                <a:moveTo>
                  <a:pt x="3" y="674"/>
                </a:moveTo>
                <a:lnTo>
                  <a:pt x="2" y="666"/>
                </a:lnTo>
                <a:lnTo>
                  <a:pt x="10" y="665"/>
                </a:lnTo>
                <a:lnTo>
                  <a:pt x="10" y="673"/>
                </a:lnTo>
                <a:lnTo>
                  <a:pt x="3" y="674"/>
                </a:lnTo>
                <a:close/>
              </a:path>
            </a:pathLst>
          </a:custGeom>
          <a:solidFill>
            <a:srgbClr val="2E75B5"/>
          </a:solidFill>
          <a:ln w="0" cap="flat">
            <a:solidFill>
              <a:srgbClr val="2E75B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8453204" y="4887704"/>
            <a:ext cx="11112" cy="552450"/>
          </a:xfrm>
          <a:custGeom>
            <a:avLst/>
            <a:gdLst>
              <a:gd name="T0" fmla="*/ 21 w 21"/>
              <a:gd name="T1" fmla="*/ 10 h 979"/>
              <a:gd name="T2" fmla="*/ 21 w 21"/>
              <a:gd name="T3" fmla="*/ 74 h 979"/>
              <a:gd name="T4" fmla="*/ 10 w 21"/>
              <a:gd name="T5" fmla="*/ 85 h 979"/>
              <a:gd name="T6" fmla="*/ 0 w 21"/>
              <a:gd name="T7" fmla="*/ 74 h 979"/>
              <a:gd name="T8" fmla="*/ 0 w 21"/>
              <a:gd name="T9" fmla="*/ 10 h 979"/>
              <a:gd name="T10" fmla="*/ 10 w 21"/>
              <a:gd name="T11" fmla="*/ 0 h 979"/>
              <a:gd name="T12" fmla="*/ 21 w 21"/>
              <a:gd name="T13" fmla="*/ 10 h 979"/>
              <a:gd name="T14" fmla="*/ 21 w 21"/>
              <a:gd name="T15" fmla="*/ 138 h 979"/>
              <a:gd name="T16" fmla="*/ 21 w 21"/>
              <a:gd name="T17" fmla="*/ 202 h 979"/>
              <a:gd name="T18" fmla="*/ 10 w 21"/>
              <a:gd name="T19" fmla="*/ 213 h 979"/>
              <a:gd name="T20" fmla="*/ 0 w 21"/>
              <a:gd name="T21" fmla="*/ 202 h 979"/>
              <a:gd name="T22" fmla="*/ 0 w 21"/>
              <a:gd name="T23" fmla="*/ 138 h 979"/>
              <a:gd name="T24" fmla="*/ 10 w 21"/>
              <a:gd name="T25" fmla="*/ 128 h 979"/>
              <a:gd name="T26" fmla="*/ 21 w 21"/>
              <a:gd name="T27" fmla="*/ 138 h 979"/>
              <a:gd name="T28" fmla="*/ 21 w 21"/>
              <a:gd name="T29" fmla="*/ 266 h 979"/>
              <a:gd name="T30" fmla="*/ 21 w 21"/>
              <a:gd name="T31" fmla="*/ 330 h 979"/>
              <a:gd name="T32" fmla="*/ 10 w 21"/>
              <a:gd name="T33" fmla="*/ 341 h 979"/>
              <a:gd name="T34" fmla="*/ 0 w 21"/>
              <a:gd name="T35" fmla="*/ 330 h 979"/>
              <a:gd name="T36" fmla="*/ 0 w 21"/>
              <a:gd name="T37" fmla="*/ 266 h 979"/>
              <a:gd name="T38" fmla="*/ 10 w 21"/>
              <a:gd name="T39" fmla="*/ 256 h 979"/>
              <a:gd name="T40" fmla="*/ 21 w 21"/>
              <a:gd name="T41" fmla="*/ 266 h 979"/>
              <a:gd name="T42" fmla="*/ 21 w 21"/>
              <a:gd name="T43" fmla="*/ 394 h 979"/>
              <a:gd name="T44" fmla="*/ 21 w 21"/>
              <a:gd name="T45" fmla="*/ 458 h 979"/>
              <a:gd name="T46" fmla="*/ 10 w 21"/>
              <a:gd name="T47" fmla="*/ 469 h 979"/>
              <a:gd name="T48" fmla="*/ 0 w 21"/>
              <a:gd name="T49" fmla="*/ 458 h 979"/>
              <a:gd name="T50" fmla="*/ 0 w 21"/>
              <a:gd name="T51" fmla="*/ 394 h 979"/>
              <a:gd name="T52" fmla="*/ 10 w 21"/>
              <a:gd name="T53" fmla="*/ 384 h 979"/>
              <a:gd name="T54" fmla="*/ 21 w 21"/>
              <a:gd name="T55" fmla="*/ 394 h 979"/>
              <a:gd name="T56" fmla="*/ 21 w 21"/>
              <a:gd name="T57" fmla="*/ 522 h 979"/>
              <a:gd name="T58" fmla="*/ 21 w 21"/>
              <a:gd name="T59" fmla="*/ 586 h 979"/>
              <a:gd name="T60" fmla="*/ 10 w 21"/>
              <a:gd name="T61" fmla="*/ 597 h 979"/>
              <a:gd name="T62" fmla="*/ 0 w 21"/>
              <a:gd name="T63" fmla="*/ 586 h 979"/>
              <a:gd name="T64" fmla="*/ 0 w 21"/>
              <a:gd name="T65" fmla="*/ 522 h 979"/>
              <a:gd name="T66" fmla="*/ 10 w 21"/>
              <a:gd name="T67" fmla="*/ 512 h 979"/>
              <a:gd name="T68" fmla="*/ 21 w 21"/>
              <a:gd name="T69" fmla="*/ 522 h 979"/>
              <a:gd name="T70" fmla="*/ 21 w 21"/>
              <a:gd name="T71" fmla="*/ 650 h 979"/>
              <a:gd name="T72" fmla="*/ 21 w 21"/>
              <a:gd name="T73" fmla="*/ 714 h 979"/>
              <a:gd name="T74" fmla="*/ 10 w 21"/>
              <a:gd name="T75" fmla="*/ 725 h 979"/>
              <a:gd name="T76" fmla="*/ 0 w 21"/>
              <a:gd name="T77" fmla="*/ 714 h 979"/>
              <a:gd name="T78" fmla="*/ 0 w 21"/>
              <a:gd name="T79" fmla="*/ 650 h 979"/>
              <a:gd name="T80" fmla="*/ 10 w 21"/>
              <a:gd name="T81" fmla="*/ 640 h 979"/>
              <a:gd name="T82" fmla="*/ 21 w 21"/>
              <a:gd name="T83" fmla="*/ 650 h 979"/>
              <a:gd name="T84" fmla="*/ 21 w 21"/>
              <a:gd name="T85" fmla="*/ 778 h 979"/>
              <a:gd name="T86" fmla="*/ 21 w 21"/>
              <a:gd name="T87" fmla="*/ 842 h 979"/>
              <a:gd name="T88" fmla="*/ 10 w 21"/>
              <a:gd name="T89" fmla="*/ 853 h 979"/>
              <a:gd name="T90" fmla="*/ 0 w 21"/>
              <a:gd name="T91" fmla="*/ 842 h 979"/>
              <a:gd name="T92" fmla="*/ 0 w 21"/>
              <a:gd name="T93" fmla="*/ 778 h 979"/>
              <a:gd name="T94" fmla="*/ 10 w 21"/>
              <a:gd name="T95" fmla="*/ 768 h 979"/>
              <a:gd name="T96" fmla="*/ 21 w 21"/>
              <a:gd name="T97" fmla="*/ 778 h 979"/>
              <a:gd name="T98" fmla="*/ 21 w 21"/>
              <a:gd name="T99" fmla="*/ 906 h 979"/>
              <a:gd name="T100" fmla="*/ 21 w 21"/>
              <a:gd name="T101" fmla="*/ 968 h 979"/>
              <a:gd name="T102" fmla="*/ 10 w 21"/>
              <a:gd name="T103" fmla="*/ 979 h 979"/>
              <a:gd name="T104" fmla="*/ 0 w 21"/>
              <a:gd name="T105" fmla="*/ 968 h 979"/>
              <a:gd name="T106" fmla="*/ 0 w 21"/>
              <a:gd name="T107" fmla="*/ 906 h 979"/>
              <a:gd name="T108" fmla="*/ 10 w 21"/>
              <a:gd name="T109" fmla="*/ 896 h 979"/>
              <a:gd name="T110" fmla="*/ 21 w 21"/>
              <a:gd name="T111" fmla="*/ 906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1" h="979">
                <a:moveTo>
                  <a:pt x="21" y="10"/>
                </a:moveTo>
                <a:lnTo>
                  <a:pt x="21" y="74"/>
                </a:lnTo>
                <a:cubicBezTo>
                  <a:pt x="21" y="80"/>
                  <a:pt x="16" y="85"/>
                  <a:pt x="10" y="85"/>
                </a:cubicBezTo>
                <a:cubicBezTo>
                  <a:pt x="4" y="85"/>
                  <a:pt x="0" y="80"/>
                  <a:pt x="0" y="74"/>
                </a:cubicBezTo>
                <a:lnTo>
                  <a:pt x="0" y="10"/>
                </a:lnTo>
                <a:cubicBezTo>
                  <a:pt x="0" y="4"/>
                  <a:pt x="4" y="0"/>
                  <a:pt x="10" y="0"/>
                </a:cubicBezTo>
                <a:cubicBezTo>
                  <a:pt x="16" y="0"/>
                  <a:pt x="21" y="4"/>
                  <a:pt x="21" y="10"/>
                </a:cubicBezTo>
                <a:close/>
                <a:moveTo>
                  <a:pt x="21" y="138"/>
                </a:moveTo>
                <a:lnTo>
                  <a:pt x="21" y="202"/>
                </a:lnTo>
                <a:cubicBezTo>
                  <a:pt x="21" y="208"/>
                  <a:pt x="16" y="213"/>
                  <a:pt x="10" y="213"/>
                </a:cubicBezTo>
                <a:cubicBezTo>
                  <a:pt x="4" y="213"/>
                  <a:pt x="0" y="208"/>
                  <a:pt x="0" y="202"/>
                </a:cubicBezTo>
                <a:lnTo>
                  <a:pt x="0" y="138"/>
                </a:lnTo>
                <a:cubicBezTo>
                  <a:pt x="0" y="132"/>
                  <a:pt x="4" y="128"/>
                  <a:pt x="10" y="128"/>
                </a:cubicBezTo>
                <a:cubicBezTo>
                  <a:pt x="16" y="128"/>
                  <a:pt x="21" y="132"/>
                  <a:pt x="21" y="138"/>
                </a:cubicBezTo>
                <a:close/>
                <a:moveTo>
                  <a:pt x="21" y="266"/>
                </a:moveTo>
                <a:lnTo>
                  <a:pt x="21" y="330"/>
                </a:lnTo>
                <a:cubicBezTo>
                  <a:pt x="21" y="336"/>
                  <a:pt x="16" y="341"/>
                  <a:pt x="10" y="341"/>
                </a:cubicBezTo>
                <a:cubicBezTo>
                  <a:pt x="4" y="341"/>
                  <a:pt x="0" y="336"/>
                  <a:pt x="0" y="330"/>
                </a:cubicBezTo>
                <a:lnTo>
                  <a:pt x="0" y="266"/>
                </a:lnTo>
                <a:cubicBezTo>
                  <a:pt x="0" y="260"/>
                  <a:pt x="4" y="256"/>
                  <a:pt x="10" y="256"/>
                </a:cubicBezTo>
                <a:cubicBezTo>
                  <a:pt x="16" y="256"/>
                  <a:pt x="21" y="260"/>
                  <a:pt x="21" y="266"/>
                </a:cubicBezTo>
                <a:close/>
                <a:moveTo>
                  <a:pt x="21" y="394"/>
                </a:moveTo>
                <a:lnTo>
                  <a:pt x="21" y="458"/>
                </a:lnTo>
                <a:cubicBezTo>
                  <a:pt x="21" y="464"/>
                  <a:pt x="16" y="469"/>
                  <a:pt x="10" y="469"/>
                </a:cubicBezTo>
                <a:cubicBezTo>
                  <a:pt x="4" y="469"/>
                  <a:pt x="0" y="464"/>
                  <a:pt x="0" y="458"/>
                </a:cubicBezTo>
                <a:lnTo>
                  <a:pt x="0" y="394"/>
                </a:lnTo>
                <a:cubicBezTo>
                  <a:pt x="0" y="388"/>
                  <a:pt x="4" y="384"/>
                  <a:pt x="10" y="384"/>
                </a:cubicBezTo>
                <a:cubicBezTo>
                  <a:pt x="16" y="384"/>
                  <a:pt x="21" y="388"/>
                  <a:pt x="21" y="394"/>
                </a:cubicBezTo>
                <a:close/>
                <a:moveTo>
                  <a:pt x="21" y="522"/>
                </a:moveTo>
                <a:lnTo>
                  <a:pt x="21" y="586"/>
                </a:lnTo>
                <a:cubicBezTo>
                  <a:pt x="21" y="592"/>
                  <a:pt x="16" y="597"/>
                  <a:pt x="10" y="597"/>
                </a:cubicBezTo>
                <a:cubicBezTo>
                  <a:pt x="4" y="597"/>
                  <a:pt x="0" y="592"/>
                  <a:pt x="0" y="586"/>
                </a:cubicBezTo>
                <a:lnTo>
                  <a:pt x="0" y="522"/>
                </a:lnTo>
                <a:cubicBezTo>
                  <a:pt x="0" y="516"/>
                  <a:pt x="4" y="512"/>
                  <a:pt x="10" y="512"/>
                </a:cubicBezTo>
                <a:cubicBezTo>
                  <a:pt x="16" y="512"/>
                  <a:pt x="21" y="516"/>
                  <a:pt x="21" y="522"/>
                </a:cubicBezTo>
                <a:close/>
                <a:moveTo>
                  <a:pt x="21" y="650"/>
                </a:moveTo>
                <a:lnTo>
                  <a:pt x="21" y="714"/>
                </a:lnTo>
                <a:cubicBezTo>
                  <a:pt x="21" y="720"/>
                  <a:pt x="16" y="725"/>
                  <a:pt x="10" y="725"/>
                </a:cubicBezTo>
                <a:cubicBezTo>
                  <a:pt x="4" y="725"/>
                  <a:pt x="0" y="720"/>
                  <a:pt x="0" y="714"/>
                </a:cubicBezTo>
                <a:lnTo>
                  <a:pt x="0" y="650"/>
                </a:lnTo>
                <a:cubicBezTo>
                  <a:pt x="0" y="644"/>
                  <a:pt x="4" y="640"/>
                  <a:pt x="10" y="640"/>
                </a:cubicBezTo>
                <a:cubicBezTo>
                  <a:pt x="16" y="640"/>
                  <a:pt x="21" y="644"/>
                  <a:pt x="21" y="650"/>
                </a:cubicBezTo>
                <a:close/>
                <a:moveTo>
                  <a:pt x="21" y="778"/>
                </a:moveTo>
                <a:lnTo>
                  <a:pt x="21" y="842"/>
                </a:lnTo>
                <a:cubicBezTo>
                  <a:pt x="21" y="848"/>
                  <a:pt x="16" y="853"/>
                  <a:pt x="10" y="853"/>
                </a:cubicBezTo>
                <a:cubicBezTo>
                  <a:pt x="4" y="853"/>
                  <a:pt x="0" y="848"/>
                  <a:pt x="0" y="842"/>
                </a:cubicBezTo>
                <a:lnTo>
                  <a:pt x="0" y="778"/>
                </a:lnTo>
                <a:cubicBezTo>
                  <a:pt x="0" y="772"/>
                  <a:pt x="4" y="768"/>
                  <a:pt x="10" y="768"/>
                </a:cubicBezTo>
                <a:cubicBezTo>
                  <a:pt x="16" y="768"/>
                  <a:pt x="21" y="772"/>
                  <a:pt x="21" y="778"/>
                </a:cubicBezTo>
                <a:close/>
                <a:moveTo>
                  <a:pt x="21" y="906"/>
                </a:moveTo>
                <a:lnTo>
                  <a:pt x="21" y="968"/>
                </a:lnTo>
                <a:cubicBezTo>
                  <a:pt x="21" y="974"/>
                  <a:pt x="16" y="979"/>
                  <a:pt x="10" y="979"/>
                </a:cubicBezTo>
                <a:cubicBezTo>
                  <a:pt x="4" y="979"/>
                  <a:pt x="0" y="974"/>
                  <a:pt x="0" y="968"/>
                </a:cubicBezTo>
                <a:lnTo>
                  <a:pt x="0" y="906"/>
                </a:lnTo>
                <a:cubicBezTo>
                  <a:pt x="0" y="900"/>
                  <a:pt x="4" y="896"/>
                  <a:pt x="10" y="896"/>
                </a:cubicBezTo>
                <a:cubicBezTo>
                  <a:pt x="16" y="896"/>
                  <a:pt x="21" y="900"/>
                  <a:pt x="21" y="906"/>
                </a:cubicBezTo>
                <a:close/>
              </a:path>
            </a:pathLst>
          </a:custGeom>
          <a:solidFill>
            <a:srgbClr val="5B9BD5"/>
          </a:solidFill>
          <a:ln w="0" cap="flat">
            <a:solidFill>
              <a:srgbClr val="5B9B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p:cNvSpPr>
          <p:nvPr/>
        </p:nvSpPr>
        <p:spPr bwMode="auto">
          <a:xfrm>
            <a:off x="8416691" y="5422691"/>
            <a:ext cx="84137" cy="85725"/>
          </a:xfrm>
          <a:custGeom>
            <a:avLst/>
            <a:gdLst>
              <a:gd name="T0" fmla="*/ 53 w 53"/>
              <a:gd name="T1" fmla="*/ 0 h 54"/>
              <a:gd name="T2" fmla="*/ 27 w 53"/>
              <a:gd name="T3" fmla="*/ 54 h 54"/>
              <a:gd name="T4" fmla="*/ 0 w 53"/>
              <a:gd name="T5" fmla="*/ 0 h 54"/>
              <a:gd name="T6" fmla="*/ 53 w 53"/>
              <a:gd name="T7" fmla="*/ 0 h 54"/>
            </a:gdLst>
            <a:ahLst/>
            <a:cxnLst>
              <a:cxn ang="0">
                <a:pos x="T0" y="T1"/>
              </a:cxn>
              <a:cxn ang="0">
                <a:pos x="T2" y="T3"/>
              </a:cxn>
              <a:cxn ang="0">
                <a:pos x="T4" y="T5"/>
              </a:cxn>
              <a:cxn ang="0">
                <a:pos x="T6" y="T7"/>
              </a:cxn>
            </a:cxnLst>
            <a:rect l="0" t="0" r="r" b="b"/>
            <a:pathLst>
              <a:path w="53" h="54">
                <a:moveTo>
                  <a:pt x="53" y="0"/>
                </a:moveTo>
                <a:lnTo>
                  <a:pt x="27" y="54"/>
                </a:lnTo>
                <a:lnTo>
                  <a:pt x="0" y="0"/>
                </a:lnTo>
                <a:lnTo>
                  <a:pt x="53" y="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180" name="Picture 12"/>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8148404" y="4508291"/>
            <a:ext cx="64293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1" name="Picture 13"/>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148404" y="4508291"/>
            <a:ext cx="642937"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Freeform 14"/>
          <p:cNvSpPr>
            <a:spLocks noEditPoints="1"/>
          </p:cNvSpPr>
          <p:nvPr/>
        </p:nvSpPr>
        <p:spPr bwMode="auto">
          <a:xfrm>
            <a:off x="8191266" y="4530516"/>
            <a:ext cx="536575" cy="361950"/>
          </a:xfrm>
          <a:custGeom>
            <a:avLst/>
            <a:gdLst>
              <a:gd name="T0" fmla="*/ 946 w 947"/>
              <a:gd name="T1" fmla="*/ 577 h 641"/>
              <a:gd name="T2" fmla="*/ 860 w 947"/>
              <a:gd name="T3" fmla="*/ 26 h 641"/>
              <a:gd name="T4" fmla="*/ 834 w 947"/>
              <a:gd name="T5" fmla="*/ 0 h 641"/>
              <a:gd name="T6" fmla="*/ 122 w 947"/>
              <a:gd name="T7" fmla="*/ 0 h 641"/>
              <a:gd name="T8" fmla="*/ 96 w 947"/>
              <a:gd name="T9" fmla="*/ 26 h 641"/>
              <a:gd name="T10" fmla="*/ 0 w 947"/>
              <a:gd name="T11" fmla="*/ 577 h 641"/>
              <a:gd name="T12" fmla="*/ 0 w 947"/>
              <a:gd name="T13" fmla="*/ 577 h 641"/>
              <a:gd name="T14" fmla="*/ 0 w 947"/>
              <a:gd name="T15" fmla="*/ 578 h 641"/>
              <a:gd name="T16" fmla="*/ 0 w 947"/>
              <a:gd name="T17" fmla="*/ 581 h 641"/>
              <a:gd name="T18" fmla="*/ 0 w 947"/>
              <a:gd name="T19" fmla="*/ 581 h 641"/>
              <a:gd name="T20" fmla="*/ 0 w 947"/>
              <a:gd name="T21" fmla="*/ 591 h 641"/>
              <a:gd name="T22" fmla="*/ 40 w 947"/>
              <a:gd name="T23" fmla="*/ 641 h 641"/>
              <a:gd name="T24" fmla="*/ 40 w 947"/>
              <a:gd name="T25" fmla="*/ 641 h 641"/>
              <a:gd name="T26" fmla="*/ 906 w 947"/>
              <a:gd name="T27" fmla="*/ 641 h 641"/>
              <a:gd name="T28" fmla="*/ 947 w 947"/>
              <a:gd name="T29" fmla="*/ 591 h 641"/>
              <a:gd name="T30" fmla="*/ 946 w 947"/>
              <a:gd name="T31" fmla="*/ 577 h 641"/>
              <a:gd name="T32" fmla="*/ 648 w 947"/>
              <a:gd name="T33" fmla="*/ 436 h 641"/>
              <a:gd name="T34" fmla="*/ 543 w 947"/>
              <a:gd name="T35" fmla="*/ 436 h 641"/>
              <a:gd name="T36" fmla="*/ 528 w 947"/>
              <a:gd name="T37" fmla="*/ 421 h 641"/>
              <a:gd name="T38" fmla="*/ 543 w 947"/>
              <a:gd name="T39" fmla="*/ 405 h 641"/>
              <a:gd name="T40" fmla="*/ 593 w 947"/>
              <a:gd name="T41" fmla="*/ 405 h 641"/>
              <a:gd name="T42" fmla="*/ 475 w 947"/>
              <a:gd name="T43" fmla="*/ 284 h 641"/>
              <a:gd name="T44" fmla="*/ 475 w 947"/>
              <a:gd name="T45" fmla="*/ 526 h 641"/>
              <a:gd name="T46" fmla="*/ 512 w 947"/>
              <a:gd name="T47" fmla="*/ 488 h 641"/>
              <a:gd name="T48" fmla="*/ 533 w 947"/>
              <a:gd name="T49" fmla="*/ 488 h 641"/>
              <a:gd name="T50" fmla="*/ 533 w 947"/>
              <a:gd name="T51" fmla="*/ 510 h 641"/>
              <a:gd name="T52" fmla="*/ 459 w 947"/>
              <a:gd name="T53" fmla="*/ 586 h 641"/>
              <a:gd name="T54" fmla="*/ 385 w 947"/>
              <a:gd name="T55" fmla="*/ 510 h 641"/>
              <a:gd name="T56" fmla="*/ 380 w 947"/>
              <a:gd name="T57" fmla="*/ 499 h 641"/>
              <a:gd name="T58" fmla="*/ 385 w 947"/>
              <a:gd name="T59" fmla="*/ 488 h 641"/>
              <a:gd name="T60" fmla="*/ 406 w 947"/>
              <a:gd name="T61" fmla="*/ 488 h 641"/>
              <a:gd name="T62" fmla="*/ 444 w 947"/>
              <a:gd name="T63" fmla="*/ 527 h 641"/>
              <a:gd name="T64" fmla="*/ 444 w 947"/>
              <a:gd name="T65" fmla="*/ 285 h 641"/>
              <a:gd name="T66" fmla="*/ 326 w 947"/>
              <a:gd name="T67" fmla="*/ 405 h 641"/>
              <a:gd name="T68" fmla="*/ 379 w 947"/>
              <a:gd name="T69" fmla="*/ 405 h 641"/>
              <a:gd name="T70" fmla="*/ 394 w 947"/>
              <a:gd name="T71" fmla="*/ 421 h 641"/>
              <a:gd name="T72" fmla="*/ 379 w 947"/>
              <a:gd name="T73" fmla="*/ 436 h 641"/>
              <a:gd name="T74" fmla="*/ 274 w 947"/>
              <a:gd name="T75" fmla="*/ 436 h 641"/>
              <a:gd name="T76" fmla="*/ 274 w 947"/>
              <a:gd name="T77" fmla="*/ 329 h 641"/>
              <a:gd name="T78" fmla="*/ 290 w 947"/>
              <a:gd name="T79" fmla="*/ 314 h 641"/>
              <a:gd name="T80" fmla="*/ 305 w 947"/>
              <a:gd name="T81" fmla="*/ 329 h 641"/>
              <a:gd name="T82" fmla="*/ 305 w 947"/>
              <a:gd name="T83" fmla="*/ 383 h 641"/>
              <a:gd name="T84" fmla="*/ 444 w 947"/>
              <a:gd name="T85" fmla="*/ 241 h 641"/>
              <a:gd name="T86" fmla="*/ 444 w 947"/>
              <a:gd name="T87" fmla="*/ 166 h 641"/>
              <a:gd name="T88" fmla="*/ 412 w 947"/>
              <a:gd name="T89" fmla="*/ 119 h 641"/>
              <a:gd name="T90" fmla="*/ 460 w 947"/>
              <a:gd name="T91" fmla="*/ 70 h 641"/>
              <a:gd name="T92" fmla="*/ 508 w 947"/>
              <a:gd name="T93" fmla="*/ 119 h 641"/>
              <a:gd name="T94" fmla="*/ 475 w 947"/>
              <a:gd name="T95" fmla="*/ 166 h 641"/>
              <a:gd name="T96" fmla="*/ 475 w 947"/>
              <a:gd name="T97" fmla="*/ 241 h 641"/>
              <a:gd name="T98" fmla="*/ 618 w 947"/>
              <a:gd name="T99" fmla="*/ 387 h 641"/>
              <a:gd name="T100" fmla="*/ 618 w 947"/>
              <a:gd name="T101" fmla="*/ 329 h 641"/>
              <a:gd name="T102" fmla="*/ 633 w 947"/>
              <a:gd name="T103" fmla="*/ 314 h 641"/>
              <a:gd name="T104" fmla="*/ 648 w 947"/>
              <a:gd name="T105" fmla="*/ 329 h 641"/>
              <a:gd name="T106" fmla="*/ 648 w 947"/>
              <a:gd name="T107" fmla="*/ 436 h 641"/>
              <a:gd name="T108" fmla="*/ 648 w 947"/>
              <a:gd name="T109" fmla="*/ 436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47" h="641">
                <a:moveTo>
                  <a:pt x="946" y="577"/>
                </a:moveTo>
                <a:lnTo>
                  <a:pt x="860" y="26"/>
                </a:lnTo>
                <a:cubicBezTo>
                  <a:pt x="859" y="3"/>
                  <a:pt x="840" y="0"/>
                  <a:pt x="834" y="0"/>
                </a:cubicBezTo>
                <a:lnTo>
                  <a:pt x="122" y="0"/>
                </a:lnTo>
                <a:cubicBezTo>
                  <a:pt x="116" y="0"/>
                  <a:pt x="97" y="3"/>
                  <a:pt x="96" y="26"/>
                </a:cubicBezTo>
                <a:lnTo>
                  <a:pt x="0" y="577"/>
                </a:lnTo>
                <a:lnTo>
                  <a:pt x="0" y="577"/>
                </a:lnTo>
                <a:cubicBezTo>
                  <a:pt x="0" y="577"/>
                  <a:pt x="0" y="578"/>
                  <a:pt x="0" y="578"/>
                </a:cubicBezTo>
                <a:lnTo>
                  <a:pt x="0" y="581"/>
                </a:lnTo>
                <a:lnTo>
                  <a:pt x="0" y="581"/>
                </a:lnTo>
                <a:cubicBezTo>
                  <a:pt x="0" y="585"/>
                  <a:pt x="0" y="588"/>
                  <a:pt x="0" y="591"/>
                </a:cubicBezTo>
                <a:cubicBezTo>
                  <a:pt x="0" y="632"/>
                  <a:pt x="32" y="641"/>
                  <a:pt x="40" y="641"/>
                </a:cubicBezTo>
                <a:lnTo>
                  <a:pt x="40" y="641"/>
                </a:lnTo>
                <a:lnTo>
                  <a:pt x="906" y="641"/>
                </a:lnTo>
                <a:cubicBezTo>
                  <a:pt x="913" y="641"/>
                  <a:pt x="947" y="633"/>
                  <a:pt x="947" y="591"/>
                </a:cubicBezTo>
                <a:cubicBezTo>
                  <a:pt x="947" y="586"/>
                  <a:pt x="947" y="581"/>
                  <a:pt x="946" y="577"/>
                </a:cubicBezTo>
                <a:close/>
                <a:moveTo>
                  <a:pt x="648" y="436"/>
                </a:moveTo>
                <a:lnTo>
                  <a:pt x="543" y="436"/>
                </a:lnTo>
                <a:cubicBezTo>
                  <a:pt x="535" y="436"/>
                  <a:pt x="528" y="429"/>
                  <a:pt x="528" y="421"/>
                </a:cubicBezTo>
                <a:cubicBezTo>
                  <a:pt x="528" y="412"/>
                  <a:pt x="535" y="405"/>
                  <a:pt x="543" y="405"/>
                </a:cubicBezTo>
                <a:lnTo>
                  <a:pt x="593" y="405"/>
                </a:lnTo>
                <a:lnTo>
                  <a:pt x="475" y="284"/>
                </a:lnTo>
                <a:lnTo>
                  <a:pt x="475" y="526"/>
                </a:lnTo>
                <a:lnTo>
                  <a:pt x="512" y="488"/>
                </a:lnTo>
                <a:cubicBezTo>
                  <a:pt x="518" y="482"/>
                  <a:pt x="527" y="482"/>
                  <a:pt x="533" y="488"/>
                </a:cubicBezTo>
                <a:cubicBezTo>
                  <a:pt x="539" y="494"/>
                  <a:pt x="539" y="504"/>
                  <a:pt x="533" y="510"/>
                </a:cubicBezTo>
                <a:lnTo>
                  <a:pt x="459" y="586"/>
                </a:lnTo>
                <a:lnTo>
                  <a:pt x="385" y="510"/>
                </a:lnTo>
                <a:cubicBezTo>
                  <a:pt x="382" y="507"/>
                  <a:pt x="380" y="503"/>
                  <a:pt x="380" y="499"/>
                </a:cubicBezTo>
                <a:cubicBezTo>
                  <a:pt x="380" y="495"/>
                  <a:pt x="382" y="491"/>
                  <a:pt x="385" y="488"/>
                </a:cubicBezTo>
                <a:cubicBezTo>
                  <a:pt x="391" y="482"/>
                  <a:pt x="400" y="482"/>
                  <a:pt x="406" y="488"/>
                </a:cubicBezTo>
                <a:lnTo>
                  <a:pt x="444" y="527"/>
                </a:lnTo>
                <a:lnTo>
                  <a:pt x="444" y="285"/>
                </a:lnTo>
                <a:lnTo>
                  <a:pt x="326" y="405"/>
                </a:lnTo>
                <a:lnTo>
                  <a:pt x="379" y="405"/>
                </a:lnTo>
                <a:cubicBezTo>
                  <a:pt x="388" y="405"/>
                  <a:pt x="394" y="412"/>
                  <a:pt x="394" y="421"/>
                </a:cubicBezTo>
                <a:cubicBezTo>
                  <a:pt x="394" y="429"/>
                  <a:pt x="388" y="436"/>
                  <a:pt x="379" y="436"/>
                </a:cubicBezTo>
                <a:lnTo>
                  <a:pt x="274" y="436"/>
                </a:lnTo>
                <a:lnTo>
                  <a:pt x="274" y="329"/>
                </a:lnTo>
                <a:cubicBezTo>
                  <a:pt x="274" y="321"/>
                  <a:pt x="281" y="314"/>
                  <a:pt x="290" y="314"/>
                </a:cubicBezTo>
                <a:cubicBezTo>
                  <a:pt x="298" y="314"/>
                  <a:pt x="305" y="321"/>
                  <a:pt x="305" y="329"/>
                </a:cubicBezTo>
                <a:lnTo>
                  <a:pt x="305" y="383"/>
                </a:lnTo>
                <a:lnTo>
                  <a:pt x="444" y="241"/>
                </a:lnTo>
                <a:lnTo>
                  <a:pt x="444" y="166"/>
                </a:lnTo>
                <a:cubicBezTo>
                  <a:pt x="425" y="159"/>
                  <a:pt x="412" y="141"/>
                  <a:pt x="412" y="119"/>
                </a:cubicBezTo>
                <a:cubicBezTo>
                  <a:pt x="412" y="92"/>
                  <a:pt x="433" y="70"/>
                  <a:pt x="460" y="70"/>
                </a:cubicBezTo>
                <a:cubicBezTo>
                  <a:pt x="486" y="70"/>
                  <a:pt x="508" y="92"/>
                  <a:pt x="508" y="119"/>
                </a:cubicBezTo>
                <a:cubicBezTo>
                  <a:pt x="508" y="141"/>
                  <a:pt x="494" y="159"/>
                  <a:pt x="475" y="166"/>
                </a:cubicBezTo>
                <a:lnTo>
                  <a:pt x="475" y="241"/>
                </a:lnTo>
                <a:lnTo>
                  <a:pt x="618" y="387"/>
                </a:lnTo>
                <a:lnTo>
                  <a:pt x="618" y="329"/>
                </a:lnTo>
                <a:cubicBezTo>
                  <a:pt x="618" y="321"/>
                  <a:pt x="625" y="314"/>
                  <a:pt x="633" y="314"/>
                </a:cubicBezTo>
                <a:cubicBezTo>
                  <a:pt x="641" y="314"/>
                  <a:pt x="648" y="321"/>
                  <a:pt x="648" y="329"/>
                </a:cubicBezTo>
                <a:lnTo>
                  <a:pt x="648" y="436"/>
                </a:lnTo>
                <a:lnTo>
                  <a:pt x="648" y="436"/>
                </a:ln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Rectangle 15"/>
          <p:cNvSpPr>
            <a:spLocks noChangeArrowheads="1"/>
          </p:cNvSpPr>
          <p:nvPr/>
        </p:nvSpPr>
        <p:spPr bwMode="auto">
          <a:xfrm>
            <a:off x="7594366" y="4905166"/>
            <a:ext cx="1938337"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700" b="0" i="0" u="none" strike="noStrike" cap="none" normalizeH="0" baseline="0">
                <a:ln>
                  <a:noFill/>
                </a:ln>
                <a:solidFill>
                  <a:srgbClr val="0078D7"/>
                </a:solidFill>
                <a:effectLst/>
                <a:latin typeface="Calibri" panose="020F0502020204030204" pitchFamily="34" charset="0"/>
              </a:rPr>
              <a:t>Azure load balancer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7184" name="Picture 16"/>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7595954" y="5178216"/>
            <a:ext cx="17573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5" name="Picture 17"/>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595954" y="5178216"/>
            <a:ext cx="17573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Freeform 18"/>
          <p:cNvSpPr>
            <a:spLocks noEditPoints="1"/>
          </p:cNvSpPr>
          <p:nvPr/>
        </p:nvSpPr>
        <p:spPr bwMode="auto">
          <a:xfrm>
            <a:off x="7643579" y="5200441"/>
            <a:ext cx="1644650" cy="714375"/>
          </a:xfrm>
          <a:custGeom>
            <a:avLst/>
            <a:gdLst>
              <a:gd name="T0" fmla="*/ 0 w 1036"/>
              <a:gd name="T1" fmla="*/ 3 h 450"/>
              <a:gd name="T2" fmla="*/ 0 w 1036"/>
              <a:gd name="T3" fmla="*/ 117 h 450"/>
              <a:gd name="T4" fmla="*/ 6 w 1036"/>
              <a:gd name="T5" fmla="*/ 186 h 450"/>
              <a:gd name="T6" fmla="*/ 6 w 1036"/>
              <a:gd name="T7" fmla="*/ 208 h 450"/>
              <a:gd name="T8" fmla="*/ 6 w 1036"/>
              <a:gd name="T9" fmla="*/ 208 h 450"/>
              <a:gd name="T10" fmla="*/ 0 w 1036"/>
              <a:gd name="T11" fmla="*/ 277 h 450"/>
              <a:gd name="T12" fmla="*/ 0 w 1036"/>
              <a:gd name="T13" fmla="*/ 391 h 450"/>
              <a:gd name="T14" fmla="*/ 6 w 1036"/>
              <a:gd name="T15" fmla="*/ 447 h 450"/>
              <a:gd name="T16" fmla="*/ 0 w 1036"/>
              <a:gd name="T17" fmla="*/ 450 h 450"/>
              <a:gd name="T18" fmla="*/ 84 w 1036"/>
              <a:gd name="T19" fmla="*/ 444 h 450"/>
              <a:gd name="T20" fmla="*/ 107 w 1036"/>
              <a:gd name="T21" fmla="*/ 444 h 450"/>
              <a:gd name="T22" fmla="*/ 107 w 1036"/>
              <a:gd name="T23" fmla="*/ 444 h 450"/>
              <a:gd name="T24" fmla="*/ 176 w 1036"/>
              <a:gd name="T25" fmla="*/ 450 h 450"/>
              <a:gd name="T26" fmla="*/ 290 w 1036"/>
              <a:gd name="T27" fmla="*/ 450 h 450"/>
              <a:gd name="T28" fmla="*/ 358 w 1036"/>
              <a:gd name="T29" fmla="*/ 444 h 450"/>
              <a:gd name="T30" fmla="*/ 381 w 1036"/>
              <a:gd name="T31" fmla="*/ 444 h 450"/>
              <a:gd name="T32" fmla="*/ 381 w 1036"/>
              <a:gd name="T33" fmla="*/ 444 h 450"/>
              <a:gd name="T34" fmla="*/ 450 w 1036"/>
              <a:gd name="T35" fmla="*/ 450 h 450"/>
              <a:gd name="T36" fmla="*/ 564 w 1036"/>
              <a:gd name="T37" fmla="*/ 450 h 450"/>
              <a:gd name="T38" fmla="*/ 633 w 1036"/>
              <a:gd name="T39" fmla="*/ 444 h 450"/>
              <a:gd name="T40" fmla="*/ 655 w 1036"/>
              <a:gd name="T41" fmla="*/ 444 h 450"/>
              <a:gd name="T42" fmla="*/ 655 w 1036"/>
              <a:gd name="T43" fmla="*/ 444 h 450"/>
              <a:gd name="T44" fmla="*/ 724 w 1036"/>
              <a:gd name="T45" fmla="*/ 450 h 450"/>
              <a:gd name="T46" fmla="*/ 838 w 1036"/>
              <a:gd name="T47" fmla="*/ 450 h 450"/>
              <a:gd name="T48" fmla="*/ 907 w 1036"/>
              <a:gd name="T49" fmla="*/ 444 h 450"/>
              <a:gd name="T50" fmla="*/ 930 w 1036"/>
              <a:gd name="T51" fmla="*/ 444 h 450"/>
              <a:gd name="T52" fmla="*/ 930 w 1036"/>
              <a:gd name="T53" fmla="*/ 444 h 450"/>
              <a:gd name="T54" fmla="*/ 1030 w 1036"/>
              <a:gd name="T55" fmla="*/ 436 h 450"/>
              <a:gd name="T56" fmla="*/ 998 w 1036"/>
              <a:gd name="T57" fmla="*/ 444 h 450"/>
              <a:gd name="T58" fmla="*/ 1036 w 1036"/>
              <a:gd name="T59" fmla="*/ 413 h 450"/>
              <a:gd name="T60" fmla="*/ 1036 w 1036"/>
              <a:gd name="T61" fmla="*/ 299 h 450"/>
              <a:gd name="T62" fmla="*/ 1030 w 1036"/>
              <a:gd name="T63" fmla="*/ 231 h 450"/>
              <a:gd name="T64" fmla="*/ 1030 w 1036"/>
              <a:gd name="T65" fmla="*/ 208 h 450"/>
              <a:gd name="T66" fmla="*/ 1030 w 1036"/>
              <a:gd name="T67" fmla="*/ 208 h 450"/>
              <a:gd name="T68" fmla="*/ 1036 w 1036"/>
              <a:gd name="T69" fmla="*/ 140 h 450"/>
              <a:gd name="T70" fmla="*/ 1036 w 1036"/>
              <a:gd name="T71" fmla="*/ 26 h 450"/>
              <a:gd name="T72" fmla="*/ 987 w 1036"/>
              <a:gd name="T73" fmla="*/ 6 h 450"/>
              <a:gd name="T74" fmla="*/ 964 w 1036"/>
              <a:gd name="T75" fmla="*/ 6 h 450"/>
              <a:gd name="T76" fmla="*/ 964 w 1036"/>
              <a:gd name="T77" fmla="*/ 6 h 450"/>
              <a:gd name="T78" fmla="*/ 896 w 1036"/>
              <a:gd name="T79" fmla="*/ 0 h 450"/>
              <a:gd name="T80" fmla="*/ 782 w 1036"/>
              <a:gd name="T81" fmla="*/ 0 h 450"/>
              <a:gd name="T82" fmla="*/ 713 w 1036"/>
              <a:gd name="T83" fmla="*/ 6 h 450"/>
              <a:gd name="T84" fmla="*/ 690 w 1036"/>
              <a:gd name="T85" fmla="*/ 6 h 450"/>
              <a:gd name="T86" fmla="*/ 690 w 1036"/>
              <a:gd name="T87" fmla="*/ 6 h 450"/>
              <a:gd name="T88" fmla="*/ 622 w 1036"/>
              <a:gd name="T89" fmla="*/ 0 h 450"/>
              <a:gd name="T90" fmla="*/ 507 w 1036"/>
              <a:gd name="T91" fmla="*/ 0 h 450"/>
              <a:gd name="T92" fmla="*/ 439 w 1036"/>
              <a:gd name="T93" fmla="*/ 6 h 450"/>
              <a:gd name="T94" fmla="*/ 416 w 1036"/>
              <a:gd name="T95" fmla="*/ 6 h 450"/>
              <a:gd name="T96" fmla="*/ 416 w 1036"/>
              <a:gd name="T97" fmla="*/ 6 h 450"/>
              <a:gd name="T98" fmla="*/ 348 w 1036"/>
              <a:gd name="T99" fmla="*/ 0 h 450"/>
              <a:gd name="T100" fmla="*/ 233 w 1036"/>
              <a:gd name="T101" fmla="*/ 0 h 450"/>
              <a:gd name="T102" fmla="*/ 165 w 1036"/>
              <a:gd name="T103" fmla="*/ 6 h 450"/>
              <a:gd name="T104" fmla="*/ 142 w 1036"/>
              <a:gd name="T105" fmla="*/ 6 h 450"/>
              <a:gd name="T106" fmla="*/ 142 w 1036"/>
              <a:gd name="T107" fmla="*/ 6 h 450"/>
              <a:gd name="T108" fmla="*/ 73 w 1036"/>
              <a:gd name="T109" fmla="*/ 0 h 450"/>
              <a:gd name="T110" fmla="*/ 3 w 1036"/>
              <a:gd name="T111" fmla="*/ 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36" h="450">
                <a:moveTo>
                  <a:pt x="6" y="3"/>
                </a:moveTo>
                <a:lnTo>
                  <a:pt x="6" y="49"/>
                </a:lnTo>
                <a:lnTo>
                  <a:pt x="0" y="49"/>
                </a:lnTo>
                <a:lnTo>
                  <a:pt x="0" y="3"/>
                </a:lnTo>
                <a:lnTo>
                  <a:pt x="6" y="3"/>
                </a:lnTo>
                <a:close/>
                <a:moveTo>
                  <a:pt x="6" y="72"/>
                </a:moveTo>
                <a:lnTo>
                  <a:pt x="6" y="117"/>
                </a:lnTo>
                <a:lnTo>
                  <a:pt x="0" y="117"/>
                </a:lnTo>
                <a:lnTo>
                  <a:pt x="0" y="72"/>
                </a:lnTo>
                <a:lnTo>
                  <a:pt x="6" y="72"/>
                </a:lnTo>
                <a:close/>
                <a:moveTo>
                  <a:pt x="6" y="140"/>
                </a:moveTo>
                <a:lnTo>
                  <a:pt x="6" y="186"/>
                </a:lnTo>
                <a:lnTo>
                  <a:pt x="0" y="186"/>
                </a:lnTo>
                <a:lnTo>
                  <a:pt x="0" y="140"/>
                </a:lnTo>
                <a:lnTo>
                  <a:pt x="6" y="140"/>
                </a:lnTo>
                <a:close/>
                <a:moveTo>
                  <a:pt x="6" y="208"/>
                </a:moveTo>
                <a:lnTo>
                  <a:pt x="6" y="254"/>
                </a:lnTo>
                <a:lnTo>
                  <a:pt x="0" y="254"/>
                </a:lnTo>
                <a:lnTo>
                  <a:pt x="0" y="208"/>
                </a:lnTo>
                <a:lnTo>
                  <a:pt x="6" y="208"/>
                </a:lnTo>
                <a:close/>
                <a:moveTo>
                  <a:pt x="6" y="277"/>
                </a:moveTo>
                <a:lnTo>
                  <a:pt x="6" y="323"/>
                </a:lnTo>
                <a:lnTo>
                  <a:pt x="0" y="323"/>
                </a:lnTo>
                <a:lnTo>
                  <a:pt x="0" y="277"/>
                </a:lnTo>
                <a:lnTo>
                  <a:pt x="6" y="277"/>
                </a:lnTo>
                <a:close/>
                <a:moveTo>
                  <a:pt x="6" y="345"/>
                </a:moveTo>
                <a:lnTo>
                  <a:pt x="6" y="391"/>
                </a:lnTo>
                <a:lnTo>
                  <a:pt x="0" y="391"/>
                </a:lnTo>
                <a:lnTo>
                  <a:pt x="0" y="345"/>
                </a:lnTo>
                <a:lnTo>
                  <a:pt x="6" y="345"/>
                </a:lnTo>
                <a:close/>
                <a:moveTo>
                  <a:pt x="6" y="414"/>
                </a:moveTo>
                <a:lnTo>
                  <a:pt x="6" y="447"/>
                </a:lnTo>
                <a:lnTo>
                  <a:pt x="3" y="444"/>
                </a:lnTo>
                <a:lnTo>
                  <a:pt x="16" y="444"/>
                </a:lnTo>
                <a:lnTo>
                  <a:pt x="16" y="450"/>
                </a:lnTo>
                <a:lnTo>
                  <a:pt x="0" y="450"/>
                </a:lnTo>
                <a:lnTo>
                  <a:pt x="0" y="414"/>
                </a:lnTo>
                <a:lnTo>
                  <a:pt x="6" y="414"/>
                </a:lnTo>
                <a:close/>
                <a:moveTo>
                  <a:pt x="38" y="444"/>
                </a:moveTo>
                <a:lnTo>
                  <a:pt x="84" y="444"/>
                </a:lnTo>
                <a:lnTo>
                  <a:pt x="84" y="450"/>
                </a:lnTo>
                <a:lnTo>
                  <a:pt x="38" y="450"/>
                </a:lnTo>
                <a:lnTo>
                  <a:pt x="38" y="444"/>
                </a:lnTo>
                <a:close/>
                <a:moveTo>
                  <a:pt x="107" y="444"/>
                </a:moveTo>
                <a:lnTo>
                  <a:pt x="153" y="444"/>
                </a:lnTo>
                <a:lnTo>
                  <a:pt x="153" y="450"/>
                </a:lnTo>
                <a:lnTo>
                  <a:pt x="107" y="450"/>
                </a:lnTo>
                <a:lnTo>
                  <a:pt x="107" y="444"/>
                </a:lnTo>
                <a:close/>
                <a:moveTo>
                  <a:pt x="176" y="444"/>
                </a:moveTo>
                <a:lnTo>
                  <a:pt x="221" y="444"/>
                </a:lnTo>
                <a:lnTo>
                  <a:pt x="221" y="450"/>
                </a:lnTo>
                <a:lnTo>
                  <a:pt x="176" y="450"/>
                </a:lnTo>
                <a:lnTo>
                  <a:pt x="176" y="444"/>
                </a:lnTo>
                <a:close/>
                <a:moveTo>
                  <a:pt x="244" y="444"/>
                </a:moveTo>
                <a:lnTo>
                  <a:pt x="290" y="444"/>
                </a:lnTo>
                <a:lnTo>
                  <a:pt x="290" y="450"/>
                </a:lnTo>
                <a:lnTo>
                  <a:pt x="244" y="450"/>
                </a:lnTo>
                <a:lnTo>
                  <a:pt x="244" y="444"/>
                </a:lnTo>
                <a:close/>
                <a:moveTo>
                  <a:pt x="313" y="444"/>
                </a:moveTo>
                <a:lnTo>
                  <a:pt x="358" y="444"/>
                </a:lnTo>
                <a:lnTo>
                  <a:pt x="358" y="450"/>
                </a:lnTo>
                <a:lnTo>
                  <a:pt x="313" y="450"/>
                </a:lnTo>
                <a:lnTo>
                  <a:pt x="313" y="444"/>
                </a:lnTo>
                <a:close/>
                <a:moveTo>
                  <a:pt x="381" y="444"/>
                </a:moveTo>
                <a:lnTo>
                  <a:pt x="427" y="444"/>
                </a:lnTo>
                <a:lnTo>
                  <a:pt x="427" y="450"/>
                </a:lnTo>
                <a:lnTo>
                  <a:pt x="381" y="450"/>
                </a:lnTo>
                <a:lnTo>
                  <a:pt x="381" y="444"/>
                </a:lnTo>
                <a:close/>
                <a:moveTo>
                  <a:pt x="450" y="444"/>
                </a:moveTo>
                <a:lnTo>
                  <a:pt x="496" y="444"/>
                </a:lnTo>
                <a:lnTo>
                  <a:pt x="496" y="450"/>
                </a:lnTo>
                <a:lnTo>
                  <a:pt x="450" y="450"/>
                </a:lnTo>
                <a:lnTo>
                  <a:pt x="450" y="444"/>
                </a:lnTo>
                <a:close/>
                <a:moveTo>
                  <a:pt x="519" y="444"/>
                </a:moveTo>
                <a:lnTo>
                  <a:pt x="564" y="444"/>
                </a:lnTo>
                <a:lnTo>
                  <a:pt x="564" y="450"/>
                </a:lnTo>
                <a:lnTo>
                  <a:pt x="519" y="450"/>
                </a:lnTo>
                <a:lnTo>
                  <a:pt x="519" y="444"/>
                </a:lnTo>
                <a:close/>
                <a:moveTo>
                  <a:pt x="587" y="444"/>
                </a:moveTo>
                <a:lnTo>
                  <a:pt x="633" y="444"/>
                </a:lnTo>
                <a:lnTo>
                  <a:pt x="633" y="450"/>
                </a:lnTo>
                <a:lnTo>
                  <a:pt x="587" y="450"/>
                </a:lnTo>
                <a:lnTo>
                  <a:pt x="587" y="444"/>
                </a:lnTo>
                <a:close/>
                <a:moveTo>
                  <a:pt x="655" y="444"/>
                </a:moveTo>
                <a:lnTo>
                  <a:pt x="701" y="444"/>
                </a:lnTo>
                <a:lnTo>
                  <a:pt x="701" y="450"/>
                </a:lnTo>
                <a:lnTo>
                  <a:pt x="655" y="450"/>
                </a:lnTo>
                <a:lnTo>
                  <a:pt x="655" y="444"/>
                </a:lnTo>
                <a:close/>
                <a:moveTo>
                  <a:pt x="724" y="444"/>
                </a:moveTo>
                <a:lnTo>
                  <a:pt x="770" y="444"/>
                </a:lnTo>
                <a:lnTo>
                  <a:pt x="770" y="450"/>
                </a:lnTo>
                <a:lnTo>
                  <a:pt x="724" y="450"/>
                </a:lnTo>
                <a:lnTo>
                  <a:pt x="724" y="444"/>
                </a:lnTo>
                <a:close/>
                <a:moveTo>
                  <a:pt x="792" y="444"/>
                </a:moveTo>
                <a:lnTo>
                  <a:pt x="838" y="444"/>
                </a:lnTo>
                <a:lnTo>
                  <a:pt x="838" y="450"/>
                </a:lnTo>
                <a:lnTo>
                  <a:pt x="792" y="450"/>
                </a:lnTo>
                <a:lnTo>
                  <a:pt x="792" y="444"/>
                </a:lnTo>
                <a:close/>
                <a:moveTo>
                  <a:pt x="861" y="444"/>
                </a:moveTo>
                <a:lnTo>
                  <a:pt x="907" y="444"/>
                </a:lnTo>
                <a:lnTo>
                  <a:pt x="907" y="450"/>
                </a:lnTo>
                <a:lnTo>
                  <a:pt x="861" y="450"/>
                </a:lnTo>
                <a:lnTo>
                  <a:pt x="861" y="444"/>
                </a:lnTo>
                <a:close/>
                <a:moveTo>
                  <a:pt x="930" y="444"/>
                </a:moveTo>
                <a:lnTo>
                  <a:pt x="975" y="444"/>
                </a:lnTo>
                <a:lnTo>
                  <a:pt x="975" y="450"/>
                </a:lnTo>
                <a:lnTo>
                  <a:pt x="930" y="450"/>
                </a:lnTo>
                <a:lnTo>
                  <a:pt x="930" y="444"/>
                </a:lnTo>
                <a:close/>
                <a:moveTo>
                  <a:pt x="998" y="444"/>
                </a:moveTo>
                <a:lnTo>
                  <a:pt x="1033" y="444"/>
                </a:lnTo>
                <a:lnTo>
                  <a:pt x="1030" y="447"/>
                </a:lnTo>
                <a:lnTo>
                  <a:pt x="1030" y="436"/>
                </a:lnTo>
                <a:lnTo>
                  <a:pt x="1036" y="436"/>
                </a:lnTo>
                <a:lnTo>
                  <a:pt x="1036" y="450"/>
                </a:lnTo>
                <a:lnTo>
                  <a:pt x="998" y="450"/>
                </a:lnTo>
                <a:lnTo>
                  <a:pt x="998" y="444"/>
                </a:lnTo>
                <a:close/>
                <a:moveTo>
                  <a:pt x="1030" y="413"/>
                </a:moveTo>
                <a:lnTo>
                  <a:pt x="1030" y="368"/>
                </a:lnTo>
                <a:lnTo>
                  <a:pt x="1036" y="368"/>
                </a:lnTo>
                <a:lnTo>
                  <a:pt x="1036" y="413"/>
                </a:lnTo>
                <a:lnTo>
                  <a:pt x="1030" y="413"/>
                </a:lnTo>
                <a:close/>
                <a:moveTo>
                  <a:pt x="1030" y="345"/>
                </a:moveTo>
                <a:lnTo>
                  <a:pt x="1030" y="299"/>
                </a:lnTo>
                <a:lnTo>
                  <a:pt x="1036" y="299"/>
                </a:lnTo>
                <a:lnTo>
                  <a:pt x="1036" y="345"/>
                </a:lnTo>
                <a:lnTo>
                  <a:pt x="1030" y="345"/>
                </a:lnTo>
                <a:close/>
                <a:moveTo>
                  <a:pt x="1030" y="277"/>
                </a:moveTo>
                <a:lnTo>
                  <a:pt x="1030" y="231"/>
                </a:lnTo>
                <a:lnTo>
                  <a:pt x="1036" y="231"/>
                </a:lnTo>
                <a:lnTo>
                  <a:pt x="1036" y="277"/>
                </a:lnTo>
                <a:lnTo>
                  <a:pt x="1030" y="277"/>
                </a:lnTo>
                <a:close/>
                <a:moveTo>
                  <a:pt x="1030" y="208"/>
                </a:moveTo>
                <a:lnTo>
                  <a:pt x="1030" y="162"/>
                </a:lnTo>
                <a:lnTo>
                  <a:pt x="1036" y="162"/>
                </a:lnTo>
                <a:lnTo>
                  <a:pt x="1036" y="208"/>
                </a:lnTo>
                <a:lnTo>
                  <a:pt x="1030" y="208"/>
                </a:lnTo>
                <a:close/>
                <a:moveTo>
                  <a:pt x="1030" y="140"/>
                </a:moveTo>
                <a:lnTo>
                  <a:pt x="1030" y="94"/>
                </a:lnTo>
                <a:lnTo>
                  <a:pt x="1036" y="94"/>
                </a:lnTo>
                <a:lnTo>
                  <a:pt x="1036" y="140"/>
                </a:lnTo>
                <a:lnTo>
                  <a:pt x="1030" y="140"/>
                </a:lnTo>
                <a:close/>
                <a:moveTo>
                  <a:pt x="1030" y="71"/>
                </a:moveTo>
                <a:lnTo>
                  <a:pt x="1030" y="26"/>
                </a:lnTo>
                <a:lnTo>
                  <a:pt x="1036" y="26"/>
                </a:lnTo>
                <a:lnTo>
                  <a:pt x="1036" y="71"/>
                </a:lnTo>
                <a:lnTo>
                  <a:pt x="1030" y="71"/>
                </a:lnTo>
                <a:close/>
                <a:moveTo>
                  <a:pt x="1033" y="6"/>
                </a:moveTo>
                <a:lnTo>
                  <a:pt x="987" y="6"/>
                </a:lnTo>
                <a:lnTo>
                  <a:pt x="987" y="0"/>
                </a:lnTo>
                <a:lnTo>
                  <a:pt x="1033" y="0"/>
                </a:lnTo>
                <a:lnTo>
                  <a:pt x="1033" y="6"/>
                </a:lnTo>
                <a:close/>
                <a:moveTo>
                  <a:pt x="964" y="6"/>
                </a:moveTo>
                <a:lnTo>
                  <a:pt x="919" y="6"/>
                </a:lnTo>
                <a:lnTo>
                  <a:pt x="919" y="0"/>
                </a:lnTo>
                <a:lnTo>
                  <a:pt x="964" y="0"/>
                </a:lnTo>
                <a:lnTo>
                  <a:pt x="964" y="6"/>
                </a:lnTo>
                <a:close/>
                <a:moveTo>
                  <a:pt x="896" y="6"/>
                </a:moveTo>
                <a:lnTo>
                  <a:pt x="850" y="6"/>
                </a:lnTo>
                <a:lnTo>
                  <a:pt x="850" y="0"/>
                </a:lnTo>
                <a:lnTo>
                  <a:pt x="896" y="0"/>
                </a:lnTo>
                <a:lnTo>
                  <a:pt x="896" y="6"/>
                </a:lnTo>
                <a:close/>
                <a:moveTo>
                  <a:pt x="827" y="6"/>
                </a:moveTo>
                <a:lnTo>
                  <a:pt x="782" y="6"/>
                </a:lnTo>
                <a:lnTo>
                  <a:pt x="782" y="0"/>
                </a:lnTo>
                <a:lnTo>
                  <a:pt x="827" y="0"/>
                </a:lnTo>
                <a:lnTo>
                  <a:pt x="827" y="6"/>
                </a:lnTo>
                <a:close/>
                <a:moveTo>
                  <a:pt x="759" y="6"/>
                </a:moveTo>
                <a:lnTo>
                  <a:pt x="713" y="6"/>
                </a:lnTo>
                <a:lnTo>
                  <a:pt x="713" y="0"/>
                </a:lnTo>
                <a:lnTo>
                  <a:pt x="759" y="0"/>
                </a:lnTo>
                <a:lnTo>
                  <a:pt x="759" y="6"/>
                </a:lnTo>
                <a:close/>
                <a:moveTo>
                  <a:pt x="690" y="6"/>
                </a:moveTo>
                <a:lnTo>
                  <a:pt x="644" y="6"/>
                </a:lnTo>
                <a:lnTo>
                  <a:pt x="644" y="0"/>
                </a:lnTo>
                <a:lnTo>
                  <a:pt x="690" y="0"/>
                </a:lnTo>
                <a:lnTo>
                  <a:pt x="690" y="6"/>
                </a:lnTo>
                <a:close/>
                <a:moveTo>
                  <a:pt x="622" y="6"/>
                </a:moveTo>
                <a:lnTo>
                  <a:pt x="576" y="6"/>
                </a:lnTo>
                <a:lnTo>
                  <a:pt x="576" y="0"/>
                </a:lnTo>
                <a:lnTo>
                  <a:pt x="622" y="0"/>
                </a:lnTo>
                <a:lnTo>
                  <a:pt x="622" y="6"/>
                </a:lnTo>
                <a:close/>
                <a:moveTo>
                  <a:pt x="553" y="6"/>
                </a:moveTo>
                <a:lnTo>
                  <a:pt x="507" y="6"/>
                </a:lnTo>
                <a:lnTo>
                  <a:pt x="507" y="0"/>
                </a:lnTo>
                <a:lnTo>
                  <a:pt x="553" y="0"/>
                </a:lnTo>
                <a:lnTo>
                  <a:pt x="553" y="6"/>
                </a:lnTo>
                <a:close/>
                <a:moveTo>
                  <a:pt x="485" y="6"/>
                </a:moveTo>
                <a:lnTo>
                  <a:pt x="439" y="6"/>
                </a:lnTo>
                <a:lnTo>
                  <a:pt x="439" y="0"/>
                </a:lnTo>
                <a:lnTo>
                  <a:pt x="485" y="0"/>
                </a:lnTo>
                <a:lnTo>
                  <a:pt x="485" y="6"/>
                </a:lnTo>
                <a:close/>
                <a:moveTo>
                  <a:pt x="416" y="6"/>
                </a:moveTo>
                <a:lnTo>
                  <a:pt x="370" y="6"/>
                </a:lnTo>
                <a:lnTo>
                  <a:pt x="370" y="0"/>
                </a:lnTo>
                <a:lnTo>
                  <a:pt x="416" y="0"/>
                </a:lnTo>
                <a:lnTo>
                  <a:pt x="416" y="6"/>
                </a:lnTo>
                <a:close/>
                <a:moveTo>
                  <a:pt x="348" y="6"/>
                </a:moveTo>
                <a:lnTo>
                  <a:pt x="302" y="6"/>
                </a:lnTo>
                <a:lnTo>
                  <a:pt x="302" y="0"/>
                </a:lnTo>
                <a:lnTo>
                  <a:pt x="348" y="0"/>
                </a:lnTo>
                <a:lnTo>
                  <a:pt x="348" y="6"/>
                </a:lnTo>
                <a:close/>
                <a:moveTo>
                  <a:pt x="279" y="6"/>
                </a:moveTo>
                <a:lnTo>
                  <a:pt x="233" y="6"/>
                </a:lnTo>
                <a:lnTo>
                  <a:pt x="233" y="0"/>
                </a:lnTo>
                <a:lnTo>
                  <a:pt x="279" y="0"/>
                </a:lnTo>
                <a:lnTo>
                  <a:pt x="279" y="6"/>
                </a:lnTo>
                <a:close/>
                <a:moveTo>
                  <a:pt x="210" y="6"/>
                </a:moveTo>
                <a:lnTo>
                  <a:pt x="165" y="6"/>
                </a:lnTo>
                <a:lnTo>
                  <a:pt x="165" y="0"/>
                </a:lnTo>
                <a:lnTo>
                  <a:pt x="210" y="0"/>
                </a:lnTo>
                <a:lnTo>
                  <a:pt x="210" y="6"/>
                </a:lnTo>
                <a:close/>
                <a:moveTo>
                  <a:pt x="142" y="6"/>
                </a:moveTo>
                <a:lnTo>
                  <a:pt x="96" y="6"/>
                </a:lnTo>
                <a:lnTo>
                  <a:pt x="96" y="0"/>
                </a:lnTo>
                <a:lnTo>
                  <a:pt x="142" y="0"/>
                </a:lnTo>
                <a:lnTo>
                  <a:pt x="142" y="6"/>
                </a:lnTo>
                <a:close/>
                <a:moveTo>
                  <a:pt x="73" y="6"/>
                </a:moveTo>
                <a:lnTo>
                  <a:pt x="28" y="6"/>
                </a:lnTo>
                <a:lnTo>
                  <a:pt x="28" y="0"/>
                </a:lnTo>
                <a:lnTo>
                  <a:pt x="73" y="0"/>
                </a:lnTo>
                <a:lnTo>
                  <a:pt x="73" y="6"/>
                </a:lnTo>
                <a:close/>
                <a:moveTo>
                  <a:pt x="5" y="6"/>
                </a:moveTo>
                <a:lnTo>
                  <a:pt x="3" y="6"/>
                </a:lnTo>
                <a:lnTo>
                  <a:pt x="3" y="0"/>
                </a:lnTo>
                <a:lnTo>
                  <a:pt x="5" y="0"/>
                </a:lnTo>
                <a:lnTo>
                  <a:pt x="5" y="6"/>
                </a:lnTo>
                <a:close/>
              </a:path>
            </a:pathLst>
          </a:custGeom>
          <a:solidFill>
            <a:srgbClr val="0000FF"/>
          </a:solidFill>
          <a:ln w="0" cap="flat">
            <a:solidFill>
              <a:srgbClr val="0000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187" name="Picture 19"/>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924441" y="4192379"/>
            <a:ext cx="3306762"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8" name="Picture 20"/>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6924441" y="4192379"/>
            <a:ext cx="3306762"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89" name="Picture 21"/>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6970479" y="4219366"/>
            <a:ext cx="314325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0" name="Picture 22"/>
          <p:cNvPicPr>
            <a:picLocks noChangeAspect="1" noChangeArrowheads="1"/>
          </p:cNvPicPr>
          <p:nvPr/>
        </p:nvPicPr>
        <p:blipFill>
          <a:blip r:embed="rId13">
            <a:extLst>
              <a:ext uri="{28A0092B-C50C-407E-A947-70E740481C1C}">
                <a14:useLocalDpi xmlns:a14="http://schemas.microsoft.com/office/drawing/2010/main"/>
              </a:ext>
            </a:extLst>
          </a:blip>
          <a:srcRect/>
          <a:stretch>
            <a:fillRect/>
          </a:stretch>
        </p:blipFill>
        <p:spPr bwMode="auto">
          <a:xfrm>
            <a:off x="6970479" y="4219366"/>
            <a:ext cx="3143250"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reeform 23"/>
          <p:cNvSpPr>
            <a:spLocks noEditPoints="1"/>
          </p:cNvSpPr>
          <p:nvPr/>
        </p:nvSpPr>
        <p:spPr bwMode="auto">
          <a:xfrm>
            <a:off x="7013341" y="4243179"/>
            <a:ext cx="3033712" cy="2147888"/>
          </a:xfrm>
          <a:custGeom>
            <a:avLst/>
            <a:gdLst>
              <a:gd name="T0" fmla="*/ 1670 w 1911"/>
              <a:gd name="T1" fmla="*/ 1353 h 1353"/>
              <a:gd name="T2" fmla="*/ 1568 w 1911"/>
              <a:gd name="T3" fmla="*/ 1353 h 1353"/>
              <a:gd name="T4" fmla="*/ 1473 w 1911"/>
              <a:gd name="T5" fmla="*/ 1347 h 1353"/>
              <a:gd name="T6" fmla="*/ 1384 w 1911"/>
              <a:gd name="T7" fmla="*/ 1347 h 1353"/>
              <a:gd name="T8" fmla="*/ 1289 w 1911"/>
              <a:gd name="T9" fmla="*/ 1353 h 1353"/>
              <a:gd name="T10" fmla="*/ 1175 w 1911"/>
              <a:gd name="T11" fmla="*/ 1353 h 1353"/>
              <a:gd name="T12" fmla="*/ 1073 w 1911"/>
              <a:gd name="T13" fmla="*/ 1353 h 1353"/>
              <a:gd name="T14" fmla="*/ 978 w 1911"/>
              <a:gd name="T15" fmla="*/ 1347 h 1353"/>
              <a:gd name="T16" fmla="*/ 889 w 1911"/>
              <a:gd name="T17" fmla="*/ 1347 h 1353"/>
              <a:gd name="T18" fmla="*/ 794 w 1911"/>
              <a:gd name="T19" fmla="*/ 1353 h 1353"/>
              <a:gd name="T20" fmla="*/ 680 w 1911"/>
              <a:gd name="T21" fmla="*/ 1353 h 1353"/>
              <a:gd name="T22" fmla="*/ 578 w 1911"/>
              <a:gd name="T23" fmla="*/ 1353 h 1353"/>
              <a:gd name="T24" fmla="*/ 483 w 1911"/>
              <a:gd name="T25" fmla="*/ 1347 h 1353"/>
              <a:gd name="T26" fmla="*/ 394 w 1911"/>
              <a:gd name="T27" fmla="*/ 1347 h 1353"/>
              <a:gd name="T28" fmla="*/ 299 w 1911"/>
              <a:gd name="T29" fmla="*/ 1353 h 1353"/>
              <a:gd name="T30" fmla="*/ 185 w 1911"/>
              <a:gd name="T31" fmla="*/ 1353 h 1353"/>
              <a:gd name="T32" fmla="*/ 84 w 1911"/>
              <a:gd name="T33" fmla="*/ 1353 h 1353"/>
              <a:gd name="T34" fmla="*/ 6 w 1911"/>
              <a:gd name="T35" fmla="*/ 1336 h 1353"/>
              <a:gd name="T36" fmla="*/ 6 w 1911"/>
              <a:gd name="T37" fmla="*/ 1247 h 1353"/>
              <a:gd name="T38" fmla="*/ 0 w 1911"/>
              <a:gd name="T39" fmla="*/ 1152 h 1353"/>
              <a:gd name="T40" fmla="*/ 0 w 1911"/>
              <a:gd name="T41" fmla="*/ 1038 h 1353"/>
              <a:gd name="T42" fmla="*/ 0 w 1911"/>
              <a:gd name="T43" fmla="*/ 937 h 1353"/>
              <a:gd name="T44" fmla="*/ 6 w 1911"/>
              <a:gd name="T45" fmla="*/ 842 h 1353"/>
              <a:gd name="T46" fmla="*/ 6 w 1911"/>
              <a:gd name="T47" fmla="*/ 753 h 1353"/>
              <a:gd name="T48" fmla="*/ 0 w 1911"/>
              <a:gd name="T49" fmla="*/ 658 h 1353"/>
              <a:gd name="T50" fmla="*/ 0 w 1911"/>
              <a:gd name="T51" fmla="*/ 544 h 1353"/>
              <a:gd name="T52" fmla="*/ 0 w 1911"/>
              <a:gd name="T53" fmla="*/ 443 h 1353"/>
              <a:gd name="T54" fmla="*/ 6 w 1911"/>
              <a:gd name="T55" fmla="*/ 348 h 1353"/>
              <a:gd name="T56" fmla="*/ 6 w 1911"/>
              <a:gd name="T57" fmla="*/ 259 h 1353"/>
              <a:gd name="T58" fmla="*/ 0 w 1911"/>
              <a:gd name="T59" fmla="*/ 164 h 1353"/>
              <a:gd name="T60" fmla="*/ 0 w 1911"/>
              <a:gd name="T61" fmla="*/ 50 h 1353"/>
              <a:gd name="T62" fmla="*/ 57 w 1911"/>
              <a:gd name="T63" fmla="*/ 0 h 1353"/>
              <a:gd name="T64" fmla="*/ 152 w 1911"/>
              <a:gd name="T65" fmla="*/ 6 h 1353"/>
              <a:gd name="T66" fmla="*/ 241 w 1911"/>
              <a:gd name="T67" fmla="*/ 6 h 1353"/>
              <a:gd name="T68" fmla="*/ 336 w 1911"/>
              <a:gd name="T69" fmla="*/ 0 h 1353"/>
              <a:gd name="T70" fmla="*/ 450 w 1911"/>
              <a:gd name="T71" fmla="*/ 0 h 1353"/>
              <a:gd name="T72" fmla="*/ 552 w 1911"/>
              <a:gd name="T73" fmla="*/ 0 h 1353"/>
              <a:gd name="T74" fmla="*/ 647 w 1911"/>
              <a:gd name="T75" fmla="*/ 6 h 1353"/>
              <a:gd name="T76" fmla="*/ 736 w 1911"/>
              <a:gd name="T77" fmla="*/ 6 h 1353"/>
              <a:gd name="T78" fmla="*/ 831 w 1911"/>
              <a:gd name="T79" fmla="*/ 0 h 1353"/>
              <a:gd name="T80" fmla="*/ 945 w 1911"/>
              <a:gd name="T81" fmla="*/ 0 h 1353"/>
              <a:gd name="T82" fmla="*/ 1047 w 1911"/>
              <a:gd name="T83" fmla="*/ 0 h 1353"/>
              <a:gd name="T84" fmla="*/ 1142 w 1911"/>
              <a:gd name="T85" fmla="*/ 6 h 1353"/>
              <a:gd name="T86" fmla="*/ 1231 w 1911"/>
              <a:gd name="T87" fmla="*/ 6 h 1353"/>
              <a:gd name="T88" fmla="*/ 1326 w 1911"/>
              <a:gd name="T89" fmla="*/ 0 h 1353"/>
              <a:gd name="T90" fmla="*/ 1440 w 1911"/>
              <a:gd name="T91" fmla="*/ 0 h 1353"/>
              <a:gd name="T92" fmla="*/ 1542 w 1911"/>
              <a:gd name="T93" fmla="*/ 0 h 1353"/>
              <a:gd name="T94" fmla="*/ 1637 w 1911"/>
              <a:gd name="T95" fmla="*/ 6 h 1353"/>
              <a:gd name="T96" fmla="*/ 1726 w 1911"/>
              <a:gd name="T97" fmla="*/ 6 h 1353"/>
              <a:gd name="T98" fmla="*/ 1821 w 1911"/>
              <a:gd name="T99" fmla="*/ 0 h 1353"/>
              <a:gd name="T100" fmla="*/ 1911 w 1911"/>
              <a:gd name="T101" fmla="*/ 30 h 1353"/>
              <a:gd name="T102" fmla="*/ 1911 w 1911"/>
              <a:gd name="T103" fmla="*/ 131 h 1353"/>
              <a:gd name="T104" fmla="*/ 1905 w 1911"/>
              <a:gd name="T105" fmla="*/ 226 h 1353"/>
              <a:gd name="T106" fmla="*/ 1905 w 1911"/>
              <a:gd name="T107" fmla="*/ 315 h 1353"/>
              <a:gd name="T108" fmla="*/ 1911 w 1911"/>
              <a:gd name="T109" fmla="*/ 410 h 1353"/>
              <a:gd name="T110" fmla="*/ 1911 w 1911"/>
              <a:gd name="T111" fmla="*/ 524 h 1353"/>
              <a:gd name="T112" fmla="*/ 1911 w 1911"/>
              <a:gd name="T113" fmla="*/ 626 h 1353"/>
              <a:gd name="T114" fmla="*/ 1905 w 1911"/>
              <a:gd name="T115" fmla="*/ 720 h 1353"/>
              <a:gd name="T116" fmla="*/ 1905 w 1911"/>
              <a:gd name="T117" fmla="*/ 809 h 1353"/>
              <a:gd name="T118" fmla="*/ 1911 w 1911"/>
              <a:gd name="T119" fmla="*/ 904 h 1353"/>
              <a:gd name="T120" fmla="*/ 1911 w 1911"/>
              <a:gd name="T121" fmla="*/ 1018 h 1353"/>
              <a:gd name="T122" fmla="*/ 1911 w 1911"/>
              <a:gd name="T123" fmla="*/ 1119 h 1353"/>
              <a:gd name="T124" fmla="*/ 1905 w 1911"/>
              <a:gd name="T125" fmla="*/ 1214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11" h="1353">
                <a:moveTo>
                  <a:pt x="1768" y="1353"/>
                </a:moveTo>
                <a:lnTo>
                  <a:pt x="1758" y="1353"/>
                </a:lnTo>
                <a:lnTo>
                  <a:pt x="1758" y="1347"/>
                </a:lnTo>
                <a:lnTo>
                  <a:pt x="1768" y="1347"/>
                </a:lnTo>
                <a:lnTo>
                  <a:pt x="1768" y="1353"/>
                </a:lnTo>
                <a:close/>
                <a:moveTo>
                  <a:pt x="1746" y="1353"/>
                </a:moveTo>
                <a:lnTo>
                  <a:pt x="1739" y="1353"/>
                </a:lnTo>
                <a:lnTo>
                  <a:pt x="1739" y="1347"/>
                </a:lnTo>
                <a:lnTo>
                  <a:pt x="1746" y="1347"/>
                </a:lnTo>
                <a:lnTo>
                  <a:pt x="1746" y="1353"/>
                </a:lnTo>
                <a:close/>
                <a:moveTo>
                  <a:pt x="1727" y="1353"/>
                </a:moveTo>
                <a:lnTo>
                  <a:pt x="1721" y="1353"/>
                </a:lnTo>
                <a:lnTo>
                  <a:pt x="1721" y="1347"/>
                </a:lnTo>
                <a:lnTo>
                  <a:pt x="1727" y="1347"/>
                </a:lnTo>
                <a:lnTo>
                  <a:pt x="1727" y="1353"/>
                </a:lnTo>
                <a:close/>
                <a:moveTo>
                  <a:pt x="1708" y="1353"/>
                </a:moveTo>
                <a:lnTo>
                  <a:pt x="1701" y="1353"/>
                </a:lnTo>
                <a:lnTo>
                  <a:pt x="1701" y="1347"/>
                </a:lnTo>
                <a:lnTo>
                  <a:pt x="1708" y="1347"/>
                </a:lnTo>
                <a:lnTo>
                  <a:pt x="1708" y="1353"/>
                </a:lnTo>
                <a:close/>
                <a:moveTo>
                  <a:pt x="1689" y="1353"/>
                </a:moveTo>
                <a:lnTo>
                  <a:pt x="1682" y="1353"/>
                </a:lnTo>
                <a:lnTo>
                  <a:pt x="1682" y="1347"/>
                </a:lnTo>
                <a:lnTo>
                  <a:pt x="1689" y="1347"/>
                </a:lnTo>
                <a:lnTo>
                  <a:pt x="1689" y="1353"/>
                </a:lnTo>
                <a:close/>
                <a:moveTo>
                  <a:pt x="1670" y="1353"/>
                </a:moveTo>
                <a:lnTo>
                  <a:pt x="1664" y="1353"/>
                </a:lnTo>
                <a:lnTo>
                  <a:pt x="1664" y="1347"/>
                </a:lnTo>
                <a:lnTo>
                  <a:pt x="1670" y="1347"/>
                </a:lnTo>
                <a:lnTo>
                  <a:pt x="1670" y="1353"/>
                </a:lnTo>
                <a:close/>
                <a:moveTo>
                  <a:pt x="1651" y="1353"/>
                </a:moveTo>
                <a:lnTo>
                  <a:pt x="1644" y="1353"/>
                </a:lnTo>
                <a:lnTo>
                  <a:pt x="1644" y="1347"/>
                </a:lnTo>
                <a:lnTo>
                  <a:pt x="1651" y="1347"/>
                </a:lnTo>
                <a:lnTo>
                  <a:pt x="1651" y="1353"/>
                </a:lnTo>
                <a:close/>
                <a:moveTo>
                  <a:pt x="1632" y="1353"/>
                </a:moveTo>
                <a:lnTo>
                  <a:pt x="1625" y="1353"/>
                </a:lnTo>
                <a:lnTo>
                  <a:pt x="1625" y="1347"/>
                </a:lnTo>
                <a:lnTo>
                  <a:pt x="1632" y="1347"/>
                </a:lnTo>
                <a:lnTo>
                  <a:pt x="1632" y="1353"/>
                </a:lnTo>
                <a:close/>
                <a:moveTo>
                  <a:pt x="1613" y="1353"/>
                </a:moveTo>
                <a:lnTo>
                  <a:pt x="1606" y="1353"/>
                </a:lnTo>
                <a:lnTo>
                  <a:pt x="1606" y="1347"/>
                </a:lnTo>
                <a:lnTo>
                  <a:pt x="1613" y="1347"/>
                </a:lnTo>
                <a:lnTo>
                  <a:pt x="1613" y="1353"/>
                </a:lnTo>
                <a:close/>
                <a:moveTo>
                  <a:pt x="1594" y="1353"/>
                </a:moveTo>
                <a:lnTo>
                  <a:pt x="1587" y="1353"/>
                </a:lnTo>
                <a:lnTo>
                  <a:pt x="1587" y="1347"/>
                </a:lnTo>
                <a:lnTo>
                  <a:pt x="1594" y="1347"/>
                </a:lnTo>
                <a:lnTo>
                  <a:pt x="1594" y="1353"/>
                </a:lnTo>
                <a:close/>
                <a:moveTo>
                  <a:pt x="1575" y="1353"/>
                </a:moveTo>
                <a:lnTo>
                  <a:pt x="1568" y="1353"/>
                </a:lnTo>
                <a:lnTo>
                  <a:pt x="1568" y="1347"/>
                </a:lnTo>
                <a:lnTo>
                  <a:pt x="1575" y="1347"/>
                </a:lnTo>
                <a:lnTo>
                  <a:pt x="1575" y="1353"/>
                </a:lnTo>
                <a:close/>
                <a:moveTo>
                  <a:pt x="1555" y="1353"/>
                </a:moveTo>
                <a:lnTo>
                  <a:pt x="1549" y="1353"/>
                </a:lnTo>
                <a:lnTo>
                  <a:pt x="1549" y="1347"/>
                </a:lnTo>
                <a:lnTo>
                  <a:pt x="1555" y="1347"/>
                </a:lnTo>
                <a:lnTo>
                  <a:pt x="1555" y="1353"/>
                </a:lnTo>
                <a:close/>
                <a:moveTo>
                  <a:pt x="1537" y="1353"/>
                </a:moveTo>
                <a:lnTo>
                  <a:pt x="1530" y="1353"/>
                </a:lnTo>
                <a:lnTo>
                  <a:pt x="1530" y="1347"/>
                </a:lnTo>
                <a:lnTo>
                  <a:pt x="1537" y="1347"/>
                </a:lnTo>
                <a:lnTo>
                  <a:pt x="1537" y="1353"/>
                </a:lnTo>
                <a:close/>
                <a:moveTo>
                  <a:pt x="1517" y="1353"/>
                </a:moveTo>
                <a:lnTo>
                  <a:pt x="1511" y="1353"/>
                </a:lnTo>
                <a:lnTo>
                  <a:pt x="1511" y="1347"/>
                </a:lnTo>
                <a:lnTo>
                  <a:pt x="1517" y="1347"/>
                </a:lnTo>
                <a:lnTo>
                  <a:pt x="1517" y="1353"/>
                </a:lnTo>
                <a:close/>
                <a:moveTo>
                  <a:pt x="1498" y="1353"/>
                </a:moveTo>
                <a:lnTo>
                  <a:pt x="1492" y="1353"/>
                </a:lnTo>
                <a:lnTo>
                  <a:pt x="1492" y="1347"/>
                </a:lnTo>
                <a:lnTo>
                  <a:pt x="1498" y="1347"/>
                </a:lnTo>
                <a:lnTo>
                  <a:pt x="1498" y="1353"/>
                </a:lnTo>
                <a:close/>
                <a:moveTo>
                  <a:pt x="1479" y="1353"/>
                </a:moveTo>
                <a:lnTo>
                  <a:pt x="1473" y="1353"/>
                </a:lnTo>
                <a:lnTo>
                  <a:pt x="1473" y="1347"/>
                </a:lnTo>
                <a:lnTo>
                  <a:pt x="1479" y="1347"/>
                </a:lnTo>
                <a:lnTo>
                  <a:pt x="1479" y="1353"/>
                </a:lnTo>
                <a:close/>
                <a:moveTo>
                  <a:pt x="1460" y="1353"/>
                </a:moveTo>
                <a:lnTo>
                  <a:pt x="1454" y="1353"/>
                </a:lnTo>
                <a:lnTo>
                  <a:pt x="1454" y="1347"/>
                </a:lnTo>
                <a:lnTo>
                  <a:pt x="1460" y="1347"/>
                </a:lnTo>
                <a:lnTo>
                  <a:pt x="1460" y="1353"/>
                </a:lnTo>
                <a:close/>
                <a:moveTo>
                  <a:pt x="1441" y="1353"/>
                </a:moveTo>
                <a:lnTo>
                  <a:pt x="1435" y="1353"/>
                </a:lnTo>
                <a:lnTo>
                  <a:pt x="1435" y="1347"/>
                </a:lnTo>
                <a:lnTo>
                  <a:pt x="1441" y="1347"/>
                </a:lnTo>
                <a:lnTo>
                  <a:pt x="1441" y="1353"/>
                </a:lnTo>
                <a:close/>
                <a:moveTo>
                  <a:pt x="1422" y="1353"/>
                </a:moveTo>
                <a:lnTo>
                  <a:pt x="1416" y="1353"/>
                </a:lnTo>
                <a:lnTo>
                  <a:pt x="1416" y="1347"/>
                </a:lnTo>
                <a:lnTo>
                  <a:pt x="1422" y="1347"/>
                </a:lnTo>
                <a:lnTo>
                  <a:pt x="1422" y="1353"/>
                </a:lnTo>
                <a:close/>
                <a:moveTo>
                  <a:pt x="1403" y="1353"/>
                </a:moveTo>
                <a:lnTo>
                  <a:pt x="1397" y="1353"/>
                </a:lnTo>
                <a:lnTo>
                  <a:pt x="1397" y="1347"/>
                </a:lnTo>
                <a:lnTo>
                  <a:pt x="1403" y="1347"/>
                </a:lnTo>
                <a:lnTo>
                  <a:pt x="1403" y="1353"/>
                </a:lnTo>
                <a:close/>
                <a:moveTo>
                  <a:pt x="1384" y="1353"/>
                </a:moveTo>
                <a:lnTo>
                  <a:pt x="1378" y="1353"/>
                </a:lnTo>
                <a:lnTo>
                  <a:pt x="1378" y="1347"/>
                </a:lnTo>
                <a:lnTo>
                  <a:pt x="1384" y="1347"/>
                </a:lnTo>
                <a:lnTo>
                  <a:pt x="1384" y="1353"/>
                </a:lnTo>
                <a:close/>
                <a:moveTo>
                  <a:pt x="1365" y="1353"/>
                </a:moveTo>
                <a:lnTo>
                  <a:pt x="1359" y="1353"/>
                </a:lnTo>
                <a:lnTo>
                  <a:pt x="1359" y="1347"/>
                </a:lnTo>
                <a:lnTo>
                  <a:pt x="1365" y="1347"/>
                </a:lnTo>
                <a:lnTo>
                  <a:pt x="1365" y="1353"/>
                </a:lnTo>
                <a:close/>
                <a:moveTo>
                  <a:pt x="1346" y="1353"/>
                </a:moveTo>
                <a:lnTo>
                  <a:pt x="1340" y="1353"/>
                </a:lnTo>
                <a:lnTo>
                  <a:pt x="1340" y="1347"/>
                </a:lnTo>
                <a:lnTo>
                  <a:pt x="1346" y="1347"/>
                </a:lnTo>
                <a:lnTo>
                  <a:pt x="1346" y="1353"/>
                </a:lnTo>
                <a:close/>
                <a:moveTo>
                  <a:pt x="1327" y="1353"/>
                </a:moveTo>
                <a:lnTo>
                  <a:pt x="1321" y="1353"/>
                </a:lnTo>
                <a:lnTo>
                  <a:pt x="1321" y="1347"/>
                </a:lnTo>
                <a:lnTo>
                  <a:pt x="1327" y="1347"/>
                </a:lnTo>
                <a:lnTo>
                  <a:pt x="1327" y="1353"/>
                </a:lnTo>
                <a:close/>
                <a:moveTo>
                  <a:pt x="1308" y="1353"/>
                </a:moveTo>
                <a:lnTo>
                  <a:pt x="1302" y="1353"/>
                </a:lnTo>
                <a:lnTo>
                  <a:pt x="1302" y="1347"/>
                </a:lnTo>
                <a:lnTo>
                  <a:pt x="1308" y="1347"/>
                </a:lnTo>
                <a:lnTo>
                  <a:pt x="1308" y="1353"/>
                </a:lnTo>
                <a:close/>
                <a:moveTo>
                  <a:pt x="1289" y="1353"/>
                </a:moveTo>
                <a:lnTo>
                  <a:pt x="1283" y="1353"/>
                </a:lnTo>
                <a:lnTo>
                  <a:pt x="1283" y="1347"/>
                </a:lnTo>
                <a:lnTo>
                  <a:pt x="1289" y="1347"/>
                </a:lnTo>
                <a:lnTo>
                  <a:pt x="1289" y="1353"/>
                </a:lnTo>
                <a:close/>
                <a:moveTo>
                  <a:pt x="1270" y="1353"/>
                </a:moveTo>
                <a:lnTo>
                  <a:pt x="1264" y="1353"/>
                </a:lnTo>
                <a:lnTo>
                  <a:pt x="1264" y="1347"/>
                </a:lnTo>
                <a:lnTo>
                  <a:pt x="1270" y="1347"/>
                </a:lnTo>
                <a:lnTo>
                  <a:pt x="1270" y="1353"/>
                </a:lnTo>
                <a:close/>
                <a:moveTo>
                  <a:pt x="1251" y="1353"/>
                </a:moveTo>
                <a:lnTo>
                  <a:pt x="1245" y="1353"/>
                </a:lnTo>
                <a:lnTo>
                  <a:pt x="1245" y="1347"/>
                </a:lnTo>
                <a:lnTo>
                  <a:pt x="1251" y="1347"/>
                </a:lnTo>
                <a:lnTo>
                  <a:pt x="1251" y="1353"/>
                </a:lnTo>
                <a:close/>
                <a:moveTo>
                  <a:pt x="1232" y="1353"/>
                </a:moveTo>
                <a:lnTo>
                  <a:pt x="1225" y="1353"/>
                </a:lnTo>
                <a:lnTo>
                  <a:pt x="1225" y="1347"/>
                </a:lnTo>
                <a:lnTo>
                  <a:pt x="1232" y="1347"/>
                </a:lnTo>
                <a:lnTo>
                  <a:pt x="1232" y="1353"/>
                </a:lnTo>
                <a:close/>
                <a:moveTo>
                  <a:pt x="1213" y="1353"/>
                </a:moveTo>
                <a:lnTo>
                  <a:pt x="1207" y="1353"/>
                </a:lnTo>
                <a:lnTo>
                  <a:pt x="1207" y="1347"/>
                </a:lnTo>
                <a:lnTo>
                  <a:pt x="1213" y="1347"/>
                </a:lnTo>
                <a:lnTo>
                  <a:pt x="1213" y="1353"/>
                </a:lnTo>
                <a:close/>
                <a:moveTo>
                  <a:pt x="1194" y="1353"/>
                </a:moveTo>
                <a:lnTo>
                  <a:pt x="1188" y="1353"/>
                </a:lnTo>
                <a:lnTo>
                  <a:pt x="1188" y="1347"/>
                </a:lnTo>
                <a:lnTo>
                  <a:pt x="1194" y="1347"/>
                </a:lnTo>
                <a:lnTo>
                  <a:pt x="1194" y="1353"/>
                </a:lnTo>
                <a:close/>
                <a:moveTo>
                  <a:pt x="1175" y="1353"/>
                </a:moveTo>
                <a:lnTo>
                  <a:pt x="1168" y="1353"/>
                </a:lnTo>
                <a:lnTo>
                  <a:pt x="1168" y="1347"/>
                </a:lnTo>
                <a:lnTo>
                  <a:pt x="1175" y="1347"/>
                </a:lnTo>
                <a:lnTo>
                  <a:pt x="1175" y="1353"/>
                </a:lnTo>
                <a:close/>
                <a:moveTo>
                  <a:pt x="1156" y="1353"/>
                </a:moveTo>
                <a:lnTo>
                  <a:pt x="1150" y="1353"/>
                </a:lnTo>
                <a:lnTo>
                  <a:pt x="1150" y="1347"/>
                </a:lnTo>
                <a:lnTo>
                  <a:pt x="1156" y="1347"/>
                </a:lnTo>
                <a:lnTo>
                  <a:pt x="1156" y="1353"/>
                </a:lnTo>
                <a:close/>
                <a:moveTo>
                  <a:pt x="1137" y="1353"/>
                </a:moveTo>
                <a:lnTo>
                  <a:pt x="1130" y="1353"/>
                </a:lnTo>
                <a:lnTo>
                  <a:pt x="1130" y="1347"/>
                </a:lnTo>
                <a:lnTo>
                  <a:pt x="1137" y="1347"/>
                </a:lnTo>
                <a:lnTo>
                  <a:pt x="1137" y="1353"/>
                </a:lnTo>
                <a:close/>
                <a:moveTo>
                  <a:pt x="1118" y="1353"/>
                </a:moveTo>
                <a:lnTo>
                  <a:pt x="1111" y="1353"/>
                </a:lnTo>
                <a:lnTo>
                  <a:pt x="1111" y="1347"/>
                </a:lnTo>
                <a:lnTo>
                  <a:pt x="1118" y="1347"/>
                </a:lnTo>
                <a:lnTo>
                  <a:pt x="1118" y="1353"/>
                </a:lnTo>
                <a:close/>
                <a:moveTo>
                  <a:pt x="1099" y="1353"/>
                </a:moveTo>
                <a:lnTo>
                  <a:pt x="1092" y="1353"/>
                </a:lnTo>
                <a:lnTo>
                  <a:pt x="1092" y="1347"/>
                </a:lnTo>
                <a:lnTo>
                  <a:pt x="1099" y="1347"/>
                </a:lnTo>
                <a:lnTo>
                  <a:pt x="1099" y="1353"/>
                </a:lnTo>
                <a:close/>
                <a:moveTo>
                  <a:pt x="1080" y="1353"/>
                </a:moveTo>
                <a:lnTo>
                  <a:pt x="1073" y="1353"/>
                </a:lnTo>
                <a:lnTo>
                  <a:pt x="1073" y="1347"/>
                </a:lnTo>
                <a:lnTo>
                  <a:pt x="1080" y="1347"/>
                </a:lnTo>
                <a:lnTo>
                  <a:pt x="1080" y="1353"/>
                </a:lnTo>
                <a:close/>
                <a:moveTo>
                  <a:pt x="1061" y="1353"/>
                </a:moveTo>
                <a:lnTo>
                  <a:pt x="1054" y="1353"/>
                </a:lnTo>
                <a:lnTo>
                  <a:pt x="1054" y="1347"/>
                </a:lnTo>
                <a:lnTo>
                  <a:pt x="1061" y="1347"/>
                </a:lnTo>
                <a:lnTo>
                  <a:pt x="1061" y="1353"/>
                </a:lnTo>
                <a:close/>
                <a:moveTo>
                  <a:pt x="1041" y="1353"/>
                </a:moveTo>
                <a:lnTo>
                  <a:pt x="1035" y="1353"/>
                </a:lnTo>
                <a:lnTo>
                  <a:pt x="1035" y="1347"/>
                </a:lnTo>
                <a:lnTo>
                  <a:pt x="1041" y="1347"/>
                </a:lnTo>
                <a:lnTo>
                  <a:pt x="1041" y="1353"/>
                </a:lnTo>
                <a:close/>
                <a:moveTo>
                  <a:pt x="1023" y="1353"/>
                </a:moveTo>
                <a:lnTo>
                  <a:pt x="1016" y="1353"/>
                </a:lnTo>
                <a:lnTo>
                  <a:pt x="1016" y="1347"/>
                </a:lnTo>
                <a:lnTo>
                  <a:pt x="1023" y="1347"/>
                </a:lnTo>
                <a:lnTo>
                  <a:pt x="1023" y="1353"/>
                </a:lnTo>
                <a:close/>
                <a:moveTo>
                  <a:pt x="1004" y="1353"/>
                </a:moveTo>
                <a:lnTo>
                  <a:pt x="997" y="1353"/>
                </a:lnTo>
                <a:lnTo>
                  <a:pt x="997" y="1347"/>
                </a:lnTo>
                <a:lnTo>
                  <a:pt x="1004" y="1347"/>
                </a:lnTo>
                <a:lnTo>
                  <a:pt x="1004" y="1353"/>
                </a:lnTo>
                <a:close/>
                <a:moveTo>
                  <a:pt x="984" y="1353"/>
                </a:moveTo>
                <a:lnTo>
                  <a:pt x="978" y="1353"/>
                </a:lnTo>
                <a:lnTo>
                  <a:pt x="978" y="1347"/>
                </a:lnTo>
                <a:lnTo>
                  <a:pt x="984" y="1347"/>
                </a:lnTo>
                <a:lnTo>
                  <a:pt x="984" y="1353"/>
                </a:lnTo>
                <a:close/>
                <a:moveTo>
                  <a:pt x="965" y="1353"/>
                </a:moveTo>
                <a:lnTo>
                  <a:pt x="959" y="1353"/>
                </a:lnTo>
                <a:lnTo>
                  <a:pt x="959" y="1347"/>
                </a:lnTo>
                <a:lnTo>
                  <a:pt x="965" y="1347"/>
                </a:lnTo>
                <a:lnTo>
                  <a:pt x="965" y="1353"/>
                </a:lnTo>
                <a:close/>
                <a:moveTo>
                  <a:pt x="947" y="1353"/>
                </a:moveTo>
                <a:lnTo>
                  <a:pt x="940" y="1353"/>
                </a:lnTo>
                <a:lnTo>
                  <a:pt x="940" y="1347"/>
                </a:lnTo>
                <a:lnTo>
                  <a:pt x="947" y="1347"/>
                </a:lnTo>
                <a:lnTo>
                  <a:pt x="947" y="1353"/>
                </a:lnTo>
                <a:close/>
                <a:moveTo>
                  <a:pt x="927" y="1353"/>
                </a:moveTo>
                <a:lnTo>
                  <a:pt x="921" y="1353"/>
                </a:lnTo>
                <a:lnTo>
                  <a:pt x="921" y="1347"/>
                </a:lnTo>
                <a:lnTo>
                  <a:pt x="927" y="1347"/>
                </a:lnTo>
                <a:lnTo>
                  <a:pt x="927" y="1353"/>
                </a:lnTo>
                <a:close/>
                <a:moveTo>
                  <a:pt x="908" y="1353"/>
                </a:moveTo>
                <a:lnTo>
                  <a:pt x="902" y="1353"/>
                </a:lnTo>
                <a:lnTo>
                  <a:pt x="902" y="1347"/>
                </a:lnTo>
                <a:lnTo>
                  <a:pt x="908" y="1347"/>
                </a:lnTo>
                <a:lnTo>
                  <a:pt x="908" y="1353"/>
                </a:lnTo>
                <a:close/>
                <a:moveTo>
                  <a:pt x="889" y="1353"/>
                </a:moveTo>
                <a:lnTo>
                  <a:pt x="883" y="1353"/>
                </a:lnTo>
                <a:lnTo>
                  <a:pt x="883" y="1347"/>
                </a:lnTo>
                <a:lnTo>
                  <a:pt x="889" y="1347"/>
                </a:lnTo>
                <a:lnTo>
                  <a:pt x="889" y="1353"/>
                </a:lnTo>
                <a:close/>
                <a:moveTo>
                  <a:pt x="870" y="1353"/>
                </a:moveTo>
                <a:lnTo>
                  <a:pt x="864" y="1353"/>
                </a:lnTo>
                <a:lnTo>
                  <a:pt x="864" y="1347"/>
                </a:lnTo>
                <a:lnTo>
                  <a:pt x="870" y="1347"/>
                </a:lnTo>
                <a:lnTo>
                  <a:pt x="870" y="1353"/>
                </a:lnTo>
                <a:close/>
                <a:moveTo>
                  <a:pt x="851" y="1353"/>
                </a:moveTo>
                <a:lnTo>
                  <a:pt x="845" y="1353"/>
                </a:lnTo>
                <a:lnTo>
                  <a:pt x="845" y="1347"/>
                </a:lnTo>
                <a:lnTo>
                  <a:pt x="851" y="1347"/>
                </a:lnTo>
                <a:lnTo>
                  <a:pt x="851" y="1353"/>
                </a:lnTo>
                <a:close/>
                <a:moveTo>
                  <a:pt x="832" y="1353"/>
                </a:moveTo>
                <a:lnTo>
                  <a:pt x="826" y="1353"/>
                </a:lnTo>
                <a:lnTo>
                  <a:pt x="826" y="1347"/>
                </a:lnTo>
                <a:lnTo>
                  <a:pt x="832" y="1347"/>
                </a:lnTo>
                <a:lnTo>
                  <a:pt x="832" y="1353"/>
                </a:lnTo>
                <a:close/>
                <a:moveTo>
                  <a:pt x="813" y="1353"/>
                </a:moveTo>
                <a:lnTo>
                  <a:pt x="807" y="1353"/>
                </a:lnTo>
                <a:lnTo>
                  <a:pt x="807" y="1347"/>
                </a:lnTo>
                <a:lnTo>
                  <a:pt x="813" y="1347"/>
                </a:lnTo>
                <a:lnTo>
                  <a:pt x="813" y="1353"/>
                </a:lnTo>
                <a:close/>
                <a:moveTo>
                  <a:pt x="794" y="1353"/>
                </a:moveTo>
                <a:lnTo>
                  <a:pt x="788" y="1353"/>
                </a:lnTo>
                <a:lnTo>
                  <a:pt x="788" y="1347"/>
                </a:lnTo>
                <a:lnTo>
                  <a:pt x="794" y="1347"/>
                </a:lnTo>
                <a:lnTo>
                  <a:pt x="794" y="1353"/>
                </a:lnTo>
                <a:close/>
                <a:moveTo>
                  <a:pt x="775" y="1353"/>
                </a:moveTo>
                <a:lnTo>
                  <a:pt x="769" y="1353"/>
                </a:lnTo>
                <a:lnTo>
                  <a:pt x="769" y="1347"/>
                </a:lnTo>
                <a:lnTo>
                  <a:pt x="775" y="1347"/>
                </a:lnTo>
                <a:lnTo>
                  <a:pt x="775" y="1353"/>
                </a:lnTo>
                <a:close/>
                <a:moveTo>
                  <a:pt x="756" y="1353"/>
                </a:moveTo>
                <a:lnTo>
                  <a:pt x="750" y="1353"/>
                </a:lnTo>
                <a:lnTo>
                  <a:pt x="750" y="1347"/>
                </a:lnTo>
                <a:lnTo>
                  <a:pt x="756" y="1347"/>
                </a:lnTo>
                <a:lnTo>
                  <a:pt x="756" y="1353"/>
                </a:lnTo>
                <a:close/>
                <a:moveTo>
                  <a:pt x="737" y="1353"/>
                </a:moveTo>
                <a:lnTo>
                  <a:pt x="731" y="1353"/>
                </a:lnTo>
                <a:lnTo>
                  <a:pt x="731" y="1347"/>
                </a:lnTo>
                <a:lnTo>
                  <a:pt x="737" y="1347"/>
                </a:lnTo>
                <a:lnTo>
                  <a:pt x="737" y="1353"/>
                </a:lnTo>
                <a:close/>
                <a:moveTo>
                  <a:pt x="718" y="1353"/>
                </a:moveTo>
                <a:lnTo>
                  <a:pt x="712" y="1353"/>
                </a:lnTo>
                <a:lnTo>
                  <a:pt x="712" y="1347"/>
                </a:lnTo>
                <a:lnTo>
                  <a:pt x="718" y="1347"/>
                </a:lnTo>
                <a:lnTo>
                  <a:pt x="718" y="1353"/>
                </a:lnTo>
                <a:close/>
                <a:moveTo>
                  <a:pt x="699" y="1353"/>
                </a:moveTo>
                <a:lnTo>
                  <a:pt x="693" y="1353"/>
                </a:lnTo>
                <a:lnTo>
                  <a:pt x="693" y="1347"/>
                </a:lnTo>
                <a:lnTo>
                  <a:pt x="699" y="1347"/>
                </a:lnTo>
                <a:lnTo>
                  <a:pt x="699" y="1353"/>
                </a:lnTo>
                <a:close/>
                <a:moveTo>
                  <a:pt x="680" y="1353"/>
                </a:moveTo>
                <a:lnTo>
                  <a:pt x="674" y="1353"/>
                </a:lnTo>
                <a:lnTo>
                  <a:pt x="674" y="1347"/>
                </a:lnTo>
                <a:lnTo>
                  <a:pt x="680" y="1347"/>
                </a:lnTo>
                <a:lnTo>
                  <a:pt x="680" y="1353"/>
                </a:lnTo>
                <a:close/>
                <a:moveTo>
                  <a:pt x="661" y="1353"/>
                </a:moveTo>
                <a:lnTo>
                  <a:pt x="655" y="1353"/>
                </a:lnTo>
                <a:lnTo>
                  <a:pt x="655" y="1347"/>
                </a:lnTo>
                <a:lnTo>
                  <a:pt x="661" y="1347"/>
                </a:lnTo>
                <a:lnTo>
                  <a:pt x="661" y="1353"/>
                </a:lnTo>
                <a:close/>
                <a:moveTo>
                  <a:pt x="642" y="1353"/>
                </a:moveTo>
                <a:lnTo>
                  <a:pt x="636" y="1353"/>
                </a:lnTo>
                <a:lnTo>
                  <a:pt x="636" y="1347"/>
                </a:lnTo>
                <a:lnTo>
                  <a:pt x="642" y="1347"/>
                </a:lnTo>
                <a:lnTo>
                  <a:pt x="642" y="1353"/>
                </a:lnTo>
                <a:close/>
                <a:moveTo>
                  <a:pt x="623" y="1353"/>
                </a:moveTo>
                <a:lnTo>
                  <a:pt x="617" y="1353"/>
                </a:lnTo>
                <a:lnTo>
                  <a:pt x="617" y="1347"/>
                </a:lnTo>
                <a:lnTo>
                  <a:pt x="623" y="1347"/>
                </a:lnTo>
                <a:lnTo>
                  <a:pt x="623" y="1353"/>
                </a:lnTo>
                <a:close/>
                <a:moveTo>
                  <a:pt x="604" y="1353"/>
                </a:moveTo>
                <a:lnTo>
                  <a:pt x="597" y="1353"/>
                </a:lnTo>
                <a:lnTo>
                  <a:pt x="597" y="1347"/>
                </a:lnTo>
                <a:lnTo>
                  <a:pt x="604" y="1347"/>
                </a:lnTo>
                <a:lnTo>
                  <a:pt x="604" y="1353"/>
                </a:lnTo>
                <a:close/>
                <a:moveTo>
                  <a:pt x="585" y="1353"/>
                </a:moveTo>
                <a:lnTo>
                  <a:pt x="578" y="1353"/>
                </a:lnTo>
                <a:lnTo>
                  <a:pt x="578" y="1347"/>
                </a:lnTo>
                <a:lnTo>
                  <a:pt x="585" y="1347"/>
                </a:lnTo>
                <a:lnTo>
                  <a:pt x="585" y="1353"/>
                </a:lnTo>
                <a:close/>
                <a:moveTo>
                  <a:pt x="566" y="1353"/>
                </a:moveTo>
                <a:lnTo>
                  <a:pt x="560" y="1353"/>
                </a:lnTo>
                <a:lnTo>
                  <a:pt x="560" y="1347"/>
                </a:lnTo>
                <a:lnTo>
                  <a:pt x="566" y="1347"/>
                </a:lnTo>
                <a:lnTo>
                  <a:pt x="566" y="1353"/>
                </a:lnTo>
                <a:close/>
                <a:moveTo>
                  <a:pt x="547" y="1353"/>
                </a:moveTo>
                <a:lnTo>
                  <a:pt x="540" y="1353"/>
                </a:lnTo>
                <a:lnTo>
                  <a:pt x="540" y="1347"/>
                </a:lnTo>
                <a:lnTo>
                  <a:pt x="547" y="1347"/>
                </a:lnTo>
                <a:lnTo>
                  <a:pt x="547" y="1353"/>
                </a:lnTo>
                <a:close/>
                <a:moveTo>
                  <a:pt x="528" y="1353"/>
                </a:moveTo>
                <a:lnTo>
                  <a:pt x="521" y="1353"/>
                </a:lnTo>
                <a:lnTo>
                  <a:pt x="521" y="1347"/>
                </a:lnTo>
                <a:lnTo>
                  <a:pt x="528" y="1347"/>
                </a:lnTo>
                <a:lnTo>
                  <a:pt x="528" y="1353"/>
                </a:lnTo>
                <a:close/>
                <a:moveTo>
                  <a:pt x="509" y="1353"/>
                </a:moveTo>
                <a:lnTo>
                  <a:pt x="502" y="1353"/>
                </a:lnTo>
                <a:lnTo>
                  <a:pt x="502" y="1347"/>
                </a:lnTo>
                <a:lnTo>
                  <a:pt x="509" y="1347"/>
                </a:lnTo>
                <a:lnTo>
                  <a:pt x="509" y="1353"/>
                </a:lnTo>
                <a:close/>
                <a:moveTo>
                  <a:pt x="490" y="1353"/>
                </a:moveTo>
                <a:lnTo>
                  <a:pt x="483" y="1353"/>
                </a:lnTo>
                <a:lnTo>
                  <a:pt x="483" y="1347"/>
                </a:lnTo>
                <a:lnTo>
                  <a:pt x="490" y="1347"/>
                </a:lnTo>
                <a:lnTo>
                  <a:pt x="490" y="1353"/>
                </a:lnTo>
                <a:close/>
                <a:moveTo>
                  <a:pt x="471" y="1353"/>
                </a:moveTo>
                <a:lnTo>
                  <a:pt x="464" y="1353"/>
                </a:lnTo>
                <a:lnTo>
                  <a:pt x="464" y="1347"/>
                </a:lnTo>
                <a:lnTo>
                  <a:pt x="471" y="1347"/>
                </a:lnTo>
                <a:lnTo>
                  <a:pt x="471" y="1353"/>
                </a:lnTo>
                <a:close/>
                <a:moveTo>
                  <a:pt x="451" y="1353"/>
                </a:moveTo>
                <a:lnTo>
                  <a:pt x="445" y="1353"/>
                </a:lnTo>
                <a:lnTo>
                  <a:pt x="445" y="1347"/>
                </a:lnTo>
                <a:lnTo>
                  <a:pt x="451" y="1347"/>
                </a:lnTo>
                <a:lnTo>
                  <a:pt x="451" y="1353"/>
                </a:lnTo>
                <a:close/>
                <a:moveTo>
                  <a:pt x="433" y="1353"/>
                </a:moveTo>
                <a:lnTo>
                  <a:pt x="426" y="1353"/>
                </a:lnTo>
                <a:lnTo>
                  <a:pt x="426" y="1347"/>
                </a:lnTo>
                <a:lnTo>
                  <a:pt x="433" y="1347"/>
                </a:lnTo>
                <a:lnTo>
                  <a:pt x="433" y="1353"/>
                </a:lnTo>
                <a:close/>
                <a:moveTo>
                  <a:pt x="414" y="1353"/>
                </a:moveTo>
                <a:lnTo>
                  <a:pt x="407" y="1353"/>
                </a:lnTo>
                <a:lnTo>
                  <a:pt x="407" y="1347"/>
                </a:lnTo>
                <a:lnTo>
                  <a:pt x="414" y="1347"/>
                </a:lnTo>
                <a:lnTo>
                  <a:pt x="414" y="1353"/>
                </a:lnTo>
                <a:close/>
                <a:moveTo>
                  <a:pt x="394" y="1353"/>
                </a:moveTo>
                <a:lnTo>
                  <a:pt x="388" y="1353"/>
                </a:lnTo>
                <a:lnTo>
                  <a:pt x="388" y="1347"/>
                </a:lnTo>
                <a:lnTo>
                  <a:pt x="394" y="1347"/>
                </a:lnTo>
                <a:lnTo>
                  <a:pt x="394" y="1353"/>
                </a:lnTo>
                <a:close/>
                <a:moveTo>
                  <a:pt x="375" y="1353"/>
                </a:moveTo>
                <a:lnTo>
                  <a:pt x="369" y="1353"/>
                </a:lnTo>
                <a:lnTo>
                  <a:pt x="369" y="1347"/>
                </a:lnTo>
                <a:lnTo>
                  <a:pt x="375" y="1347"/>
                </a:lnTo>
                <a:lnTo>
                  <a:pt x="375" y="1353"/>
                </a:lnTo>
                <a:close/>
                <a:moveTo>
                  <a:pt x="357" y="1353"/>
                </a:moveTo>
                <a:lnTo>
                  <a:pt x="350" y="1353"/>
                </a:lnTo>
                <a:lnTo>
                  <a:pt x="350" y="1347"/>
                </a:lnTo>
                <a:lnTo>
                  <a:pt x="357" y="1347"/>
                </a:lnTo>
                <a:lnTo>
                  <a:pt x="357" y="1353"/>
                </a:lnTo>
                <a:close/>
                <a:moveTo>
                  <a:pt x="337" y="1353"/>
                </a:moveTo>
                <a:lnTo>
                  <a:pt x="331" y="1353"/>
                </a:lnTo>
                <a:lnTo>
                  <a:pt x="331" y="1347"/>
                </a:lnTo>
                <a:lnTo>
                  <a:pt x="337" y="1347"/>
                </a:lnTo>
                <a:lnTo>
                  <a:pt x="337" y="1353"/>
                </a:lnTo>
                <a:close/>
                <a:moveTo>
                  <a:pt x="318" y="1353"/>
                </a:moveTo>
                <a:lnTo>
                  <a:pt x="312" y="1353"/>
                </a:lnTo>
                <a:lnTo>
                  <a:pt x="312" y="1347"/>
                </a:lnTo>
                <a:lnTo>
                  <a:pt x="318" y="1347"/>
                </a:lnTo>
                <a:lnTo>
                  <a:pt x="318" y="1353"/>
                </a:lnTo>
                <a:close/>
                <a:moveTo>
                  <a:pt x="299" y="1353"/>
                </a:moveTo>
                <a:lnTo>
                  <a:pt x="293" y="1353"/>
                </a:lnTo>
                <a:lnTo>
                  <a:pt x="293" y="1347"/>
                </a:lnTo>
                <a:lnTo>
                  <a:pt x="299" y="1347"/>
                </a:lnTo>
                <a:lnTo>
                  <a:pt x="299" y="1353"/>
                </a:lnTo>
                <a:close/>
                <a:moveTo>
                  <a:pt x="280" y="1353"/>
                </a:moveTo>
                <a:lnTo>
                  <a:pt x="274" y="1353"/>
                </a:lnTo>
                <a:lnTo>
                  <a:pt x="274" y="1347"/>
                </a:lnTo>
                <a:lnTo>
                  <a:pt x="280" y="1347"/>
                </a:lnTo>
                <a:lnTo>
                  <a:pt x="280" y="1353"/>
                </a:lnTo>
                <a:close/>
                <a:moveTo>
                  <a:pt x="261" y="1353"/>
                </a:moveTo>
                <a:lnTo>
                  <a:pt x="255" y="1353"/>
                </a:lnTo>
                <a:lnTo>
                  <a:pt x="255" y="1347"/>
                </a:lnTo>
                <a:lnTo>
                  <a:pt x="261" y="1347"/>
                </a:lnTo>
                <a:lnTo>
                  <a:pt x="261" y="1353"/>
                </a:lnTo>
                <a:close/>
                <a:moveTo>
                  <a:pt x="242" y="1353"/>
                </a:moveTo>
                <a:lnTo>
                  <a:pt x="236" y="1353"/>
                </a:lnTo>
                <a:lnTo>
                  <a:pt x="236" y="1347"/>
                </a:lnTo>
                <a:lnTo>
                  <a:pt x="242" y="1347"/>
                </a:lnTo>
                <a:lnTo>
                  <a:pt x="242" y="1353"/>
                </a:lnTo>
                <a:close/>
                <a:moveTo>
                  <a:pt x="223" y="1353"/>
                </a:moveTo>
                <a:lnTo>
                  <a:pt x="217" y="1353"/>
                </a:lnTo>
                <a:lnTo>
                  <a:pt x="217" y="1347"/>
                </a:lnTo>
                <a:lnTo>
                  <a:pt x="223" y="1347"/>
                </a:lnTo>
                <a:lnTo>
                  <a:pt x="223" y="1353"/>
                </a:lnTo>
                <a:close/>
                <a:moveTo>
                  <a:pt x="204" y="1353"/>
                </a:moveTo>
                <a:lnTo>
                  <a:pt x="198" y="1353"/>
                </a:lnTo>
                <a:lnTo>
                  <a:pt x="198" y="1347"/>
                </a:lnTo>
                <a:lnTo>
                  <a:pt x="204" y="1347"/>
                </a:lnTo>
                <a:lnTo>
                  <a:pt x="204" y="1353"/>
                </a:lnTo>
                <a:close/>
                <a:moveTo>
                  <a:pt x="185" y="1353"/>
                </a:moveTo>
                <a:lnTo>
                  <a:pt x="179" y="1353"/>
                </a:lnTo>
                <a:lnTo>
                  <a:pt x="179" y="1347"/>
                </a:lnTo>
                <a:lnTo>
                  <a:pt x="185" y="1347"/>
                </a:lnTo>
                <a:lnTo>
                  <a:pt x="185" y="1353"/>
                </a:lnTo>
                <a:close/>
                <a:moveTo>
                  <a:pt x="166" y="1353"/>
                </a:moveTo>
                <a:lnTo>
                  <a:pt x="160" y="1353"/>
                </a:lnTo>
                <a:lnTo>
                  <a:pt x="160" y="1347"/>
                </a:lnTo>
                <a:lnTo>
                  <a:pt x="166" y="1347"/>
                </a:lnTo>
                <a:lnTo>
                  <a:pt x="166" y="1353"/>
                </a:lnTo>
                <a:close/>
                <a:moveTo>
                  <a:pt x="147" y="1353"/>
                </a:moveTo>
                <a:lnTo>
                  <a:pt x="141" y="1353"/>
                </a:lnTo>
                <a:lnTo>
                  <a:pt x="141" y="1347"/>
                </a:lnTo>
                <a:lnTo>
                  <a:pt x="147" y="1347"/>
                </a:lnTo>
                <a:lnTo>
                  <a:pt x="147" y="1353"/>
                </a:lnTo>
                <a:close/>
                <a:moveTo>
                  <a:pt x="128" y="1353"/>
                </a:moveTo>
                <a:lnTo>
                  <a:pt x="122" y="1353"/>
                </a:lnTo>
                <a:lnTo>
                  <a:pt x="122" y="1347"/>
                </a:lnTo>
                <a:lnTo>
                  <a:pt x="128" y="1347"/>
                </a:lnTo>
                <a:lnTo>
                  <a:pt x="128" y="1353"/>
                </a:lnTo>
                <a:close/>
                <a:moveTo>
                  <a:pt x="109" y="1353"/>
                </a:moveTo>
                <a:lnTo>
                  <a:pt x="103" y="1353"/>
                </a:lnTo>
                <a:lnTo>
                  <a:pt x="103" y="1347"/>
                </a:lnTo>
                <a:lnTo>
                  <a:pt x="109" y="1347"/>
                </a:lnTo>
                <a:lnTo>
                  <a:pt x="109" y="1353"/>
                </a:lnTo>
                <a:close/>
                <a:moveTo>
                  <a:pt x="90" y="1353"/>
                </a:moveTo>
                <a:lnTo>
                  <a:pt x="84" y="1353"/>
                </a:lnTo>
                <a:lnTo>
                  <a:pt x="84" y="1347"/>
                </a:lnTo>
                <a:lnTo>
                  <a:pt x="90" y="1347"/>
                </a:lnTo>
                <a:lnTo>
                  <a:pt x="90" y="1353"/>
                </a:lnTo>
                <a:close/>
                <a:moveTo>
                  <a:pt x="71" y="1353"/>
                </a:moveTo>
                <a:lnTo>
                  <a:pt x="64" y="1353"/>
                </a:lnTo>
                <a:lnTo>
                  <a:pt x="64" y="1347"/>
                </a:lnTo>
                <a:lnTo>
                  <a:pt x="71" y="1347"/>
                </a:lnTo>
                <a:lnTo>
                  <a:pt x="71" y="1353"/>
                </a:lnTo>
                <a:close/>
                <a:moveTo>
                  <a:pt x="52" y="1353"/>
                </a:moveTo>
                <a:lnTo>
                  <a:pt x="46" y="1353"/>
                </a:lnTo>
                <a:lnTo>
                  <a:pt x="46" y="1347"/>
                </a:lnTo>
                <a:lnTo>
                  <a:pt x="52" y="1347"/>
                </a:lnTo>
                <a:lnTo>
                  <a:pt x="52" y="1353"/>
                </a:lnTo>
                <a:close/>
                <a:moveTo>
                  <a:pt x="33" y="1353"/>
                </a:moveTo>
                <a:lnTo>
                  <a:pt x="27" y="1353"/>
                </a:lnTo>
                <a:lnTo>
                  <a:pt x="27" y="1347"/>
                </a:lnTo>
                <a:lnTo>
                  <a:pt x="33" y="1347"/>
                </a:lnTo>
                <a:lnTo>
                  <a:pt x="33" y="1353"/>
                </a:lnTo>
                <a:close/>
                <a:moveTo>
                  <a:pt x="14" y="1353"/>
                </a:moveTo>
                <a:lnTo>
                  <a:pt x="7" y="1353"/>
                </a:lnTo>
                <a:lnTo>
                  <a:pt x="7" y="1347"/>
                </a:lnTo>
                <a:lnTo>
                  <a:pt x="14" y="1347"/>
                </a:lnTo>
                <a:lnTo>
                  <a:pt x="14" y="1353"/>
                </a:lnTo>
                <a:close/>
                <a:moveTo>
                  <a:pt x="0" y="1342"/>
                </a:moveTo>
                <a:lnTo>
                  <a:pt x="0" y="1336"/>
                </a:lnTo>
                <a:lnTo>
                  <a:pt x="6" y="1336"/>
                </a:lnTo>
                <a:lnTo>
                  <a:pt x="6" y="1342"/>
                </a:lnTo>
                <a:lnTo>
                  <a:pt x="0" y="1342"/>
                </a:lnTo>
                <a:close/>
                <a:moveTo>
                  <a:pt x="0" y="1323"/>
                </a:moveTo>
                <a:lnTo>
                  <a:pt x="0" y="1316"/>
                </a:lnTo>
                <a:lnTo>
                  <a:pt x="6" y="1316"/>
                </a:lnTo>
                <a:lnTo>
                  <a:pt x="6" y="1323"/>
                </a:lnTo>
                <a:lnTo>
                  <a:pt x="0" y="1323"/>
                </a:lnTo>
                <a:close/>
                <a:moveTo>
                  <a:pt x="0" y="1304"/>
                </a:moveTo>
                <a:lnTo>
                  <a:pt x="0" y="1298"/>
                </a:lnTo>
                <a:lnTo>
                  <a:pt x="6" y="1298"/>
                </a:lnTo>
                <a:lnTo>
                  <a:pt x="6" y="1304"/>
                </a:lnTo>
                <a:lnTo>
                  <a:pt x="0" y="1304"/>
                </a:lnTo>
                <a:close/>
                <a:moveTo>
                  <a:pt x="0" y="1285"/>
                </a:moveTo>
                <a:lnTo>
                  <a:pt x="0" y="1279"/>
                </a:lnTo>
                <a:lnTo>
                  <a:pt x="6" y="1279"/>
                </a:lnTo>
                <a:lnTo>
                  <a:pt x="6" y="1285"/>
                </a:lnTo>
                <a:lnTo>
                  <a:pt x="0" y="1285"/>
                </a:lnTo>
                <a:close/>
                <a:moveTo>
                  <a:pt x="0" y="1266"/>
                </a:moveTo>
                <a:lnTo>
                  <a:pt x="0" y="1260"/>
                </a:lnTo>
                <a:lnTo>
                  <a:pt x="6" y="1260"/>
                </a:lnTo>
                <a:lnTo>
                  <a:pt x="6" y="1266"/>
                </a:lnTo>
                <a:lnTo>
                  <a:pt x="0" y="1266"/>
                </a:lnTo>
                <a:close/>
                <a:moveTo>
                  <a:pt x="0" y="1247"/>
                </a:moveTo>
                <a:lnTo>
                  <a:pt x="0" y="1241"/>
                </a:lnTo>
                <a:lnTo>
                  <a:pt x="6" y="1241"/>
                </a:lnTo>
                <a:lnTo>
                  <a:pt x="6" y="1247"/>
                </a:lnTo>
                <a:lnTo>
                  <a:pt x="0" y="1247"/>
                </a:lnTo>
                <a:close/>
                <a:moveTo>
                  <a:pt x="0" y="1228"/>
                </a:moveTo>
                <a:lnTo>
                  <a:pt x="0" y="1222"/>
                </a:lnTo>
                <a:lnTo>
                  <a:pt x="6" y="1222"/>
                </a:lnTo>
                <a:lnTo>
                  <a:pt x="6" y="1228"/>
                </a:lnTo>
                <a:lnTo>
                  <a:pt x="0" y="1228"/>
                </a:lnTo>
                <a:close/>
                <a:moveTo>
                  <a:pt x="0" y="1209"/>
                </a:moveTo>
                <a:lnTo>
                  <a:pt x="0" y="1203"/>
                </a:lnTo>
                <a:lnTo>
                  <a:pt x="6" y="1203"/>
                </a:lnTo>
                <a:lnTo>
                  <a:pt x="6" y="1209"/>
                </a:lnTo>
                <a:lnTo>
                  <a:pt x="0" y="1209"/>
                </a:lnTo>
                <a:close/>
                <a:moveTo>
                  <a:pt x="0" y="1190"/>
                </a:moveTo>
                <a:lnTo>
                  <a:pt x="0" y="1184"/>
                </a:lnTo>
                <a:lnTo>
                  <a:pt x="6" y="1184"/>
                </a:lnTo>
                <a:lnTo>
                  <a:pt x="6" y="1190"/>
                </a:lnTo>
                <a:lnTo>
                  <a:pt x="0" y="1190"/>
                </a:lnTo>
                <a:close/>
                <a:moveTo>
                  <a:pt x="0" y="1171"/>
                </a:moveTo>
                <a:lnTo>
                  <a:pt x="0" y="1164"/>
                </a:lnTo>
                <a:lnTo>
                  <a:pt x="6" y="1164"/>
                </a:lnTo>
                <a:lnTo>
                  <a:pt x="6" y="1171"/>
                </a:lnTo>
                <a:lnTo>
                  <a:pt x="0" y="1171"/>
                </a:lnTo>
                <a:close/>
                <a:moveTo>
                  <a:pt x="0" y="1152"/>
                </a:moveTo>
                <a:lnTo>
                  <a:pt x="0" y="1146"/>
                </a:lnTo>
                <a:lnTo>
                  <a:pt x="6" y="1146"/>
                </a:lnTo>
                <a:lnTo>
                  <a:pt x="6" y="1152"/>
                </a:lnTo>
                <a:lnTo>
                  <a:pt x="0" y="1152"/>
                </a:lnTo>
                <a:close/>
                <a:moveTo>
                  <a:pt x="0" y="1133"/>
                </a:moveTo>
                <a:lnTo>
                  <a:pt x="0" y="1127"/>
                </a:lnTo>
                <a:lnTo>
                  <a:pt x="6" y="1127"/>
                </a:lnTo>
                <a:lnTo>
                  <a:pt x="6" y="1133"/>
                </a:lnTo>
                <a:lnTo>
                  <a:pt x="0" y="1133"/>
                </a:lnTo>
                <a:close/>
                <a:moveTo>
                  <a:pt x="0" y="1114"/>
                </a:moveTo>
                <a:lnTo>
                  <a:pt x="0" y="1108"/>
                </a:lnTo>
                <a:lnTo>
                  <a:pt x="6" y="1108"/>
                </a:lnTo>
                <a:lnTo>
                  <a:pt x="6" y="1114"/>
                </a:lnTo>
                <a:lnTo>
                  <a:pt x="0" y="1114"/>
                </a:lnTo>
                <a:close/>
                <a:moveTo>
                  <a:pt x="0" y="1095"/>
                </a:moveTo>
                <a:lnTo>
                  <a:pt x="0" y="1089"/>
                </a:lnTo>
                <a:lnTo>
                  <a:pt x="6" y="1089"/>
                </a:lnTo>
                <a:lnTo>
                  <a:pt x="6" y="1095"/>
                </a:lnTo>
                <a:lnTo>
                  <a:pt x="0" y="1095"/>
                </a:lnTo>
                <a:close/>
                <a:moveTo>
                  <a:pt x="0" y="1076"/>
                </a:moveTo>
                <a:lnTo>
                  <a:pt x="0" y="1070"/>
                </a:lnTo>
                <a:lnTo>
                  <a:pt x="6" y="1070"/>
                </a:lnTo>
                <a:lnTo>
                  <a:pt x="6" y="1076"/>
                </a:lnTo>
                <a:lnTo>
                  <a:pt x="0" y="1076"/>
                </a:lnTo>
                <a:close/>
                <a:moveTo>
                  <a:pt x="0" y="1057"/>
                </a:moveTo>
                <a:lnTo>
                  <a:pt x="0" y="1051"/>
                </a:lnTo>
                <a:lnTo>
                  <a:pt x="6" y="1051"/>
                </a:lnTo>
                <a:lnTo>
                  <a:pt x="6" y="1057"/>
                </a:lnTo>
                <a:lnTo>
                  <a:pt x="0" y="1057"/>
                </a:lnTo>
                <a:close/>
                <a:moveTo>
                  <a:pt x="0" y="1038"/>
                </a:moveTo>
                <a:lnTo>
                  <a:pt x="0" y="1032"/>
                </a:lnTo>
                <a:lnTo>
                  <a:pt x="6" y="1032"/>
                </a:lnTo>
                <a:lnTo>
                  <a:pt x="6" y="1038"/>
                </a:lnTo>
                <a:lnTo>
                  <a:pt x="0" y="1038"/>
                </a:lnTo>
                <a:close/>
                <a:moveTo>
                  <a:pt x="0" y="1019"/>
                </a:moveTo>
                <a:lnTo>
                  <a:pt x="0" y="1013"/>
                </a:lnTo>
                <a:lnTo>
                  <a:pt x="6" y="1013"/>
                </a:lnTo>
                <a:lnTo>
                  <a:pt x="6" y="1019"/>
                </a:lnTo>
                <a:lnTo>
                  <a:pt x="0" y="1019"/>
                </a:lnTo>
                <a:close/>
                <a:moveTo>
                  <a:pt x="0" y="1000"/>
                </a:moveTo>
                <a:lnTo>
                  <a:pt x="0" y="994"/>
                </a:lnTo>
                <a:lnTo>
                  <a:pt x="6" y="994"/>
                </a:lnTo>
                <a:lnTo>
                  <a:pt x="6" y="1000"/>
                </a:lnTo>
                <a:lnTo>
                  <a:pt x="0" y="1000"/>
                </a:lnTo>
                <a:close/>
                <a:moveTo>
                  <a:pt x="0" y="981"/>
                </a:moveTo>
                <a:lnTo>
                  <a:pt x="0" y="975"/>
                </a:lnTo>
                <a:lnTo>
                  <a:pt x="6" y="975"/>
                </a:lnTo>
                <a:lnTo>
                  <a:pt x="6" y="981"/>
                </a:lnTo>
                <a:lnTo>
                  <a:pt x="0" y="981"/>
                </a:lnTo>
                <a:close/>
                <a:moveTo>
                  <a:pt x="0" y="962"/>
                </a:moveTo>
                <a:lnTo>
                  <a:pt x="0" y="956"/>
                </a:lnTo>
                <a:lnTo>
                  <a:pt x="6" y="956"/>
                </a:lnTo>
                <a:lnTo>
                  <a:pt x="6" y="962"/>
                </a:lnTo>
                <a:lnTo>
                  <a:pt x="0" y="962"/>
                </a:lnTo>
                <a:close/>
                <a:moveTo>
                  <a:pt x="0" y="943"/>
                </a:moveTo>
                <a:lnTo>
                  <a:pt x="0" y="937"/>
                </a:lnTo>
                <a:lnTo>
                  <a:pt x="6" y="937"/>
                </a:lnTo>
                <a:lnTo>
                  <a:pt x="6" y="943"/>
                </a:lnTo>
                <a:lnTo>
                  <a:pt x="0" y="943"/>
                </a:lnTo>
                <a:close/>
                <a:moveTo>
                  <a:pt x="0" y="924"/>
                </a:moveTo>
                <a:lnTo>
                  <a:pt x="0" y="918"/>
                </a:lnTo>
                <a:lnTo>
                  <a:pt x="6" y="918"/>
                </a:lnTo>
                <a:lnTo>
                  <a:pt x="6" y="924"/>
                </a:lnTo>
                <a:lnTo>
                  <a:pt x="0" y="924"/>
                </a:lnTo>
                <a:close/>
                <a:moveTo>
                  <a:pt x="0" y="905"/>
                </a:moveTo>
                <a:lnTo>
                  <a:pt x="0" y="899"/>
                </a:lnTo>
                <a:lnTo>
                  <a:pt x="6" y="899"/>
                </a:lnTo>
                <a:lnTo>
                  <a:pt x="6" y="905"/>
                </a:lnTo>
                <a:lnTo>
                  <a:pt x="0" y="905"/>
                </a:lnTo>
                <a:close/>
                <a:moveTo>
                  <a:pt x="0" y="886"/>
                </a:moveTo>
                <a:lnTo>
                  <a:pt x="0" y="880"/>
                </a:lnTo>
                <a:lnTo>
                  <a:pt x="6" y="880"/>
                </a:lnTo>
                <a:lnTo>
                  <a:pt x="6" y="886"/>
                </a:lnTo>
                <a:lnTo>
                  <a:pt x="0" y="886"/>
                </a:lnTo>
                <a:close/>
                <a:moveTo>
                  <a:pt x="0" y="867"/>
                </a:moveTo>
                <a:lnTo>
                  <a:pt x="0" y="861"/>
                </a:lnTo>
                <a:lnTo>
                  <a:pt x="6" y="861"/>
                </a:lnTo>
                <a:lnTo>
                  <a:pt x="6" y="867"/>
                </a:lnTo>
                <a:lnTo>
                  <a:pt x="0" y="867"/>
                </a:lnTo>
                <a:close/>
                <a:moveTo>
                  <a:pt x="0" y="848"/>
                </a:moveTo>
                <a:lnTo>
                  <a:pt x="0" y="842"/>
                </a:lnTo>
                <a:lnTo>
                  <a:pt x="6" y="842"/>
                </a:lnTo>
                <a:lnTo>
                  <a:pt x="6" y="848"/>
                </a:lnTo>
                <a:lnTo>
                  <a:pt x="0" y="848"/>
                </a:lnTo>
                <a:close/>
                <a:moveTo>
                  <a:pt x="0" y="829"/>
                </a:moveTo>
                <a:lnTo>
                  <a:pt x="0" y="823"/>
                </a:lnTo>
                <a:lnTo>
                  <a:pt x="6" y="823"/>
                </a:lnTo>
                <a:lnTo>
                  <a:pt x="6" y="829"/>
                </a:lnTo>
                <a:lnTo>
                  <a:pt x="0" y="829"/>
                </a:lnTo>
                <a:close/>
                <a:moveTo>
                  <a:pt x="0" y="810"/>
                </a:moveTo>
                <a:lnTo>
                  <a:pt x="0" y="804"/>
                </a:lnTo>
                <a:lnTo>
                  <a:pt x="6" y="804"/>
                </a:lnTo>
                <a:lnTo>
                  <a:pt x="6" y="810"/>
                </a:lnTo>
                <a:lnTo>
                  <a:pt x="0" y="810"/>
                </a:lnTo>
                <a:close/>
                <a:moveTo>
                  <a:pt x="0" y="791"/>
                </a:moveTo>
                <a:lnTo>
                  <a:pt x="0" y="785"/>
                </a:lnTo>
                <a:lnTo>
                  <a:pt x="6" y="785"/>
                </a:lnTo>
                <a:lnTo>
                  <a:pt x="6" y="791"/>
                </a:lnTo>
                <a:lnTo>
                  <a:pt x="0" y="791"/>
                </a:lnTo>
                <a:close/>
                <a:moveTo>
                  <a:pt x="0" y="772"/>
                </a:moveTo>
                <a:lnTo>
                  <a:pt x="0" y="766"/>
                </a:lnTo>
                <a:lnTo>
                  <a:pt x="6" y="766"/>
                </a:lnTo>
                <a:lnTo>
                  <a:pt x="6" y="772"/>
                </a:lnTo>
                <a:lnTo>
                  <a:pt x="0" y="772"/>
                </a:lnTo>
                <a:close/>
                <a:moveTo>
                  <a:pt x="0" y="753"/>
                </a:moveTo>
                <a:lnTo>
                  <a:pt x="0" y="747"/>
                </a:lnTo>
                <a:lnTo>
                  <a:pt x="6" y="747"/>
                </a:lnTo>
                <a:lnTo>
                  <a:pt x="6" y="753"/>
                </a:lnTo>
                <a:lnTo>
                  <a:pt x="0" y="753"/>
                </a:lnTo>
                <a:close/>
                <a:moveTo>
                  <a:pt x="0" y="734"/>
                </a:moveTo>
                <a:lnTo>
                  <a:pt x="0" y="728"/>
                </a:lnTo>
                <a:lnTo>
                  <a:pt x="6" y="728"/>
                </a:lnTo>
                <a:lnTo>
                  <a:pt x="6" y="734"/>
                </a:lnTo>
                <a:lnTo>
                  <a:pt x="0" y="734"/>
                </a:lnTo>
                <a:close/>
                <a:moveTo>
                  <a:pt x="0" y="715"/>
                </a:moveTo>
                <a:lnTo>
                  <a:pt x="0" y="709"/>
                </a:lnTo>
                <a:lnTo>
                  <a:pt x="6" y="709"/>
                </a:lnTo>
                <a:lnTo>
                  <a:pt x="6" y="715"/>
                </a:lnTo>
                <a:lnTo>
                  <a:pt x="0" y="715"/>
                </a:lnTo>
                <a:close/>
                <a:moveTo>
                  <a:pt x="0" y="696"/>
                </a:moveTo>
                <a:lnTo>
                  <a:pt x="0" y="690"/>
                </a:lnTo>
                <a:lnTo>
                  <a:pt x="6" y="690"/>
                </a:lnTo>
                <a:lnTo>
                  <a:pt x="6" y="696"/>
                </a:lnTo>
                <a:lnTo>
                  <a:pt x="0" y="696"/>
                </a:lnTo>
                <a:close/>
                <a:moveTo>
                  <a:pt x="0" y="677"/>
                </a:moveTo>
                <a:lnTo>
                  <a:pt x="0" y="671"/>
                </a:lnTo>
                <a:lnTo>
                  <a:pt x="6" y="671"/>
                </a:lnTo>
                <a:lnTo>
                  <a:pt x="6" y="677"/>
                </a:lnTo>
                <a:lnTo>
                  <a:pt x="0" y="677"/>
                </a:lnTo>
                <a:close/>
                <a:moveTo>
                  <a:pt x="0" y="658"/>
                </a:moveTo>
                <a:lnTo>
                  <a:pt x="0" y="652"/>
                </a:lnTo>
                <a:lnTo>
                  <a:pt x="6" y="652"/>
                </a:lnTo>
                <a:lnTo>
                  <a:pt x="6" y="658"/>
                </a:lnTo>
                <a:lnTo>
                  <a:pt x="0" y="658"/>
                </a:lnTo>
                <a:close/>
                <a:moveTo>
                  <a:pt x="0" y="639"/>
                </a:moveTo>
                <a:lnTo>
                  <a:pt x="0" y="633"/>
                </a:lnTo>
                <a:lnTo>
                  <a:pt x="6" y="633"/>
                </a:lnTo>
                <a:lnTo>
                  <a:pt x="6" y="639"/>
                </a:lnTo>
                <a:lnTo>
                  <a:pt x="0" y="639"/>
                </a:lnTo>
                <a:close/>
                <a:moveTo>
                  <a:pt x="0" y="620"/>
                </a:moveTo>
                <a:lnTo>
                  <a:pt x="0" y="614"/>
                </a:lnTo>
                <a:lnTo>
                  <a:pt x="6" y="614"/>
                </a:lnTo>
                <a:lnTo>
                  <a:pt x="6" y="620"/>
                </a:lnTo>
                <a:lnTo>
                  <a:pt x="0" y="620"/>
                </a:lnTo>
                <a:close/>
                <a:moveTo>
                  <a:pt x="0" y="601"/>
                </a:moveTo>
                <a:lnTo>
                  <a:pt x="0" y="595"/>
                </a:lnTo>
                <a:lnTo>
                  <a:pt x="6" y="595"/>
                </a:lnTo>
                <a:lnTo>
                  <a:pt x="6" y="601"/>
                </a:lnTo>
                <a:lnTo>
                  <a:pt x="0" y="601"/>
                </a:lnTo>
                <a:close/>
                <a:moveTo>
                  <a:pt x="0" y="582"/>
                </a:moveTo>
                <a:lnTo>
                  <a:pt x="0" y="576"/>
                </a:lnTo>
                <a:lnTo>
                  <a:pt x="6" y="576"/>
                </a:lnTo>
                <a:lnTo>
                  <a:pt x="6" y="582"/>
                </a:lnTo>
                <a:lnTo>
                  <a:pt x="0" y="582"/>
                </a:lnTo>
                <a:close/>
                <a:moveTo>
                  <a:pt x="0" y="563"/>
                </a:moveTo>
                <a:lnTo>
                  <a:pt x="0" y="557"/>
                </a:lnTo>
                <a:lnTo>
                  <a:pt x="6" y="557"/>
                </a:lnTo>
                <a:lnTo>
                  <a:pt x="6" y="563"/>
                </a:lnTo>
                <a:lnTo>
                  <a:pt x="0" y="563"/>
                </a:lnTo>
                <a:close/>
                <a:moveTo>
                  <a:pt x="0" y="544"/>
                </a:moveTo>
                <a:lnTo>
                  <a:pt x="0" y="538"/>
                </a:lnTo>
                <a:lnTo>
                  <a:pt x="6" y="538"/>
                </a:lnTo>
                <a:lnTo>
                  <a:pt x="6" y="544"/>
                </a:lnTo>
                <a:lnTo>
                  <a:pt x="0" y="544"/>
                </a:lnTo>
                <a:close/>
                <a:moveTo>
                  <a:pt x="0" y="525"/>
                </a:moveTo>
                <a:lnTo>
                  <a:pt x="0" y="519"/>
                </a:lnTo>
                <a:lnTo>
                  <a:pt x="6" y="519"/>
                </a:lnTo>
                <a:lnTo>
                  <a:pt x="6" y="525"/>
                </a:lnTo>
                <a:lnTo>
                  <a:pt x="0" y="525"/>
                </a:lnTo>
                <a:close/>
                <a:moveTo>
                  <a:pt x="0" y="506"/>
                </a:moveTo>
                <a:lnTo>
                  <a:pt x="0" y="500"/>
                </a:lnTo>
                <a:lnTo>
                  <a:pt x="6" y="500"/>
                </a:lnTo>
                <a:lnTo>
                  <a:pt x="6" y="506"/>
                </a:lnTo>
                <a:lnTo>
                  <a:pt x="0" y="506"/>
                </a:lnTo>
                <a:close/>
                <a:moveTo>
                  <a:pt x="0" y="487"/>
                </a:moveTo>
                <a:lnTo>
                  <a:pt x="0" y="481"/>
                </a:lnTo>
                <a:lnTo>
                  <a:pt x="6" y="481"/>
                </a:lnTo>
                <a:lnTo>
                  <a:pt x="6" y="487"/>
                </a:lnTo>
                <a:lnTo>
                  <a:pt x="0" y="487"/>
                </a:lnTo>
                <a:close/>
                <a:moveTo>
                  <a:pt x="0" y="468"/>
                </a:moveTo>
                <a:lnTo>
                  <a:pt x="0" y="462"/>
                </a:lnTo>
                <a:lnTo>
                  <a:pt x="6" y="462"/>
                </a:lnTo>
                <a:lnTo>
                  <a:pt x="6" y="468"/>
                </a:lnTo>
                <a:lnTo>
                  <a:pt x="0" y="468"/>
                </a:lnTo>
                <a:close/>
                <a:moveTo>
                  <a:pt x="0" y="449"/>
                </a:moveTo>
                <a:lnTo>
                  <a:pt x="0" y="443"/>
                </a:lnTo>
                <a:lnTo>
                  <a:pt x="6" y="443"/>
                </a:lnTo>
                <a:lnTo>
                  <a:pt x="6" y="449"/>
                </a:lnTo>
                <a:lnTo>
                  <a:pt x="0" y="449"/>
                </a:lnTo>
                <a:close/>
                <a:moveTo>
                  <a:pt x="0" y="430"/>
                </a:moveTo>
                <a:lnTo>
                  <a:pt x="0" y="424"/>
                </a:lnTo>
                <a:lnTo>
                  <a:pt x="6" y="424"/>
                </a:lnTo>
                <a:lnTo>
                  <a:pt x="6" y="430"/>
                </a:lnTo>
                <a:lnTo>
                  <a:pt x="0" y="430"/>
                </a:lnTo>
                <a:close/>
                <a:moveTo>
                  <a:pt x="0" y="411"/>
                </a:moveTo>
                <a:lnTo>
                  <a:pt x="0" y="405"/>
                </a:lnTo>
                <a:lnTo>
                  <a:pt x="6" y="405"/>
                </a:lnTo>
                <a:lnTo>
                  <a:pt x="6" y="411"/>
                </a:lnTo>
                <a:lnTo>
                  <a:pt x="0" y="411"/>
                </a:lnTo>
                <a:close/>
                <a:moveTo>
                  <a:pt x="0" y="392"/>
                </a:moveTo>
                <a:lnTo>
                  <a:pt x="0" y="386"/>
                </a:lnTo>
                <a:lnTo>
                  <a:pt x="6" y="386"/>
                </a:lnTo>
                <a:lnTo>
                  <a:pt x="6" y="392"/>
                </a:lnTo>
                <a:lnTo>
                  <a:pt x="0" y="392"/>
                </a:lnTo>
                <a:close/>
                <a:moveTo>
                  <a:pt x="0" y="373"/>
                </a:moveTo>
                <a:lnTo>
                  <a:pt x="0" y="367"/>
                </a:lnTo>
                <a:lnTo>
                  <a:pt x="6" y="367"/>
                </a:lnTo>
                <a:lnTo>
                  <a:pt x="6" y="373"/>
                </a:lnTo>
                <a:lnTo>
                  <a:pt x="0" y="373"/>
                </a:lnTo>
                <a:close/>
                <a:moveTo>
                  <a:pt x="0" y="354"/>
                </a:moveTo>
                <a:lnTo>
                  <a:pt x="0" y="348"/>
                </a:lnTo>
                <a:lnTo>
                  <a:pt x="6" y="348"/>
                </a:lnTo>
                <a:lnTo>
                  <a:pt x="6" y="354"/>
                </a:lnTo>
                <a:lnTo>
                  <a:pt x="0" y="354"/>
                </a:lnTo>
                <a:close/>
                <a:moveTo>
                  <a:pt x="0" y="335"/>
                </a:moveTo>
                <a:lnTo>
                  <a:pt x="0" y="329"/>
                </a:lnTo>
                <a:lnTo>
                  <a:pt x="6" y="329"/>
                </a:lnTo>
                <a:lnTo>
                  <a:pt x="6" y="335"/>
                </a:lnTo>
                <a:lnTo>
                  <a:pt x="0" y="335"/>
                </a:lnTo>
                <a:close/>
                <a:moveTo>
                  <a:pt x="0" y="316"/>
                </a:moveTo>
                <a:lnTo>
                  <a:pt x="0" y="310"/>
                </a:lnTo>
                <a:lnTo>
                  <a:pt x="6" y="310"/>
                </a:lnTo>
                <a:lnTo>
                  <a:pt x="6" y="316"/>
                </a:lnTo>
                <a:lnTo>
                  <a:pt x="0" y="316"/>
                </a:lnTo>
                <a:close/>
                <a:moveTo>
                  <a:pt x="0" y="297"/>
                </a:moveTo>
                <a:lnTo>
                  <a:pt x="0" y="291"/>
                </a:lnTo>
                <a:lnTo>
                  <a:pt x="6" y="291"/>
                </a:lnTo>
                <a:lnTo>
                  <a:pt x="6" y="297"/>
                </a:lnTo>
                <a:lnTo>
                  <a:pt x="0" y="297"/>
                </a:lnTo>
                <a:close/>
                <a:moveTo>
                  <a:pt x="0" y="278"/>
                </a:moveTo>
                <a:lnTo>
                  <a:pt x="0" y="272"/>
                </a:lnTo>
                <a:lnTo>
                  <a:pt x="6" y="272"/>
                </a:lnTo>
                <a:lnTo>
                  <a:pt x="6" y="278"/>
                </a:lnTo>
                <a:lnTo>
                  <a:pt x="0" y="278"/>
                </a:lnTo>
                <a:close/>
                <a:moveTo>
                  <a:pt x="0" y="259"/>
                </a:moveTo>
                <a:lnTo>
                  <a:pt x="0" y="253"/>
                </a:lnTo>
                <a:lnTo>
                  <a:pt x="6" y="253"/>
                </a:lnTo>
                <a:lnTo>
                  <a:pt x="6" y="259"/>
                </a:lnTo>
                <a:lnTo>
                  <a:pt x="0" y="259"/>
                </a:lnTo>
                <a:close/>
                <a:moveTo>
                  <a:pt x="0" y="240"/>
                </a:moveTo>
                <a:lnTo>
                  <a:pt x="0" y="234"/>
                </a:lnTo>
                <a:lnTo>
                  <a:pt x="6" y="234"/>
                </a:lnTo>
                <a:lnTo>
                  <a:pt x="6" y="240"/>
                </a:lnTo>
                <a:lnTo>
                  <a:pt x="0" y="240"/>
                </a:lnTo>
                <a:close/>
                <a:moveTo>
                  <a:pt x="0" y="221"/>
                </a:moveTo>
                <a:lnTo>
                  <a:pt x="0" y="215"/>
                </a:lnTo>
                <a:lnTo>
                  <a:pt x="6" y="215"/>
                </a:lnTo>
                <a:lnTo>
                  <a:pt x="6" y="221"/>
                </a:lnTo>
                <a:lnTo>
                  <a:pt x="0" y="221"/>
                </a:lnTo>
                <a:close/>
                <a:moveTo>
                  <a:pt x="0" y="202"/>
                </a:moveTo>
                <a:lnTo>
                  <a:pt x="0" y="196"/>
                </a:lnTo>
                <a:lnTo>
                  <a:pt x="6" y="196"/>
                </a:lnTo>
                <a:lnTo>
                  <a:pt x="6" y="202"/>
                </a:lnTo>
                <a:lnTo>
                  <a:pt x="0" y="202"/>
                </a:lnTo>
                <a:close/>
                <a:moveTo>
                  <a:pt x="0" y="183"/>
                </a:moveTo>
                <a:lnTo>
                  <a:pt x="0" y="177"/>
                </a:lnTo>
                <a:lnTo>
                  <a:pt x="6" y="177"/>
                </a:lnTo>
                <a:lnTo>
                  <a:pt x="6" y="183"/>
                </a:lnTo>
                <a:lnTo>
                  <a:pt x="0" y="183"/>
                </a:lnTo>
                <a:close/>
                <a:moveTo>
                  <a:pt x="0" y="164"/>
                </a:moveTo>
                <a:lnTo>
                  <a:pt x="0" y="158"/>
                </a:lnTo>
                <a:lnTo>
                  <a:pt x="6" y="158"/>
                </a:lnTo>
                <a:lnTo>
                  <a:pt x="6" y="164"/>
                </a:lnTo>
                <a:lnTo>
                  <a:pt x="0" y="164"/>
                </a:lnTo>
                <a:close/>
                <a:moveTo>
                  <a:pt x="0" y="145"/>
                </a:moveTo>
                <a:lnTo>
                  <a:pt x="0" y="139"/>
                </a:lnTo>
                <a:lnTo>
                  <a:pt x="6" y="139"/>
                </a:lnTo>
                <a:lnTo>
                  <a:pt x="6" y="145"/>
                </a:lnTo>
                <a:lnTo>
                  <a:pt x="0" y="145"/>
                </a:lnTo>
                <a:close/>
                <a:moveTo>
                  <a:pt x="0" y="126"/>
                </a:moveTo>
                <a:lnTo>
                  <a:pt x="0" y="120"/>
                </a:lnTo>
                <a:lnTo>
                  <a:pt x="6" y="120"/>
                </a:lnTo>
                <a:lnTo>
                  <a:pt x="6" y="126"/>
                </a:lnTo>
                <a:lnTo>
                  <a:pt x="0" y="126"/>
                </a:lnTo>
                <a:close/>
                <a:moveTo>
                  <a:pt x="0" y="107"/>
                </a:moveTo>
                <a:lnTo>
                  <a:pt x="0" y="101"/>
                </a:lnTo>
                <a:lnTo>
                  <a:pt x="6" y="101"/>
                </a:lnTo>
                <a:lnTo>
                  <a:pt x="6" y="107"/>
                </a:lnTo>
                <a:lnTo>
                  <a:pt x="0" y="107"/>
                </a:lnTo>
                <a:close/>
                <a:moveTo>
                  <a:pt x="0" y="88"/>
                </a:moveTo>
                <a:lnTo>
                  <a:pt x="0" y="82"/>
                </a:lnTo>
                <a:lnTo>
                  <a:pt x="6" y="82"/>
                </a:lnTo>
                <a:lnTo>
                  <a:pt x="6" y="88"/>
                </a:lnTo>
                <a:lnTo>
                  <a:pt x="0" y="88"/>
                </a:lnTo>
                <a:close/>
                <a:moveTo>
                  <a:pt x="0" y="69"/>
                </a:moveTo>
                <a:lnTo>
                  <a:pt x="0" y="63"/>
                </a:lnTo>
                <a:lnTo>
                  <a:pt x="6" y="63"/>
                </a:lnTo>
                <a:lnTo>
                  <a:pt x="6" y="69"/>
                </a:lnTo>
                <a:lnTo>
                  <a:pt x="0" y="69"/>
                </a:lnTo>
                <a:close/>
                <a:moveTo>
                  <a:pt x="0" y="50"/>
                </a:moveTo>
                <a:lnTo>
                  <a:pt x="0" y="44"/>
                </a:lnTo>
                <a:lnTo>
                  <a:pt x="6" y="44"/>
                </a:lnTo>
                <a:lnTo>
                  <a:pt x="6" y="50"/>
                </a:lnTo>
                <a:lnTo>
                  <a:pt x="0" y="50"/>
                </a:lnTo>
                <a:close/>
                <a:moveTo>
                  <a:pt x="0" y="31"/>
                </a:moveTo>
                <a:lnTo>
                  <a:pt x="0" y="25"/>
                </a:lnTo>
                <a:lnTo>
                  <a:pt x="6" y="25"/>
                </a:lnTo>
                <a:lnTo>
                  <a:pt x="6" y="31"/>
                </a:lnTo>
                <a:lnTo>
                  <a:pt x="0" y="31"/>
                </a:lnTo>
                <a:close/>
                <a:moveTo>
                  <a:pt x="0" y="12"/>
                </a:moveTo>
                <a:lnTo>
                  <a:pt x="0" y="6"/>
                </a:lnTo>
                <a:lnTo>
                  <a:pt x="6" y="6"/>
                </a:lnTo>
                <a:lnTo>
                  <a:pt x="6" y="12"/>
                </a:lnTo>
                <a:lnTo>
                  <a:pt x="0" y="12"/>
                </a:lnTo>
                <a:close/>
                <a:moveTo>
                  <a:pt x="13" y="0"/>
                </a:moveTo>
                <a:lnTo>
                  <a:pt x="19" y="0"/>
                </a:lnTo>
                <a:lnTo>
                  <a:pt x="19" y="6"/>
                </a:lnTo>
                <a:lnTo>
                  <a:pt x="13" y="6"/>
                </a:lnTo>
                <a:lnTo>
                  <a:pt x="13" y="0"/>
                </a:lnTo>
                <a:close/>
                <a:moveTo>
                  <a:pt x="32" y="0"/>
                </a:moveTo>
                <a:lnTo>
                  <a:pt x="38" y="0"/>
                </a:lnTo>
                <a:lnTo>
                  <a:pt x="38" y="6"/>
                </a:lnTo>
                <a:lnTo>
                  <a:pt x="32" y="6"/>
                </a:lnTo>
                <a:lnTo>
                  <a:pt x="32" y="0"/>
                </a:lnTo>
                <a:close/>
                <a:moveTo>
                  <a:pt x="51" y="0"/>
                </a:moveTo>
                <a:lnTo>
                  <a:pt x="57" y="0"/>
                </a:lnTo>
                <a:lnTo>
                  <a:pt x="57" y="6"/>
                </a:lnTo>
                <a:lnTo>
                  <a:pt x="51" y="6"/>
                </a:lnTo>
                <a:lnTo>
                  <a:pt x="51" y="0"/>
                </a:lnTo>
                <a:close/>
                <a:moveTo>
                  <a:pt x="70" y="0"/>
                </a:moveTo>
                <a:lnTo>
                  <a:pt x="76" y="0"/>
                </a:lnTo>
                <a:lnTo>
                  <a:pt x="76" y="6"/>
                </a:lnTo>
                <a:lnTo>
                  <a:pt x="70" y="6"/>
                </a:lnTo>
                <a:lnTo>
                  <a:pt x="70" y="0"/>
                </a:lnTo>
                <a:close/>
                <a:moveTo>
                  <a:pt x="89" y="0"/>
                </a:moveTo>
                <a:lnTo>
                  <a:pt x="95" y="0"/>
                </a:lnTo>
                <a:lnTo>
                  <a:pt x="95" y="6"/>
                </a:lnTo>
                <a:lnTo>
                  <a:pt x="89" y="6"/>
                </a:lnTo>
                <a:lnTo>
                  <a:pt x="89" y="0"/>
                </a:lnTo>
                <a:close/>
                <a:moveTo>
                  <a:pt x="108" y="0"/>
                </a:moveTo>
                <a:lnTo>
                  <a:pt x="114" y="0"/>
                </a:lnTo>
                <a:lnTo>
                  <a:pt x="114" y="6"/>
                </a:lnTo>
                <a:lnTo>
                  <a:pt x="108" y="6"/>
                </a:lnTo>
                <a:lnTo>
                  <a:pt x="108" y="0"/>
                </a:lnTo>
                <a:close/>
                <a:moveTo>
                  <a:pt x="127" y="0"/>
                </a:moveTo>
                <a:lnTo>
                  <a:pt x="133" y="0"/>
                </a:lnTo>
                <a:lnTo>
                  <a:pt x="133" y="6"/>
                </a:lnTo>
                <a:lnTo>
                  <a:pt x="127" y="6"/>
                </a:lnTo>
                <a:lnTo>
                  <a:pt x="127" y="0"/>
                </a:lnTo>
                <a:close/>
                <a:moveTo>
                  <a:pt x="146" y="0"/>
                </a:moveTo>
                <a:lnTo>
                  <a:pt x="152" y="0"/>
                </a:lnTo>
                <a:lnTo>
                  <a:pt x="152" y="6"/>
                </a:lnTo>
                <a:lnTo>
                  <a:pt x="146" y="6"/>
                </a:lnTo>
                <a:lnTo>
                  <a:pt x="146" y="0"/>
                </a:lnTo>
                <a:close/>
                <a:moveTo>
                  <a:pt x="165" y="0"/>
                </a:moveTo>
                <a:lnTo>
                  <a:pt x="171" y="0"/>
                </a:lnTo>
                <a:lnTo>
                  <a:pt x="171" y="6"/>
                </a:lnTo>
                <a:lnTo>
                  <a:pt x="165" y="6"/>
                </a:lnTo>
                <a:lnTo>
                  <a:pt x="165" y="0"/>
                </a:lnTo>
                <a:close/>
                <a:moveTo>
                  <a:pt x="184" y="0"/>
                </a:moveTo>
                <a:lnTo>
                  <a:pt x="190" y="0"/>
                </a:lnTo>
                <a:lnTo>
                  <a:pt x="190" y="6"/>
                </a:lnTo>
                <a:lnTo>
                  <a:pt x="184" y="6"/>
                </a:lnTo>
                <a:lnTo>
                  <a:pt x="184" y="0"/>
                </a:lnTo>
                <a:close/>
                <a:moveTo>
                  <a:pt x="203" y="0"/>
                </a:moveTo>
                <a:lnTo>
                  <a:pt x="210" y="0"/>
                </a:lnTo>
                <a:lnTo>
                  <a:pt x="210" y="6"/>
                </a:lnTo>
                <a:lnTo>
                  <a:pt x="203" y="6"/>
                </a:lnTo>
                <a:lnTo>
                  <a:pt x="203" y="0"/>
                </a:lnTo>
                <a:close/>
                <a:moveTo>
                  <a:pt x="222" y="0"/>
                </a:moveTo>
                <a:lnTo>
                  <a:pt x="229" y="0"/>
                </a:lnTo>
                <a:lnTo>
                  <a:pt x="229" y="6"/>
                </a:lnTo>
                <a:lnTo>
                  <a:pt x="222" y="6"/>
                </a:lnTo>
                <a:lnTo>
                  <a:pt x="222" y="0"/>
                </a:lnTo>
                <a:close/>
                <a:moveTo>
                  <a:pt x="241" y="0"/>
                </a:moveTo>
                <a:lnTo>
                  <a:pt x="247" y="0"/>
                </a:lnTo>
                <a:lnTo>
                  <a:pt x="247" y="6"/>
                </a:lnTo>
                <a:lnTo>
                  <a:pt x="241" y="6"/>
                </a:lnTo>
                <a:lnTo>
                  <a:pt x="241" y="0"/>
                </a:lnTo>
                <a:close/>
                <a:moveTo>
                  <a:pt x="260" y="0"/>
                </a:moveTo>
                <a:lnTo>
                  <a:pt x="267" y="0"/>
                </a:lnTo>
                <a:lnTo>
                  <a:pt x="267" y="6"/>
                </a:lnTo>
                <a:lnTo>
                  <a:pt x="260" y="6"/>
                </a:lnTo>
                <a:lnTo>
                  <a:pt x="260" y="0"/>
                </a:lnTo>
                <a:close/>
                <a:moveTo>
                  <a:pt x="279" y="0"/>
                </a:moveTo>
                <a:lnTo>
                  <a:pt x="286" y="0"/>
                </a:lnTo>
                <a:lnTo>
                  <a:pt x="286" y="6"/>
                </a:lnTo>
                <a:lnTo>
                  <a:pt x="279" y="6"/>
                </a:lnTo>
                <a:lnTo>
                  <a:pt x="279" y="0"/>
                </a:lnTo>
                <a:close/>
                <a:moveTo>
                  <a:pt x="298" y="0"/>
                </a:moveTo>
                <a:lnTo>
                  <a:pt x="304" y="0"/>
                </a:lnTo>
                <a:lnTo>
                  <a:pt x="304" y="6"/>
                </a:lnTo>
                <a:lnTo>
                  <a:pt x="298" y="6"/>
                </a:lnTo>
                <a:lnTo>
                  <a:pt x="298" y="0"/>
                </a:lnTo>
                <a:close/>
                <a:moveTo>
                  <a:pt x="317" y="0"/>
                </a:moveTo>
                <a:lnTo>
                  <a:pt x="324" y="0"/>
                </a:lnTo>
                <a:lnTo>
                  <a:pt x="324" y="6"/>
                </a:lnTo>
                <a:lnTo>
                  <a:pt x="317" y="6"/>
                </a:lnTo>
                <a:lnTo>
                  <a:pt x="317" y="0"/>
                </a:lnTo>
                <a:close/>
                <a:moveTo>
                  <a:pt x="336" y="0"/>
                </a:moveTo>
                <a:lnTo>
                  <a:pt x="343" y="0"/>
                </a:lnTo>
                <a:lnTo>
                  <a:pt x="343" y="6"/>
                </a:lnTo>
                <a:lnTo>
                  <a:pt x="336" y="6"/>
                </a:lnTo>
                <a:lnTo>
                  <a:pt x="336" y="0"/>
                </a:lnTo>
                <a:close/>
                <a:moveTo>
                  <a:pt x="355" y="0"/>
                </a:moveTo>
                <a:lnTo>
                  <a:pt x="362" y="0"/>
                </a:lnTo>
                <a:lnTo>
                  <a:pt x="362" y="6"/>
                </a:lnTo>
                <a:lnTo>
                  <a:pt x="355" y="6"/>
                </a:lnTo>
                <a:lnTo>
                  <a:pt x="355" y="0"/>
                </a:lnTo>
                <a:close/>
                <a:moveTo>
                  <a:pt x="374" y="0"/>
                </a:moveTo>
                <a:lnTo>
                  <a:pt x="381" y="0"/>
                </a:lnTo>
                <a:lnTo>
                  <a:pt x="381" y="6"/>
                </a:lnTo>
                <a:lnTo>
                  <a:pt x="374" y="6"/>
                </a:lnTo>
                <a:lnTo>
                  <a:pt x="374" y="0"/>
                </a:lnTo>
                <a:close/>
                <a:moveTo>
                  <a:pt x="393" y="0"/>
                </a:moveTo>
                <a:lnTo>
                  <a:pt x="400" y="0"/>
                </a:lnTo>
                <a:lnTo>
                  <a:pt x="400" y="6"/>
                </a:lnTo>
                <a:lnTo>
                  <a:pt x="393" y="6"/>
                </a:lnTo>
                <a:lnTo>
                  <a:pt x="393" y="0"/>
                </a:lnTo>
                <a:close/>
                <a:moveTo>
                  <a:pt x="413" y="0"/>
                </a:moveTo>
                <a:lnTo>
                  <a:pt x="419" y="0"/>
                </a:lnTo>
                <a:lnTo>
                  <a:pt x="419" y="6"/>
                </a:lnTo>
                <a:lnTo>
                  <a:pt x="413" y="6"/>
                </a:lnTo>
                <a:lnTo>
                  <a:pt x="413" y="0"/>
                </a:lnTo>
                <a:close/>
                <a:moveTo>
                  <a:pt x="431" y="0"/>
                </a:moveTo>
                <a:lnTo>
                  <a:pt x="438" y="0"/>
                </a:lnTo>
                <a:lnTo>
                  <a:pt x="438" y="6"/>
                </a:lnTo>
                <a:lnTo>
                  <a:pt x="431" y="6"/>
                </a:lnTo>
                <a:lnTo>
                  <a:pt x="431" y="0"/>
                </a:lnTo>
                <a:close/>
                <a:moveTo>
                  <a:pt x="450" y="0"/>
                </a:moveTo>
                <a:lnTo>
                  <a:pt x="457" y="0"/>
                </a:lnTo>
                <a:lnTo>
                  <a:pt x="457" y="6"/>
                </a:lnTo>
                <a:lnTo>
                  <a:pt x="450" y="6"/>
                </a:lnTo>
                <a:lnTo>
                  <a:pt x="450" y="0"/>
                </a:lnTo>
                <a:close/>
                <a:moveTo>
                  <a:pt x="470" y="0"/>
                </a:moveTo>
                <a:lnTo>
                  <a:pt x="476" y="0"/>
                </a:lnTo>
                <a:lnTo>
                  <a:pt x="476" y="6"/>
                </a:lnTo>
                <a:lnTo>
                  <a:pt x="470" y="6"/>
                </a:lnTo>
                <a:lnTo>
                  <a:pt x="470" y="0"/>
                </a:lnTo>
                <a:close/>
                <a:moveTo>
                  <a:pt x="489" y="0"/>
                </a:moveTo>
                <a:lnTo>
                  <a:pt x="495" y="0"/>
                </a:lnTo>
                <a:lnTo>
                  <a:pt x="495" y="6"/>
                </a:lnTo>
                <a:lnTo>
                  <a:pt x="489" y="6"/>
                </a:lnTo>
                <a:lnTo>
                  <a:pt x="489" y="0"/>
                </a:lnTo>
                <a:close/>
                <a:moveTo>
                  <a:pt x="507" y="0"/>
                </a:moveTo>
                <a:lnTo>
                  <a:pt x="514" y="0"/>
                </a:lnTo>
                <a:lnTo>
                  <a:pt x="514" y="6"/>
                </a:lnTo>
                <a:lnTo>
                  <a:pt x="507" y="6"/>
                </a:lnTo>
                <a:lnTo>
                  <a:pt x="507" y="0"/>
                </a:lnTo>
                <a:close/>
                <a:moveTo>
                  <a:pt x="527" y="0"/>
                </a:moveTo>
                <a:lnTo>
                  <a:pt x="533" y="0"/>
                </a:lnTo>
                <a:lnTo>
                  <a:pt x="533" y="6"/>
                </a:lnTo>
                <a:lnTo>
                  <a:pt x="527" y="6"/>
                </a:lnTo>
                <a:lnTo>
                  <a:pt x="527" y="0"/>
                </a:lnTo>
                <a:close/>
                <a:moveTo>
                  <a:pt x="546" y="0"/>
                </a:moveTo>
                <a:lnTo>
                  <a:pt x="552" y="0"/>
                </a:lnTo>
                <a:lnTo>
                  <a:pt x="552" y="6"/>
                </a:lnTo>
                <a:lnTo>
                  <a:pt x="546" y="6"/>
                </a:lnTo>
                <a:lnTo>
                  <a:pt x="546" y="0"/>
                </a:lnTo>
                <a:close/>
                <a:moveTo>
                  <a:pt x="565" y="0"/>
                </a:moveTo>
                <a:lnTo>
                  <a:pt x="571" y="0"/>
                </a:lnTo>
                <a:lnTo>
                  <a:pt x="571" y="6"/>
                </a:lnTo>
                <a:lnTo>
                  <a:pt x="565" y="6"/>
                </a:lnTo>
                <a:lnTo>
                  <a:pt x="565" y="0"/>
                </a:lnTo>
                <a:close/>
                <a:moveTo>
                  <a:pt x="584" y="0"/>
                </a:moveTo>
                <a:lnTo>
                  <a:pt x="590" y="0"/>
                </a:lnTo>
                <a:lnTo>
                  <a:pt x="590" y="6"/>
                </a:lnTo>
                <a:lnTo>
                  <a:pt x="584" y="6"/>
                </a:lnTo>
                <a:lnTo>
                  <a:pt x="584" y="0"/>
                </a:lnTo>
                <a:close/>
                <a:moveTo>
                  <a:pt x="603" y="0"/>
                </a:moveTo>
                <a:lnTo>
                  <a:pt x="609" y="0"/>
                </a:lnTo>
                <a:lnTo>
                  <a:pt x="609" y="6"/>
                </a:lnTo>
                <a:lnTo>
                  <a:pt x="603" y="6"/>
                </a:lnTo>
                <a:lnTo>
                  <a:pt x="603" y="0"/>
                </a:lnTo>
                <a:close/>
                <a:moveTo>
                  <a:pt x="622" y="0"/>
                </a:moveTo>
                <a:lnTo>
                  <a:pt x="628" y="0"/>
                </a:lnTo>
                <a:lnTo>
                  <a:pt x="628" y="6"/>
                </a:lnTo>
                <a:lnTo>
                  <a:pt x="622" y="6"/>
                </a:lnTo>
                <a:lnTo>
                  <a:pt x="622" y="0"/>
                </a:lnTo>
                <a:close/>
                <a:moveTo>
                  <a:pt x="641" y="0"/>
                </a:moveTo>
                <a:lnTo>
                  <a:pt x="647" y="0"/>
                </a:lnTo>
                <a:lnTo>
                  <a:pt x="647" y="6"/>
                </a:lnTo>
                <a:lnTo>
                  <a:pt x="641" y="6"/>
                </a:lnTo>
                <a:lnTo>
                  <a:pt x="641" y="0"/>
                </a:lnTo>
                <a:close/>
                <a:moveTo>
                  <a:pt x="660" y="0"/>
                </a:moveTo>
                <a:lnTo>
                  <a:pt x="666" y="0"/>
                </a:lnTo>
                <a:lnTo>
                  <a:pt x="666" y="6"/>
                </a:lnTo>
                <a:lnTo>
                  <a:pt x="660" y="6"/>
                </a:lnTo>
                <a:lnTo>
                  <a:pt x="660" y="0"/>
                </a:lnTo>
                <a:close/>
                <a:moveTo>
                  <a:pt x="679" y="0"/>
                </a:moveTo>
                <a:lnTo>
                  <a:pt x="685" y="0"/>
                </a:lnTo>
                <a:lnTo>
                  <a:pt x="685" y="6"/>
                </a:lnTo>
                <a:lnTo>
                  <a:pt x="679" y="6"/>
                </a:lnTo>
                <a:lnTo>
                  <a:pt x="679" y="0"/>
                </a:lnTo>
                <a:close/>
                <a:moveTo>
                  <a:pt x="698" y="0"/>
                </a:moveTo>
                <a:lnTo>
                  <a:pt x="704" y="0"/>
                </a:lnTo>
                <a:lnTo>
                  <a:pt x="704" y="6"/>
                </a:lnTo>
                <a:lnTo>
                  <a:pt x="698" y="6"/>
                </a:lnTo>
                <a:lnTo>
                  <a:pt x="698" y="0"/>
                </a:lnTo>
                <a:close/>
                <a:moveTo>
                  <a:pt x="717" y="0"/>
                </a:moveTo>
                <a:lnTo>
                  <a:pt x="723" y="0"/>
                </a:lnTo>
                <a:lnTo>
                  <a:pt x="723" y="6"/>
                </a:lnTo>
                <a:lnTo>
                  <a:pt x="717" y="6"/>
                </a:lnTo>
                <a:lnTo>
                  <a:pt x="717" y="0"/>
                </a:lnTo>
                <a:close/>
                <a:moveTo>
                  <a:pt x="736" y="0"/>
                </a:moveTo>
                <a:lnTo>
                  <a:pt x="742" y="0"/>
                </a:lnTo>
                <a:lnTo>
                  <a:pt x="742" y="6"/>
                </a:lnTo>
                <a:lnTo>
                  <a:pt x="736" y="6"/>
                </a:lnTo>
                <a:lnTo>
                  <a:pt x="736" y="0"/>
                </a:lnTo>
                <a:close/>
                <a:moveTo>
                  <a:pt x="755" y="0"/>
                </a:moveTo>
                <a:lnTo>
                  <a:pt x="761" y="0"/>
                </a:lnTo>
                <a:lnTo>
                  <a:pt x="761" y="6"/>
                </a:lnTo>
                <a:lnTo>
                  <a:pt x="755" y="6"/>
                </a:lnTo>
                <a:lnTo>
                  <a:pt x="755" y="0"/>
                </a:lnTo>
                <a:close/>
                <a:moveTo>
                  <a:pt x="774" y="0"/>
                </a:moveTo>
                <a:lnTo>
                  <a:pt x="780" y="0"/>
                </a:lnTo>
                <a:lnTo>
                  <a:pt x="780" y="6"/>
                </a:lnTo>
                <a:lnTo>
                  <a:pt x="774" y="6"/>
                </a:lnTo>
                <a:lnTo>
                  <a:pt x="774" y="0"/>
                </a:lnTo>
                <a:close/>
                <a:moveTo>
                  <a:pt x="793" y="0"/>
                </a:moveTo>
                <a:lnTo>
                  <a:pt x="800" y="0"/>
                </a:lnTo>
                <a:lnTo>
                  <a:pt x="800" y="6"/>
                </a:lnTo>
                <a:lnTo>
                  <a:pt x="793" y="6"/>
                </a:lnTo>
                <a:lnTo>
                  <a:pt x="793" y="0"/>
                </a:lnTo>
                <a:close/>
                <a:moveTo>
                  <a:pt x="812" y="0"/>
                </a:moveTo>
                <a:lnTo>
                  <a:pt x="818" y="0"/>
                </a:lnTo>
                <a:lnTo>
                  <a:pt x="818" y="6"/>
                </a:lnTo>
                <a:lnTo>
                  <a:pt x="812" y="6"/>
                </a:lnTo>
                <a:lnTo>
                  <a:pt x="812" y="0"/>
                </a:lnTo>
                <a:close/>
                <a:moveTo>
                  <a:pt x="831" y="0"/>
                </a:moveTo>
                <a:lnTo>
                  <a:pt x="837" y="0"/>
                </a:lnTo>
                <a:lnTo>
                  <a:pt x="837" y="6"/>
                </a:lnTo>
                <a:lnTo>
                  <a:pt x="831" y="6"/>
                </a:lnTo>
                <a:lnTo>
                  <a:pt x="831" y="0"/>
                </a:lnTo>
                <a:close/>
                <a:moveTo>
                  <a:pt x="850" y="0"/>
                </a:moveTo>
                <a:lnTo>
                  <a:pt x="857" y="0"/>
                </a:lnTo>
                <a:lnTo>
                  <a:pt x="857" y="6"/>
                </a:lnTo>
                <a:lnTo>
                  <a:pt x="850" y="6"/>
                </a:lnTo>
                <a:lnTo>
                  <a:pt x="850" y="0"/>
                </a:lnTo>
                <a:close/>
                <a:moveTo>
                  <a:pt x="869" y="0"/>
                </a:moveTo>
                <a:lnTo>
                  <a:pt x="876" y="0"/>
                </a:lnTo>
                <a:lnTo>
                  <a:pt x="876" y="6"/>
                </a:lnTo>
                <a:lnTo>
                  <a:pt x="869" y="6"/>
                </a:lnTo>
                <a:lnTo>
                  <a:pt x="869" y="0"/>
                </a:lnTo>
                <a:close/>
                <a:moveTo>
                  <a:pt x="888" y="0"/>
                </a:moveTo>
                <a:lnTo>
                  <a:pt x="894" y="0"/>
                </a:lnTo>
                <a:lnTo>
                  <a:pt x="894" y="6"/>
                </a:lnTo>
                <a:lnTo>
                  <a:pt x="888" y="6"/>
                </a:lnTo>
                <a:lnTo>
                  <a:pt x="888" y="0"/>
                </a:lnTo>
                <a:close/>
                <a:moveTo>
                  <a:pt x="907" y="0"/>
                </a:moveTo>
                <a:lnTo>
                  <a:pt x="914" y="0"/>
                </a:lnTo>
                <a:lnTo>
                  <a:pt x="914" y="6"/>
                </a:lnTo>
                <a:lnTo>
                  <a:pt x="907" y="6"/>
                </a:lnTo>
                <a:lnTo>
                  <a:pt x="907" y="0"/>
                </a:lnTo>
                <a:close/>
                <a:moveTo>
                  <a:pt x="926" y="0"/>
                </a:moveTo>
                <a:lnTo>
                  <a:pt x="933" y="0"/>
                </a:lnTo>
                <a:lnTo>
                  <a:pt x="933" y="6"/>
                </a:lnTo>
                <a:lnTo>
                  <a:pt x="926" y="6"/>
                </a:lnTo>
                <a:lnTo>
                  <a:pt x="926" y="0"/>
                </a:lnTo>
                <a:close/>
                <a:moveTo>
                  <a:pt x="945" y="0"/>
                </a:moveTo>
                <a:lnTo>
                  <a:pt x="952" y="0"/>
                </a:lnTo>
                <a:lnTo>
                  <a:pt x="952" y="6"/>
                </a:lnTo>
                <a:lnTo>
                  <a:pt x="945" y="6"/>
                </a:lnTo>
                <a:lnTo>
                  <a:pt x="945" y="0"/>
                </a:lnTo>
                <a:close/>
                <a:moveTo>
                  <a:pt x="964" y="0"/>
                </a:moveTo>
                <a:lnTo>
                  <a:pt x="971" y="0"/>
                </a:lnTo>
                <a:lnTo>
                  <a:pt x="971" y="6"/>
                </a:lnTo>
                <a:lnTo>
                  <a:pt x="964" y="6"/>
                </a:lnTo>
                <a:lnTo>
                  <a:pt x="964" y="0"/>
                </a:lnTo>
                <a:close/>
                <a:moveTo>
                  <a:pt x="983" y="0"/>
                </a:moveTo>
                <a:lnTo>
                  <a:pt x="990" y="0"/>
                </a:lnTo>
                <a:lnTo>
                  <a:pt x="990" y="6"/>
                </a:lnTo>
                <a:lnTo>
                  <a:pt x="983" y="6"/>
                </a:lnTo>
                <a:lnTo>
                  <a:pt x="983" y="0"/>
                </a:lnTo>
                <a:close/>
                <a:moveTo>
                  <a:pt x="1003" y="0"/>
                </a:moveTo>
                <a:lnTo>
                  <a:pt x="1009" y="0"/>
                </a:lnTo>
                <a:lnTo>
                  <a:pt x="1009" y="6"/>
                </a:lnTo>
                <a:lnTo>
                  <a:pt x="1003" y="6"/>
                </a:lnTo>
                <a:lnTo>
                  <a:pt x="1003" y="0"/>
                </a:lnTo>
                <a:close/>
                <a:moveTo>
                  <a:pt x="1021" y="0"/>
                </a:moveTo>
                <a:lnTo>
                  <a:pt x="1028" y="0"/>
                </a:lnTo>
                <a:lnTo>
                  <a:pt x="1028" y="6"/>
                </a:lnTo>
                <a:lnTo>
                  <a:pt x="1021" y="6"/>
                </a:lnTo>
                <a:lnTo>
                  <a:pt x="1021" y="0"/>
                </a:lnTo>
                <a:close/>
                <a:moveTo>
                  <a:pt x="1040" y="0"/>
                </a:moveTo>
                <a:lnTo>
                  <a:pt x="1047" y="0"/>
                </a:lnTo>
                <a:lnTo>
                  <a:pt x="1047" y="6"/>
                </a:lnTo>
                <a:lnTo>
                  <a:pt x="1040" y="6"/>
                </a:lnTo>
                <a:lnTo>
                  <a:pt x="1040" y="0"/>
                </a:lnTo>
                <a:close/>
                <a:moveTo>
                  <a:pt x="1060" y="0"/>
                </a:moveTo>
                <a:lnTo>
                  <a:pt x="1066" y="0"/>
                </a:lnTo>
                <a:lnTo>
                  <a:pt x="1066" y="6"/>
                </a:lnTo>
                <a:lnTo>
                  <a:pt x="1060" y="6"/>
                </a:lnTo>
                <a:lnTo>
                  <a:pt x="1060" y="0"/>
                </a:lnTo>
                <a:close/>
                <a:moveTo>
                  <a:pt x="1079" y="0"/>
                </a:moveTo>
                <a:lnTo>
                  <a:pt x="1085" y="0"/>
                </a:lnTo>
                <a:lnTo>
                  <a:pt x="1085" y="6"/>
                </a:lnTo>
                <a:lnTo>
                  <a:pt x="1079" y="6"/>
                </a:lnTo>
                <a:lnTo>
                  <a:pt x="1079" y="0"/>
                </a:lnTo>
                <a:close/>
                <a:moveTo>
                  <a:pt x="1097" y="0"/>
                </a:moveTo>
                <a:lnTo>
                  <a:pt x="1104" y="0"/>
                </a:lnTo>
                <a:lnTo>
                  <a:pt x="1104" y="6"/>
                </a:lnTo>
                <a:lnTo>
                  <a:pt x="1097" y="6"/>
                </a:lnTo>
                <a:lnTo>
                  <a:pt x="1097" y="0"/>
                </a:lnTo>
                <a:close/>
                <a:moveTo>
                  <a:pt x="1117" y="0"/>
                </a:moveTo>
                <a:lnTo>
                  <a:pt x="1123" y="0"/>
                </a:lnTo>
                <a:lnTo>
                  <a:pt x="1123" y="6"/>
                </a:lnTo>
                <a:lnTo>
                  <a:pt x="1117" y="6"/>
                </a:lnTo>
                <a:lnTo>
                  <a:pt x="1117" y="0"/>
                </a:lnTo>
                <a:close/>
                <a:moveTo>
                  <a:pt x="1136" y="0"/>
                </a:moveTo>
                <a:lnTo>
                  <a:pt x="1142" y="0"/>
                </a:lnTo>
                <a:lnTo>
                  <a:pt x="1142" y="6"/>
                </a:lnTo>
                <a:lnTo>
                  <a:pt x="1136" y="6"/>
                </a:lnTo>
                <a:lnTo>
                  <a:pt x="1136" y="0"/>
                </a:lnTo>
                <a:close/>
                <a:moveTo>
                  <a:pt x="1155" y="0"/>
                </a:moveTo>
                <a:lnTo>
                  <a:pt x="1161" y="0"/>
                </a:lnTo>
                <a:lnTo>
                  <a:pt x="1161" y="6"/>
                </a:lnTo>
                <a:lnTo>
                  <a:pt x="1155" y="6"/>
                </a:lnTo>
                <a:lnTo>
                  <a:pt x="1155" y="0"/>
                </a:lnTo>
                <a:close/>
                <a:moveTo>
                  <a:pt x="1174" y="0"/>
                </a:moveTo>
                <a:lnTo>
                  <a:pt x="1180" y="0"/>
                </a:lnTo>
                <a:lnTo>
                  <a:pt x="1180" y="6"/>
                </a:lnTo>
                <a:lnTo>
                  <a:pt x="1174" y="6"/>
                </a:lnTo>
                <a:lnTo>
                  <a:pt x="1174" y="0"/>
                </a:lnTo>
                <a:close/>
                <a:moveTo>
                  <a:pt x="1193" y="0"/>
                </a:moveTo>
                <a:lnTo>
                  <a:pt x="1199" y="0"/>
                </a:lnTo>
                <a:lnTo>
                  <a:pt x="1199" y="6"/>
                </a:lnTo>
                <a:lnTo>
                  <a:pt x="1193" y="6"/>
                </a:lnTo>
                <a:lnTo>
                  <a:pt x="1193" y="0"/>
                </a:lnTo>
                <a:close/>
                <a:moveTo>
                  <a:pt x="1212" y="0"/>
                </a:moveTo>
                <a:lnTo>
                  <a:pt x="1218" y="0"/>
                </a:lnTo>
                <a:lnTo>
                  <a:pt x="1218" y="6"/>
                </a:lnTo>
                <a:lnTo>
                  <a:pt x="1212" y="6"/>
                </a:lnTo>
                <a:lnTo>
                  <a:pt x="1212" y="0"/>
                </a:lnTo>
                <a:close/>
                <a:moveTo>
                  <a:pt x="1231" y="0"/>
                </a:moveTo>
                <a:lnTo>
                  <a:pt x="1237" y="0"/>
                </a:lnTo>
                <a:lnTo>
                  <a:pt x="1237" y="6"/>
                </a:lnTo>
                <a:lnTo>
                  <a:pt x="1231" y="6"/>
                </a:lnTo>
                <a:lnTo>
                  <a:pt x="1231" y="0"/>
                </a:lnTo>
                <a:close/>
                <a:moveTo>
                  <a:pt x="1250" y="0"/>
                </a:moveTo>
                <a:lnTo>
                  <a:pt x="1256" y="0"/>
                </a:lnTo>
                <a:lnTo>
                  <a:pt x="1256" y="6"/>
                </a:lnTo>
                <a:lnTo>
                  <a:pt x="1250" y="6"/>
                </a:lnTo>
                <a:lnTo>
                  <a:pt x="1250" y="0"/>
                </a:lnTo>
                <a:close/>
                <a:moveTo>
                  <a:pt x="1269" y="0"/>
                </a:moveTo>
                <a:lnTo>
                  <a:pt x="1275" y="0"/>
                </a:lnTo>
                <a:lnTo>
                  <a:pt x="1275" y="6"/>
                </a:lnTo>
                <a:lnTo>
                  <a:pt x="1269" y="6"/>
                </a:lnTo>
                <a:lnTo>
                  <a:pt x="1269" y="0"/>
                </a:lnTo>
                <a:close/>
                <a:moveTo>
                  <a:pt x="1288" y="0"/>
                </a:moveTo>
                <a:lnTo>
                  <a:pt x="1294" y="0"/>
                </a:lnTo>
                <a:lnTo>
                  <a:pt x="1294" y="6"/>
                </a:lnTo>
                <a:lnTo>
                  <a:pt x="1288" y="6"/>
                </a:lnTo>
                <a:lnTo>
                  <a:pt x="1288" y="0"/>
                </a:lnTo>
                <a:close/>
                <a:moveTo>
                  <a:pt x="1307" y="0"/>
                </a:moveTo>
                <a:lnTo>
                  <a:pt x="1313" y="0"/>
                </a:lnTo>
                <a:lnTo>
                  <a:pt x="1313" y="6"/>
                </a:lnTo>
                <a:lnTo>
                  <a:pt x="1307" y="6"/>
                </a:lnTo>
                <a:lnTo>
                  <a:pt x="1307" y="0"/>
                </a:lnTo>
                <a:close/>
                <a:moveTo>
                  <a:pt x="1326" y="0"/>
                </a:moveTo>
                <a:lnTo>
                  <a:pt x="1332" y="0"/>
                </a:lnTo>
                <a:lnTo>
                  <a:pt x="1332" y="6"/>
                </a:lnTo>
                <a:lnTo>
                  <a:pt x="1326" y="6"/>
                </a:lnTo>
                <a:lnTo>
                  <a:pt x="1326" y="0"/>
                </a:lnTo>
                <a:close/>
                <a:moveTo>
                  <a:pt x="1345" y="0"/>
                </a:moveTo>
                <a:lnTo>
                  <a:pt x="1351" y="0"/>
                </a:lnTo>
                <a:lnTo>
                  <a:pt x="1351" y="6"/>
                </a:lnTo>
                <a:lnTo>
                  <a:pt x="1345" y="6"/>
                </a:lnTo>
                <a:lnTo>
                  <a:pt x="1345" y="0"/>
                </a:lnTo>
                <a:close/>
                <a:moveTo>
                  <a:pt x="1364" y="0"/>
                </a:moveTo>
                <a:lnTo>
                  <a:pt x="1370" y="0"/>
                </a:lnTo>
                <a:lnTo>
                  <a:pt x="1370" y="6"/>
                </a:lnTo>
                <a:lnTo>
                  <a:pt x="1364" y="6"/>
                </a:lnTo>
                <a:lnTo>
                  <a:pt x="1364" y="0"/>
                </a:lnTo>
                <a:close/>
                <a:moveTo>
                  <a:pt x="1383" y="0"/>
                </a:moveTo>
                <a:lnTo>
                  <a:pt x="1390" y="0"/>
                </a:lnTo>
                <a:lnTo>
                  <a:pt x="1390" y="6"/>
                </a:lnTo>
                <a:lnTo>
                  <a:pt x="1383" y="6"/>
                </a:lnTo>
                <a:lnTo>
                  <a:pt x="1383" y="0"/>
                </a:lnTo>
                <a:close/>
                <a:moveTo>
                  <a:pt x="1402" y="0"/>
                </a:moveTo>
                <a:lnTo>
                  <a:pt x="1408" y="0"/>
                </a:lnTo>
                <a:lnTo>
                  <a:pt x="1408" y="6"/>
                </a:lnTo>
                <a:lnTo>
                  <a:pt x="1402" y="6"/>
                </a:lnTo>
                <a:lnTo>
                  <a:pt x="1402" y="0"/>
                </a:lnTo>
                <a:close/>
                <a:moveTo>
                  <a:pt x="1421" y="0"/>
                </a:moveTo>
                <a:lnTo>
                  <a:pt x="1427" y="0"/>
                </a:lnTo>
                <a:lnTo>
                  <a:pt x="1427" y="6"/>
                </a:lnTo>
                <a:lnTo>
                  <a:pt x="1421" y="6"/>
                </a:lnTo>
                <a:lnTo>
                  <a:pt x="1421" y="0"/>
                </a:lnTo>
                <a:close/>
                <a:moveTo>
                  <a:pt x="1440" y="0"/>
                </a:moveTo>
                <a:lnTo>
                  <a:pt x="1447" y="0"/>
                </a:lnTo>
                <a:lnTo>
                  <a:pt x="1447" y="6"/>
                </a:lnTo>
                <a:lnTo>
                  <a:pt x="1440" y="6"/>
                </a:lnTo>
                <a:lnTo>
                  <a:pt x="1440" y="0"/>
                </a:lnTo>
                <a:close/>
                <a:moveTo>
                  <a:pt x="1459" y="0"/>
                </a:moveTo>
                <a:lnTo>
                  <a:pt x="1466" y="0"/>
                </a:lnTo>
                <a:lnTo>
                  <a:pt x="1466" y="6"/>
                </a:lnTo>
                <a:lnTo>
                  <a:pt x="1459" y="6"/>
                </a:lnTo>
                <a:lnTo>
                  <a:pt x="1459" y="0"/>
                </a:lnTo>
                <a:close/>
                <a:moveTo>
                  <a:pt x="1478" y="0"/>
                </a:moveTo>
                <a:lnTo>
                  <a:pt x="1484" y="0"/>
                </a:lnTo>
                <a:lnTo>
                  <a:pt x="1484" y="6"/>
                </a:lnTo>
                <a:lnTo>
                  <a:pt x="1478" y="6"/>
                </a:lnTo>
                <a:lnTo>
                  <a:pt x="1478" y="0"/>
                </a:lnTo>
                <a:close/>
                <a:moveTo>
                  <a:pt x="1497" y="0"/>
                </a:moveTo>
                <a:lnTo>
                  <a:pt x="1504" y="0"/>
                </a:lnTo>
                <a:lnTo>
                  <a:pt x="1504" y="6"/>
                </a:lnTo>
                <a:lnTo>
                  <a:pt x="1497" y="6"/>
                </a:lnTo>
                <a:lnTo>
                  <a:pt x="1497" y="0"/>
                </a:lnTo>
                <a:close/>
                <a:moveTo>
                  <a:pt x="1516" y="0"/>
                </a:moveTo>
                <a:lnTo>
                  <a:pt x="1523" y="0"/>
                </a:lnTo>
                <a:lnTo>
                  <a:pt x="1523" y="6"/>
                </a:lnTo>
                <a:lnTo>
                  <a:pt x="1516" y="6"/>
                </a:lnTo>
                <a:lnTo>
                  <a:pt x="1516" y="0"/>
                </a:lnTo>
                <a:close/>
                <a:moveTo>
                  <a:pt x="1535" y="0"/>
                </a:moveTo>
                <a:lnTo>
                  <a:pt x="1542" y="0"/>
                </a:lnTo>
                <a:lnTo>
                  <a:pt x="1542" y="6"/>
                </a:lnTo>
                <a:lnTo>
                  <a:pt x="1535" y="6"/>
                </a:lnTo>
                <a:lnTo>
                  <a:pt x="1535" y="0"/>
                </a:lnTo>
                <a:close/>
                <a:moveTo>
                  <a:pt x="1554" y="0"/>
                </a:moveTo>
                <a:lnTo>
                  <a:pt x="1561" y="0"/>
                </a:lnTo>
                <a:lnTo>
                  <a:pt x="1561" y="6"/>
                </a:lnTo>
                <a:lnTo>
                  <a:pt x="1554" y="6"/>
                </a:lnTo>
                <a:lnTo>
                  <a:pt x="1554" y="0"/>
                </a:lnTo>
                <a:close/>
                <a:moveTo>
                  <a:pt x="1573" y="0"/>
                </a:moveTo>
                <a:lnTo>
                  <a:pt x="1580" y="0"/>
                </a:lnTo>
                <a:lnTo>
                  <a:pt x="1580" y="6"/>
                </a:lnTo>
                <a:lnTo>
                  <a:pt x="1573" y="6"/>
                </a:lnTo>
                <a:lnTo>
                  <a:pt x="1573" y="0"/>
                </a:lnTo>
                <a:close/>
                <a:moveTo>
                  <a:pt x="1593" y="0"/>
                </a:moveTo>
                <a:lnTo>
                  <a:pt x="1599" y="0"/>
                </a:lnTo>
                <a:lnTo>
                  <a:pt x="1599" y="6"/>
                </a:lnTo>
                <a:lnTo>
                  <a:pt x="1593" y="6"/>
                </a:lnTo>
                <a:lnTo>
                  <a:pt x="1593" y="0"/>
                </a:lnTo>
                <a:close/>
                <a:moveTo>
                  <a:pt x="1611" y="0"/>
                </a:moveTo>
                <a:lnTo>
                  <a:pt x="1618" y="0"/>
                </a:lnTo>
                <a:lnTo>
                  <a:pt x="1618" y="6"/>
                </a:lnTo>
                <a:lnTo>
                  <a:pt x="1611" y="6"/>
                </a:lnTo>
                <a:lnTo>
                  <a:pt x="1611" y="0"/>
                </a:lnTo>
                <a:close/>
                <a:moveTo>
                  <a:pt x="1631" y="0"/>
                </a:moveTo>
                <a:lnTo>
                  <a:pt x="1637" y="0"/>
                </a:lnTo>
                <a:lnTo>
                  <a:pt x="1637" y="6"/>
                </a:lnTo>
                <a:lnTo>
                  <a:pt x="1631" y="6"/>
                </a:lnTo>
                <a:lnTo>
                  <a:pt x="1631" y="0"/>
                </a:lnTo>
                <a:close/>
                <a:moveTo>
                  <a:pt x="1650" y="0"/>
                </a:moveTo>
                <a:lnTo>
                  <a:pt x="1656" y="0"/>
                </a:lnTo>
                <a:lnTo>
                  <a:pt x="1656" y="6"/>
                </a:lnTo>
                <a:lnTo>
                  <a:pt x="1650" y="6"/>
                </a:lnTo>
                <a:lnTo>
                  <a:pt x="1650" y="0"/>
                </a:lnTo>
                <a:close/>
                <a:moveTo>
                  <a:pt x="1669" y="0"/>
                </a:moveTo>
                <a:lnTo>
                  <a:pt x="1675" y="0"/>
                </a:lnTo>
                <a:lnTo>
                  <a:pt x="1675" y="6"/>
                </a:lnTo>
                <a:lnTo>
                  <a:pt x="1669" y="6"/>
                </a:lnTo>
                <a:lnTo>
                  <a:pt x="1669" y="0"/>
                </a:lnTo>
                <a:close/>
                <a:moveTo>
                  <a:pt x="1688" y="0"/>
                </a:moveTo>
                <a:lnTo>
                  <a:pt x="1694" y="0"/>
                </a:lnTo>
                <a:lnTo>
                  <a:pt x="1694" y="6"/>
                </a:lnTo>
                <a:lnTo>
                  <a:pt x="1688" y="6"/>
                </a:lnTo>
                <a:lnTo>
                  <a:pt x="1688" y="0"/>
                </a:lnTo>
                <a:close/>
                <a:moveTo>
                  <a:pt x="1707" y="0"/>
                </a:moveTo>
                <a:lnTo>
                  <a:pt x="1713" y="0"/>
                </a:lnTo>
                <a:lnTo>
                  <a:pt x="1713" y="6"/>
                </a:lnTo>
                <a:lnTo>
                  <a:pt x="1707" y="6"/>
                </a:lnTo>
                <a:lnTo>
                  <a:pt x="1707" y="0"/>
                </a:lnTo>
                <a:close/>
                <a:moveTo>
                  <a:pt x="1726" y="0"/>
                </a:moveTo>
                <a:lnTo>
                  <a:pt x="1732" y="0"/>
                </a:lnTo>
                <a:lnTo>
                  <a:pt x="1732" y="6"/>
                </a:lnTo>
                <a:lnTo>
                  <a:pt x="1726" y="6"/>
                </a:lnTo>
                <a:lnTo>
                  <a:pt x="1726" y="0"/>
                </a:lnTo>
                <a:close/>
                <a:moveTo>
                  <a:pt x="1745" y="0"/>
                </a:moveTo>
                <a:lnTo>
                  <a:pt x="1751" y="0"/>
                </a:lnTo>
                <a:lnTo>
                  <a:pt x="1751" y="6"/>
                </a:lnTo>
                <a:lnTo>
                  <a:pt x="1745" y="6"/>
                </a:lnTo>
                <a:lnTo>
                  <a:pt x="1745" y="0"/>
                </a:lnTo>
                <a:close/>
                <a:moveTo>
                  <a:pt x="1764" y="0"/>
                </a:moveTo>
                <a:lnTo>
                  <a:pt x="1770" y="0"/>
                </a:lnTo>
                <a:lnTo>
                  <a:pt x="1770" y="6"/>
                </a:lnTo>
                <a:lnTo>
                  <a:pt x="1764" y="6"/>
                </a:lnTo>
                <a:lnTo>
                  <a:pt x="1764" y="0"/>
                </a:lnTo>
                <a:close/>
                <a:moveTo>
                  <a:pt x="1783" y="0"/>
                </a:moveTo>
                <a:lnTo>
                  <a:pt x="1789" y="0"/>
                </a:lnTo>
                <a:lnTo>
                  <a:pt x="1789" y="6"/>
                </a:lnTo>
                <a:lnTo>
                  <a:pt x="1783" y="6"/>
                </a:lnTo>
                <a:lnTo>
                  <a:pt x="1783" y="0"/>
                </a:lnTo>
                <a:close/>
                <a:moveTo>
                  <a:pt x="1802" y="0"/>
                </a:moveTo>
                <a:lnTo>
                  <a:pt x="1808" y="0"/>
                </a:lnTo>
                <a:lnTo>
                  <a:pt x="1808" y="6"/>
                </a:lnTo>
                <a:lnTo>
                  <a:pt x="1802" y="6"/>
                </a:lnTo>
                <a:lnTo>
                  <a:pt x="1802" y="0"/>
                </a:lnTo>
                <a:close/>
                <a:moveTo>
                  <a:pt x="1821" y="0"/>
                </a:moveTo>
                <a:lnTo>
                  <a:pt x="1827" y="0"/>
                </a:lnTo>
                <a:lnTo>
                  <a:pt x="1827" y="6"/>
                </a:lnTo>
                <a:lnTo>
                  <a:pt x="1821" y="6"/>
                </a:lnTo>
                <a:lnTo>
                  <a:pt x="1821" y="0"/>
                </a:lnTo>
                <a:close/>
                <a:moveTo>
                  <a:pt x="1840" y="0"/>
                </a:moveTo>
                <a:lnTo>
                  <a:pt x="1846" y="0"/>
                </a:lnTo>
                <a:lnTo>
                  <a:pt x="1846" y="6"/>
                </a:lnTo>
                <a:lnTo>
                  <a:pt x="1840" y="6"/>
                </a:lnTo>
                <a:lnTo>
                  <a:pt x="1840" y="0"/>
                </a:lnTo>
                <a:close/>
                <a:moveTo>
                  <a:pt x="1859" y="0"/>
                </a:moveTo>
                <a:lnTo>
                  <a:pt x="1865" y="0"/>
                </a:lnTo>
                <a:lnTo>
                  <a:pt x="1865" y="6"/>
                </a:lnTo>
                <a:lnTo>
                  <a:pt x="1859" y="6"/>
                </a:lnTo>
                <a:lnTo>
                  <a:pt x="1859" y="0"/>
                </a:lnTo>
                <a:close/>
                <a:moveTo>
                  <a:pt x="1878" y="0"/>
                </a:moveTo>
                <a:lnTo>
                  <a:pt x="1884" y="0"/>
                </a:lnTo>
                <a:lnTo>
                  <a:pt x="1884" y="6"/>
                </a:lnTo>
                <a:lnTo>
                  <a:pt x="1878" y="6"/>
                </a:lnTo>
                <a:lnTo>
                  <a:pt x="1878" y="0"/>
                </a:lnTo>
                <a:close/>
                <a:moveTo>
                  <a:pt x="1897" y="0"/>
                </a:moveTo>
                <a:lnTo>
                  <a:pt x="1903" y="0"/>
                </a:lnTo>
                <a:lnTo>
                  <a:pt x="1903" y="6"/>
                </a:lnTo>
                <a:lnTo>
                  <a:pt x="1897" y="6"/>
                </a:lnTo>
                <a:lnTo>
                  <a:pt x="1897" y="0"/>
                </a:lnTo>
                <a:close/>
                <a:moveTo>
                  <a:pt x="1911" y="11"/>
                </a:moveTo>
                <a:lnTo>
                  <a:pt x="1911" y="18"/>
                </a:lnTo>
                <a:lnTo>
                  <a:pt x="1905" y="18"/>
                </a:lnTo>
                <a:lnTo>
                  <a:pt x="1905" y="11"/>
                </a:lnTo>
                <a:lnTo>
                  <a:pt x="1911" y="11"/>
                </a:lnTo>
                <a:close/>
                <a:moveTo>
                  <a:pt x="1911" y="30"/>
                </a:moveTo>
                <a:lnTo>
                  <a:pt x="1911" y="36"/>
                </a:lnTo>
                <a:lnTo>
                  <a:pt x="1905" y="36"/>
                </a:lnTo>
                <a:lnTo>
                  <a:pt x="1905" y="30"/>
                </a:lnTo>
                <a:lnTo>
                  <a:pt x="1911" y="30"/>
                </a:lnTo>
                <a:close/>
                <a:moveTo>
                  <a:pt x="1911" y="49"/>
                </a:moveTo>
                <a:lnTo>
                  <a:pt x="1911" y="56"/>
                </a:lnTo>
                <a:lnTo>
                  <a:pt x="1905" y="56"/>
                </a:lnTo>
                <a:lnTo>
                  <a:pt x="1905" y="49"/>
                </a:lnTo>
                <a:lnTo>
                  <a:pt x="1911" y="49"/>
                </a:lnTo>
                <a:close/>
                <a:moveTo>
                  <a:pt x="1911" y="68"/>
                </a:moveTo>
                <a:lnTo>
                  <a:pt x="1911" y="74"/>
                </a:lnTo>
                <a:lnTo>
                  <a:pt x="1905" y="74"/>
                </a:lnTo>
                <a:lnTo>
                  <a:pt x="1905" y="68"/>
                </a:lnTo>
                <a:lnTo>
                  <a:pt x="1911" y="68"/>
                </a:lnTo>
                <a:close/>
                <a:moveTo>
                  <a:pt x="1911" y="87"/>
                </a:moveTo>
                <a:lnTo>
                  <a:pt x="1911" y="94"/>
                </a:lnTo>
                <a:lnTo>
                  <a:pt x="1905" y="94"/>
                </a:lnTo>
                <a:lnTo>
                  <a:pt x="1905" y="87"/>
                </a:lnTo>
                <a:lnTo>
                  <a:pt x="1911" y="87"/>
                </a:lnTo>
                <a:close/>
                <a:moveTo>
                  <a:pt x="1911" y="106"/>
                </a:moveTo>
                <a:lnTo>
                  <a:pt x="1911" y="113"/>
                </a:lnTo>
                <a:lnTo>
                  <a:pt x="1905" y="113"/>
                </a:lnTo>
                <a:lnTo>
                  <a:pt x="1905" y="106"/>
                </a:lnTo>
                <a:lnTo>
                  <a:pt x="1911" y="106"/>
                </a:lnTo>
                <a:close/>
                <a:moveTo>
                  <a:pt x="1911" y="125"/>
                </a:moveTo>
                <a:lnTo>
                  <a:pt x="1911" y="131"/>
                </a:lnTo>
                <a:lnTo>
                  <a:pt x="1905" y="131"/>
                </a:lnTo>
                <a:lnTo>
                  <a:pt x="1905" y="125"/>
                </a:lnTo>
                <a:lnTo>
                  <a:pt x="1911" y="125"/>
                </a:lnTo>
                <a:close/>
                <a:moveTo>
                  <a:pt x="1911" y="144"/>
                </a:moveTo>
                <a:lnTo>
                  <a:pt x="1911" y="151"/>
                </a:lnTo>
                <a:lnTo>
                  <a:pt x="1905" y="151"/>
                </a:lnTo>
                <a:lnTo>
                  <a:pt x="1905" y="144"/>
                </a:lnTo>
                <a:lnTo>
                  <a:pt x="1911" y="144"/>
                </a:lnTo>
                <a:close/>
                <a:moveTo>
                  <a:pt x="1911" y="163"/>
                </a:moveTo>
                <a:lnTo>
                  <a:pt x="1911" y="170"/>
                </a:lnTo>
                <a:lnTo>
                  <a:pt x="1905" y="170"/>
                </a:lnTo>
                <a:lnTo>
                  <a:pt x="1905" y="163"/>
                </a:lnTo>
                <a:lnTo>
                  <a:pt x="1911" y="163"/>
                </a:lnTo>
                <a:close/>
                <a:moveTo>
                  <a:pt x="1911" y="182"/>
                </a:moveTo>
                <a:lnTo>
                  <a:pt x="1911" y="188"/>
                </a:lnTo>
                <a:lnTo>
                  <a:pt x="1905" y="188"/>
                </a:lnTo>
                <a:lnTo>
                  <a:pt x="1905" y="182"/>
                </a:lnTo>
                <a:lnTo>
                  <a:pt x="1911" y="182"/>
                </a:lnTo>
                <a:close/>
                <a:moveTo>
                  <a:pt x="1911" y="201"/>
                </a:moveTo>
                <a:lnTo>
                  <a:pt x="1911" y="208"/>
                </a:lnTo>
                <a:lnTo>
                  <a:pt x="1905" y="208"/>
                </a:lnTo>
                <a:lnTo>
                  <a:pt x="1905" y="201"/>
                </a:lnTo>
                <a:lnTo>
                  <a:pt x="1911" y="201"/>
                </a:lnTo>
                <a:close/>
                <a:moveTo>
                  <a:pt x="1911" y="220"/>
                </a:moveTo>
                <a:lnTo>
                  <a:pt x="1911" y="226"/>
                </a:lnTo>
                <a:lnTo>
                  <a:pt x="1905" y="226"/>
                </a:lnTo>
                <a:lnTo>
                  <a:pt x="1905" y="220"/>
                </a:lnTo>
                <a:lnTo>
                  <a:pt x="1911" y="220"/>
                </a:lnTo>
                <a:close/>
                <a:moveTo>
                  <a:pt x="1911" y="239"/>
                </a:moveTo>
                <a:lnTo>
                  <a:pt x="1911" y="245"/>
                </a:lnTo>
                <a:lnTo>
                  <a:pt x="1905" y="245"/>
                </a:lnTo>
                <a:lnTo>
                  <a:pt x="1905" y="239"/>
                </a:lnTo>
                <a:lnTo>
                  <a:pt x="1911" y="239"/>
                </a:lnTo>
                <a:close/>
                <a:moveTo>
                  <a:pt x="1911" y="258"/>
                </a:moveTo>
                <a:lnTo>
                  <a:pt x="1911" y="265"/>
                </a:lnTo>
                <a:lnTo>
                  <a:pt x="1905" y="265"/>
                </a:lnTo>
                <a:lnTo>
                  <a:pt x="1905" y="258"/>
                </a:lnTo>
                <a:lnTo>
                  <a:pt x="1911" y="258"/>
                </a:lnTo>
                <a:close/>
                <a:moveTo>
                  <a:pt x="1911" y="277"/>
                </a:moveTo>
                <a:lnTo>
                  <a:pt x="1911" y="283"/>
                </a:lnTo>
                <a:lnTo>
                  <a:pt x="1905" y="283"/>
                </a:lnTo>
                <a:lnTo>
                  <a:pt x="1905" y="277"/>
                </a:lnTo>
                <a:lnTo>
                  <a:pt x="1911" y="277"/>
                </a:lnTo>
                <a:close/>
                <a:moveTo>
                  <a:pt x="1911" y="296"/>
                </a:moveTo>
                <a:lnTo>
                  <a:pt x="1911" y="302"/>
                </a:lnTo>
                <a:lnTo>
                  <a:pt x="1905" y="302"/>
                </a:lnTo>
                <a:lnTo>
                  <a:pt x="1905" y="296"/>
                </a:lnTo>
                <a:lnTo>
                  <a:pt x="1911" y="296"/>
                </a:lnTo>
                <a:close/>
                <a:moveTo>
                  <a:pt x="1911" y="315"/>
                </a:moveTo>
                <a:lnTo>
                  <a:pt x="1911" y="322"/>
                </a:lnTo>
                <a:lnTo>
                  <a:pt x="1905" y="322"/>
                </a:lnTo>
                <a:lnTo>
                  <a:pt x="1905" y="315"/>
                </a:lnTo>
                <a:lnTo>
                  <a:pt x="1911" y="315"/>
                </a:lnTo>
                <a:close/>
                <a:moveTo>
                  <a:pt x="1911" y="334"/>
                </a:moveTo>
                <a:lnTo>
                  <a:pt x="1911" y="340"/>
                </a:lnTo>
                <a:lnTo>
                  <a:pt x="1905" y="340"/>
                </a:lnTo>
                <a:lnTo>
                  <a:pt x="1905" y="334"/>
                </a:lnTo>
                <a:lnTo>
                  <a:pt x="1911" y="334"/>
                </a:lnTo>
                <a:close/>
                <a:moveTo>
                  <a:pt x="1911" y="353"/>
                </a:moveTo>
                <a:lnTo>
                  <a:pt x="1911" y="360"/>
                </a:lnTo>
                <a:lnTo>
                  <a:pt x="1905" y="360"/>
                </a:lnTo>
                <a:lnTo>
                  <a:pt x="1905" y="353"/>
                </a:lnTo>
                <a:lnTo>
                  <a:pt x="1911" y="353"/>
                </a:lnTo>
                <a:close/>
                <a:moveTo>
                  <a:pt x="1911" y="372"/>
                </a:moveTo>
                <a:lnTo>
                  <a:pt x="1911" y="378"/>
                </a:lnTo>
                <a:lnTo>
                  <a:pt x="1905" y="378"/>
                </a:lnTo>
                <a:lnTo>
                  <a:pt x="1905" y="372"/>
                </a:lnTo>
                <a:lnTo>
                  <a:pt x="1911" y="372"/>
                </a:lnTo>
                <a:close/>
                <a:moveTo>
                  <a:pt x="1911" y="391"/>
                </a:moveTo>
                <a:lnTo>
                  <a:pt x="1911" y="397"/>
                </a:lnTo>
                <a:lnTo>
                  <a:pt x="1905" y="397"/>
                </a:lnTo>
                <a:lnTo>
                  <a:pt x="1905" y="391"/>
                </a:lnTo>
                <a:lnTo>
                  <a:pt x="1911" y="391"/>
                </a:lnTo>
                <a:close/>
                <a:moveTo>
                  <a:pt x="1911" y="410"/>
                </a:moveTo>
                <a:lnTo>
                  <a:pt x="1911" y="417"/>
                </a:lnTo>
                <a:lnTo>
                  <a:pt x="1905" y="417"/>
                </a:lnTo>
                <a:lnTo>
                  <a:pt x="1905" y="410"/>
                </a:lnTo>
                <a:lnTo>
                  <a:pt x="1911" y="410"/>
                </a:lnTo>
                <a:close/>
                <a:moveTo>
                  <a:pt x="1911" y="429"/>
                </a:moveTo>
                <a:lnTo>
                  <a:pt x="1911" y="435"/>
                </a:lnTo>
                <a:lnTo>
                  <a:pt x="1905" y="435"/>
                </a:lnTo>
                <a:lnTo>
                  <a:pt x="1905" y="429"/>
                </a:lnTo>
                <a:lnTo>
                  <a:pt x="1911" y="429"/>
                </a:lnTo>
                <a:close/>
                <a:moveTo>
                  <a:pt x="1911" y="448"/>
                </a:moveTo>
                <a:lnTo>
                  <a:pt x="1911" y="454"/>
                </a:lnTo>
                <a:lnTo>
                  <a:pt x="1905" y="454"/>
                </a:lnTo>
                <a:lnTo>
                  <a:pt x="1905" y="448"/>
                </a:lnTo>
                <a:lnTo>
                  <a:pt x="1911" y="448"/>
                </a:lnTo>
                <a:close/>
                <a:moveTo>
                  <a:pt x="1911" y="467"/>
                </a:moveTo>
                <a:lnTo>
                  <a:pt x="1911" y="474"/>
                </a:lnTo>
                <a:lnTo>
                  <a:pt x="1905" y="474"/>
                </a:lnTo>
                <a:lnTo>
                  <a:pt x="1905" y="467"/>
                </a:lnTo>
                <a:lnTo>
                  <a:pt x="1911" y="467"/>
                </a:lnTo>
                <a:close/>
                <a:moveTo>
                  <a:pt x="1911" y="486"/>
                </a:moveTo>
                <a:lnTo>
                  <a:pt x="1911" y="492"/>
                </a:lnTo>
                <a:lnTo>
                  <a:pt x="1905" y="492"/>
                </a:lnTo>
                <a:lnTo>
                  <a:pt x="1905" y="486"/>
                </a:lnTo>
                <a:lnTo>
                  <a:pt x="1911" y="486"/>
                </a:lnTo>
                <a:close/>
                <a:moveTo>
                  <a:pt x="1911" y="505"/>
                </a:moveTo>
                <a:lnTo>
                  <a:pt x="1911" y="511"/>
                </a:lnTo>
                <a:lnTo>
                  <a:pt x="1905" y="511"/>
                </a:lnTo>
                <a:lnTo>
                  <a:pt x="1905" y="505"/>
                </a:lnTo>
                <a:lnTo>
                  <a:pt x="1911" y="505"/>
                </a:lnTo>
                <a:close/>
                <a:moveTo>
                  <a:pt x="1911" y="524"/>
                </a:moveTo>
                <a:lnTo>
                  <a:pt x="1911" y="530"/>
                </a:lnTo>
                <a:lnTo>
                  <a:pt x="1905" y="530"/>
                </a:lnTo>
                <a:lnTo>
                  <a:pt x="1905" y="524"/>
                </a:lnTo>
                <a:lnTo>
                  <a:pt x="1911" y="524"/>
                </a:lnTo>
                <a:close/>
                <a:moveTo>
                  <a:pt x="1911" y="543"/>
                </a:moveTo>
                <a:lnTo>
                  <a:pt x="1911" y="549"/>
                </a:lnTo>
                <a:lnTo>
                  <a:pt x="1905" y="549"/>
                </a:lnTo>
                <a:lnTo>
                  <a:pt x="1905" y="543"/>
                </a:lnTo>
                <a:lnTo>
                  <a:pt x="1911" y="543"/>
                </a:lnTo>
                <a:close/>
                <a:moveTo>
                  <a:pt x="1911" y="562"/>
                </a:moveTo>
                <a:lnTo>
                  <a:pt x="1911" y="568"/>
                </a:lnTo>
                <a:lnTo>
                  <a:pt x="1905" y="568"/>
                </a:lnTo>
                <a:lnTo>
                  <a:pt x="1905" y="562"/>
                </a:lnTo>
                <a:lnTo>
                  <a:pt x="1911" y="562"/>
                </a:lnTo>
                <a:close/>
                <a:moveTo>
                  <a:pt x="1911" y="581"/>
                </a:moveTo>
                <a:lnTo>
                  <a:pt x="1911" y="587"/>
                </a:lnTo>
                <a:lnTo>
                  <a:pt x="1905" y="587"/>
                </a:lnTo>
                <a:lnTo>
                  <a:pt x="1905" y="581"/>
                </a:lnTo>
                <a:lnTo>
                  <a:pt x="1911" y="581"/>
                </a:lnTo>
                <a:close/>
                <a:moveTo>
                  <a:pt x="1911" y="600"/>
                </a:moveTo>
                <a:lnTo>
                  <a:pt x="1911" y="606"/>
                </a:lnTo>
                <a:lnTo>
                  <a:pt x="1905" y="606"/>
                </a:lnTo>
                <a:lnTo>
                  <a:pt x="1905" y="600"/>
                </a:lnTo>
                <a:lnTo>
                  <a:pt x="1911" y="600"/>
                </a:lnTo>
                <a:close/>
                <a:moveTo>
                  <a:pt x="1911" y="619"/>
                </a:moveTo>
                <a:lnTo>
                  <a:pt x="1911" y="626"/>
                </a:lnTo>
                <a:lnTo>
                  <a:pt x="1905" y="626"/>
                </a:lnTo>
                <a:lnTo>
                  <a:pt x="1905" y="619"/>
                </a:lnTo>
                <a:lnTo>
                  <a:pt x="1911" y="619"/>
                </a:lnTo>
                <a:close/>
                <a:moveTo>
                  <a:pt x="1911" y="638"/>
                </a:moveTo>
                <a:lnTo>
                  <a:pt x="1911" y="644"/>
                </a:lnTo>
                <a:lnTo>
                  <a:pt x="1905" y="644"/>
                </a:lnTo>
                <a:lnTo>
                  <a:pt x="1905" y="638"/>
                </a:lnTo>
                <a:lnTo>
                  <a:pt x="1911" y="638"/>
                </a:lnTo>
                <a:close/>
                <a:moveTo>
                  <a:pt x="1911" y="657"/>
                </a:moveTo>
                <a:lnTo>
                  <a:pt x="1911" y="663"/>
                </a:lnTo>
                <a:lnTo>
                  <a:pt x="1905" y="663"/>
                </a:lnTo>
                <a:lnTo>
                  <a:pt x="1905" y="657"/>
                </a:lnTo>
                <a:lnTo>
                  <a:pt x="1911" y="657"/>
                </a:lnTo>
                <a:close/>
                <a:moveTo>
                  <a:pt x="1911" y="676"/>
                </a:moveTo>
                <a:lnTo>
                  <a:pt x="1911" y="682"/>
                </a:lnTo>
                <a:lnTo>
                  <a:pt x="1905" y="682"/>
                </a:lnTo>
                <a:lnTo>
                  <a:pt x="1905" y="676"/>
                </a:lnTo>
                <a:lnTo>
                  <a:pt x="1911" y="676"/>
                </a:lnTo>
                <a:close/>
                <a:moveTo>
                  <a:pt x="1911" y="695"/>
                </a:moveTo>
                <a:lnTo>
                  <a:pt x="1911" y="701"/>
                </a:lnTo>
                <a:lnTo>
                  <a:pt x="1905" y="701"/>
                </a:lnTo>
                <a:lnTo>
                  <a:pt x="1905" y="695"/>
                </a:lnTo>
                <a:lnTo>
                  <a:pt x="1911" y="695"/>
                </a:lnTo>
                <a:close/>
                <a:moveTo>
                  <a:pt x="1911" y="714"/>
                </a:moveTo>
                <a:lnTo>
                  <a:pt x="1911" y="720"/>
                </a:lnTo>
                <a:lnTo>
                  <a:pt x="1905" y="720"/>
                </a:lnTo>
                <a:lnTo>
                  <a:pt x="1905" y="714"/>
                </a:lnTo>
                <a:lnTo>
                  <a:pt x="1911" y="714"/>
                </a:lnTo>
                <a:close/>
                <a:moveTo>
                  <a:pt x="1911" y="733"/>
                </a:moveTo>
                <a:lnTo>
                  <a:pt x="1911" y="739"/>
                </a:lnTo>
                <a:lnTo>
                  <a:pt x="1905" y="739"/>
                </a:lnTo>
                <a:lnTo>
                  <a:pt x="1905" y="733"/>
                </a:lnTo>
                <a:lnTo>
                  <a:pt x="1911" y="733"/>
                </a:lnTo>
                <a:close/>
                <a:moveTo>
                  <a:pt x="1911" y="752"/>
                </a:moveTo>
                <a:lnTo>
                  <a:pt x="1911" y="758"/>
                </a:lnTo>
                <a:lnTo>
                  <a:pt x="1905" y="758"/>
                </a:lnTo>
                <a:lnTo>
                  <a:pt x="1905" y="752"/>
                </a:lnTo>
                <a:lnTo>
                  <a:pt x="1911" y="752"/>
                </a:lnTo>
                <a:close/>
                <a:moveTo>
                  <a:pt x="1911" y="771"/>
                </a:moveTo>
                <a:lnTo>
                  <a:pt x="1911" y="777"/>
                </a:lnTo>
                <a:lnTo>
                  <a:pt x="1905" y="777"/>
                </a:lnTo>
                <a:lnTo>
                  <a:pt x="1905" y="771"/>
                </a:lnTo>
                <a:lnTo>
                  <a:pt x="1911" y="771"/>
                </a:lnTo>
                <a:close/>
                <a:moveTo>
                  <a:pt x="1911" y="790"/>
                </a:moveTo>
                <a:lnTo>
                  <a:pt x="1911" y="796"/>
                </a:lnTo>
                <a:lnTo>
                  <a:pt x="1905" y="796"/>
                </a:lnTo>
                <a:lnTo>
                  <a:pt x="1905" y="790"/>
                </a:lnTo>
                <a:lnTo>
                  <a:pt x="1911" y="790"/>
                </a:lnTo>
                <a:close/>
                <a:moveTo>
                  <a:pt x="1911" y="809"/>
                </a:moveTo>
                <a:lnTo>
                  <a:pt x="1911" y="815"/>
                </a:lnTo>
                <a:lnTo>
                  <a:pt x="1905" y="815"/>
                </a:lnTo>
                <a:lnTo>
                  <a:pt x="1905" y="809"/>
                </a:lnTo>
                <a:lnTo>
                  <a:pt x="1911" y="809"/>
                </a:lnTo>
                <a:close/>
                <a:moveTo>
                  <a:pt x="1911" y="828"/>
                </a:moveTo>
                <a:lnTo>
                  <a:pt x="1911" y="834"/>
                </a:lnTo>
                <a:lnTo>
                  <a:pt x="1905" y="834"/>
                </a:lnTo>
                <a:lnTo>
                  <a:pt x="1905" y="828"/>
                </a:lnTo>
                <a:lnTo>
                  <a:pt x="1911" y="828"/>
                </a:lnTo>
                <a:close/>
                <a:moveTo>
                  <a:pt x="1911" y="847"/>
                </a:moveTo>
                <a:lnTo>
                  <a:pt x="1911" y="853"/>
                </a:lnTo>
                <a:lnTo>
                  <a:pt x="1905" y="853"/>
                </a:lnTo>
                <a:lnTo>
                  <a:pt x="1905" y="847"/>
                </a:lnTo>
                <a:lnTo>
                  <a:pt x="1911" y="847"/>
                </a:lnTo>
                <a:close/>
                <a:moveTo>
                  <a:pt x="1911" y="866"/>
                </a:moveTo>
                <a:lnTo>
                  <a:pt x="1911" y="872"/>
                </a:lnTo>
                <a:lnTo>
                  <a:pt x="1905" y="872"/>
                </a:lnTo>
                <a:lnTo>
                  <a:pt x="1905" y="866"/>
                </a:lnTo>
                <a:lnTo>
                  <a:pt x="1911" y="866"/>
                </a:lnTo>
                <a:close/>
                <a:moveTo>
                  <a:pt x="1911" y="885"/>
                </a:moveTo>
                <a:lnTo>
                  <a:pt x="1911" y="891"/>
                </a:lnTo>
                <a:lnTo>
                  <a:pt x="1905" y="891"/>
                </a:lnTo>
                <a:lnTo>
                  <a:pt x="1905" y="885"/>
                </a:lnTo>
                <a:lnTo>
                  <a:pt x="1911" y="885"/>
                </a:lnTo>
                <a:close/>
                <a:moveTo>
                  <a:pt x="1911" y="904"/>
                </a:moveTo>
                <a:lnTo>
                  <a:pt x="1911" y="910"/>
                </a:lnTo>
                <a:lnTo>
                  <a:pt x="1905" y="910"/>
                </a:lnTo>
                <a:lnTo>
                  <a:pt x="1905" y="904"/>
                </a:lnTo>
                <a:lnTo>
                  <a:pt x="1911" y="904"/>
                </a:lnTo>
                <a:close/>
                <a:moveTo>
                  <a:pt x="1911" y="923"/>
                </a:moveTo>
                <a:lnTo>
                  <a:pt x="1911" y="929"/>
                </a:lnTo>
                <a:lnTo>
                  <a:pt x="1905" y="929"/>
                </a:lnTo>
                <a:lnTo>
                  <a:pt x="1905" y="923"/>
                </a:lnTo>
                <a:lnTo>
                  <a:pt x="1911" y="923"/>
                </a:lnTo>
                <a:close/>
                <a:moveTo>
                  <a:pt x="1911" y="942"/>
                </a:moveTo>
                <a:lnTo>
                  <a:pt x="1911" y="948"/>
                </a:lnTo>
                <a:lnTo>
                  <a:pt x="1905" y="948"/>
                </a:lnTo>
                <a:lnTo>
                  <a:pt x="1905" y="942"/>
                </a:lnTo>
                <a:lnTo>
                  <a:pt x="1911" y="942"/>
                </a:lnTo>
                <a:close/>
                <a:moveTo>
                  <a:pt x="1911" y="961"/>
                </a:moveTo>
                <a:lnTo>
                  <a:pt x="1911" y="967"/>
                </a:lnTo>
                <a:lnTo>
                  <a:pt x="1905" y="967"/>
                </a:lnTo>
                <a:lnTo>
                  <a:pt x="1905" y="961"/>
                </a:lnTo>
                <a:lnTo>
                  <a:pt x="1911" y="961"/>
                </a:lnTo>
                <a:close/>
                <a:moveTo>
                  <a:pt x="1911" y="980"/>
                </a:moveTo>
                <a:lnTo>
                  <a:pt x="1911" y="986"/>
                </a:lnTo>
                <a:lnTo>
                  <a:pt x="1905" y="986"/>
                </a:lnTo>
                <a:lnTo>
                  <a:pt x="1905" y="980"/>
                </a:lnTo>
                <a:lnTo>
                  <a:pt x="1911" y="980"/>
                </a:lnTo>
                <a:close/>
                <a:moveTo>
                  <a:pt x="1911" y="999"/>
                </a:moveTo>
                <a:lnTo>
                  <a:pt x="1911" y="1005"/>
                </a:lnTo>
                <a:lnTo>
                  <a:pt x="1905" y="1005"/>
                </a:lnTo>
                <a:lnTo>
                  <a:pt x="1905" y="999"/>
                </a:lnTo>
                <a:lnTo>
                  <a:pt x="1911" y="999"/>
                </a:lnTo>
                <a:close/>
                <a:moveTo>
                  <a:pt x="1911" y="1018"/>
                </a:moveTo>
                <a:lnTo>
                  <a:pt x="1911" y="1024"/>
                </a:lnTo>
                <a:lnTo>
                  <a:pt x="1905" y="1024"/>
                </a:lnTo>
                <a:lnTo>
                  <a:pt x="1905" y="1018"/>
                </a:lnTo>
                <a:lnTo>
                  <a:pt x="1911" y="1018"/>
                </a:lnTo>
                <a:close/>
                <a:moveTo>
                  <a:pt x="1911" y="1037"/>
                </a:moveTo>
                <a:lnTo>
                  <a:pt x="1911" y="1043"/>
                </a:lnTo>
                <a:lnTo>
                  <a:pt x="1905" y="1043"/>
                </a:lnTo>
                <a:lnTo>
                  <a:pt x="1905" y="1037"/>
                </a:lnTo>
                <a:lnTo>
                  <a:pt x="1911" y="1037"/>
                </a:lnTo>
                <a:close/>
                <a:moveTo>
                  <a:pt x="1911" y="1056"/>
                </a:moveTo>
                <a:lnTo>
                  <a:pt x="1911" y="1062"/>
                </a:lnTo>
                <a:lnTo>
                  <a:pt x="1905" y="1062"/>
                </a:lnTo>
                <a:lnTo>
                  <a:pt x="1905" y="1056"/>
                </a:lnTo>
                <a:lnTo>
                  <a:pt x="1911" y="1056"/>
                </a:lnTo>
                <a:close/>
                <a:moveTo>
                  <a:pt x="1911" y="1075"/>
                </a:moveTo>
                <a:lnTo>
                  <a:pt x="1911" y="1081"/>
                </a:lnTo>
                <a:lnTo>
                  <a:pt x="1905" y="1081"/>
                </a:lnTo>
                <a:lnTo>
                  <a:pt x="1905" y="1075"/>
                </a:lnTo>
                <a:lnTo>
                  <a:pt x="1911" y="1075"/>
                </a:lnTo>
                <a:close/>
                <a:moveTo>
                  <a:pt x="1911" y="1094"/>
                </a:moveTo>
                <a:lnTo>
                  <a:pt x="1911" y="1100"/>
                </a:lnTo>
                <a:lnTo>
                  <a:pt x="1905" y="1100"/>
                </a:lnTo>
                <a:lnTo>
                  <a:pt x="1905" y="1094"/>
                </a:lnTo>
                <a:lnTo>
                  <a:pt x="1911" y="1094"/>
                </a:lnTo>
                <a:close/>
                <a:moveTo>
                  <a:pt x="1911" y="1113"/>
                </a:moveTo>
                <a:lnTo>
                  <a:pt x="1911" y="1119"/>
                </a:lnTo>
                <a:lnTo>
                  <a:pt x="1905" y="1119"/>
                </a:lnTo>
                <a:lnTo>
                  <a:pt x="1905" y="1113"/>
                </a:lnTo>
                <a:lnTo>
                  <a:pt x="1911" y="1113"/>
                </a:lnTo>
                <a:close/>
                <a:moveTo>
                  <a:pt x="1911" y="1132"/>
                </a:moveTo>
                <a:lnTo>
                  <a:pt x="1911" y="1138"/>
                </a:lnTo>
                <a:lnTo>
                  <a:pt x="1905" y="1138"/>
                </a:lnTo>
                <a:lnTo>
                  <a:pt x="1905" y="1132"/>
                </a:lnTo>
                <a:lnTo>
                  <a:pt x="1911" y="1132"/>
                </a:lnTo>
                <a:close/>
                <a:moveTo>
                  <a:pt x="1911" y="1151"/>
                </a:moveTo>
                <a:lnTo>
                  <a:pt x="1911" y="1157"/>
                </a:lnTo>
                <a:lnTo>
                  <a:pt x="1905" y="1157"/>
                </a:lnTo>
                <a:lnTo>
                  <a:pt x="1905" y="1151"/>
                </a:lnTo>
                <a:lnTo>
                  <a:pt x="1911" y="1151"/>
                </a:lnTo>
                <a:close/>
                <a:moveTo>
                  <a:pt x="1911" y="1170"/>
                </a:moveTo>
                <a:lnTo>
                  <a:pt x="1911" y="1176"/>
                </a:lnTo>
                <a:lnTo>
                  <a:pt x="1905" y="1176"/>
                </a:lnTo>
                <a:lnTo>
                  <a:pt x="1905" y="1170"/>
                </a:lnTo>
                <a:lnTo>
                  <a:pt x="1911" y="1170"/>
                </a:lnTo>
                <a:close/>
                <a:moveTo>
                  <a:pt x="1911" y="1189"/>
                </a:moveTo>
                <a:lnTo>
                  <a:pt x="1911" y="1195"/>
                </a:lnTo>
                <a:lnTo>
                  <a:pt x="1905" y="1195"/>
                </a:lnTo>
                <a:lnTo>
                  <a:pt x="1905" y="1189"/>
                </a:lnTo>
                <a:lnTo>
                  <a:pt x="1911" y="1189"/>
                </a:lnTo>
                <a:close/>
                <a:moveTo>
                  <a:pt x="1911" y="1208"/>
                </a:moveTo>
                <a:lnTo>
                  <a:pt x="1911" y="1214"/>
                </a:lnTo>
                <a:lnTo>
                  <a:pt x="1905" y="1214"/>
                </a:lnTo>
                <a:lnTo>
                  <a:pt x="1905" y="1208"/>
                </a:lnTo>
                <a:lnTo>
                  <a:pt x="1911" y="1208"/>
                </a:lnTo>
                <a:close/>
                <a:moveTo>
                  <a:pt x="1911" y="1227"/>
                </a:moveTo>
                <a:lnTo>
                  <a:pt x="1911" y="1233"/>
                </a:lnTo>
                <a:lnTo>
                  <a:pt x="1905" y="1233"/>
                </a:lnTo>
                <a:lnTo>
                  <a:pt x="1905" y="1227"/>
                </a:lnTo>
                <a:lnTo>
                  <a:pt x="1911" y="1227"/>
                </a:lnTo>
                <a:close/>
                <a:moveTo>
                  <a:pt x="1911" y="1246"/>
                </a:moveTo>
                <a:lnTo>
                  <a:pt x="1911" y="1252"/>
                </a:lnTo>
                <a:lnTo>
                  <a:pt x="1905" y="1252"/>
                </a:lnTo>
                <a:lnTo>
                  <a:pt x="1905" y="1246"/>
                </a:lnTo>
                <a:lnTo>
                  <a:pt x="1911" y="1246"/>
                </a:lnTo>
                <a:close/>
                <a:moveTo>
                  <a:pt x="1911" y="1265"/>
                </a:moveTo>
                <a:lnTo>
                  <a:pt x="1911" y="1271"/>
                </a:lnTo>
                <a:lnTo>
                  <a:pt x="1905" y="1271"/>
                </a:lnTo>
                <a:lnTo>
                  <a:pt x="1905" y="1265"/>
                </a:lnTo>
                <a:lnTo>
                  <a:pt x="1911" y="1265"/>
                </a:lnTo>
                <a:close/>
                <a:moveTo>
                  <a:pt x="1911" y="1284"/>
                </a:moveTo>
                <a:lnTo>
                  <a:pt x="1911" y="1289"/>
                </a:lnTo>
                <a:lnTo>
                  <a:pt x="1905" y="1289"/>
                </a:lnTo>
                <a:lnTo>
                  <a:pt x="1905" y="1284"/>
                </a:lnTo>
                <a:lnTo>
                  <a:pt x="1911" y="1284"/>
                </a:lnTo>
                <a:close/>
              </a:path>
            </a:pathLst>
          </a:custGeom>
          <a:solidFill>
            <a:srgbClr val="0078D7"/>
          </a:solidFill>
          <a:ln w="0" cap="flat">
            <a:solidFill>
              <a:srgbClr val="0078D7"/>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192" name="Picture 24"/>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9796229" y="6318041"/>
            <a:ext cx="381000" cy="18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3" name="Picture 25"/>
          <p:cNvPicPr>
            <a:picLocks noChangeAspect="1" noChangeArrowheads="1"/>
          </p:cNvPicPr>
          <p:nvPr/>
        </p:nvPicPr>
        <p:blipFill>
          <a:blip r:embed="rId15">
            <a:extLst>
              <a:ext uri="{28A0092B-C50C-407E-A947-70E740481C1C}">
                <a14:useLocalDpi xmlns:a14="http://schemas.microsoft.com/office/drawing/2010/main"/>
              </a:ext>
            </a:extLst>
          </a:blip>
          <a:srcRect/>
          <a:stretch>
            <a:fillRect/>
          </a:stretch>
        </p:blipFill>
        <p:spPr bwMode="auto">
          <a:xfrm>
            <a:off x="9796229" y="6316454"/>
            <a:ext cx="381000"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reeform 26"/>
          <p:cNvSpPr>
            <a:spLocks noEditPoints="1"/>
          </p:cNvSpPr>
          <p:nvPr/>
        </p:nvSpPr>
        <p:spPr bwMode="auto">
          <a:xfrm>
            <a:off x="9840679" y="6345029"/>
            <a:ext cx="274637" cy="80963"/>
          </a:xfrm>
          <a:custGeom>
            <a:avLst/>
            <a:gdLst>
              <a:gd name="T0" fmla="*/ 0 w 485"/>
              <a:gd name="T1" fmla="*/ 72 h 145"/>
              <a:gd name="T2" fmla="*/ 132 w 485"/>
              <a:gd name="T3" fmla="*/ 145 h 145"/>
              <a:gd name="T4" fmla="*/ 148 w 485"/>
              <a:gd name="T5" fmla="*/ 135 h 145"/>
              <a:gd name="T6" fmla="*/ 33 w 485"/>
              <a:gd name="T7" fmla="*/ 72 h 145"/>
              <a:gd name="T8" fmla="*/ 148 w 485"/>
              <a:gd name="T9" fmla="*/ 9 h 145"/>
              <a:gd name="T10" fmla="*/ 132 w 485"/>
              <a:gd name="T11" fmla="*/ 0 h 145"/>
              <a:gd name="T12" fmla="*/ 0 w 485"/>
              <a:gd name="T13" fmla="*/ 72 h 145"/>
              <a:gd name="T14" fmla="*/ 485 w 485"/>
              <a:gd name="T15" fmla="*/ 72 h 145"/>
              <a:gd name="T16" fmla="*/ 354 w 485"/>
              <a:gd name="T17" fmla="*/ 0 h 145"/>
              <a:gd name="T18" fmla="*/ 338 w 485"/>
              <a:gd name="T19" fmla="*/ 9 h 145"/>
              <a:gd name="T20" fmla="*/ 452 w 485"/>
              <a:gd name="T21" fmla="*/ 72 h 145"/>
              <a:gd name="T22" fmla="*/ 338 w 485"/>
              <a:gd name="T23" fmla="*/ 135 h 145"/>
              <a:gd name="T24" fmla="*/ 354 w 485"/>
              <a:gd name="T25" fmla="*/ 145 h 145"/>
              <a:gd name="T26" fmla="*/ 485 w 485"/>
              <a:gd name="T27" fmla="*/ 72 h 145"/>
              <a:gd name="T28" fmla="*/ 361 w 485"/>
              <a:gd name="T29" fmla="*/ 72 h 145"/>
              <a:gd name="T30" fmla="*/ 332 w 485"/>
              <a:gd name="T31" fmla="*/ 56 h 145"/>
              <a:gd name="T32" fmla="*/ 302 w 485"/>
              <a:gd name="T33" fmla="*/ 72 h 145"/>
              <a:gd name="T34" fmla="*/ 332 w 485"/>
              <a:gd name="T35" fmla="*/ 88 h 145"/>
              <a:gd name="T36" fmla="*/ 361 w 485"/>
              <a:gd name="T37" fmla="*/ 72 h 145"/>
              <a:gd name="T38" fmla="*/ 155 w 485"/>
              <a:gd name="T39" fmla="*/ 88 h 145"/>
              <a:gd name="T40" fmla="*/ 185 w 485"/>
              <a:gd name="T41" fmla="*/ 72 h 145"/>
              <a:gd name="T42" fmla="*/ 155 w 485"/>
              <a:gd name="T43" fmla="*/ 56 h 145"/>
              <a:gd name="T44" fmla="*/ 126 w 485"/>
              <a:gd name="T45" fmla="*/ 72 h 145"/>
              <a:gd name="T46" fmla="*/ 155 w 485"/>
              <a:gd name="T47" fmla="*/ 88 h 145"/>
              <a:gd name="T48" fmla="*/ 273 w 485"/>
              <a:gd name="T49" fmla="*/ 72 h 145"/>
              <a:gd name="T50" fmla="*/ 243 w 485"/>
              <a:gd name="T51" fmla="*/ 56 h 145"/>
              <a:gd name="T52" fmla="*/ 214 w 485"/>
              <a:gd name="T53" fmla="*/ 72 h 145"/>
              <a:gd name="T54" fmla="*/ 243 w 485"/>
              <a:gd name="T55" fmla="*/ 88 h 145"/>
              <a:gd name="T56" fmla="*/ 273 w 485"/>
              <a:gd name="T57"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5" h="145">
                <a:moveTo>
                  <a:pt x="0" y="72"/>
                </a:moveTo>
                <a:lnTo>
                  <a:pt x="132" y="145"/>
                </a:lnTo>
                <a:lnTo>
                  <a:pt x="148" y="135"/>
                </a:lnTo>
                <a:lnTo>
                  <a:pt x="33" y="72"/>
                </a:lnTo>
                <a:lnTo>
                  <a:pt x="148" y="9"/>
                </a:lnTo>
                <a:lnTo>
                  <a:pt x="132" y="0"/>
                </a:lnTo>
                <a:lnTo>
                  <a:pt x="0" y="72"/>
                </a:lnTo>
                <a:close/>
                <a:moveTo>
                  <a:pt x="485" y="72"/>
                </a:moveTo>
                <a:lnTo>
                  <a:pt x="354" y="0"/>
                </a:lnTo>
                <a:lnTo>
                  <a:pt x="338" y="9"/>
                </a:lnTo>
                <a:lnTo>
                  <a:pt x="452" y="72"/>
                </a:lnTo>
                <a:lnTo>
                  <a:pt x="338" y="135"/>
                </a:lnTo>
                <a:lnTo>
                  <a:pt x="354" y="145"/>
                </a:lnTo>
                <a:lnTo>
                  <a:pt x="485" y="72"/>
                </a:lnTo>
                <a:close/>
                <a:moveTo>
                  <a:pt x="361" y="72"/>
                </a:moveTo>
                <a:cubicBezTo>
                  <a:pt x="361" y="63"/>
                  <a:pt x="348" y="56"/>
                  <a:pt x="332" y="56"/>
                </a:cubicBezTo>
                <a:cubicBezTo>
                  <a:pt x="316" y="56"/>
                  <a:pt x="302" y="63"/>
                  <a:pt x="302" y="72"/>
                </a:cubicBezTo>
                <a:cubicBezTo>
                  <a:pt x="302" y="81"/>
                  <a:pt x="316" y="88"/>
                  <a:pt x="332" y="88"/>
                </a:cubicBezTo>
                <a:cubicBezTo>
                  <a:pt x="348" y="88"/>
                  <a:pt x="361" y="81"/>
                  <a:pt x="361" y="72"/>
                </a:cubicBezTo>
                <a:close/>
                <a:moveTo>
                  <a:pt x="155" y="88"/>
                </a:moveTo>
                <a:cubicBezTo>
                  <a:pt x="171" y="88"/>
                  <a:pt x="185" y="81"/>
                  <a:pt x="185" y="72"/>
                </a:cubicBezTo>
                <a:cubicBezTo>
                  <a:pt x="185" y="63"/>
                  <a:pt x="171" y="56"/>
                  <a:pt x="155" y="56"/>
                </a:cubicBezTo>
                <a:cubicBezTo>
                  <a:pt x="139" y="56"/>
                  <a:pt x="126" y="63"/>
                  <a:pt x="126" y="72"/>
                </a:cubicBezTo>
                <a:cubicBezTo>
                  <a:pt x="126" y="81"/>
                  <a:pt x="138" y="88"/>
                  <a:pt x="155" y="88"/>
                </a:cubicBezTo>
                <a:close/>
                <a:moveTo>
                  <a:pt x="273" y="72"/>
                </a:moveTo>
                <a:cubicBezTo>
                  <a:pt x="273" y="63"/>
                  <a:pt x="260" y="56"/>
                  <a:pt x="243" y="56"/>
                </a:cubicBezTo>
                <a:cubicBezTo>
                  <a:pt x="227" y="56"/>
                  <a:pt x="214" y="63"/>
                  <a:pt x="214" y="72"/>
                </a:cubicBezTo>
                <a:cubicBezTo>
                  <a:pt x="214" y="81"/>
                  <a:pt x="227" y="88"/>
                  <a:pt x="243" y="88"/>
                </a:cubicBezTo>
                <a:cubicBezTo>
                  <a:pt x="260" y="88"/>
                  <a:pt x="273" y="81"/>
                  <a:pt x="273" y="72"/>
                </a:cubicBez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195" name="Picture 27"/>
          <p:cNvPicPr>
            <a:picLocks noChangeAspect="1" noChangeArrowheads="1"/>
          </p:cNvPicPr>
          <p:nvPr/>
        </p:nvPicPr>
        <p:blipFill>
          <a:blip r:embed="rId16">
            <a:extLst>
              <a:ext uri="{28A0092B-C50C-407E-A947-70E740481C1C}">
                <a14:useLocalDpi xmlns:a14="http://schemas.microsoft.com/office/drawing/2010/main"/>
              </a:ext>
            </a:extLst>
          </a:blip>
          <a:srcRect/>
          <a:stretch>
            <a:fillRect/>
          </a:stretch>
        </p:blipFill>
        <p:spPr bwMode="auto">
          <a:xfrm>
            <a:off x="8338904" y="3324016"/>
            <a:ext cx="261937"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6" name="Picture 28"/>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8338904" y="3324016"/>
            <a:ext cx="261937" cy="130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Freeform 29"/>
          <p:cNvSpPr>
            <a:spLocks/>
          </p:cNvSpPr>
          <p:nvPr/>
        </p:nvSpPr>
        <p:spPr bwMode="auto">
          <a:xfrm>
            <a:off x="8391291" y="3358941"/>
            <a:ext cx="134937" cy="1171575"/>
          </a:xfrm>
          <a:custGeom>
            <a:avLst/>
            <a:gdLst>
              <a:gd name="T0" fmla="*/ 43 w 85"/>
              <a:gd name="T1" fmla="*/ 0 h 738"/>
              <a:gd name="T2" fmla="*/ 85 w 85"/>
              <a:gd name="T3" fmla="*/ 91 h 738"/>
              <a:gd name="T4" fmla="*/ 64 w 85"/>
              <a:gd name="T5" fmla="*/ 91 h 738"/>
              <a:gd name="T6" fmla="*/ 64 w 85"/>
              <a:gd name="T7" fmla="*/ 647 h 738"/>
              <a:gd name="T8" fmla="*/ 85 w 85"/>
              <a:gd name="T9" fmla="*/ 647 h 738"/>
              <a:gd name="T10" fmla="*/ 43 w 85"/>
              <a:gd name="T11" fmla="*/ 738 h 738"/>
              <a:gd name="T12" fmla="*/ 0 w 85"/>
              <a:gd name="T13" fmla="*/ 647 h 738"/>
              <a:gd name="T14" fmla="*/ 21 w 85"/>
              <a:gd name="T15" fmla="*/ 647 h 738"/>
              <a:gd name="T16" fmla="*/ 21 w 85"/>
              <a:gd name="T17" fmla="*/ 91 h 738"/>
              <a:gd name="T18" fmla="*/ 0 w 85"/>
              <a:gd name="T19" fmla="*/ 91 h 738"/>
              <a:gd name="T20" fmla="*/ 43 w 8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8">
                <a:moveTo>
                  <a:pt x="43" y="0"/>
                </a:moveTo>
                <a:lnTo>
                  <a:pt x="85" y="91"/>
                </a:lnTo>
                <a:lnTo>
                  <a:pt x="64" y="91"/>
                </a:lnTo>
                <a:lnTo>
                  <a:pt x="64" y="647"/>
                </a:lnTo>
                <a:lnTo>
                  <a:pt x="85" y="647"/>
                </a:lnTo>
                <a:lnTo>
                  <a:pt x="43" y="738"/>
                </a:lnTo>
                <a:lnTo>
                  <a:pt x="0" y="647"/>
                </a:lnTo>
                <a:lnTo>
                  <a:pt x="21" y="647"/>
                </a:lnTo>
                <a:lnTo>
                  <a:pt x="21" y="91"/>
                </a:lnTo>
                <a:lnTo>
                  <a:pt x="0" y="91"/>
                </a:lnTo>
                <a:lnTo>
                  <a:pt x="43" y="0"/>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30"/>
          <p:cNvSpPr>
            <a:spLocks/>
          </p:cNvSpPr>
          <p:nvPr/>
        </p:nvSpPr>
        <p:spPr bwMode="auto">
          <a:xfrm>
            <a:off x="8391291" y="3358941"/>
            <a:ext cx="134937" cy="1171575"/>
          </a:xfrm>
          <a:custGeom>
            <a:avLst/>
            <a:gdLst>
              <a:gd name="T0" fmla="*/ 43 w 85"/>
              <a:gd name="T1" fmla="*/ 0 h 738"/>
              <a:gd name="T2" fmla="*/ 85 w 85"/>
              <a:gd name="T3" fmla="*/ 91 h 738"/>
              <a:gd name="T4" fmla="*/ 64 w 85"/>
              <a:gd name="T5" fmla="*/ 91 h 738"/>
              <a:gd name="T6" fmla="*/ 64 w 85"/>
              <a:gd name="T7" fmla="*/ 647 h 738"/>
              <a:gd name="T8" fmla="*/ 85 w 85"/>
              <a:gd name="T9" fmla="*/ 647 h 738"/>
              <a:gd name="T10" fmla="*/ 43 w 85"/>
              <a:gd name="T11" fmla="*/ 738 h 738"/>
              <a:gd name="T12" fmla="*/ 0 w 85"/>
              <a:gd name="T13" fmla="*/ 647 h 738"/>
              <a:gd name="T14" fmla="*/ 21 w 85"/>
              <a:gd name="T15" fmla="*/ 647 h 738"/>
              <a:gd name="T16" fmla="*/ 21 w 85"/>
              <a:gd name="T17" fmla="*/ 91 h 738"/>
              <a:gd name="T18" fmla="*/ 0 w 85"/>
              <a:gd name="T19" fmla="*/ 91 h 738"/>
              <a:gd name="T20" fmla="*/ 43 w 85"/>
              <a:gd name="T21" fmla="*/ 0 h 7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5" h="738">
                <a:moveTo>
                  <a:pt x="43" y="0"/>
                </a:moveTo>
                <a:lnTo>
                  <a:pt x="85" y="91"/>
                </a:lnTo>
                <a:lnTo>
                  <a:pt x="64" y="91"/>
                </a:lnTo>
                <a:lnTo>
                  <a:pt x="64" y="647"/>
                </a:lnTo>
                <a:lnTo>
                  <a:pt x="85" y="647"/>
                </a:lnTo>
                <a:lnTo>
                  <a:pt x="43" y="738"/>
                </a:lnTo>
                <a:lnTo>
                  <a:pt x="0" y="647"/>
                </a:lnTo>
                <a:lnTo>
                  <a:pt x="21" y="647"/>
                </a:lnTo>
                <a:lnTo>
                  <a:pt x="21" y="91"/>
                </a:lnTo>
                <a:lnTo>
                  <a:pt x="0" y="91"/>
                </a:lnTo>
                <a:lnTo>
                  <a:pt x="43" y="0"/>
                </a:lnTo>
                <a:close/>
              </a:path>
            </a:pathLst>
          </a:custGeom>
          <a:noFill/>
          <a:ln w="11113"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99" name="Picture 31"/>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8329379" y="5575091"/>
            <a:ext cx="280987"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0" name="Picture 32"/>
          <p:cNvPicPr>
            <a:picLocks noChangeAspect="1" noChangeArrowheads="1"/>
          </p:cNvPicPr>
          <p:nvPr/>
        </p:nvPicPr>
        <p:blipFill>
          <a:blip r:embed="rId19">
            <a:extLst>
              <a:ext uri="{28A0092B-C50C-407E-A947-70E740481C1C}">
                <a14:useLocalDpi xmlns:a14="http://schemas.microsoft.com/office/drawing/2010/main"/>
              </a:ext>
            </a:extLst>
          </a:blip>
          <a:srcRect/>
          <a:stretch>
            <a:fillRect/>
          </a:stretch>
        </p:blipFill>
        <p:spPr bwMode="auto">
          <a:xfrm>
            <a:off x="8329379" y="5575091"/>
            <a:ext cx="280987"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Freeform 33"/>
          <p:cNvSpPr>
            <a:spLocks noEditPoints="1"/>
          </p:cNvSpPr>
          <p:nvPr/>
        </p:nvSpPr>
        <p:spPr bwMode="auto">
          <a:xfrm>
            <a:off x="8378591" y="5605254"/>
            <a:ext cx="169862" cy="115888"/>
          </a:xfrm>
          <a:custGeom>
            <a:avLst/>
            <a:gdLst>
              <a:gd name="T0" fmla="*/ 0 w 107"/>
              <a:gd name="T1" fmla="*/ 73 h 73"/>
              <a:gd name="T2" fmla="*/ 107 w 107"/>
              <a:gd name="T3" fmla="*/ 73 h 73"/>
              <a:gd name="T4" fmla="*/ 107 w 107"/>
              <a:gd name="T5" fmla="*/ 0 h 73"/>
              <a:gd name="T6" fmla="*/ 0 w 107"/>
              <a:gd name="T7" fmla="*/ 0 h 73"/>
              <a:gd name="T8" fmla="*/ 0 w 107"/>
              <a:gd name="T9" fmla="*/ 73 h 73"/>
              <a:gd name="T10" fmla="*/ 77 w 107"/>
              <a:gd name="T11" fmla="*/ 52 h 73"/>
              <a:gd name="T12" fmla="*/ 57 w 107"/>
              <a:gd name="T13" fmla="*/ 64 h 73"/>
              <a:gd name="T14" fmla="*/ 57 w 107"/>
              <a:gd name="T15" fmla="*/ 40 h 73"/>
              <a:gd name="T16" fmla="*/ 77 w 107"/>
              <a:gd name="T17" fmla="*/ 28 h 73"/>
              <a:gd name="T18" fmla="*/ 77 w 107"/>
              <a:gd name="T19" fmla="*/ 52 h 73"/>
              <a:gd name="T20" fmla="*/ 55 w 107"/>
              <a:gd name="T21" fmla="*/ 13 h 73"/>
              <a:gd name="T22" fmla="*/ 75 w 107"/>
              <a:gd name="T23" fmla="*/ 25 h 73"/>
              <a:gd name="T24" fmla="*/ 55 w 107"/>
              <a:gd name="T25" fmla="*/ 37 h 73"/>
              <a:gd name="T26" fmla="*/ 35 w 107"/>
              <a:gd name="T27" fmla="*/ 25 h 73"/>
              <a:gd name="T28" fmla="*/ 55 w 107"/>
              <a:gd name="T29" fmla="*/ 13 h 73"/>
              <a:gd name="T30" fmla="*/ 33 w 107"/>
              <a:gd name="T31" fmla="*/ 28 h 73"/>
              <a:gd name="T32" fmla="*/ 53 w 107"/>
              <a:gd name="T33" fmla="*/ 40 h 73"/>
              <a:gd name="T34" fmla="*/ 53 w 107"/>
              <a:gd name="T35" fmla="*/ 64 h 73"/>
              <a:gd name="T36" fmla="*/ 33 w 107"/>
              <a:gd name="T37" fmla="*/ 52 h 73"/>
              <a:gd name="T38" fmla="*/ 33 w 107"/>
              <a:gd name="T39" fmla="*/ 2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73">
                <a:moveTo>
                  <a:pt x="0" y="73"/>
                </a:moveTo>
                <a:lnTo>
                  <a:pt x="107" y="73"/>
                </a:lnTo>
                <a:lnTo>
                  <a:pt x="107" y="0"/>
                </a:lnTo>
                <a:lnTo>
                  <a:pt x="0" y="0"/>
                </a:lnTo>
                <a:lnTo>
                  <a:pt x="0" y="73"/>
                </a:lnTo>
                <a:close/>
                <a:moveTo>
                  <a:pt x="77" y="52"/>
                </a:moveTo>
                <a:lnTo>
                  <a:pt x="57" y="64"/>
                </a:lnTo>
                <a:lnTo>
                  <a:pt x="57" y="40"/>
                </a:lnTo>
                <a:lnTo>
                  <a:pt x="77" y="28"/>
                </a:lnTo>
                <a:lnTo>
                  <a:pt x="77" y="52"/>
                </a:lnTo>
                <a:close/>
                <a:moveTo>
                  <a:pt x="55" y="13"/>
                </a:moveTo>
                <a:lnTo>
                  <a:pt x="75" y="25"/>
                </a:lnTo>
                <a:lnTo>
                  <a:pt x="55" y="37"/>
                </a:lnTo>
                <a:lnTo>
                  <a:pt x="35" y="25"/>
                </a:lnTo>
                <a:lnTo>
                  <a:pt x="55" y="13"/>
                </a:lnTo>
                <a:close/>
                <a:moveTo>
                  <a:pt x="33" y="28"/>
                </a:moveTo>
                <a:lnTo>
                  <a:pt x="53" y="40"/>
                </a:lnTo>
                <a:lnTo>
                  <a:pt x="53" y="64"/>
                </a:lnTo>
                <a:lnTo>
                  <a:pt x="33" y="52"/>
                </a:lnTo>
                <a:lnTo>
                  <a:pt x="33"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202" name="Picture 34"/>
          <p:cNvPicPr>
            <a:picLocks noChangeAspect="1" noChangeArrowheads="1"/>
          </p:cNvPicPr>
          <p:nvPr/>
        </p:nvPicPr>
        <p:blipFill>
          <a:blip r:embed="rId20">
            <a:extLst>
              <a:ext uri="{28A0092B-C50C-407E-A947-70E740481C1C}">
                <a14:useLocalDpi xmlns:a14="http://schemas.microsoft.com/office/drawing/2010/main"/>
              </a:ext>
            </a:extLst>
          </a:blip>
          <a:srcRect/>
          <a:stretch>
            <a:fillRect/>
          </a:stretch>
        </p:blipFill>
        <p:spPr bwMode="auto">
          <a:xfrm>
            <a:off x="8184916" y="5494129"/>
            <a:ext cx="560387"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3" name="Picture 35"/>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8184916" y="5494129"/>
            <a:ext cx="560387"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Freeform 36"/>
          <p:cNvSpPr>
            <a:spLocks noEditPoints="1"/>
          </p:cNvSpPr>
          <p:nvPr/>
        </p:nvSpPr>
        <p:spPr bwMode="auto">
          <a:xfrm>
            <a:off x="8232541" y="5519529"/>
            <a:ext cx="447675" cy="366713"/>
          </a:xfrm>
          <a:custGeom>
            <a:avLst/>
            <a:gdLst>
              <a:gd name="T0" fmla="*/ 35 w 793"/>
              <a:gd name="T1" fmla="*/ 0 h 647"/>
              <a:gd name="T2" fmla="*/ 0 w 793"/>
              <a:gd name="T3" fmla="*/ 612 h 647"/>
              <a:gd name="T4" fmla="*/ 758 w 793"/>
              <a:gd name="T5" fmla="*/ 647 h 647"/>
              <a:gd name="T6" fmla="*/ 793 w 793"/>
              <a:gd name="T7" fmla="*/ 36 h 647"/>
              <a:gd name="T8" fmla="*/ 394 w 793"/>
              <a:gd name="T9" fmla="*/ 536 h 647"/>
              <a:gd name="T10" fmla="*/ 371 w 793"/>
              <a:gd name="T11" fmla="*/ 604 h 647"/>
              <a:gd name="T12" fmla="*/ 367 w 793"/>
              <a:gd name="T13" fmla="*/ 606 h 647"/>
              <a:gd name="T14" fmla="*/ 359 w 793"/>
              <a:gd name="T15" fmla="*/ 606 h 647"/>
              <a:gd name="T16" fmla="*/ 354 w 793"/>
              <a:gd name="T17" fmla="*/ 605 h 647"/>
              <a:gd name="T18" fmla="*/ 352 w 793"/>
              <a:gd name="T19" fmla="*/ 604 h 647"/>
              <a:gd name="T20" fmla="*/ 329 w 793"/>
              <a:gd name="T21" fmla="*/ 536 h 647"/>
              <a:gd name="T22" fmla="*/ 329 w 793"/>
              <a:gd name="T23" fmla="*/ 531 h 647"/>
              <a:gd name="T24" fmla="*/ 336 w 793"/>
              <a:gd name="T25" fmla="*/ 530 h 647"/>
              <a:gd name="T26" fmla="*/ 343 w 793"/>
              <a:gd name="T27" fmla="*/ 530 h 647"/>
              <a:gd name="T28" fmla="*/ 345 w 793"/>
              <a:gd name="T29" fmla="*/ 532 h 647"/>
              <a:gd name="T30" fmla="*/ 363 w 793"/>
              <a:gd name="T31" fmla="*/ 591 h 647"/>
              <a:gd name="T32" fmla="*/ 381 w 793"/>
              <a:gd name="T33" fmla="*/ 531 h 647"/>
              <a:gd name="T34" fmla="*/ 384 w 793"/>
              <a:gd name="T35" fmla="*/ 530 h 647"/>
              <a:gd name="T36" fmla="*/ 393 w 793"/>
              <a:gd name="T37" fmla="*/ 530 h 647"/>
              <a:gd name="T38" fmla="*/ 395 w 793"/>
              <a:gd name="T39" fmla="*/ 533 h 647"/>
              <a:gd name="T40" fmla="*/ 491 w 793"/>
              <a:gd name="T41" fmla="*/ 603 h 647"/>
              <a:gd name="T42" fmla="*/ 489 w 793"/>
              <a:gd name="T43" fmla="*/ 605 h 647"/>
              <a:gd name="T44" fmla="*/ 483 w 793"/>
              <a:gd name="T45" fmla="*/ 606 h 647"/>
              <a:gd name="T46" fmla="*/ 478 w 793"/>
              <a:gd name="T47" fmla="*/ 605 h 647"/>
              <a:gd name="T48" fmla="*/ 476 w 793"/>
              <a:gd name="T49" fmla="*/ 603 h 647"/>
              <a:gd name="T50" fmla="*/ 476 w 793"/>
              <a:gd name="T51" fmla="*/ 542 h 647"/>
              <a:gd name="T52" fmla="*/ 454 w 793"/>
              <a:gd name="T53" fmla="*/ 605 h 647"/>
              <a:gd name="T54" fmla="*/ 450 w 793"/>
              <a:gd name="T55" fmla="*/ 606 h 647"/>
              <a:gd name="T56" fmla="*/ 444 w 793"/>
              <a:gd name="T57" fmla="*/ 606 h 647"/>
              <a:gd name="T58" fmla="*/ 440 w 793"/>
              <a:gd name="T59" fmla="*/ 604 h 647"/>
              <a:gd name="T60" fmla="*/ 419 w 793"/>
              <a:gd name="T61" fmla="*/ 542 h 647"/>
              <a:gd name="T62" fmla="*/ 419 w 793"/>
              <a:gd name="T63" fmla="*/ 603 h 647"/>
              <a:gd name="T64" fmla="*/ 417 w 793"/>
              <a:gd name="T65" fmla="*/ 605 h 647"/>
              <a:gd name="T66" fmla="*/ 411 w 793"/>
              <a:gd name="T67" fmla="*/ 606 h 647"/>
              <a:gd name="T68" fmla="*/ 406 w 793"/>
              <a:gd name="T69" fmla="*/ 605 h 647"/>
              <a:gd name="T70" fmla="*/ 404 w 793"/>
              <a:gd name="T71" fmla="*/ 603 h 647"/>
              <a:gd name="T72" fmla="*/ 406 w 793"/>
              <a:gd name="T73" fmla="*/ 532 h 647"/>
              <a:gd name="T74" fmla="*/ 420 w 793"/>
              <a:gd name="T75" fmla="*/ 530 h 647"/>
              <a:gd name="T76" fmla="*/ 428 w 793"/>
              <a:gd name="T77" fmla="*/ 532 h 647"/>
              <a:gd name="T78" fmla="*/ 432 w 793"/>
              <a:gd name="T79" fmla="*/ 539 h 647"/>
              <a:gd name="T80" fmla="*/ 448 w 793"/>
              <a:gd name="T81" fmla="*/ 584 h 647"/>
              <a:gd name="T82" fmla="*/ 466 w 793"/>
              <a:gd name="T83" fmla="*/ 535 h 647"/>
              <a:gd name="T84" fmla="*/ 471 w 793"/>
              <a:gd name="T85" fmla="*/ 530 h 647"/>
              <a:gd name="T86" fmla="*/ 485 w 793"/>
              <a:gd name="T87" fmla="*/ 530 h 647"/>
              <a:gd name="T88" fmla="*/ 489 w 793"/>
              <a:gd name="T89" fmla="*/ 532 h 647"/>
              <a:gd name="T90" fmla="*/ 491 w 793"/>
              <a:gd name="T91" fmla="*/ 536 h 647"/>
              <a:gd name="T92" fmla="*/ 491 w 793"/>
              <a:gd name="T93" fmla="*/ 603 h 647"/>
              <a:gd name="T94" fmla="*/ 565 w 793"/>
              <a:gd name="T95" fmla="*/ 382 h 647"/>
              <a:gd name="T96" fmla="*/ 524 w 793"/>
              <a:gd name="T97" fmla="*/ 430 h 647"/>
              <a:gd name="T98" fmla="*/ 295 w 793"/>
              <a:gd name="T99" fmla="*/ 448 h 647"/>
              <a:gd name="T100" fmla="*/ 362 w 793"/>
              <a:gd name="T101" fmla="*/ 382 h 647"/>
              <a:gd name="T102" fmla="*/ 236 w 793"/>
              <a:gd name="T103" fmla="*/ 362 h 647"/>
              <a:gd name="T104" fmla="*/ 255 w 793"/>
              <a:gd name="T105" fmla="*/ 127 h 647"/>
              <a:gd name="T106" fmla="*/ 584 w 793"/>
              <a:gd name="T107" fmla="*/ 147 h 647"/>
              <a:gd name="T108" fmla="*/ 584 w 793"/>
              <a:gd name="T109" fmla="*/ 362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3" h="647">
                <a:moveTo>
                  <a:pt x="758" y="0"/>
                </a:moveTo>
                <a:lnTo>
                  <a:pt x="35" y="0"/>
                </a:lnTo>
                <a:cubicBezTo>
                  <a:pt x="16" y="0"/>
                  <a:pt x="0" y="16"/>
                  <a:pt x="0" y="36"/>
                </a:cubicBezTo>
                <a:lnTo>
                  <a:pt x="0" y="612"/>
                </a:lnTo>
                <a:cubicBezTo>
                  <a:pt x="0" y="631"/>
                  <a:pt x="16" y="647"/>
                  <a:pt x="35" y="647"/>
                </a:cubicBezTo>
                <a:lnTo>
                  <a:pt x="758" y="647"/>
                </a:lnTo>
                <a:cubicBezTo>
                  <a:pt x="777" y="647"/>
                  <a:pt x="793" y="631"/>
                  <a:pt x="793" y="612"/>
                </a:cubicBezTo>
                <a:lnTo>
                  <a:pt x="793" y="36"/>
                </a:lnTo>
                <a:cubicBezTo>
                  <a:pt x="793" y="16"/>
                  <a:pt x="777" y="0"/>
                  <a:pt x="758" y="0"/>
                </a:cubicBezTo>
                <a:close/>
                <a:moveTo>
                  <a:pt x="394" y="536"/>
                </a:moveTo>
                <a:lnTo>
                  <a:pt x="372" y="603"/>
                </a:lnTo>
                <a:cubicBezTo>
                  <a:pt x="372" y="603"/>
                  <a:pt x="372" y="604"/>
                  <a:pt x="371" y="604"/>
                </a:cubicBezTo>
                <a:cubicBezTo>
                  <a:pt x="371" y="605"/>
                  <a:pt x="371" y="605"/>
                  <a:pt x="370" y="605"/>
                </a:cubicBezTo>
                <a:cubicBezTo>
                  <a:pt x="369" y="605"/>
                  <a:pt x="368" y="606"/>
                  <a:pt x="367" y="606"/>
                </a:cubicBezTo>
                <a:cubicBezTo>
                  <a:pt x="366" y="606"/>
                  <a:pt x="364" y="606"/>
                  <a:pt x="362" y="606"/>
                </a:cubicBezTo>
                <a:cubicBezTo>
                  <a:pt x="361" y="606"/>
                  <a:pt x="360" y="606"/>
                  <a:pt x="359" y="606"/>
                </a:cubicBezTo>
                <a:cubicBezTo>
                  <a:pt x="357" y="606"/>
                  <a:pt x="357" y="606"/>
                  <a:pt x="356" y="606"/>
                </a:cubicBezTo>
                <a:cubicBezTo>
                  <a:pt x="355" y="605"/>
                  <a:pt x="354" y="605"/>
                  <a:pt x="354" y="605"/>
                </a:cubicBezTo>
                <a:cubicBezTo>
                  <a:pt x="353" y="605"/>
                  <a:pt x="353" y="605"/>
                  <a:pt x="353" y="605"/>
                </a:cubicBezTo>
                <a:cubicBezTo>
                  <a:pt x="352" y="604"/>
                  <a:pt x="352" y="604"/>
                  <a:pt x="352" y="604"/>
                </a:cubicBezTo>
                <a:cubicBezTo>
                  <a:pt x="352" y="603"/>
                  <a:pt x="352" y="603"/>
                  <a:pt x="351" y="603"/>
                </a:cubicBezTo>
                <a:lnTo>
                  <a:pt x="329" y="536"/>
                </a:lnTo>
                <a:cubicBezTo>
                  <a:pt x="329" y="534"/>
                  <a:pt x="329" y="533"/>
                  <a:pt x="329" y="532"/>
                </a:cubicBezTo>
                <a:cubicBezTo>
                  <a:pt x="329" y="532"/>
                  <a:pt x="329" y="531"/>
                  <a:pt x="329" y="531"/>
                </a:cubicBezTo>
                <a:cubicBezTo>
                  <a:pt x="330" y="530"/>
                  <a:pt x="331" y="530"/>
                  <a:pt x="332" y="530"/>
                </a:cubicBezTo>
                <a:cubicBezTo>
                  <a:pt x="333" y="530"/>
                  <a:pt x="334" y="530"/>
                  <a:pt x="336" y="530"/>
                </a:cubicBezTo>
                <a:cubicBezTo>
                  <a:pt x="338" y="530"/>
                  <a:pt x="340" y="530"/>
                  <a:pt x="341" y="530"/>
                </a:cubicBezTo>
                <a:cubicBezTo>
                  <a:pt x="342" y="530"/>
                  <a:pt x="342" y="530"/>
                  <a:pt x="343" y="530"/>
                </a:cubicBezTo>
                <a:cubicBezTo>
                  <a:pt x="343" y="530"/>
                  <a:pt x="344" y="531"/>
                  <a:pt x="344" y="531"/>
                </a:cubicBezTo>
                <a:cubicBezTo>
                  <a:pt x="344" y="531"/>
                  <a:pt x="344" y="532"/>
                  <a:pt x="345" y="532"/>
                </a:cubicBezTo>
                <a:lnTo>
                  <a:pt x="363" y="591"/>
                </a:lnTo>
                <a:lnTo>
                  <a:pt x="363" y="591"/>
                </a:lnTo>
                <a:lnTo>
                  <a:pt x="380" y="533"/>
                </a:lnTo>
                <a:cubicBezTo>
                  <a:pt x="380" y="532"/>
                  <a:pt x="381" y="532"/>
                  <a:pt x="381" y="531"/>
                </a:cubicBezTo>
                <a:cubicBezTo>
                  <a:pt x="381" y="531"/>
                  <a:pt x="381" y="530"/>
                  <a:pt x="382" y="530"/>
                </a:cubicBezTo>
                <a:cubicBezTo>
                  <a:pt x="382" y="530"/>
                  <a:pt x="383" y="530"/>
                  <a:pt x="384" y="530"/>
                </a:cubicBezTo>
                <a:cubicBezTo>
                  <a:pt x="385" y="530"/>
                  <a:pt x="387" y="530"/>
                  <a:pt x="389" y="530"/>
                </a:cubicBezTo>
                <a:cubicBezTo>
                  <a:pt x="390" y="530"/>
                  <a:pt x="392" y="530"/>
                  <a:pt x="393" y="530"/>
                </a:cubicBezTo>
                <a:cubicBezTo>
                  <a:pt x="394" y="530"/>
                  <a:pt x="394" y="530"/>
                  <a:pt x="395" y="531"/>
                </a:cubicBezTo>
                <a:cubicBezTo>
                  <a:pt x="395" y="531"/>
                  <a:pt x="395" y="532"/>
                  <a:pt x="395" y="533"/>
                </a:cubicBezTo>
                <a:cubicBezTo>
                  <a:pt x="395" y="533"/>
                  <a:pt x="395" y="534"/>
                  <a:pt x="394" y="536"/>
                </a:cubicBezTo>
                <a:close/>
                <a:moveTo>
                  <a:pt x="491" y="603"/>
                </a:moveTo>
                <a:cubicBezTo>
                  <a:pt x="491" y="604"/>
                  <a:pt x="490" y="604"/>
                  <a:pt x="490" y="604"/>
                </a:cubicBezTo>
                <a:cubicBezTo>
                  <a:pt x="490" y="605"/>
                  <a:pt x="490" y="605"/>
                  <a:pt x="489" y="605"/>
                </a:cubicBezTo>
                <a:cubicBezTo>
                  <a:pt x="489" y="605"/>
                  <a:pt x="488" y="605"/>
                  <a:pt x="487" y="606"/>
                </a:cubicBezTo>
                <a:cubicBezTo>
                  <a:pt x="486" y="606"/>
                  <a:pt x="485" y="606"/>
                  <a:pt x="483" y="606"/>
                </a:cubicBezTo>
                <a:cubicBezTo>
                  <a:pt x="482" y="606"/>
                  <a:pt x="481" y="606"/>
                  <a:pt x="480" y="606"/>
                </a:cubicBezTo>
                <a:cubicBezTo>
                  <a:pt x="479" y="605"/>
                  <a:pt x="478" y="605"/>
                  <a:pt x="478" y="605"/>
                </a:cubicBezTo>
                <a:cubicBezTo>
                  <a:pt x="477" y="605"/>
                  <a:pt x="477" y="605"/>
                  <a:pt x="477" y="604"/>
                </a:cubicBezTo>
                <a:cubicBezTo>
                  <a:pt x="476" y="604"/>
                  <a:pt x="476" y="604"/>
                  <a:pt x="476" y="603"/>
                </a:cubicBezTo>
                <a:lnTo>
                  <a:pt x="476" y="542"/>
                </a:lnTo>
                <a:lnTo>
                  <a:pt x="476" y="542"/>
                </a:lnTo>
                <a:lnTo>
                  <a:pt x="455" y="603"/>
                </a:lnTo>
                <a:cubicBezTo>
                  <a:pt x="455" y="604"/>
                  <a:pt x="454" y="604"/>
                  <a:pt x="454" y="605"/>
                </a:cubicBezTo>
                <a:cubicBezTo>
                  <a:pt x="454" y="605"/>
                  <a:pt x="453" y="605"/>
                  <a:pt x="453" y="605"/>
                </a:cubicBezTo>
                <a:cubicBezTo>
                  <a:pt x="452" y="605"/>
                  <a:pt x="451" y="606"/>
                  <a:pt x="450" y="606"/>
                </a:cubicBezTo>
                <a:cubicBezTo>
                  <a:pt x="449" y="606"/>
                  <a:pt x="448" y="606"/>
                  <a:pt x="447" y="606"/>
                </a:cubicBezTo>
                <a:cubicBezTo>
                  <a:pt x="446" y="606"/>
                  <a:pt x="445" y="606"/>
                  <a:pt x="444" y="606"/>
                </a:cubicBezTo>
                <a:cubicBezTo>
                  <a:pt x="443" y="606"/>
                  <a:pt x="442" y="605"/>
                  <a:pt x="442" y="605"/>
                </a:cubicBezTo>
                <a:cubicBezTo>
                  <a:pt x="441" y="605"/>
                  <a:pt x="440" y="605"/>
                  <a:pt x="440" y="604"/>
                </a:cubicBezTo>
                <a:cubicBezTo>
                  <a:pt x="440" y="604"/>
                  <a:pt x="440" y="604"/>
                  <a:pt x="439" y="603"/>
                </a:cubicBezTo>
                <a:lnTo>
                  <a:pt x="419" y="542"/>
                </a:lnTo>
                <a:lnTo>
                  <a:pt x="419" y="542"/>
                </a:lnTo>
                <a:lnTo>
                  <a:pt x="419" y="603"/>
                </a:lnTo>
                <a:cubicBezTo>
                  <a:pt x="419" y="604"/>
                  <a:pt x="419" y="604"/>
                  <a:pt x="418" y="604"/>
                </a:cubicBezTo>
                <a:cubicBezTo>
                  <a:pt x="418" y="605"/>
                  <a:pt x="418" y="605"/>
                  <a:pt x="417" y="605"/>
                </a:cubicBezTo>
                <a:cubicBezTo>
                  <a:pt x="417" y="605"/>
                  <a:pt x="416" y="605"/>
                  <a:pt x="415" y="606"/>
                </a:cubicBezTo>
                <a:cubicBezTo>
                  <a:pt x="414" y="606"/>
                  <a:pt x="413" y="606"/>
                  <a:pt x="411" y="606"/>
                </a:cubicBezTo>
                <a:cubicBezTo>
                  <a:pt x="410" y="606"/>
                  <a:pt x="409" y="606"/>
                  <a:pt x="408" y="606"/>
                </a:cubicBezTo>
                <a:cubicBezTo>
                  <a:pt x="407" y="605"/>
                  <a:pt x="406" y="605"/>
                  <a:pt x="406" y="605"/>
                </a:cubicBezTo>
                <a:cubicBezTo>
                  <a:pt x="405" y="605"/>
                  <a:pt x="405" y="605"/>
                  <a:pt x="405" y="604"/>
                </a:cubicBezTo>
                <a:cubicBezTo>
                  <a:pt x="405" y="604"/>
                  <a:pt x="404" y="604"/>
                  <a:pt x="404" y="603"/>
                </a:cubicBezTo>
                <a:lnTo>
                  <a:pt x="404" y="536"/>
                </a:lnTo>
                <a:cubicBezTo>
                  <a:pt x="404" y="534"/>
                  <a:pt x="405" y="533"/>
                  <a:pt x="406" y="532"/>
                </a:cubicBezTo>
                <a:cubicBezTo>
                  <a:pt x="407" y="531"/>
                  <a:pt x="408" y="530"/>
                  <a:pt x="410" y="530"/>
                </a:cubicBezTo>
                <a:lnTo>
                  <a:pt x="420" y="530"/>
                </a:lnTo>
                <a:cubicBezTo>
                  <a:pt x="422" y="530"/>
                  <a:pt x="423" y="530"/>
                  <a:pt x="424" y="530"/>
                </a:cubicBezTo>
                <a:cubicBezTo>
                  <a:pt x="426" y="531"/>
                  <a:pt x="427" y="531"/>
                  <a:pt x="428" y="532"/>
                </a:cubicBezTo>
                <a:cubicBezTo>
                  <a:pt x="429" y="533"/>
                  <a:pt x="429" y="533"/>
                  <a:pt x="430" y="535"/>
                </a:cubicBezTo>
                <a:cubicBezTo>
                  <a:pt x="431" y="536"/>
                  <a:pt x="431" y="537"/>
                  <a:pt x="432" y="539"/>
                </a:cubicBezTo>
                <a:lnTo>
                  <a:pt x="448" y="584"/>
                </a:lnTo>
                <a:lnTo>
                  <a:pt x="448" y="584"/>
                </a:lnTo>
                <a:lnTo>
                  <a:pt x="464" y="539"/>
                </a:lnTo>
                <a:cubicBezTo>
                  <a:pt x="465" y="537"/>
                  <a:pt x="465" y="536"/>
                  <a:pt x="466" y="535"/>
                </a:cubicBezTo>
                <a:cubicBezTo>
                  <a:pt x="466" y="534"/>
                  <a:pt x="467" y="533"/>
                  <a:pt x="468" y="532"/>
                </a:cubicBezTo>
                <a:cubicBezTo>
                  <a:pt x="469" y="531"/>
                  <a:pt x="470" y="531"/>
                  <a:pt x="471" y="530"/>
                </a:cubicBezTo>
                <a:cubicBezTo>
                  <a:pt x="472" y="530"/>
                  <a:pt x="473" y="530"/>
                  <a:pt x="474" y="530"/>
                </a:cubicBezTo>
                <a:lnTo>
                  <a:pt x="485" y="530"/>
                </a:lnTo>
                <a:cubicBezTo>
                  <a:pt x="486" y="530"/>
                  <a:pt x="486" y="530"/>
                  <a:pt x="487" y="530"/>
                </a:cubicBezTo>
                <a:cubicBezTo>
                  <a:pt x="488" y="531"/>
                  <a:pt x="489" y="531"/>
                  <a:pt x="489" y="532"/>
                </a:cubicBezTo>
                <a:cubicBezTo>
                  <a:pt x="490" y="532"/>
                  <a:pt x="490" y="533"/>
                  <a:pt x="490" y="534"/>
                </a:cubicBezTo>
                <a:cubicBezTo>
                  <a:pt x="490" y="534"/>
                  <a:pt x="491" y="535"/>
                  <a:pt x="491" y="536"/>
                </a:cubicBezTo>
                <a:lnTo>
                  <a:pt x="491" y="603"/>
                </a:lnTo>
                <a:lnTo>
                  <a:pt x="491" y="603"/>
                </a:lnTo>
                <a:close/>
                <a:moveTo>
                  <a:pt x="584" y="362"/>
                </a:moveTo>
                <a:cubicBezTo>
                  <a:pt x="584" y="373"/>
                  <a:pt x="575" y="382"/>
                  <a:pt x="565" y="382"/>
                </a:cubicBezTo>
                <a:lnTo>
                  <a:pt x="456" y="382"/>
                </a:lnTo>
                <a:cubicBezTo>
                  <a:pt x="445" y="425"/>
                  <a:pt x="450" y="430"/>
                  <a:pt x="524" y="430"/>
                </a:cubicBezTo>
                <a:lnTo>
                  <a:pt x="524" y="448"/>
                </a:lnTo>
                <a:lnTo>
                  <a:pt x="295" y="448"/>
                </a:lnTo>
                <a:lnTo>
                  <a:pt x="295" y="430"/>
                </a:lnTo>
                <a:cubicBezTo>
                  <a:pt x="361" y="430"/>
                  <a:pt x="372" y="425"/>
                  <a:pt x="362" y="382"/>
                </a:cubicBezTo>
                <a:lnTo>
                  <a:pt x="255" y="382"/>
                </a:lnTo>
                <a:cubicBezTo>
                  <a:pt x="244" y="382"/>
                  <a:pt x="236" y="373"/>
                  <a:pt x="236" y="362"/>
                </a:cubicBezTo>
                <a:lnTo>
                  <a:pt x="236" y="147"/>
                </a:lnTo>
                <a:cubicBezTo>
                  <a:pt x="236" y="136"/>
                  <a:pt x="244" y="127"/>
                  <a:pt x="255" y="127"/>
                </a:cubicBezTo>
                <a:lnTo>
                  <a:pt x="565" y="127"/>
                </a:lnTo>
                <a:cubicBezTo>
                  <a:pt x="575" y="127"/>
                  <a:pt x="584" y="136"/>
                  <a:pt x="584" y="147"/>
                </a:cubicBezTo>
                <a:lnTo>
                  <a:pt x="584" y="362"/>
                </a:lnTo>
                <a:lnTo>
                  <a:pt x="584" y="362"/>
                </a:ln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205" name="Picture 37"/>
          <p:cNvPicPr>
            <a:picLocks noChangeAspect="1" noChangeArrowheads="1"/>
          </p:cNvPicPr>
          <p:nvPr/>
        </p:nvPicPr>
        <p:blipFill>
          <a:blip r:embed="rId22">
            <a:extLst>
              <a:ext uri="{28A0092B-C50C-407E-A947-70E740481C1C}">
                <a14:useLocalDpi xmlns:a14="http://schemas.microsoft.com/office/drawing/2010/main"/>
              </a:ext>
            </a:extLst>
          </a:blip>
          <a:srcRect/>
          <a:stretch>
            <a:fillRect/>
          </a:stretch>
        </p:blipFill>
        <p:spPr bwMode="auto">
          <a:xfrm>
            <a:off x="8673866" y="5486191"/>
            <a:ext cx="642937"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6" name="Picture 38"/>
          <p:cNvPicPr>
            <a:picLocks noChangeAspect="1" noChangeArrowheads="1"/>
          </p:cNvPicPr>
          <p:nvPr/>
        </p:nvPicPr>
        <p:blipFill>
          <a:blip r:embed="rId23">
            <a:extLst>
              <a:ext uri="{28A0092B-C50C-407E-A947-70E740481C1C}">
                <a14:useLocalDpi xmlns:a14="http://schemas.microsoft.com/office/drawing/2010/main"/>
              </a:ext>
            </a:extLst>
          </a:blip>
          <a:srcRect/>
          <a:stretch>
            <a:fillRect/>
          </a:stretch>
        </p:blipFill>
        <p:spPr bwMode="auto">
          <a:xfrm>
            <a:off x="8673866" y="5484604"/>
            <a:ext cx="642937"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7" name="Picture 39"/>
          <p:cNvPicPr>
            <a:picLocks noChangeAspect="1" noChangeArrowheads="1"/>
          </p:cNvPicPr>
          <p:nvPr/>
        </p:nvPicPr>
        <p:blipFill>
          <a:blip r:embed="rId24">
            <a:extLst>
              <a:ext uri="{28A0092B-C50C-407E-A947-70E740481C1C}">
                <a14:useLocalDpi xmlns:a14="http://schemas.microsoft.com/office/drawing/2010/main"/>
              </a:ext>
            </a:extLst>
          </a:blip>
          <a:srcRect/>
          <a:stretch>
            <a:fillRect/>
          </a:stretch>
        </p:blipFill>
        <p:spPr bwMode="auto">
          <a:xfrm>
            <a:off x="8864366" y="5584616"/>
            <a:ext cx="271462"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08" name="Picture 40"/>
          <p:cNvPicPr>
            <a:picLocks noChangeAspect="1" noChangeArrowheads="1"/>
          </p:cNvPicPr>
          <p:nvPr/>
        </p:nvPicPr>
        <p:blipFill>
          <a:blip r:embed="rId25">
            <a:extLst>
              <a:ext uri="{28A0092B-C50C-407E-A947-70E740481C1C}">
                <a14:useLocalDpi xmlns:a14="http://schemas.microsoft.com/office/drawing/2010/main"/>
              </a:ext>
            </a:extLst>
          </a:blip>
          <a:srcRect/>
          <a:stretch>
            <a:fillRect/>
          </a:stretch>
        </p:blipFill>
        <p:spPr bwMode="auto">
          <a:xfrm>
            <a:off x="8864366" y="5584616"/>
            <a:ext cx="271462" cy="227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Freeform 41"/>
          <p:cNvSpPr>
            <a:spLocks noEditPoints="1"/>
          </p:cNvSpPr>
          <p:nvPr/>
        </p:nvSpPr>
        <p:spPr bwMode="auto">
          <a:xfrm>
            <a:off x="8907229" y="5614779"/>
            <a:ext cx="169862" cy="115888"/>
          </a:xfrm>
          <a:custGeom>
            <a:avLst/>
            <a:gdLst>
              <a:gd name="T0" fmla="*/ 0 w 107"/>
              <a:gd name="T1" fmla="*/ 73 h 73"/>
              <a:gd name="T2" fmla="*/ 107 w 107"/>
              <a:gd name="T3" fmla="*/ 73 h 73"/>
              <a:gd name="T4" fmla="*/ 107 w 107"/>
              <a:gd name="T5" fmla="*/ 0 h 73"/>
              <a:gd name="T6" fmla="*/ 0 w 107"/>
              <a:gd name="T7" fmla="*/ 0 h 73"/>
              <a:gd name="T8" fmla="*/ 0 w 107"/>
              <a:gd name="T9" fmla="*/ 73 h 73"/>
              <a:gd name="T10" fmla="*/ 77 w 107"/>
              <a:gd name="T11" fmla="*/ 51 h 73"/>
              <a:gd name="T12" fmla="*/ 57 w 107"/>
              <a:gd name="T13" fmla="*/ 63 h 73"/>
              <a:gd name="T14" fmla="*/ 57 w 107"/>
              <a:gd name="T15" fmla="*/ 40 h 73"/>
              <a:gd name="T16" fmla="*/ 77 w 107"/>
              <a:gd name="T17" fmla="*/ 28 h 73"/>
              <a:gd name="T18" fmla="*/ 77 w 107"/>
              <a:gd name="T19" fmla="*/ 51 h 73"/>
              <a:gd name="T20" fmla="*/ 55 w 107"/>
              <a:gd name="T21" fmla="*/ 13 h 73"/>
              <a:gd name="T22" fmla="*/ 75 w 107"/>
              <a:gd name="T23" fmla="*/ 25 h 73"/>
              <a:gd name="T24" fmla="*/ 55 w 107"/>
              <a:gd name="T25" fmla="*/ 36 h 73"/>
              <a:gd name="T26" fmla="*/ 35 w 107"/>
              <a:gd name="T27" fmla="*/ 25 h 73"/>
              <a:gd name="T28" fmla="*/ 55 w 107"/>
              <a:gd name="T29" fmla="*/ 13 h 73"/>
              <a:gd name="T30" fmla="*/ 33 w 107"/>
              <a:gd name="T31" fmla="*/ 28 h 73"/>
              <a:gd name="T32" fmla="*/ 53 w 107"/>
              <a:gd name="T33" fmla="*/ 40 h 73"/>
              <a:gd name="T34" fmla="*/ 53 w 107"/>
              <a:gd name="T35" fmla="*/ 63 h 73"/>
              <a:gd name="T36" fmla="*/ 33 w 107"/>
              <a:gd name="T37" fmla="*/ 51 h 73"/>
              <a:gd name="T38" fmla="*/ 33 w 107"/>
              <a:gd name="T39" fmla="*/ 28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73">
                <a:moveTo>
                  <a:pt x="0" y="73"/>
                </a:moveTo>
                <a:lnTo>
                  <a:pt x="107" y="73"/>
                </a:lnTo>
                <a:lnTo>
                  <a:pt x="107" y="0"/>
                </a:lnTo>
                <a:lnTo>
                  <a:pt x="0" y="0"/>
                </a:lnTo>
                <a:lnTo>
                  <a:pt x="0" y="73"/>
                </a:lnTo>
                <a:close/>
                <a:moveTo>
                  <a:pt x="77" y="51"/>
                </a:moveTo>
                <a:lnTo>
                  <a:pt x="57" y="63"/>
                </a:lnTo>
                <a:lnTo>
                  <a:pt x="57" y="40"/>
                </a:lnTo>
                <a:lnTo>
                  <a:pt x="77" y="28"/>
                </a:lnTo>
                <a:lnTo>
                  <a:pt x="77" y="51"/>
                </a:lnTo>
                <a:close/>
                <a:moveTo>
                  <a:pt x="55" y="13"/>
                </a:moveTo>
                <a:lnTo>
                  <a:pt x="75" y="25"/>
                </a:lnTo>
                <a:lnTo>
                  <a:pt x="55" y="36"/>
                </a:lnTo>
                <a:lnTo>
                  <a:pt x="35" y="25"/>
                </a:lnTo>
                <a:lnTo>
                  <a:pt x="55" y="13"/>
                </a:lnTo>
                <a:close/>
                <a:moveTo>
                  <a:pt x="33" y="28"/>
                </a:moveTo>
                <a:lnTo>
                  <a:pt x="53" y="40"/>
                </a:lnTo>
                <a:lnTo>
                  <a:pt x="53" y="63"/>
                </a:lnTo>
                <a:lnTo>
                  <a:pt x="33" y="51"/>
                </a:lnTo>
                <a:lnTo>
                  <a:pt x="33" y="28"/>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210" name="Picture 42"/>
          <p:cNvPicPr>
            <a:picLocks noChangeAspect="1" noChangeArrowheads="1"/>
          </p:cNvPicPr>
          <p:nvPr/>
        </p:nvPicPr>
        <p:blipFill>
          <a:blip r:embed="rId26">
            <a:extLst>
              <a:ext uri="{28A0092B-C50C-407E-A947-70E740481C1C}">
                <a14:useLocalDpi xmlns:a14="http://schemas.microsoft.com/office/drawing/2010/main"/>
              </a:ext>
            </a:extLst>
          </a:blip>
          <a:srcRect/>
          <a:stretch>
            <a:fillRect/>
          </a:stretch>
        </p:blipFill>
        <p:spPr bwMode="auto">
          <a:xfrm>
            <a:off x="8718316" y="5503654"/>
            <a:ext cx="5524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11" name="Picture 43"/>
          <p:cNvPicPr>
            <a:picLocks noChangeAspect="1" noChangeArrowheads="1"/>
          </p:cNvPicPr>
          <p:nvPr/>
        </p:nvPicPr>
        <p:blipFill>
          <a:blip r:embed="rId27">
            <a:extLst>
              <a:ext uri="{28A0092B-C50C-407E-A947-70E740481C1C}">
                <a14:useLocalDpi xmlns:a14="http://schemas.microsoft.com/office/drawing/2010/main"/>
              </a:ext>
            </a:extLst>
          </a:blip>
          <a:srcRect/>
          <a:stretch>
            <a:fillRect/>
          </a:stretch>
        </p:blipFill>
        <p:spPr bwMode="auto">
          <a:xfrm>
            <a:off x="8718316" y="5503654"/>
            <a:ext cx="552450" cy="46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44"/>
          <p:cNvSpPr>
            <a:spLocks noEditPoints="1"/>
          </p:cNvSpPr>
          <p:nvPr/>
        </p:nvSpPr>
        <p:spPr bwMode="auto">
          <a:xfrm>
            <a:off x="8759591" y="5529054"/>
            <a:ext cx="449262" cy="365125"/>
          </a:xfrm>
          <a:custGeom>
            <a:avLst/>
            <a:gdLst>
              <a:gd name="T0" fmla="*/ 35 w 793"/>
              <a:gd name="T1" fmla="*/ 0 h 647"/>
              <a:gd name="T2" fmla="*/ 0 w 793"/>
              <a:gd name="T3" fmla="*/ 611 h 647"/>
              <a:gd name="T4" fmla="*/ 758 w 793"/>
              <a:gd name="T5" fmla="*/ 647 h 647"/>
              <a:gd name="T6" fmla="*/ 793 w 793"/>
              <a:gd name="T7" fmla="*/ 35 h 647"/>
              <a:gd name="T8" fmla="*/ 394 w 793"/>
              <a:gd name="T9" fmla="*/ 535 h 647"/>
              <a:gd name="T10" fmla="*/ 371 w 793"/>
              <a:gd name="T11" fmla="*/ 604 h 647"/>
              <a:gd name="T12" fmla="*/ 367 w 793"/>
              <a:gd name="T13" fmla="*/ 605 h 647"/>
              <a:gd name="T14" fmla="*/ 358 w 793"/>
              <a:gd name="T15" fmla="*/ 605 h 647"/>
              <a:gd name="T16" fmla="*/ 354 w 793"/>
              <a:gd name="T17" fmla="*/ 605 h 647"/>
              <a:gd name="T18" fmla="*/ 352 w 793"/>
              <a:gd name="T19" fmla="*/ 603 h 647"/>
              <a:gd name="T20" fmla="*/ 329 w 793"/>
              <a:gd name="T21" fmla="*/ 535 h 647"/>
              <a:gd name="T22" fmla="*/ 329 w 793"/>
              <a:gd name="T23" fmla="*/ 530 h 647"/>
              <a:gd name="T24" fmla="*/ 336 w 793"/>
              <a:gd name="T25" fmla="*/ 529 h 647"/>
              <a:gd name="T26" fmla="*/ 343 w 793"/>
              <a:gd name="T27" fmla="*/ 529 h 647"/>
              <a:gd name="T28" fmla="*/ 344 w 793"/>
              <a:gd name="T29" fmla="*/ 532 h 647"/>
              <a:gd name="T30" fmla="*/ 362 w 793"/>
              <a:gd name="T31" fmla="*/ 590 h 647"/>
              <a:gd name="T32" fmla="*/ 380 w 793"/>
              <a:gd name="T33" fmla="*/ 531 h 647"/>
              <a:gd name="T34" fmla="*/ 384 w 793"/>
              <a:gd name="T35" fmla="*/ 529 h 647"/>
              <a:gd name="T36" fmla="*/ 392 w 793"/>
              <a:gd name="T37" fmla="*/ 529 h 647"/>
              <a:gd name="T38" fmla="*/ 395 w 793"/>
              <a:gd name="T39" fmla="*/ 532 h 647"/>
              <a:gd name="T40" fmla="*/ 490 w 793"/>
              <a:gd name="T41" fmla="*/ 603 h 647"/>
              <a:gd name="T42" fmla="*/ 489 w 793"/>
              <a:gd name="T43" fmla="*/ 604 h 647"/>
              <a:gd name="T44" fmla="*/ 483 w 793"/>
              <a:gd name="T45" fmla="*/ 605 h 647"/>
              <a:gd name="T46" fmla="*/ 477 w 793"/>
              <a:gd name="T47" fmla="*/ 604 h 647"/>
              <a:gd name="T48" fmla="*/ 476 w 793"/>
              <a:gd name="T49" fmla="*/ 603 h 647"/>
              <a:gd name="T50" fmla="*/ 476 w 793"/>
              <a:gd name="T51" fmla="*/ 541 h 647"/>
              <a:gd name="T52" fmla="*/ 454 w 793"/>
              <a:gd name="T53" fmla="*/ 604 h 647"/>
              <a:gd name="T54" fmla="*/ 450 w 793"/>
              <a:gd name="T55" fmla="*/ 605 h 647"/>
              <a:gd name="T56" fmla="*/ 443 w 793"/>
              <a:gd name="T57" fmla="*/ 605 h 647"/>
              <a:gd name="T58" fmla="*/ 440 w 793"/>
              <a:gd name="T59" fmla="*/ 604 h 647"/>
              <a:gd name="T60" fmla="*/ 418 w 793"/>
              <a:gd name="T61" fmla="*/ 541 h 647"/>
              <a:gd name="T62" fmla="*/ 418 w 793"/>
              <a:gd name="T63" fmla="*/ 603 h 647"/>
              <a:gd name="T64" fmla="*/ 417 w 793"/>
              <a:gd name="T65" fmla="*/ 604 h 647"/>
              <a:gd name="T66" fmla="*/ 411 w 793"/>
              <a:gd name="T67" fmla="*/ 605 h 647"/>
              <a:gd name="T68" fmla="*/ 406 w 793"/>
              <a:gd name="T69" fmla="*/ 604 h 647"/>
              <a:gd name="T70" fmla="*/ 404 w 793"/>
              <a:gd name="T71" fmla="*/ 603 h 647"/>
              <a:gd name="T72" fmla="*/ 406 w 793"/>
              <a:gd name="T73" fmla="*/ 531 h 647"/>
              <a:gd name="T74" fmla="*/ 420 w 793"/>
              <a:gd name="T75" fmla="*/ 529 h 647"/>
              <a:gd name="T76" fmla="*/ 427 w 793"/>
              <a:gd name="T77" fmla="*/ 531 h 647"/>
              <a:gd name="T78" fmla="*/ 431 w 793"/>
              <a:gd name="T79" fmla="*/ 538 h 647"/>
              <a:gd name="T80" fmla="*/ 447 w 793"/>
              <a:gd name="T81" fmla="*/ 583 h 647"/>
              <a:gd name="T82" fmla="*/ 466 w 793"/>
              <a:gd name="T83" fmla="*/ 534 h 647"/>
              <a:gd name="T84" fmla="*/ 470 w 793"/>
              <a:gd name="T85" fmla="*/ 530 h 647"/>
              <a:gd name="T86" fmla="*/ 484 w 793"/>
              <a:gd name="T87" fmla="*/ 529 h 647"/>
              <a:gd name="T88" fmla="*/ 489 w 793"/>
              <a:gd name="T89" fmla="*/ 531 h 647"/>
              <a:gd name="T90" fmla="*/ 490 w 793"/>
              <a:gd name="T91" fmla="*/ 535 h 647"/>
              <a:gd name="T92" fmla="*/ 490 w 793"/>
              <a:gd name="T93" fmla="*/ 603 h 647"/>
              <a:gd name="T94" fmla="*/ 564 w 793"/>
              <a:gd name="T95" fmla="*/ 381 h 647"/>
              <a:gd name="T96" fmla="*/ 524 w 793"/>
              <a:gd name="T97" fmla="*/ 430 h 647"/>
              <a:gd name="T98" fmla="*/ 295 w 793"/>
              <a:gd name="T99" fmla="*/ 448 h 647"/>
              <a:gd name="T100" fmla="*/ 362 w 793"/>
              <a:gd name="T101" fmla="*/ 381 h 647"/>
              <a:gd name="T102" fmla="*/ 235 w 793"/>
              <a:gd name="T103" fmla="*/ 362 h 647"/>
              <a:gd name="T104" fmla="*/ 254 w 793"/>
              <a:gd name="T105" fmla="*/ 126 h 647"/>
              <a:gd name="T106" fmla="*/ 583 w 793"/>
              <a:gd name="T107" fmla="*/ 146 h 647"/>
              <a:gd name="T108" fmla="*/ 583 w 793"/>
              <a:gd name="T109" fmla="*/ 362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93" h="647">
                <a:moveTo>
                  <a:pt x="758" y="0"/>
                </a:moveTo>
                <a:lnTo>
                  <a:pt x="35" y="0"/>
                </a:lnTo>
                <a:cubicBezTo>
                  <a:pt x="16" y="0"/>
                  <a:pt x="0" y="16"/>
                  <a:pt x="0" y="35"/>
                </a:cubicBezTo>
                <a:lnTo>
                  <a:pt x="0" y="611"/>
                </a:lnTo>
                <a:cubicBezTo>
                  <a:pt x="0" y="631"/>
                  <a:pt x="16" y="647"/>
                  <a:pt x="35" y="647"/>
                </a:cubicBezTo>
                <a:lnTo>
                  <a:pt x="758" y="647"/>
                </a:lnTo>
                <a:cubicBezTo>
                  <a:pt x="777" y="647"/>
                  <a:pt x="793" y="631"/>
                  <a:pt x="793" y="611"/>
                </a:cubicBezTo>
                <a:lnTo>
                  <a:pt x="793" y="35"/>
                </a:lnTo>
                <a:cubicBezTo>
                  <a:pt x="793" y="16"/>
                  <a:pt x="777" y="0"/>
                  <a:pt x="758" y="0"/>
                </a:cubicBezTo>
                <a:close/>
                <a:moveTo>
                  <a:pt x="394" y="535"/>
                </a:moveTo>
                <a:lnTo>
                  <a:pt x="372" y="602"/>
                </a:lnTo>
                <a:cubicBezTo>
                  <a:pt x="372" y="603"/>
                  <a:pt x="371" y="603"/>
                  <a:pt x="371" y="604"/>
                </a:cubicBezTo>
                <a:cubicBezTo>
                  <a:pt x="371" y="604"/>
                  <a:pt x="370" y="604"/>
                  <a:pt x="370" y="605"/>
                </a:cubicBezTo>
                <a:cubicBezTo>
                  <a:pt x="369" y="605"/>
                  <a:pt x="368" y="605"/>
                  <a:pt x="367" y="605"/>
                </a:cubicBezTo>
                <a:cubicBezTo>
                  <a:pt x="366" y="605"/>
                  <a:pt x="364" y="605"/>
                  <a:pt x="362" y="605"/>
                </a:cubicBezTo>
                <a:cubicBezTo>
                  <a:pt x="361" y="605"/>
                  <a:pt x="359" y="605"/>
                  <a:pt x="358" y="605"/>
                </a:cubicBezTo>
                <a:cubicBezTo>
                  <a:pt x="357" y="605"/>
                  <a:pt x="356" y="605"/>
                  <a:pt x="355" y="605"/>
                </a:cubicBezTo>
                <a:cubicBezTo>
                  <a:pt x="355" y="605"/>
                  <a:pt x="354" y="605"/>
                  <a:pt x="354" y="605"/>
                </a:cubicBezTo>
                <a:cubicBezTo>
                  <a:pt x="353" y="604"/>
                  <a:pt x="353" y="604"/>
                  <a:pt x="352" y="604"/>
                </a:cubicBezTo>
                <a:cubicBezTo>
                  <a:pt x="352" y="604"/>
                  <a:pt x="352" y="603"/>
                  <a:pt x="352" y="603"/>
                </a:cubicBezTo>
                <a:cubicBezTo>
                  <a:pt x="351" y="603"/>
                  <a:pt x="351" y="602"/>
                  <a:pt x="351" y="602"/>
                </a:cubicBezTo>
                <a:lnTo>
                  <a:pt x="329" y="535"/>
                </a:lnTo>
                <a:cubicBezTo>
                  <a:pt x="329" y="534"/>
                  <a:pt x="328" y="533"/>
                  <a:pt x="328" y="532"/>
                </a:cubicBezTo>
                <a:cubicBezTo>
                  <a:pt x="328" y="531"/>
                  <a:pt x="328" y="530"/>
                  <a:pt x="329" y="530"/>
                </a:cubicBezTo>
                <a:cubicBezTo>
                  <a:pt x="329" y="529"/>
                  <a:pt x="330" y="529"/>
                  <a:pt x="331" y="529"/>
                </a:cubicBezTo>
                <a:cubicBezTo>
                  <a:pt x="332" y="529"/>
                  <a:pt x="334" y="529"/>
                  <a:pt x="336" y="529"/>
                </a:cubicBezTo>
                <a:cubicBezTo>
                  <a:pt x="338" y="529"/>
                  <a:pt x="339" y="529"/>
                  <a:pt x="340" y="529"/>
                </a:cubicBezTo>
                <a:cubicBezTo>
                  <a:pt x="341" y="529"/>
                  <a:pt x="342" y="529"/>
                  <a:pt x="343" y="529"/>
                </a:cubicBezTo>
                <a:cubicBezTo>
                  <a:pt x="343" y="530"/>
                  <a:pt x="343" y="530"/>
                  <a:pt x="344" y="530"/>
                </a:cubicBezTo>
                <a:cubicBezTo>
                  <a:pt x="344" y="531"/>
                  <a:pt x="344" y="531"/>
                  <a:pt x="344" y="532"/>
                </a:cubicBezTo>
                <a:lnTo>
                  <a:pt x="362" y="590"/>
                </a:lnTo>
                <a:lnTo>
                  <a:pt x="362" y="590"/>
                </a:lnTo>
                <a:lnTo>
                  <a:pt x="380" y="532"/>
                </a:lnTo>
                <a:cubicBezTo>
                  <a:pt x="380" y="531"/>
                  <a:pt x="380" y="531"/>
                  <a:pt x="380" y="531"/>
                </a:cubicBezTo>
                <a:cubicBezTo>
                  <a:pt x="381" y="530"/>
                  <a:pt x="381" y="530"/>
                  <a:pt x="382" y="530"/>
                </a:cubicBezTo>
                <a:cubicBezTo>
                  <a:pt x="382" y="529"/>
                  <a:pt x="383" y="529"/>
                  <a:pt x="384" y="529"/>
                </a:cubicBezTo>
                <a:cubicBezTo>
                  <a:pt x="385" y="529"/>
                  <a:pt x="386" y="529"/>
                  <a:pt x="388" y="529"/>
                </a:cubicBezTo>
                <a:cubicBezTo>
                  <a:pt x="390" y="529"/>
                  <a:pt x="391" y="529"/>
                  <a:pt x="392" y="529"/>
                </a:cubicBezTo>
                <a:cubicBezTo>
                  <a:pt x="393" y="529"/>
                  <a:pt x="394" y="530"/>
                  <a:pt x="394" y="530"/>
                </a:cubicBezTo>
                <a:cubicBezTo>
                  <a:pt x="395" y="530"/>
                  <a:pt x="395" y="531"/>
                  <a:pt x="395" y="532"/>
                </a:cubicBezTo>
                <a:cubicBezTo>
                  <a:pt x="395" y="533"/>
                  <a:pt x="394" y="534"/>
                  <a:pt x="394" y="535"/>
                </a:cubicBezTo>
                <a:close/>
                <a:moveTo>
                  <a:pt x="490" y="603"/>
                </a:moveTo>
                <a:cubicBezTo>
                  <a:pt x="490" y="603"/>
                  <a:pt x="490" y="603"/>
                  <a:pt x="490" y="604"/>
                </a:cubicBezTo>
                <a:cubicBezTo>
                  <a:pt x="490" y="604"/>
                  <a:pt x="489" y="604"/>
                  <a:pt x="489" y="604"/>
                </a:cubicBezTo>
                <a:cubicBezTo>
                  <a:pt x="488" y="605"/>
                  <a:pt x="487" y="605"/>
                  <a:pt x="487" y="605"/>
                </a:cubicBezTo>
                <a:cubicBezTo>
                  <a:pt x="486" y="605"/>
                  <a:pt x="485" y="605"/>
                  <a:pt x="483" y="605"/>
                </a:cubicBezTo>
                <a:cubicBezTo>
                  <a:pt x="482" y="605"/>
                  <a:pt x="481" y="605"/>
                  <a:pt x="480" y="605"/>
                </a:cubicBezTo>
                <a:cubicBezTo>
                  <a:pt x="479" y="605"/>
                  <a:pt x="478" y="605"/>
                  <a:pt x="477" y="604"/>
                </a:cubicBezTo>
                <a:cubicBezTo>
                  <a:pt x="477" y="604"/>
                  <a:pt x="477" y="604"/>
                  <a:pt x="476" y="604"/>
                </a:cubicBezTo>
                <a:cubicBezTo>
                  <a:pt x="476" y="603"/>
                  <a:pt x="476" y="603"/>
                  <a:pt x="476" y="603"/>
                </a:cubicBezTo>
                <a:lnTo>
                  <a:pt x="476" y="541"/>
                </a:lnTo>
                <a:lnTo>
                  <a:pt x="476" y="541"/>
                </a:lnTo>
                <a:lnTo>
                  <a:pt x="454" y="603"/>
                </a:lnTo>
                <a:cubicBezTo>
                  <a:pt x="454" y="603"/>
                  <a:pt x="454" y="603"/>
                  <a:pt x="454" y="604"/>
                </a:cubicBezTo>
                <a:cubicBezTo>
                  <a:pt x="453" y="604"/>
                  <a:pt x="453" y="604"/>
                  <a:pt x="452" y="605"/>
                </a:cubicBezTo>
                <a:cubicBezTo>
                  <a:pt x="452" y="605"/>
                  <a:pt x="451" y="605"/>
                  <a:pt x="450" y="605"/>
                </a:cubicBezTo>
                <a:cubicBezTo>
                  <a:pt x="449" y="605"/>
                  <a:pt x="448" y="605"/>
                  <a:pt x="447" y="605"/>
                </a:cubicBezTo>
                <a:cubicBezTo>
                  <a:pt x="445" y="605"/>
                  <a:pt x="444" y="605"/>
                  <a:pt x="443" y="605"/>
                </a:cubicBezTo>
                <a:cubicBezTo>
                  <a:pt x="443" y="605"/>
                  <a:pt x="442" y="605"/>
                  <a:pt x="441" y="604"/>
                </a:cubicBezTo>
                <a:cubicBezTo>
                  <a:pt x="441" y="604"/>
                  <a:pt x="440" y="604"/>
                  <a:pt x="440" y="604"/>
                </a:cubicBezTo>
                <a:cubicBezTo>
                  <a:pt x="439" y="603"/>
                  <a:pt x="439" y="603"/>
                  <a:pt x="439" y="603"/>
                </a:cubicBezTo>
                <a:lnTo>
                  <a:pt x="418" y="541"/>
                </a:lnTo>
                <a:lnTo>
                  <a:pt x="418" y="541"/>
                </a:lnTo>
                <a:lnTo>
                  <a:pt x="418" y="603"/>
                </a:lnTo>
                <a:cubicBezTo>
                  <a:pt x="418" y="603"/>
                  <a:pt x="418" y="603"/>
                  <a:pt x="418" y="604"/>
                </a:cubicBezTo>
                <a:cubicBezTo>
                  <a:pt x="418" y="604"/>
                  <a:pt x="417" y="604"/>
                  <a:pt x="417" y="604"/>
                </a:cubicBezTo>
                <a:cubicBezTo>
                  <a:pt x="416" y="605"/>
                  <a:pt x="416" y="605"/>
                  <a:pt x="415" y="605"/>
                </a:cubicBezTo>
                <a:cubicBezTo>
                  <a:pt x="414" y="605"/>
                  <a:pt x="413" y="605"/>
                  <a:pt x="411" y="605"/>
                </a:cubicBezTo>
                <a:cubicBezTo>
                  <a:pt x="410" y="605"/>
                  <a:pt x="409" y="605"/>
                  <a:pt x="408" y="605"/>
                </a:cubicBezTo>
                <a:cubicBezTo>
                  <a:pt x="407" y="605"/>
                  <a:pt x="406" y="605"/>
                  <a:pt x="406" y="604"/>
                </a:cubicBezTo>
                <a:cubicBezTo>
                  <a:pt x="405" y="604"/>
                  <a:pt x="405" y="604"/>
                  <a:pt x="404" y="604"/>
                </a:cubicBezTo>
                <a:cubicBezTo>
                  <a:pt x="404" y="603"/>
                  <a:pt x="404" y="603"/>
                  <a:pt x="404" y="603"/>
                </a:cubicBezTo>
                <a:lnTo>
                  <a:pt x="404" y="535"/>
                </a:lnTo>
                <a:cubicBezTo>
                  <a:pt x="404" y="533"/>
                  <a:pt x="405" y="532"/>
                  <a:pt x="406" y="531"/>
                </a:cubicBezTo>
                <a:cubicBezTo>
                  <a:pt x="407" y="530"/>
                  <a:pt x="408" y="529"/>
                  <a:pt x="410" y="529"/>
                </a:cubicBezTo>
                <a:lnTo>
                  <a:pt x="420" y="529"/>
                </a:lnTo>
                <a:cubicBezTo>
                  <a:pt x="421" y="529"/>
                  <a:pt x="423" y="529"/>
                  <a:pt x="424" y="530"/>
                </a:cubicBezTo>
                <a:cubicBezTo>
                  <a:pt x="425" y="530"/>
                  <a:pt x="426" y="531"/>
                  <a:pt x="427" y="531"/>
                </a:cubicBezTo>
                <a:cubicBezTo>
                  <a:pt x="428" y="532"/>
                  <a:pt x="429" y="533"/>
                  <a:pt x="430" y="534"/>
                </a:cubicBezTo>
                <a:cubicBezTo>
                  <a:pt x="430" y="535"/>
                  <a:pt x="431" y="536"/>
                  <a:pt x="431" y="538"/>
                </a:cubicBezTo>
                <a:lnTo>
                  <a:pt x="447" y="583"/>
                </a:lnTo>
                <a:lnTo>
                  <a:pt x="447" y="583"/>
                </a:lnTo>
                <a:lnTo>
                  <a:pt x="464" y="538"/>
                </a:lnTo>
                <a:cubicBezTo>
                  <a:pt x="464" y="537"/>
                  <a:pt x="465" y="535"/>
                  <a:pt x="466" y="534"/>
                </a:cubicBezTo>
                <a:cubicBezTo>
                  <a:pt x="466" y="533"/>
                  <a:pt x="467" y="532"/>
                  <a:pt x="468" y="531"/>
                </a:cubicBezTo>
                <a:cubicBezTo>
                  <a:pt x="468" y="531"/>
                  <a:pt x="469" y="530"/>
                  <a:pt x="470" y="530"/>
                </a:cubicBezTo>
                <a:cubicBezTo>
                  <a:pt x="472" y="530"/>
                  <a:pt x="473" y="529"/>
                  <a:pt x="474" y="529"/>
                </a:cubicBezTo>
                <a:lnTo>
                  <a:pt x="484" y="529"/>
                </a:lnTo>
                <a:cubicBezTo>
                  <a:pt x="485" y="529"/>
                  <a:pt x="486" y="529"/>
                  <a:pt x="487" y="530"/>
                </a:cubicBezTo>
                <a:cubicBezTo>
                  <a:pt x="488" y="530"/>
                  <a:pt x="488" y="530"/>
                  <a:pt x="489" y="531"/>
                </a:cubicBezTo>
                <a:cubicBezTo>
                  <a:pt x="489" y="531"/>
                  <a:pt x="490" y="532"/>
                  <a:pt x="490" y="533"/>
                </a:cubicBezTo>
                <a:cubicBezTo>
                  <a:pt x="490" y="534"/>
                  <a:pt x="490" y="534"/>
                  <a:pt x="490" y="535"/>
                </a:cubicBezTo>
                <a:lnTo>
                  <a:pt x="490" y="603"/>
                </a:lnTo>
                <a:lnTo>
                  <a:pt x="490" y="603"/>
                </a:lnTo>
                <a:close/>
                <a:moveTo>
                  <a:pt x="583" y="362"/>
                </a:moveTo>
                <a:cubicBezTo>
                  <a:pt x="583" y="372"/>
                  <a:pt x="575" y="381"/>
                  <a:pt x="564" y="381"/>
                </a:cubicBezTo>
                <a:lnTo>
                  <a:pt x="456" y="381"/>
                </a:lnTo>
                <a:cubicBezTo>
                  <a:pt x="445" y="424"/>
                  <a:pt x="450" y="430"/>
                  <a:pt x="524" y="430"/>
                </a:cubicBezTo>
                <a:lnTo>
                  <a:pt x="524" y="448"/>
                </a:lnTo>
                <a:lnTo>
                  <a:pt x="295" y="448"/>
                </a:lnTo>
                <a:lnTo>
                  <a:pt x="295" y="430"/>
                </a:lnTo>
                <a:cubicBezTo>
                  <a:pt x="361" y="430"/>
                  <a:pt x="372" y="424"/>
                  <a:pt x="362" y="381"/>
                </a:cubicBezTo>
                <a:lnTo>
                  <a:pt x="254" y="381"/>
                </a:lnTo>
                <a:cubicBezTo>
                  <a:pt x="244" y="381"/>
                  <a:pt x="235" y="372"/>
                  <a:pt x="235" y="362"/>
                </a:cubicBezTo>
                <a:lnTo>
                  <a:pt x="235" y="146"/>
                </a:lnTo>
                <a:cubicBezTo>
                  <a:pt x="235" y="135"/>
                  <a:pt x="244" y="126"/>
                  <a:pt x="254" y="126"/>
                </a:cubicBezTo>
                <a:lnTo>
                  <a:pt x="564" y="126"/>
                </a:lnTo>
                <a:cubicBezTo>
                  <a:pt x="575" y="126"/>
                  <a:pt x="583" y="135"/>
                  <a:pt x="583" y="146"/>
                </a:cubicBezTo>
                <a:lnTo>
                  <a:pt x="583" y="362"/>
                </a:lnTo>
                <a:lnTo>
                  <a:pt x="583" y="362"/>
                </a:ln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45"/>
          <p:cNvSpPr>
            <a:spLocks noEditPoints="1"/>
          </p:cNvSpPr>
          <p:nvPr/>
        </p:nvSpPr>
        <p:spPr bwMode="auto">
          <a:xfrm>
            <a:off x="8453204" y="4887704"/>
            <a:ext cx="536575" cy="534988"/>
          </a:xfrm>
          <a:custGeom>
            <a:avLst/>
            <a:gdLst>
              <a:gd name="T0" fmla="*/ 21 w 949"/>
              <a:gd name="T1" fmla="*/ 74 h 949"/>
              <a:gd name="T2" fmla="*/ 0 w 949"/>
              <a:gd name="T3" fmla="*/ 74 h 949"/>
              <a:gd name="T4" fmla="*/ 10 w 949"/>
              <a:gd name="T5" fmla="*/ 0 h 949"/>
              <a:gd name="T6" fmla="*/ 21 w 949"/>
              <a:gd name="T7" fmla="*/ 138 h 949"/>
              <a:gd name="T8" fmla="*/ 10 w 949"/>
              <a:gd name="T9" fmla="*/ 213 h 949"/>
              <a:gd name="T10" fmla="*/ 0 w 949"/>
              <a:gd name="T11" fmla="*/ 138 h 949"/>
              <a:gd name="T12" fmla="*/ 21 w 949"/>
              <a:gd name="T13" fmla="*/ 138 h 949"/>
              <a:gd name="T14" fmla="*/ 21 w 949"/>
              <a:gd name="T15" fmla="*/ 330 h 949"/>
              <a:gd name="T16" fmla="*/ 0 w 949"/>
              <a:gd name="T17" fmla="*/ 330 h 949"/>
              <a:gd name="T18" fmla="*/ 10 w 949"/>
              <a:gd name="T19" fmla="*/ 256 h 949"/>
              <a:gd name="T20" fmla="*/ 21 w 949"/>
              <a:gd name="T21" fmla="*/ 394 h 949"/>
              <a:gd name="T22" fmla="*/ 10 w 949"/>
              <a:gd name="T23" fmla="*/ 469 h 949"/>
              <a:gd name="T24" fmla="*/ 0 w 949"/>
              <a:gd name="T25" fmla="*/ 394 h 949"/>
              <a:gd name="T26" fmla="*/ 21 w 949"/>
              <a:gd name="T27" fmla="*/ 394 h 949"/>
              <a:gd name="T28" fmla="*/ 21 w 949"/>
              <a:gd name="T29" fmla="*/ 586 h 949"/>
              <a:gd name="T30" fmla="*/ 0 w 949"/>
              <a:gd name="T31" fmla="*/ 586 h 949"/>
              <a:gd name="T32" fmla="*/ 10 w 949"/>
              <a:gd name="T33" fmla="*/ 512 h 949"/>
              <a:gd name="T34" fmla="*/ 21 w 949"/>
              <a:gd name="T35" fmla="*/ 650 h 949"/>
              <a:gd name="T36" fmla="*/ 10 w 949"/>
              <a:gd name="T37" fmla="*/ 725 h 949"/>
              <a:gd name="T38" fmla="*/ 0 w 949"/>
              <a:gd name="T39" fmla="*/ 650 h 949"/>
              <a:gd name="T40" fmla="*/ 21 w 949"/>
              <a:gd name="T41" fmla="*/ 650 h 949"/>
              <a:gd name="T42" fmla="*/ 21 w 949"/>
              <a:gd name="T43" fmla="*/ 842 h 949"/>
              <a:gd name="T44" fmla="*/ 0 w 949"/>
              <a:gd name="T45" fmla="*/ 842 h 949"/>
              <a:gd name="T46" fmla="*/ 10 w 949"/>
              <a:gd name="T47" fmla="*/ 768 h 949"/>
              <a:gd name="T48" fmla="*/ 69 w 949"/>
              <a:gd name="T49" fmla="*/ 837 h 949"/>
              <a:gd name="T50" fmla="*/ 144 w 949"/>
              <a:gd name="T51" fmla="*/ 848 h 949"/>
              <a:gd name="T52" fmla="*/ 69 w 949"/>
              <a:gd name="T53" fmla="*/ 858 h 949"/>
              <a:gd name="T54" fmla="*/ 69 w 949"/>
              <a:gd name="T55" fmla="*/ 837 h 949"/>
              <a:gd name="T56" fmla="*/ 261 w 949"/>
              <a:gd name="T57" fmla="*/ 837 h 949"/>
              <a:gd name="T58" fmla="*/ 261 w 949"/>
              <a:gd name="T59" fmla="*/ 858 h 949"/>
              <a:gd name="T60" fmla="*/ 186 w 949"/>
              <a:gd name="T61" fmla="*/ 848 h 949"/>
              <a:gd name="T62" fmla="*/ 325 w 949"/>
              <a:gd name="T63" fmla="*/ 837 h 949"/>
              <a:gd name="T64" fmla="*/ 400 w 949"/>
              <a:gd name="T65" fmla="*/ 848 h 949"/>
              <a:gd name="T66" fmla="*/ 325 w 949"/>
              <a:gd name="T67" fmla="*/ 858 h 949"/>
              <a:gd name="T68" fmla="*/ 325 w 949"/>
              <a:gd name="T69" fmla="*/ 837 h 949"/>
              <a:gd name="T70" fmla="*/ 517 w 949"/>
              <a:gd name="T71" fmla="*/ 837 h 949"/>
              <a:gd name="T72" fmla="*/ 517 w 949"/>
              <a:gd name="T73" fmla="*/ 858 h 949"/>
              <a:gd name="T74" fmla="*/ 442 w 949"/>
              <a:gd name="T75" fmla="*/ 848 h 949"/>
              <a:gd name="T76" fmla="*/ 581 w 949"/>
              <a:gd name="T77" fmla="*/ 837 h 949"/>
              <a:gd name="T78" fmla="*/ 656 w 949"/>
              <a:gd name="T79" fmla="*/ 848 h 949"/>
              <a:gd name="T80" fmla="*/ 581 w 949"/>
              <a:gd name="T81" fmla="*/ 858 h 949"/>
              <a:gd name="T82" fmla="*/ 581 w 949"/>
              <a:gd name="T83" fmla="*/ 837 h 949"/>
              <a:gd name="T84" fmla="*/ 773 w 949"/>
              <a:gd name="T85" fmla="*/ 837 h 949"/>
              <a:gd name="T86" fmla="*/ 773 w 949"/>
              <a:gd name="T87" fmla="*/ 858 h 949"/>
              <a:gd name="T88" fmla="*/ 698 w 949"/>
              <a:gd name="T89" fmla="*/ 848 h 949"/>
              <a:gd name="T90" fmla="*/ 837 w 949"/>
              <a:gd name="T91" fmla="*/ 837 h 949"/>
              <a:gd name="T92" fmla="*/ 912 w 949"/>
              <a:gd name="T93" fmla="*/ 848 h 949"/>
              <a:gd name="T94" fmla="*/ 837 w 949"/>
              <a:gd name="T95" fmla="*/ 858 h 949"/>
              <a:gd name="T96" fmla="*/ 837 w 949"/>
              <a:gd name="T97" fmla="*/ 837 h 949"/>
              <a:gd name="T98" fmla="*/ 949 w 949"/>
              <a:gd name="T99" fmla="*/ 938 h 949"/>
              <a:gd name="T100" fmla="*/ 928 w 949"/>
              <a:gd name="T101" fmla="*/ 938 h 949"/>
              <a:gd name="T102" fmla="*/ 938 w 949"/>
              <a:gd name="T103" fmla="*/ 863 h 9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949" h="949">
                <a:moveTo>
                  <a:pt x="21" y="10"/>
                </a:moveTo>
                <a:lnTo>
                  <a:pt x="21" y="74"/>
                </a:lnTo>
                <a:cubicBezTo>
                  <a:pt x="21" y="80"/>
                  <a:pt x="16" y="85"/>
                  <a:pt x="10" y="85"/>
                </a:cubicBezTo>
                <a:cubicBezTo>
                  <a:pt x="4" y="85"/>
                  <a:pt x="0" y="80"/>
                  <a:pt x="0" y="74"/>
                </a:cubicBezTo>
                <a:lnTo>
                  <a:pt x="0" y="10"/>
                </a:lnTo>
                <a:cubicBezTo>
                  <a:pt x="0" y="4"/>
                  <a:pt x="4" y="0"/>
                  <a:pt x="10" y="0"/>
                </a:cubicBezTo>
                <a:cubicBezTo>
                  <a:pt x="16" y="0"/>
                  <a:pt x="21" y="4"/>
                  <a:pt x="21" y="10"/>
                </a:cubicBezTo>
                <a:close/>
                <a:moveTo>
                  <a:pt x="21" y="138"/>
                </a:moveTo>
                <a:lnTo>
                  <a:pt x="21" y="202"/>
                </a:lnTo>
                <a:cubicBezTo>
                  <a:pt x="21" y="208"/>
                  <a:pt x="16" y="213"/>
                  <a:pt x="10" y="213"/>
                </a:cubicBezTo>
                <a:cubicBezTo>
                  <a:pt x="4" y="213"/>
                  <a:pt x="0" y="208"/>
                  <a:pt x="0" y="202"/>
                </a:cubicBezTo>
                <a:lnTo>
                  <a:pt x="0" y="138"/>
                </a:lnTo>
                <a:cubicBezTo>
                  <a:pt x="0" y="132"/>
                  <a:pt x="4" y="128"/>
                  <a:pt x="10" y="128"/>
                </a:cubicBezTo>
                <a:cubicBezTo>
                  <a:pt x="16" y="128"/>
                  <a:pt x="21" y="132"/>
                  <a:pt x="21" y="138"/>
                </a:cubicBezTo>
                <a:close/>
                <a:moveTo>
                  <a:pt x="21" y="266"/>
                </a:moveTo>
                <a:lnTo>
                  <a:pt x="21" y="330"/>
                </a:lnTo>
                <a:cubicBezTo>
                  <a:pt x="21" y="336"/>
                  <a:pt x="16" y="341"/>
                  <a:pt x="10" y="341"/>
                </a:cubicBezTo>
                <a:cubicBezTo>
                  <a:pt x="4" y="341"/>
                  <a:pt x="0" y="336"/>
                  <a:pt x="0" y="330"/>
                </a:cubicBezTo>
                <a:lnTo>
                  <a:pt x="0" y="266"/>
                </a:lnTo>
                <a:cubicBezTo>
                  <a:pt x="0" y="260"/>
                  <a:pt x="4" y="256"/>
                  <a:pt x="10" y="256"/>
                </a:cubicBezTo>
                <a:cubicBezTo>
                  <a:pt x="16" y="256"/>
                  <a:pt x="21" y="260"/>
                  <a:pt x="21" y="266"/>
                </a:cubicBezTo>
                <a:close/>
                <a:moveTo>
                  <a:pt x="21" y="394"/>
                </a:moveTo>
                <a:lnTo>
                  <a:pt x="21" y="458"/>
                </a:lnTo>
                <a:cubicBezTo>
                  <a:pt x="21" y="464"/>
                  <a:pt x="16" y="469"/>
                  <a:pt x="10" y="469"/>
                </a:cubicBezTo>
                <a:cubicBezTo>
                  <a:pt x="4" y="469"/>
                  <a:pt x="0" y="464"/>
                  <a:pt x="0" y="458"/>
                </a:cubicBezTo>
                <a:lnTo>
                  <a:pt x="0" y="394"/>
                </a:lnTo>
                <a:cubicBezTo>
                  <a:pt x="0" y="388"/>
                  <a:pt x="4" y="384"/>
                  <a:pt x="10" y="384"/>
                </a:cubicBezTo>
                <a:cubicBezTo>
                  <a:pt x="16" y="384"/>
                  <a:pt x="21" y="388"/>
                  <a:pt x="21" y="394"/>
                </a:cubicBezTo>
                <a:close/>
                <a:moveTo>
                  <a:pt x="21" y="522"/>
                </a:moveTo>
                <a:lnTo>
                  <a:pt x="21" y="586"/>
                </a:lnTo>
                <a:cubicBezTo>
                  <a:pt x="21" y="592"/>
                  <a:pt x="16" y="597"/>
                  <a:pt x="10" y="597"/>
                </a:cubicBezTo>
                <a:cubicBezTo>
                  <a:pt x="4" y="597"/>
                  <a:pt x="0" y="592"/>
                  <a:pt x="0" y="586"/>
                </a:cubicBezTo>
                <a:lnTo>
                  <a:pt x="0" y="522"/>
                </a:lnTo>
                <a:cubicBezTo>
                  <a:pt x="0" y="516"/>
                  <a:pt x="4" y="512"/>
                  <a:pt x="10" y="512"/>
                </a:cubicBezTo>
                <a:cubicBezTo>
                  <a:pt x="16" y="512"/>
                  <a:pt x="21" y="516"/>
                  <a:pt x="21" y="522"/>
                </a:cubicBezTo>
                <a:close/>
                <a:moveTo>
                  <a:pt x="21" y="650"/>
                </a:moveTo>
                <a:lnTo>
                  <a:pt x="21" y="714"/>
                </a:lnTo>
                <a:cubicBezTo>
                  <a:pt x="21" y="720"/>
                  <a:pt x="16" y="725"/>
                  <a:pt x="10" y="725"/>
                </a:cubicBezTo>
                <a:cubicBezTo>
                  <a:pt x="4" y="725"/>
                  <a:pt x="0" y="720"/>
                  <a:pt x="0" y="714"/>
                </a:cubicBezTo>
                <a:lnTo>
                  <a:pt x="0" y="650"/>
                </a:lnTo>
                <a:cubicBezTo>
                  <a:pt x="0" y="644"/>
                  <a:pt x="4" y="640"/>
                  <a:pt x="10" y="640"/>
                </a:cubicBezTo>
                <a:cubicBezTo>
                  <a:pt x="16" y="640"/>
                  <a:pt x="21" y="644"/>
                  <a:pt x="21" y="650"/>
                </a:cubicBezTo>
                <a:close/>
                <a:moveTo>
                  <a:pt x="21" y="778"/>
                </a:moveTo>
                <a:lnTo>
                  <a:pt x="21" y="842"/>
                </a:lnTo>
                <a:cubicBezTo>
                  <a:pt x="21" y="848"/>
                  <a:pt x="16" y="853"/>
                  <a:pt x="10" y="853"/>
                </a:cubicBezTo>
                <a:cubicBezTo>
                  <a:pt x="4" y="853"/>
                  <a:pt x="0" y="848"/>
                  <a:pt x="0" y="842"/>
                </a:cubicBezTo>
                <a:lnTo>
                  <a:pt x="0" y="778"/>
                </a:lnTo>
                <a:cubicBezTo>
                  <a:pt x="0" y="772"/>
                  <a:pt x="4" y="768"/>
                  <a:pt x="10" y="768"/>
                </a:cubicBezTo>
                <a:cubicBezTo>
                  <a:pt x="16" y="768"/>
                  <a:pt x="21" y="772"/>
                  <a:pt x="21" y="778"/>
                </a:cubicBezTo>
                <a:close/>
                <a:moveTo>
                  <a:pt x="69" y="837"/>
                </a:moveTo>
                <a:lnTo>
                  <a:pt x="133" y="837"/>
                </a:lnTo>
                <a:cubicBezTo>
                  <a:pt x="139" y="837"/>
                  <a:pt x="144" y="842"/>
                  <a:pt x="144" y="848"/>
                </a:cubicBezTo>
                <a:cubicBezTo>
                  <a:pt x="144" y="853"/>
                  <a:pt x="139" y="858"/>
                  <a:pt x="133" y="858"/>
                </a:cubicBezTo>
                <a:lnTo>
                  <a:pt x="69" y="858"/>
                </a:lnTo>
                <a:cubicBezTo>
                  <a:pt x="63" y="858"/>
                  <a:pt x="58" y="853"/>
                  <a:pt x="58" y="848"/>
                </a:cubicBezTo>
                <a:cubicBezTo>
                  <a:pt x="58" y="842"/>
                  <a:pt x="63" y="837"/>
                  <a:pt x="69" y="837"/>
                </a:cubicBezTo>
                <a:close/>
                <a:moveTo>
                  <a:pt x="197" y="837"/>
                </a:moveTo>
                <a:lnTo>
                  <a:pt x="261" y="837"/>
                </a:lnTo>
                <a:cubicBezTo>
                  <a:pt x="267" y="837"/>
                  <a:pt x="272" y="842"/>
                  <a:pt x="272" y="848"/>
                </a:cubicBezTo>
                <a:cubicBezTo>
                  <a:pt x="272" y="853"/>
                  <a:pt x="267" y="858"/>
                  <a:pt x="261" y="858"/>
                </a:cubicBezTo>
                <a:lnTo>
                  <a:pt x="197" y="858"/>
                </a:lnTo>
                <a:cubicBezTo>
                  <a:pt x="191" y="858"/>
                  <a:pt x="186" y="853"/>
                  <a:pt x="186" y="848"/>
                </a:cubicBezTo>
                <a:cubicBezTo>
                  <a:pt x="186" y="842"/>
                  <a:pt x="191" y="837"/>
                  <a:pt x="197" y="837"/>
                </a:cubicBezTo>
                <a:close/>
                <a:moveTo>
                  <a:pt x="325" y="837"/>
                </a:moveTo>
                <a:lnTo>
                  <a:pt x="389" y="837"/>
                </a:lnTo>
                <a:cubicBezTo>
                  <a:pt x="395" y="837"/>
                  <a:pt x="400" y="842"/>
                  <a:pt x="400" y="848"/>
                </a:cubicBezTo>
                <a:cubicBezTo>
                  <a:pt x="400" y="853"/>
                  <a:pt x="395" y="858"/>
                  <a:pt x="389" y="858"/>
                </a:cubicBezTo>
                <a:lnTo>
                  <a:pt x="325" y="858"/>
                </a:lnTo>
                <a:cubicBezTo>
                  <a:pt x="319" y="858"/>
                  <a:pt x="314" y="853"/>
                  <a:pt x="314" y="848"/>
                </a:cubicBezTo>
                <a:cubicBezTo>
                  <a:pt x="314" y="842"/>
                  <a:pt x="319" y="837"/>
                  <a:pt x="325" y="837"/>
                </a:cubicBezTo>
                <a:close/>
                <a:moveTo>
                  <a:pt x="453" y="837"/>
                </a:moveTo>
                <a:lnTo>
                  <a:pt x="517" y="837"/>
                </a:lnTo>
                <a:cubicBezTo>
                  <a:pt x="523" y="837"/>
                  <a:pt x="528" y="842"/>
                  <a:pt x="528" y="848"/>
                </a:cubicBezTo>
                <a:cubicBezTo>
                  <a:pt x="528" y="853"/>
                  <a:pt x="523" y="858"/>
                  <a:pt x="517" y="858"/>
                </a:cubicBezTo>
                <a:lnTo>
                  <a:pt x="453" y="858"/>
                </a:lnTo>
                <a:cubicBezTo>
                  <a:pt x="447" y="858"/>
                  <a:pt x="442" y="853"/>
                  <a:pt x="442" y="848"/>
                </a:cubicBezTo>
                <a:cubicBezTo>
                  <a:pt x="442" y="842"/>
                  <a:pt x="447" y="837"/>
                  <a:pt x="453" y="837"/>
                </a:cubicBezTo>
                <a:close/>
                <a:moveTo>
                  <a:pt x="581" y="837"/>
                </a:moveTo>
                <a:lnTo>
                  <a:pt x="645" y="837"/>
                </a:lnTo>
                <a:cubicBezTo>
                  <a:pt x="651" y="837"/>
                  <a:pt x="656" y="842"/>
                  <a:pt x="656" y="848"/>
                </a:cubicBezTo>
                <a:cubicBezTo>
                  <a:pt x="656" y="853"/>
                  <a:pt x="651" y="858"/>
                  <a:pt x="645" y="858"/>
                </a:cubicBezTo>
                <a:lnTo>
                  <a:pt x="581" y="858"/>
                </a:lnTo>
                <a:cubicBezTo>
                  <a:pt x="575" y="858"/>
                  <a:pt x="570" y="853"/>
                  <a:pt x="570" y="848"/>
                </a:cubicBezTo>
                <a:cubicBezTo>
                  <a:pt x="570" y="842"/>
                  <a:pt x="575" y="837"/>
                  <a:pt x="581" y="837"/>
                </a:cubicBezTo>
                <a:close/>
                <a:moveTo>
                  <a:pt x="709" y="837"/>
                </a:moveTo>
                <a:lnTo>
                  <a:pt x="773" y="837"/>
                </a:lnTo>
                <a:cubicBezTo>
                  <a:pt x="779" y="837"/>
                  <a:pt x="784" y="842"/>
                  <a:pt x="784" y="848"/>
                </a:cubicBezTo>
                <a:cubicBezTo>
                  <a:pt x="784" y="853"/>
                  <a:pt x="779" y="858"/>
                  <a:pt x="773" y="858"/>
                </a:cubicBezTo>
                <a:lnTo>
                  <a:pt x="709" y="858"/>
                </a:lnTo>
                <a:cubicBezTo>
                  <a:pt x="703" y="858"/>
                  <a:pt x="698" y="853"/>
                  <a:pt x="698" y="848"/>
                </a:cubicBezTo>
                <a:cubicBezTo>
                  <a:pt x="698" y="842"/>
                  <a:pt x="703" y="837"/>
                  <a:pt x="709" y="837"/>
                </a:cubicBezTo>
                <a:close/>
                <a:moveTo>
                  <a:pt x="837" y="837"/>
                </a:moveTo>
                <a:lnTo>
                  <a:pt x="901" y="837"/>
                </a:lnTo>
                <a:cubicBezTo>
                  <a:pt x="907" y="837"/>
                  <a:pt x="912" y="842"/>
                  <a:pt x="912" y="848"/>
                </a:cubicBezTo>
                <a:cubicBezTo>
                  <a:pt x="912" y="853"/>
                  <a:pt x="907" y="858"/>
                  <a:pt x="901" y="858"/>
                </a:cubicBezTo>
                <a:lnTo>
                  <a:pt x="837" y="858"/>
                </a:lnTo>
                <a:cubicBezTo>
                  <a:pt x="831" y="858"/>
                  <a:pt x="826" y="853"/>
                  <a:pt x="826" y="848"/>
                </a:cubicBezTo>
                <a:cubicBezTo>
                  <a:pt x="826" y="842"/>
                  <a:pt x="831" y="837"/>
                  <a:pt x="837" y="837"/>
                </a:cubicBezTo>
                <a:close/>
                <a:moveTo>
                  <a:pt x="949" y="874"/>
                </a:moveTo>
                <a:lnTo>
                  <a:pt x="949" y="938"/>
                </a:lnTo>
                <a:cubicBezTo>
                  <a:pt x="949" y="944"/>
                  <a:pt x="944" y="949"/>
                  <a:pt x="938" y="949"/>
                </a:cubicBezTo>
                <a:cubicBezTo>
                  <a:pt x="933" y="949"/>
                  <a:pt x="928" y="944"/>
                  <a:pt x="928" y="938"/>
                </a:cubicBezTo>
                <a:lnTo>
                  <a:pt x="928" y="874"/>
                </a:lnTo>
                <a:cubicBezTo>
                  <a:pt x="928" y="868"/>
                  <a:pt x="933" y="863"/>
                  <a:pt x="938" y="863"/>
                </a:cubicBezTo>
                <a:cubicBezTo>
                  <a:pt x="944" y="863"/>
                  <a:pt x="949" y="868"/>
                  <a:pt x="949" y="874"/>
                </a:cubicBezTo>
                <a:close/>
              </a:path>
            </a:pathLst>
          </a:custGeom>
          <a:solidFill>
            <a:srgbClr val="5B9BD5"/>
          </a:solidFill>
          <a:ln w="0" cap="flat">
            <a:solidFill>
              <a:srgbClr val="5B9B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46"/>
          <p:cNvSpPr>
            <a:spLocks/>
          </p:cNvSpPr>
          <p:nvPr/>
        </p:nvSpPr>
        <p:spPr bwMode="auto">
          <a:xfrm>
            <a:off x="8942154" y="5421104"/>
            <a:ext cx="84137" cy="85725"/>
          </a:xfrm>
          <a:custGeom>
            <a:avLst/>
            <a:gdLst>
              <a:gd name="T0" fmla="*/ 53 w 53"/>
              <a:gd name="T1" fmla="*/ 0 h 54"/>
              <a:gd name="T2" fmla="*/ 27 w 53"/>
              <a:gd name="T3" fmla="*/ 54 h 54"/>
              <a:gd name="T4" fmla="*/ 0 w 53"/>
              <a:gd name="T5" fmla="*/ 0 h 54"/>
              <a:gd name="T6" fmla="*/ 53 w 53"/>
              <a:gd name="T7" fmla="*/ 0 h 54"/>
            </a:gdLst>
            <a:ahLst/>
            <a:cxnLst>
              <a:cxn ang="0">
                <a:pos x="T0" y="T1"/>
              </a:cxn>
              <a:cxn ang="0">
                <a:pos x="T2" y="T3"/>
              </a:cxn>
              <a:cxn ang="0">
                <a:pos x="T4" y="T5"/>
              </a:cxn>
              <a:cxn ang="0">
                <a:pos x="T6" y="T7"/>
              </a:cxn>
            </a:cxnLst>
            <a:rect l="0" t="0" r="r" b="b"/>
            <a:pathLst>
              <a:path w="53" h="54">
                <a:moveTo>
                  <a:pt x="53" y="0"/>
                </a:moveTo>
                <a:lnTo>
                  <a:pt x="27" y="54"/>
                </a:lnTo>
                <a:lnTo>
                  <a:pt x="0" y="0"/>
                </a:lnTo>
                <a:lnTo>
                  <a:pt x="53" y="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215" name="Picture 47"/>
          <p:cNvPicPr>
            <a:picLocks noChangeAspect="1" noChangeArrowheads="1"/>
          </p:cNvPicPr>
          <p:nvPr/>
        </p:nvPicPr>
        <p:blipFill>
          <a:blip r:embed="rId28">
            <a:extLst>
              <a:ext uri="{28A0092B-C50C-407E-A947-70E740481C1C}">
                <a14:useLocalDpi xmlns:a14="http://schemas.microsoft.com/office/drawing/2010/main"/>
              </a:ext>
            </a:extLst>
          </a:blip>
          <a:srcRect/>
          <a:stretch>
            <a:fillRect/>
          </a:stretch>
        </p:blipFill>
        <p:spPr bwMode="auto">
          <a:xfrm>
            <a:off x="9162816" y="3125579"/>
            <a:ext cx="2055812" cy="140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Freeform 51"/>
          <p:cNvSpPr>
            <a:spLocks/>
          </p:cNvSpPr>
          <p:nvPr/>
        </p:nvSpPr>
        <p:spPr bwMode="auto">
          <a:xfrm>
            <a:off x="9251716" y="3171616"/>
            <a:ext cx="1220787" cy="931863"/>
          </a:xfrm>
          <a:custGeom>
            <a:avLst/>
            <a:gdLst>
              <a:gd name="T0" fmla="*/ 1945 w 2156"/>
              <a:gd name="T1" fmla="*/ 1223 h 1650"/>
              <a:gd name="T2" fmla="*/ 1753 w 2156"/>
              <a:gd name="T3" fmla="*/ 1351 h 1650"/>
              <a:gd name="T4" fmla="*/ 536 w 2156"/>
              <a:gd name="T5" fmla="*/ 1351 h 1650"/>
              <a:gd name="T6" fmla="*/ 162 w 2156"/>
              <a:gd name="T7" fmla="*/ 969 h 1650"/>
              <a:gd name="T8" fmla="*/ 536 w 2156"/>
              <a:gd name="T9" fmla="*/ 588 h 1650"/>
              <a:gd name="T10" fmla="*/ 710 w 2156"/>
              <a:gd name="T11" fmla="*/ 588 h 1650"/>
              <a:gd name="T12" fmla="*/ 747 w 2156"/>
              <a:gd name="T13" fmla="*/ 463 h 1650"/>
              <a:gd name="T14" fmla="*/ 770 w 2156"/>
              <a:gd name="T15" fmla="*/ 419 h 1650"/>
              <a:gd name="T16" fmla="*/ 1200 w 2156"/>
              <a:gd name="T17" fmla="*/ 166 h 1650"/>
              <a:gd name="T18" fmla="*/ 1599 w 2156"/>
              <a:gd name="T19" fmla="*/ 373 h 1650"/>
              <a:gd name="T20" fmla="*/ 1762 w 2156"/>
              <a:gd name="T21" fmla="*/ 318 h 1650"/>
              <a:gd name="T22" fmla="*/ 1200 w 2156"/>
              <a:gd name="T23" fmla="*/ 0 h 1650"/>
              <a:gd name="T24" fmla="*/ 587 w 2156"/>
              <a:gd name="T25" fmla="*/ 422 h 1650"/>
              <a:gd name="T26" fmla="*/ 587 w 2156"/>
              <a:gd name="T27" fmla="*/ 425 h 1650"/>
              <a:gd name="T28" fmla="*/ 587 w 2156"/>
              <a:gd name="T29" fmla="*/ 422 h 1650"/>
              <a:gd name="T30" fmla="*/ 539 w 2156"/>
              <a:gd name="T31" fmla="*/ 422 h 1650"/>
              <a:gd name="T32" fmla="*/ 0 w 2156"/>
              <a:gd name="T33" fmla="*/ 972 h 1650"/>
              <a:gd name="T34" fmla="*/ 539 w 2156"/>
              <a:gd name="T35" fmla="*/ 1522 h 1650"/>
              <a:gd name="T36" fmla="*/ 1756 w 2156"/>
              <a:gd name="T37" fmla="*/ 1522 h 1650"/>
              <a:gd name="T38" fmla="*/ 1947 w 2156"/>
              <a:gd name="T39" fmla="*/ 1650 h 1650"/>
              <a:gd name="T40" fmla="*/ 2156 w 2156"/>
              <a:gd name="T41" fmla="*/ 1438 h 1650"/>
              <a:gd name="T42" fmla="*/ 1945 w 2156"/>
              <a:gd name="T43" fmla="*/ 1223 h 1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56" h="1650">
                <a:moveTo>
                  <a:pt x="1945" y="1223"/>
                </a:moveTo>
                <a:cubicBezTo>
                  <a:pt x="1859" y="1223"/>
                  <a:pt x="1788" y="1275"/>
                  <a:pt x="1753" y="1351"/>
                </a:cubicBezTo>
                <a:lnTo>
                  <a:pt x="536" y="1351"/>
                </a:lnTo>
                <a:cubicBezTo>
                  <a:pt x="330" y="1351"/>
                  <a:pt x="162" y="1182"/>
                  <a:pt x="162" y="969"/>
                </a:cubicBezTo>
                <a:cubicBezTo>
                  <a:pt x="162" y="760"/>
                  <a:pt x="328" y="588"/>
                  <a:pt x="536" y="588"/>
                </a:cubicBezTo>
                <a:lnTo>
                  <a:pt x="710" y="588"/>
                </a:lnTo>
                <a:cubicBezTo>
                  <a:pt x="718" y="545"/>
                  <a:pt x="730" y="501"/>
                  <a:pt x="747" y="463"/>
                </a:cubicBezTo>
                <a:cubicBezTo>
                  <a:pt x="752" y="448"/>
                  <a:pt x="761" y="434"/>
                  <a:pt x="770" y="419"/>
                </a:cubicBezTo>
                <a:cubicBezTo>
                  <a:pt x="855" y="268"/>
                  <a:pt x="1015" y="166"/>
                  <a:pt x="1200" y="166"/>
                </a:cubicBezTo>
                <a:cubicBezTo>
                  <a:pt x="1363" y="166"/>
                  <a:pt x="1508" y="248"/>
                  <a:pt x="1599" y="373"/>
                </a:cubicBezTo>
                <a:cubicBezTo>
                  <a:pt x="1651" y="350"/>
                  <a:pt x="1705" y="329"/>
                  <a:pt x="1762" y="318"/>
                </a:cubicBezTo>
                <a:cubicBezTo>
                  <a:pt x="1645" y="125"/>
                  <a:pt x="1437" y="0"/>
                  <a:pt x="1200" y="0"/>
                </a:cubicBezTo>
                <a:cubicBezTo>
                  <a:pt x="924" y="0"/>
                  <a:pt x="684" y="175"/>
                  <a:pt x="587" y="422"/>
                </a:cubicBezTo>
                <a:cubicBezTo>
                  <a:pt x="587" y="422"/>
                  <a:pt x="587" y="425"/>
                  <a:pt x="587" y="425"/>
                </a:cubicBezTo>
                <a:cubicBezTo>
                  <a:pt x="587" y="425"/>
                  <a:pt x="587" y="422"/>
                  <a:pt x="587" y="422"/>
                </a:cubicBezTo>
                <a:lnTo>
                  <a:pt x="539" y="422"/>
                </a:lnTo>
                <a:cubicBezTo>
                  <a:pt x="242" y="422"/>
                  <a:pt x="0" y="667"/>
                  <a:pt x="0" y="972"/>
                </a:cubicBezTo>
                <a:cubicBezTo>
                  <a:pt x="0" y="1278"/>
                  <a:pt x="239" y="1522"/>
                  <a:pt x="539" y="1522"/>
                </a:cubicBezTo>
                <a:lnTo>
                  <a:pt x="1756" y="1522"/>
                </a:lnTo>
                <a:cubicBezTo>
                  <a:pt x="1788" y="1598"/>
                  <a:pt x="1862" y="1650"/>
                  <a:pt x="1947" y="1650"/>
                </a:cubicBezTo>
                <a:cubicBezTo>
                  <a:pt x="2061" y="1650"/>
                  <a:pt x="2156" y="1557"/>
                  <a:pt x="2156" y="1438"/>
                </a:cubicBezTo>
                <a:cubicBezTo>
                  <a:pt x="2156" y="1319"/>
                  <a:pt x="2059" y="1223"/>
                  <a:pt x="1945" y="1223"/>
                </a:cubicBezTo>
                <a:close/>
              </a:path>
            </a:pathLst>
          </a:custGeom>
          <a:solidFill>
            <a:srgbClr val="20386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54"/>
          <p:cNvSpPr>
            <a:spLocks/>
          </p:cNvSpPr>
          <p:nvPr/>
        </p:nvSpPr>
        <p:spPr bwMode="auto">
          <a:xfrm>
            <a:off x="9647004" y="3385929"/>
            <a:ext cx="1455737" cy="1001713"/>
          </a:xfrm>
          <a:custGeom>
            <a:avLst/>
            <a:gdLst>
              <a:gd name="T0" fmla="*/ 1914 w 2570"/>
              <a:gd name="T1" fmla="*/ 425 h 1772"/>
              <a:gd name="T2" fmla="*/ 1247 w 2570"/>
              <a:gd name="T3" fmla="*/ 0 h 1772"/>
              <a:gd name="T4" fmla="*/ 519 w 2570"/>
              <a:gd name="T5" fmla="*/ 593 h 1772"/>
              <a:gd name="T6" fmla="*/ 100 w 2570"/>
              <a:gd name="T7" fmla="*/ 844 h 1772"/>
              <a:gd name="T8" fmla="*/ 987 w 2570"/>
              <a:gd name="T9" fmla="*/ 844 h 1772"/>
              <a:gd name="T10" fmla="*/ 1247 w 2570"/>
              <a:gd name="T11" fmla="*/ 716 h 1772"/>
              <a:gd name="T12" fmla="*/ 1577 w 2570"/>
              <a:gd name="T13" fmla="*/ 1053 h 1772"/>
              <a:gd name="T14" fmla="*/ 1247 w 2570"/>
              <a:gd name="T15" fmla="*/ 1391 h 1772"/>
              <a:gd name="T16" fmla="*/ 987 w 2570"/>
              <a:gd name="T17" fmla="*/ 1263 h 1772"/>
              <a:gd name="T18" fmla="*/ 0 w 2570"/>
              <a:gd name="T19" fmla="*/ 1263 h 1772"/>
              <a:gd name="T20" fmla="*/ 574 w 2570"/>
              <a:gd name="T21" fmla="*/ 1772 h 1772"/>
              <a:gd name="T22" fmla="*/ 576 w 2570"/>
              <a:gd name="T23" fmla="*/ 1772 h 1772"/>
              <a:gd name="T24" fmla="*/ 1905 w 2570"/>
              <a:gd name="T25" fmla="*/ 1772 h 1772"/>
              <a:gd name="T26" fmla="*/ 1908 w 2570"/>
              <a:gd name="T27" fmla="*/ 1772 h 1772"/>
              <a:gd name="T28" fmla="*/ 2570 w 2570"/>
              <a:gd name="T29" fmla="*/ 1097 h 1772"/>
              <a:gd name="T30" fmla="*/ 1914 w 2570"/>
              <a:gd name="T31" fmla="*/ 425 h 1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70" h="1772">
                <a:moveTo>
                  <a:pt x="1914" y="425"/>
                </a:moveTo>
                <a:cubicBezTo>
                  <a:pt x="1791" y="174"/>
                  <a:pt x="1537" y="0"/>
                  <a:pt x="1247" y="0"/>
                </a:cubicBezTo>
                <a:cubicBezTo>
                  <a:pt x="890" y="0"/>
                  <a:pt x="593" y="253"/>
                  <a:pt x="519" y="593"/>
                </a:cubicBezTo>
                <a:cubicBezTo>
                  <a:pt x="345" y="611"/>
                  <a:pt x="197" y="704"/>
                  <a:pt x="100" y="844"/>
                </a:cubicBezTo>
                <a:lnTo>
                  <a:pt x="987" y="844"/>
                </a:lnTo>
                <a:cubicBezTo>
                  <a:pt x="1047" y="765"/>
                  <a:pt x="1141" y="716"/>
                  <a:pt x="1247" y="716"/>
                </a:cubicBezTo>
                <a:cubicBezTo>
                  <a:pt x="1429" y="716"/>
                  <a:pt x="1577" y="867"/>
                  <a:pt x="1577" y="1053"/>
                </a:cubicBezTo>
                <a:cubicBezTo>
                  <a:pt x="1577" y="1239"/>
                  <a:pt x="1429" y="1391"/>
                  <a:pt x="1247" y="1391"/>
                </a:cubicBezTo>
                <a:cubicBezTo>
                  <a:pt x="1141" y="1391"/>
                  <a:pt x="1050" y="1341"/>
                  <a:pt x="987" y="1263"/>
                </a:cubicBezTo>
                <a:lnTo>
                  <a:pt x="0" y="1263"/>
                </a:lnTo>
                <a:cubicBezTo>
                  <a:pt x="40" y="1551"/>
                  <a:pt x="283" y="1772"/>
                  <a:pt x="574" y="1772"/>
                </a:cubicBezTo>
                <a:cubicBezTo>
                  <a:pt x="574" y="1772"/>
                  <a:pt x="576" y="1772"/>
                  <a:pt x="576" y="1772"/>
                </a:cubicBezTo>
                <a:lnTo>
                  <a:pt x="1905" y="1772"/>
                </a:lnTo>
                <a:cubicBezTo>
                  <a:pt x="1905" y="1772"/>
                  <a:pt x="1908" y="1772"/>
                  <a:pt x="1908" y="1772"/>
                </a:cubicBezTo>
                <a:cubicBezTo>
                  <a:pt x="2273" y="1772"/>
                  <a:pt x="2570" y="1469"/>
                  <a:pt x="2570" y="1097"/>
                </a:cubicBezTo>
                <a:cubicBezTo>
                  <a:pt x="2570" y="727"/>
                  <a:pt x="2276" y="427"/>
                  <a:pt x="1914" y="425"/>
                </a:cubicBezTo>
                <a:close/>
              </a:path>
            </a:pathLst>
          </a:custGeom>
          <a:solidFill>
            <a:srgbClr val="20386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pic>
        <p:nvPicPr>
          <p:cNvPr id="7223" name="Picture 55"/>
          <p:cNvPicPr>
            <a:picLocks noChangeAspect="1" noChangeArrowheads="1"/>
          </p:cNvPicPr>
          <p:nvPr/>
        </p:nvPicPr>
        <p:blipFill>
          <a:blip r:embed="rId29">
            <a:extLst>
              <a:ext uri="{28A0092B-C50C-407E-A947-70E740481C1C}">
                <a14:useLocalDpi xmlns:a14="http://schemas.microsoft.com/office/drawing/2010/main"/>
              </a:ext>
            </a:extLst>
          </a:blip>
          <a:srcRect/>
          <a:stretch>
            <a:fillRect/>
          </a:stretch>
        </p:blipFill>
        <p:spPr bwMode="auto">
          <a:xfrm>
            <a:off x="9289816" y="1145966"/>
            <a:ext cx="1331912" cy="135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Freeform 57"/>
          <p:cNvSpPr>
            <a:spLocks/>
          </p:cNvSpPr>
          <p:nvPr/>
        </p:nvSpPr>
        <p:spPr bwMode="auto">
          <a:xfrm>
            <a:off x="9342204" y="1182479"/>
            <a:ext cx="1204912" cy="1228725"/>
          </a:xfrm>
          <a:custGeom>
            <a:avLst/>
            <a:gdLst>
              <a:gd name="T0" fmla="*/ 759 w 759"/>
              <a:gd name="T1" fmla="*/ 0 h 774"/>
              <a:gd name="T2" fmla="*/ 726 w 759"/>
              <a:gd name="T3" fmla="*/ 96 h 774"/>
              <a:gd name="T4" fmla="*/ 710 w 759"/>
              <a:gd name="T5" fmla="*/ 81 h 774"/>
              <a:gd name="T6" fmla="*/ 79 w 759"/>
              <a:gd name="T7" fmla="*/ 724 h 774"/>
              <a:gd name="T8" fmla="*/ 94 w 759"/>
              <a:gd name="T9" fmla="*/ 739 h 774"/>
              <a:gd name="T10" fmla="*/ 0 w 759"/>
              <a:gd name="T11" fmla="*/ 774 h 774"/>
              <a:gd name="T12" fmla="*/ 33 w 759"/>
              <a:gd name="T13" fmla="*/ 679 h 774"/>
              <a:gd name="T14" fmla="*/ 48 w 759"/>
              <a:gd name="T15" fmla="*/ 694 h 774"/>
              <a:gd name="T16" fmla="*/ 680 w 759"/>
              <a:gd name="T17" fmla="*/ 51 h 774"/>
              <a:gd name="T18" fmla="*/ 665 w 759"/>
              <a:gd name="T19" fmla="*/ 36 h 774"/>
              <a:gd name="T20" fmla="*/ 759 w 759"/>
              <a:gd name="T21"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9" h="774">
                <a:moveTo>
                  <a:pt x="759" y="0"/>
                </a:moveTo>
                <a:lnTo>
                  <a:pt x="726" y="96"/>
                </a:lnTo>
                <a:lnTo>
                  <a:pt x="710" y="81"/>
                </a:lnTo>
                <a:lnTo>
                  <a:pt x="79" y="724"/>
                </a:lnTo>
                <a:lnTo>
                  <a:pt x="94" y="739"/>
                </a:lnTo>
                <a:lnTo>
                  <a:pt x="0" y="774"/>
                </a:lnTo>
                <a:lnTo>
                  <a:pt x="33" y="679"/>
                </a:lnTo>
                <a:lnTo>
                  <a:pt x="48" y="694"/>
                </a:lnTo>
                <a:lnTo>
                  <a:pt x="680" y="51"/>
                </a:lnTo>
                <a:lnTo>
                  <a:pt x="665" y="36"/>
                </a:lnTo>
                <a:lnTo>
                  <a:pt x="759" y="0"/>
                </a:lnTo>
                <a:close/>
              </a:path>
            </a:pathLst>
          </a:custGeom>
          <a:solidFill>
            <a:srgbClr val="A5A5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58"/>
          <p:cNvSpPr>
            <a:spLocks/>
          </p:cNvSpPr>
          <p:nvPr/>
        </p:nvSpPr>
        <p:spPr bwMode="auto">
          <a:xfrm>
            <a:off x="9342204" y="1182479"/>
            <a:ext cx="1204912" cy="1228725"/>
          </a:xfrm>
          <a:custGeom>
            <a:avLst/>
            <a:gdLst>
              <a:gd name="T0" fmla="*/ 759 w 759"/>
              <a:gd name="T1" fmla="*/ 0 h 774"/>
              <a:gd name="T2" fmla="*/ 726 w 759"/>
              <a:gd name="T3" fmla="*/ 96 h 774"/>
              <a:gd name="T4" fmla="*/ 710 w 759"/>
              <a:gd name="T5" fmla="*/ 81 h 774"/>
              <a:gd name="T6" fmla="*/ 79 w 759"/>
              <a:gd name="T7" fmla="*/ 724 h 774"/>
              <a:gd name="T8" fmla="*/ 94 w 759"/>
              <a:gd name="T9" fmla="*/ 739 h 774"/>
              <a:gd name="T10" fmla="*/ 0 w 759"/>
              <a:gd name="T11" fmla="*/ 774 h 774"/>
              <a:gd name="T12" fmla="*/ 33 w 759"/>
              <a:gd name="T13" fmla="*/ 679 h 774"/>
              <a:gd name="T14" fmla="*/ 48 w 759"/>
              <a:gd name="T15" fmla="*/ 694 h 774"/>
              <a:gd name="T16" fmla="*/ 680 w 759"/>
              <a:gd name="T17" fmla="*/ 51 h 774"/>
              <a:gd name="T18" fmla="*/ 665 w 759"/>
              <a:gd name="T19" fmla="*/ 36 h 774"/>
              <a:gd name="T20" fmla="*/ 759 w 759"/>
              <a:gd name="T21" fmla="*/ 0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9" h="774">
                <a:moveTo>
                  <a:pt x="759" y="0"/>
                </a:moveTo>
                <a:lnTo>
                  <a:pt x="726" y="96"/>
                </a:lnTo>
                <a:lnTo>
                  <a:pt x="710" y="81"/>
                </a:lnTo>
                <a:lnTo>
                  <a:pt x="79" y="724"/>
                </a:lnTo>
                <a:lnTo>
                  <a:pt x="94" y="739"/>
                </a:lnTo>
                <a:lnTo>
                  <a:pt x="0" y="774"/>
                </a:lnTo>
                <a:lnTo>
                  <a:pt x="33" y="679"/>
                </a:lnTo>
                <a:lnTo>
                  <a:pt x="48" y="694"/>
                </a:lnTo>
                <a:lnTo>
                  <a:pt x="680" y="51"/>
                </a:lnTo>
                <a:lnTo>
                  <a:pt x="665" y="36"/>
                </a:lnTo>
                <a:lnTo>
                  <a:pt x="759" y="0"/>
                </a:lnTo>
                <a:close/>
              </a:path>
            </a:pathLst>
          </a:custGeom>
          <a:noFill/>
          <a:ln w="11113" cap="sq">
            <a:solidFill>
              <a:srgbClr val="7F7F7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236" name="Picture 68"/>
          <p:cNvPicPr>
            <a:picLocks noChangeAspect="1" noChangeArrowheads="1"/>
          </p:cNvPicPr>
          <p:nvPr/>
        </p:nvPicPr>
        <p:blipFill>
          <a:blip r:embed="rId30">
            <a:extLst>
              <a:ext uri="{28A0092B-C50C-407E-A947-70E740481C1C}">
                <a14:useLocalDpi xmlns:a14="http://schemas.microsoft.com/office/drawing/2010/main"/>
              </a:ext>
            </a:extLst>
          </a:blip>
          <a:srcRect/>
          <a:stretch>
            <a:fillRect/>
          </a:stretch>
        </p:blipFill>
        <p:spPr bwMode="auto">
          <a:xfrm>
            <a:off x="7840429" y="5603666"/>
            <a:ext cx="261937"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37" name="Picture 69"/>
          <p:cNvPicPr>
            <a:picLocks noChangeAspect="1" noChangeArrowheads="1"/>
          </p:cNvPicPr>
          <p:nvPr/>
        </p:nvPicPr>
        <p:blipFill>
          <a:blip r:embed="rId31">
            <a:extLst>
              <a:ext uri="{28A0092B-C50C-407E-A947-70E740481C1C}">
                <a14:useLocalDpi xmlns:a14="http://schemas.microsoft.com/office/drawing/2010/main"/>
              </a:ext>
            </a:extLst>
          </a:blip>
          <a:srcRect/>
          <a:stretch>
            <a:fillRect/>
          </a:stretch>
        </p:blipFill>
        <p:spPr bwMode="auto">
          <a:xfrm>
            <a:off x="7840429" y="5603666"/>
            <a:ext cx="261937" cy="20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4" name="Freeform 70"/>
          <p:cNvSpPr>
            <a:spLocks noEditPoints="1"/>
          </p:cNvSpPr>
          <p:nvPr/>
        </p:nvSpPr>
        <p:spPr bwMode="auto">
          <a:xfrm>
            <a:off x="7888054" y="5632241"/>
            <a:ext cx="147637" cy="100013"/>
          </a:xfrm>
          <a:custGeom>
            <a:avLst/>
            <a:gdLst>
              <a:gd name="T0" fmla="*/ 0 w 93"/>
              <a:gd name="T1" fmla="*/ 63 h 63"/>
              <a:gd name="T2" fmla="*/ 93 w 93"/>
              <a:gd name="T3" fmla="*/ 63 h 63"/>
              <a:gd name="T4" fmla="*/ 93 w 93"/>
              <a:gd name="T5" fmla="*/ 0 h 63"/>
              <a:gd name="T6" fmla="*/ 0 w 93"/>
              <a:gd name="T7" fmla="*/ 0 h 63"/>
              <a:gd name="T8" fmla="*/ 0 w 93"/>
              <a:gd name="T9" fmla="*/ 63 h 63"/>
              <a:gd name="T10" fmla="*/ 67 w 93"/>
              <a:gd name="T11" fmla="*/ 45 h 63"/>
              <a:gd name="T12" fmla="*/ 50 w 93"/>
              <a:gd name="T13" fmla="*/ 55 h 63"/>
              <a:gd name="T14" fmla="*/ 50 w 93"/>
              <a:gd name="T15" fmla="*/ 35 h 63"/>
              <a:gd name="T16" fmla="*/ 67 w 93"/>
              <a:gd name="T17" fmla="*/ 24 h 63"/>
              <a:gd name="T18" fmla="*/ 67 w 93"/>
              <a:gd name="T19" fmla="*/ 45 h 63"/>
              <a:gd name="T20" fmla="*/ 48 w 93"/>
              <a:gd name="T21" fmla="*/ 11 h 63"/>
              <a:gd name="T22" fmla="*/ 66 w 93"/>
              <a:gd name="T23" fmla="*/ 21 h 63"/>
              <a:gd name="T24" fmla="*/ 48 w 93"/>
              <a:gd name="T25" fmla="*/ 32 h 63"/>
              <a:gd name="T26" fmla="*/ 30 w 93"/>
              <a:gd name="T27" fmla="*/ 21 h 63"/>
              <a:gd name="T28" fmla="*/ 48 w 93"/>
              <a:gd name="T29" fmla="*/ 11 h 63"/>
              <a:gd name="T30" fmla="*/ 28 w 93"/>
              <a:gd name="T31" fmla="*/ 24 h 63"/>
              <a:gd name="T32" fmla="*/ 46 w 93"/>
              <a:gd name="T33" fmla="*/ 34 h 63"/>
              <a:gd name="T34" fmla="*/ 46 w 93"/>
              <a:gd name="T35" fmla="*/ 55 h 63"/>
              <a:gd name="T36" fmla="*/ 28 w 93"/>
              <a:gd name="T37" fmla="*/ 45 h 63"/>
              <a:gd name="T38" fmla="*/ 28 w 93"/>
              <a:gd name="T39" fmla="*/ 24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3" h="63">
                <a:moveTo>
                  <a:pt x="0" y="63"/>
                </a:moveTo>
                <a:lnTo>
                  <a:pt x="93" y="63"/>
                </a:lnTo>
                <a:lnTo>
                  <a:pt x="93" y="0"/>
                </a:lnTo>
                <a:lnTo>
                  <a:pt x="0" y="0"/>
                </a:lnTo>
                <a:lnTo>
                  <a:pt x="0" y="63"/>
                </a:lnTo>
                <a:close/>
                <a:moveTo>
                  <a:pt x="67" y="45"/>
                </a:moveTo>
                <a:lnTo>
                  <a:pt x="50" y="55"/>
                </a:lnTo>
                <a:lnTo>
                  <a:pt x="50" y="35"/>
                </a:lnTo>
                <a:lnTo>
                  <a:pt x="67" y="24"/>
                </a:lnTo>
                <a:lnTo>
                  <a:pt x="67" y="45"/>
                </a:lnTo>
                <a:close/>
                <a:moveTo>
                  <a:pt x="48" y="11"/>
                </a:moveTo>
                <a:lnTo>
                  <a:pt x="66" y="21"/>
                </a:lnTo>
                <a:lnTo>
                  <a:pt x="48" y="32"/>
                </a:lnTo>
                <a:lnTo>
                  <a:pt x="30" y="21"/>
                </a:lnTo>
                <a:lnTo>
                  <a:pt x="48" y="11"/>
                </a:lnTo>
                <a:close/>
                <a:moveTo>
                  <a:pt x="28" y="24"/>
                </a:moveTo>
                <a:lnTo>
                  <a:pt x="46" y="34"/>
                </a:lnTo>
                <a:lnTo>
                  <a:pt x="46" y="55"/>
                </a:lnTo>
                <a:lnTo>
                  <a:pt x="28" y="45"/>
                </a:lnTo>
                <a:lnTo>
                  <a:pt x="28" y="24"/>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239" name="Picture 71"/>
          <p:cNvPicPr>
            <a:picLocks noChangeAspect="1" noChangeArrowheads="1"/>
          </p:cNvPicPr>
          <p:nvPr/>
        </p:nvPicPr>
        <p:blipFill>
          <a:blip r:embed="rId32">
            <a:extLst>
              <a:ext uri="{28A0092B-C50C-407E-A947-70E740481C1C}">
                <a14:useLocalDpi xmlns:a14="http://schemas.microsoft.com/office/drawing/2010/main"/>
              </a:ext>
            </a:extLst>
          </a:blip>
          <a:srcRect/>
          <a:stretch>
            <a:fillRect/>
          </a:stretch>
        </p:blipFill>
        <p:spPr bwMode="auto">
          <a:xfrm>
            <a:off x="7713429" y="5530641"/>
            <a:ext cx="4984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40" name="Picture 72"/>
          <p:cNvPicPr>
            <a:picLocks noChangeAspect="1" noChangeArrowheads="1"/>
          </p:cNvPicPr>
          <p:nvPr/>
        </p:nvPicPr>
        <p:blipFill>
          <a:blip r:embed="rId33">
            <a:extLst>
              <a:ext uri="{28A0092B-C50C-407E-A947-70E740481C1C}">
                <a14:useLocalDpi xmlns:a14="http://schemas.microsoft.com/office/drawing/2010/main"/>
              </a:ext>
            </a:extLst>
          </a:blip>
          <a:srcRect/>
          <a:stretch>
            <a:fillRect/>
          </a:stretch>
        </p:blipFill>
        <p:spPr bwMode="auto">
          <a:xfrm>
            <a:off x="7713429" y="5530641"/>
            <a:ext cx="498475"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Freeform 73"/>
          <p:cNvSpPr>
            <a:spLocks noEditPoints="1"/>
          </p:cNvSpPr>
          <p:nvPr/>
        </p:nvSpPr>
        <p:spPr bwMode="auto">
          <a:xfrm>
            <a:off x="7757879" y="5559216"/>
            <a:ext cx="395287" cy="314325"/>
          </a:xfrm>
          <a:custGeom>
            <a:avLst/>
            <a:gdLst>
              <a:gd name="T0" fmla="*/ 31 w 696"/>
              <a:gd name="T1" fmla="*/ 0 h 556"/>
              <a:gd name="T2" fmla="*/ 0 w 696"/>
              <a:gd name="T3" fmla="*/ 526 h 556"/>
              <a:gd name="T4" fmla="*/ 666 w 696"/>
              <a:gd name="T5" fmla="*/ 556 h 556"/>
              <a:gd name="T6" fmla="*/ 696 w 696"/>
              <a:gd name="T7" fmla="*/ 30 h 556"/>
              <a:gd name="T8" fmla="*/ 346 w 696"/>
              <a:gd name="T9" fmla="*/ 461 h 556"/>
              <a:gd name="T10" fmla="*/ 326 w 696"/>
              <a:gd name="T11" fmla="*/ 520 h 556"/>
              <a:gd name="T12" fmla="*/ 322 w 696"/>
              <a:gd name="T13" fmla="*/ 521 h 556"/>
              <a:gd name="T14" fmla="*/ 315 w 696"/>
              <a:gd name="T15" fmla="*/ 521 h 556"/>
              <a:gd name="T16" fmla="*/ 311 w 696"/>
              <a:gd name="T17" fmla="*/ 520 h 556"/>
              <a:gd name="T18" fmla="*/ 309 w 696"/>
              <a:gd name="T19" fmla="*/ 519 h 556"/>
              <a:gd name="T20" fmla="*/ 289 w 696"/>
              <a:gd name="T21" fmla="*/ 461 h 556"/>
              <a:gd name="T22" fmla="*/ 289 w 696"/>
              <a:gd name="T23" fmla="*/ 456 h 556"/>
              <a:gd name="T24" fmla="*/ 295 w 696"/>
              <a:gd name="T25" fmla="*/ 455 h 556"/>
              <a:gd name="T26" fmla="*/ 301 w 696"/>
              <a:gd name="T27" fmla="*/ 456 h 556"/>
              <a:gd name="T28" fmla="*/ 302 w 696"/>
              <a:gd name="T29" fmla="*/ 458 h 556"/>
              <a:gd name="T30" fmla="*/ 318 w 696"/>
              <a:gd name="T31" fmla="*/ 508 h 556"/>
              <a:gd name="T32" fmla="*/ 334 w 696"/>
              <a:gd name="T33" fmla="*/ 457 h 556"/>
              <a:gd name="T34" fmla="*/ 337 w 696"/>
              <a:gd name="T35" fmla="*/ 455 h 556"/>
              <a:gd name="T36" fmla="*/ 345 w 696"/>
              <a:gd name="T37" fmla="*/ 455 h 556"/>
              <a:gd name="T38" fmla="*/ 347 w 696"/>
              <a:gd name="T39" fmla="*/ 458 h 556"/>
              <a:gd name="T40" fmla="*/ 431 w 696"/>
              <a:gd name="T41" fmla="*/ 519 h 556"/>
              <a:gd name="T42" fmla="*/ 429 w 696"/>
              <a:gd name="T43" fmla="*/ 520 h 556"/>
              <a:gd name="T44" fmla="*/ 424 w 696"/>
              <a:gd name="T45" fmla="*/ 521 h 556"/>
              <a:gd name="T46" fmla="*/ 419 w 696"/>
              <a:gd name="T47" fmla="*/ 520 h 556"/>
              <a:gd name="T48" fmla="*/ 418 w 696"/>
              <a:gd name="T49" fmla="*/ 519 h 556"/>
              <a:gd name="T50" fmla="*/ 418 w 696"/>
              <a:gd name="T51" fmla="*/ 466 h 556"/>
              <a:gd name="T52" fmla="*/ 399 w 696"/>
              <a:gd name="T53" fmla="*/ 520 h 556"/>
              <a:gd name="T54" fmla="*/ 395 w 696"/>
              <a:gd name="T55" fmla="*/ 521 h 556"/>
              <a:gd name="T56" fmla="*/ 390 w 696"/>
              <a:gd name="T57" fmla="*/ 521 h 556"/>
              <a:gd name="T58" fmla="*/ 386 w 696"/>
              <a:gd name="T59" fmla="*/ 520 h 556"/>
              <a:gd name="T60" fmla="*/ 368 w 696"/>
              <a:gd name="T61" fmla="*/ 466 h 556"/>
              <a:gd name="T62" fmla="*/ 367 w 696"/>
              <a:gd name="T63" fmla="*/ 519 h 556"/>
              <a:gd name="T64" fmla="*/ 366 w 696"/>
              <a:gd name="T65" fmla="*/ 520 h 556"/>
              <a:gd name="T66" fmla="*/ 361 w 696"/>
              <a:gd name="T67" fmla="*/ 521 h 556"/>
              <a:gd name="T68" fmla="*/ 356 w 696"/>
              <a:gd name="T69" fmla="*/ 520 h 556"/>
              <a:gd name="T70" fmla="*/ 355 w 696"/>
              <a:gd name="T71" fmla="*/ 519 h 556"/>
              <a:gd name="T72" fmla="*/ 356 w 696"/>
              <a:gd name="T73" fmla="*/ 457 h 556"/>
              <a:gd name="T74" fmla="*/ 369 w 696"/>
              <a:gd name="T75" fmla="*/ 456 h 556"/>
              <a:gd name="T76" fmla="*/ 375 w 696"/>
              <a:gd name="T77" fmla="*/ 457 h 556"/>
              <a:gd name="T78" fmla="*/ 379 w 696"/>
              <a:gd name="T79" fmla="*/ 463 h 556"/>
              <a:gd name="T80" fmla="*/ 393 w 696"/>
              <a:gd name="T81" fmla="*/ 502 h 556"/>
              <a:gd name="T82" fmla="*/ 409 w 696"/>
              <a:gd name="T83" fmla="*/ 460 h 556"/>
              <a:gd name="T84" fmla="*/ 413 w 696"/>
              <a:gd name="T85" fmla="*/ 456 h 556"/>
              <a:gd name="T86" fmla="*/ 425 w 696"/>
              <a:gd name="T87" fmla="*/ 456 h 556"/>
              <a:gd name="T88" fmla="*/ 429 w 696"/>
              <a:gd name="T89" fmla="*/ 457 h 556"/>
              <a:gd name="T90" fmla="*/ 431 w 696"/>
              <a:gd name="T91" fmla="*/ 461 h 556"/>
              <a:gd name="T92" fmla="*/ 431 w 696"/>
              <a:gd name="T93" fmla="*/ 519 h 556"/>
              <a:gd name="T94" fmla="*/ 496 w 696"/>
              <a:gd name="T95" fmla="*/ 328 h 556"/>
              <a:gd name="T96" fmla="*/ 460 w 696"/>
              <a:gd name="T97" fmla="*/ 370 h 556"/>
              <a:gd name="T98" fmla="*/ 259 w 696"/>
              <a:gd name="T99" fmla="*/ 385 h 556"/>
              <a:gd name="T100" fmla="*/ 318 w 696"/>
              <a:gd name="T101" fmla="*/ 328 h 556"/>
              <a:gd name="T102" fmla="*/ 207 w 696"/>
              <a:gd name="T103" fmla="*/ 311 h 556"/>
              <a:gd name="T104" fmla="*/ 223 w 696"/>
              <a:gd name="T105" fmla="*/ 109 h 556"/>
              <a:gd name="T106" fmla="*/ 512 w 696"/>
              <a:gd name="T107" fmla="*/ 126 h 556"/>
              <a:gd name="T108" fmla="*/ 512 w 696"/>
              <a:gd name="T109" fmla="*/ 311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6" h="556">
                <a:moveTo>
                  <a:pt x="666" y="0"/>
                </a:moveTo>
                <a:lnTo>
                  <a:pt x="31" y="0"/>
                </a:lnTo>
                <a:cubicBezTo>
                  <a:pt x="14" y="0"/>
                  <a:pt x="0" y="13"/>
                  <a:pt x="0" y="30"/>
                </a:cubicBezTo>
                <a:lnTo>
                  <a:pt x="0" y="526"/>
                </a:lnTo>
                <a:cubicBezTo>
                  <a:pt x="0" y="543"/>
                  <a:pt x="14" y="556"/>
                  <a:pt x="31" y="556"/>
                </a:cubicBezTo>
                <a:lnTo>
                  <a:pt x="666" y="556"/>
                </a:lnTo>
                <a:cubicBezTo>
                  <a:pt x="683" y="556"/>
                  <a:pt x="696" y="543"/>
                  <a:pt x="696" y="526"/>
                </a:cubicBezTo>
                <a:lnTo>
                  <a:pt x="696" y="30"/>
                </a:lnTo>
                <a:cubicBezTo>
                  <a:pt x="696" y="13"/>
                  <a:pt x="683" y="0"/>
                  <a:pt x="666" y="0"/>
                </a:cubicBezTo>
                <a:close/>
                <a:moveTo>
                  <a:pt x="346" y="461"/>
                </a:moveTo>
                <a:lnTo>
                  <a:pt x="327" y="518"/>
                </a:lnTo>
                <a:cubicBezTo>
                  <a:pt x="326" y="519"/>
                  <a:pt x="326" y="519"/>
                  <a:pt x="326" y="520"/>
                </a:cubicBezTo>
                <a:cubicBezTo>
                  <a:pt x="326" y="520"/>
                  <a:pt x="325" y="520"/>
                  <a:pt x="325" y="520"/>
                </a:cubicBezTo>
                <a:cubicBezTo>
                  <a:pt x="324" y="521"/>
                  <a:pt x="323" y="521"/>
                  <a:pt x="322" y="521"/>
                </a:cubicBezTo>
                <a:cubicBezTo>
                  <a:pt x="321" y="521"/>
                  <a:pt x="320" y="521"/>
                  <a:pt x="318" y="521"/>
                </a:cubicBezTo>
                <a:cubicBezTo>
                  <a:pt x="317" y="521"/>
                  <a:pt x="316" y="521"/>
                  <a:pt x="315" y="521"/>
                </a:cubicBezTo>
                <a:cubicBezTo>
                  <a:pt x="314" y="521"/>
                  <a:pt x="313" y="521"/>
                  <a:pt x="312" y="521"/>
                </a:cubicBezTo>
                <a:cubicBezTo>
                  <a:pt x="312" y="521"/>
                  <a:pt x="311" y="520"/>
                  <a:pt x="311" y="520"/>
                </a:cubicBezTo>
                <a:cubicBezTo>
                  <a:pt x="310" y="520"/>
                  <a:pt x="310" y="520"/>
                  <a:pt x="310" y="520"/>
                </a:cubicBezTo>
                <a:cubicBezTo>
                  <a:pt x="309" y="520"/>
                  <a:pt x="309" y="519"/>
                  <a:pt x="309" y="519"/>
                </a:cubicBezTo>
                <a:cubicBezTo>
                  <a:pt x="309" y="519"/>
                  <a:pt x="309" y="518"/>
                  <a:pt x="308" y="518"/>
                </a:cubicBezTo>
                <a:lnTo>
                  <a:pt x="289" y="461"/>
                </a:lnTo>
                <a:cubicBezTo>
                  <a:pt x="289" y="459"/>
                  <a:pt x="288" y="458"/>
                  <a:pt x="288" y="458"/>
                </a:cubicBezTo>
                <a:cubicBezTo>
                  <a:pt x="288" y="457"/>
                  <a:pt x="288" y="456"/>
                  <a:pt x="289" y="456"/>
                </a:cubicBezTo>
                <a:cubicBezTo>
                  <a:pt x="289" y="456"/>
                  <a:pt x="290" y="456"/>
                  <a:pt x="291" y="455"/>
                </a:cubicBezTo>
                <a:cubicBezTo>
                  <a:pt x="292" y="455"/>
                  <a:pt x="293" y="455"/>
                  <a:pt x="295" y="455"/>
                </a:cubicBezTo>
                <a:cubicBezTo>
                  <a:pt x="297" y="455"/>
                  <a:pt x="298" y="455"/>
                  <a:pt x="299" y="455"/>
                </a:cubicBezTo>
                <a:cubicBezTo>
                  <a:pt x="300" y="455"/>
                  <a:pt x="300" y="456"/>
                  <a:pt x="301" y="456"/>
                </a:cubicBezTo>
                <a:cubicBezTo>
                  <a:pt x="301" y="456"/>
                  <a:pt x="302" y="456"/>
                  <a:pt x="302" y="456"/>
                </a:cubicBezTo>
                <a:cubicBezTo>
                  <a:pt x="302" y="457"/>
                  <a:pt x="302" y="457"/>
                  <a:pt x="302" y="458"/>
                </a:cubicBezTo>
                <a:lnTo>
                  <a:pt x="318" y="508"/>
                </a:lnTo>
                <a:lnTo>
                  <a:pt x="318" y="508"/>
                </a:lnTo>
                <a:lnTo>
                  <a:pt x="334" y="458"/>
                </a:lnTo>
                <a:cubicBezTo>
                  <a:pt x="334" y="457"/>
                  <a:pt x="334" y="457"/>
                  <a:pt x="334" y="457"/>
                </a:cubicBezTo>
                <a:cubicBezTo>
                  <a:pt x="334" y="456"/>
                  <a:pt x="335" y="456"/>
                  <a:pt x="335" y="456"/>
                </a:cubicBezTo>
                <a:cubicBezTo>
                  <a:pt x="336" y="456"/>
                  <a:pt x="336" y="455"/>
                  <a:pt x="337" y="455"/>
                </a:cubicBezTo>
                <a:cubicBezTo>
                  <a:pt x="338" y="455"/>
                  <a:pt x="339" y="455"/>
                  <a:pt x="341" y="455"/>
                </a:cubicBezTo>
                <a:cubicBezTo>
                  <a:pt x="343" y="455"/>
                  <a:pt x="344" y="455"/>
                  <a:pt x="345" y="455"/>
                </a:cubicBezTo>
                <a:cubicBezTo>
                  <a:pt x="345" y="456"/>
                  <a:pt x="346" y="456"/>
                  <a:pt x="346" y="456"/>
                </a:cubicBezTo>
                <a:cubicBezTo>
                  <a:pt x="347" y="457"/>
                  <a:pt x="347" y="457"/>
                  <a:pt x="347" y="458"/>
                </a:cubicBezTo>
                <a:cubicBezTo>
                  <a:pt x="347" y="459"/>
                  <a:pt x="346" y="459"/>
                  <a:pt x="346" y="461"/>
                </a:cubicBezTo>
                <a:close/>
                <a:moveTo>
                  <a:pt x="431" y="519"/>
                </a:moveTo>
                <a:cubicBezTo>
                  <a:pt x="431" y="519"/>
                  <a:pt x="431" y="519"/>
                  <a:pt x="430" y="520"/>
                </a:cubicBezTo>
                <a:cubicBezTo>
                  <a:pt x="430" y="520"/>
                  <a:pt x="430" y="520"/>
                  <a:pt x="429" y="520"/>
                </a:cubicBezTo>
                <a:cubicBezTo>
                  <a:pt x="429" y="520"/>
                  <a:pt x="428" y="521"/>
                  <a:pt x="427" y="521"/>
                </a:cubicBezTo>
                <a:cubicBezTo>
                  <a:pt x="427" y="521"/>
                  <a:pt x="426" y="521"/>
                  <a:pt x="424" y="521"/>
                </a:cubicBezTo>
                <a:cubicBezTo>
                  <a:pt x="423" y="521"/>
                  <a:pt x="422" y="521"/>
                  <a:pt x="421" y="521"/>
                </a:cubicBezTo>
                <a:cubicBezTo>
                  <a:pt x="421" y="521"/>
                  <a:pt x="420" y="520"/>
                  <a:pt x="419" y="520"/>
                </a:cubicBezTo>
                <a:cubicBezTo>
                  <a:pt x="419" y="520"/>
                  <a:pt x="419" y="520"/>
                  <a:pt x="418" y="520"/>
                </a:cubicBezTo>
                <a:cubicBezTo>
                  <a:pt x="418" y="519"/>
                  <a:pt x="418" y="519"/>
                  <a:pt x="418" y="519"/>
                </a:cubicBezTo>
                <a:lnTo>
                  <a:pt x="418" y="466"/>
                </a:lnTo>
                <a:lnTo>
                  <a:pt x="418" y="466"/>
                </a:lnTo>
                <a:lnTo>
                  <a:pt x="399" y="519"/>
                </a:lnTo>
                <a:cubicBezTo>
                  <a:pt x="399" y="519"/>
                  <a:pt x="399" y="519"/>
                  <a:pt x="399" y="520"/>
                </a:cubicBezTo>
                <a:cubicBezTo>
                  <a:pt x="398" y="520"/>
                  <a:pt x="398" y="520"/>
                  <a:pt x="397" y="520"/>
                </a:cubicBezTo>
                <a:cubicBezTo>
                  <a:pt x="397" y="521"/>
                  <a:pt x="396" y="521"/>
                  <a:pt x="395" y="521"/>
                </a:cubicBezTo>
                <a:cubicBezTo>
                  <a:pt x="395" y="521"/>
                  <a:pt x="394" y="521"/>
                  <a:pt x="392" y="521"/>
                </a:cubicBezTo>
                <a:cubicBezTo>
                  <a:pt x="391" y="521"/>
                  <a:pt x="390" y="521"/>
                  <a:pt x="390" y="521"/>
                </a:cubicBezTo>
                <a:cubicBezTo>
                  <a:pt x="389" y="521"/>
                  <a:pt x="388" y="520"/>
                  <a:pt x="388" y="520"/>
                </a:cubicBezTo>
                <a:cubicBezTo>
                  <a:pt x="387" y="520"/>
                  <a:pt x="387" y="520"/>
                  <a:pt x="386" y="520"/>
                </a:cubicBezTo>
                <a:cubicBezTo>
                  <a:pt x="386" y="519"/>
                  <a:pt x="386" y="519"/>
                  <a:pt x="386" y="519"/>
                </a:cubicBezTo>
                <a:lnTo>
                  <a:pt x="368" y="466"/>
                </a:lnTo>
                <a:lnTo>
                  <a:pt x="367" y="466"/>
                </a:lnTo>
                <a:lnTo>
                  <a:pt x="367" y="519"/>
                </a:lnTo>
                <a:cubicBezTo>
                  <a:pt x="367" y="519"/>
                  <a:pt x="367" y="519"/>
                  <a:pt x="367" y="520"/>
                </a:cubicBezTo>
                <a:cubicBezTo>
                  <a:pt x="367" y="520"/>
                  <a:pt x="367" y="520"/>
                  <a:pt x="366" y="520"/>
                </a:cubicBezTo>
                <a:cubicBezTo>
                  <a:pt x="366" y="520"/>
                  <a:pt x="365" y="521"/>
                  <a:pt x="364" y="521"/>
                </a:cubicBezTo>
                <a:cubicBezTo>
                  <a:pt x="363" y="521"/>
                  <a:pt x="362" y="521"/>
                  <a:pt x="361" y="521"/>
                </a:cubicBezTo>
                <a:cubicBezTo>
                  <a:pt x="360" y="521"/>
                  <a:pt x="359" y="521"/>
                  <a:pt x="358" y="521"/>
                </a:cubicBezTo>
                <a:cubicBezTo>
                  <a:pt x="357" y="521"/>
                  <a:pt x="357" y="520"/>
                  <a:pt x="356" y="520"/>
                </a:cubicBezTo>
                <a:cubicBezTo>
                  <a:pt x="356" y="520"/>
                  <a:pt x="355" y="520"/>
                  <a:pt x="355" y="520"/>
                </a:cubicBezTo>
                <a:cubicBezTo>
                  <a:pt x="355" y="519"/>
                  <a:pt x="355" y="519"/>
                  <a:pt x="355" y="519"/>
                </a:cubicBezTo>
                <a:lnTo>
                  <a:pt x="355" y="461"/>
                </a:lnTo>
                <a:cubicBezTo>
                  <a:pt x="355" y="459"/>
                  <a:pt x="355" y="458"/>
                  <a:pt x="356" y="457"/>
                </a:cubicBezTo>
                <a:cubicBezTo>
                  <a:pt x="357" y="456"/>
                  <a:pt x="358" y="456"/>
                  <a:pt x="360" y="456"/>
                </a:cubicBezTo>
                <a:lnTo>
                  <a:pt x="369" y="456"/>
                </a:lnTo>
                <a:cubicBezTo>
                  <a:pt x="370" y="456"/>
                  <a:pt x="371" y="456"/>
                  <a:pt x="373" y="456"/>
                </a:cubicBezTo>
                <a:cubicBezTo>
                  <a:pt x="374" y="456"/>
                  <a:pt x="375" y="457"/>
                  <a:pt x="375" y="457"/>
                </a:cubicBezTo>
                <a:cubicBezTo>
                  <a:pt x="376" y="458"/>
                  <a:pt x="377" y="459"/>
                  <a:pt x="377" y="460"/>
                </a:cubicBezTo>
                <a:cubicBezTo>
                  <a:pt x="378" y="461"/>
                  <a:pt x="378" y="462"/>
                  <a:pt x="379" y="463"/>
                </a:cubicBezTo>
                <a:lnTo>
                  <a:pt x="393" y="502"/>
                </a:lnTo>
                <a:lnTo>
                  <a:pt x="393" y="502"/>
                </a:lnTo>
                <a:lnTo>
                  <a:pt x="408" y="463"/>
                </a:lnTo>
                <a:cubicBezTo>
                  <a:pt x="408" y="462"/>
                  <a:pt x="408" y="461"/>
                  <a:pt x="409" y="460"/>
                </a:cubicBezTo>
                <a:cubicBezTo>
                  <a:pt x="409" y="459"/>
                  <a:pt x="410" y="458"/>
                  <a:pt x="411" y="457"/>
                </a:cubicBezTo>
                <a:cubicBezTo>
                  <a:pt x="411" y="457"/>
                  <a:pt x="412" y="456"/>
                  <a:pt x="413" y="456"/>
                </a:cubicBezTo>
                <a:cubicBezTo>
                  <a:pt x="414" y="456"/>
                  <a:pt x="415" y="456"/>
                  <a:pt x="416" y="456"/>
                </a:cubicBezTo>
                <a:lnTo>
                  <a:pt x="425" y="456"/>
                </a:lnTo>
                <a:cubicBezTo>
                  <a:pt x="426" y="456"/>
                  <a:pt x="427" y="456"/>
                  <a:pt x="428" y="456"/>
                </a:cubicBezTo>
                <a:cubicBezTo>
                  <a:pt x="428" y="456"/>
                  <a:pt x="429" y="457"/>
                  <a:pt x="429" y="457"/>
                </a:cubicBezTo>
                <a:cubicBezTo>
                  <a:pt x="430" y="457"/>
                  <a:pt x="430" y="458"/>
                  <a:pt x="430" y="459"/>
                </a:cubicBezTo>
                <a:cubicBezTo>
                  <a:pt x="430" y="459"/>
                  <a:pt x="431" y="460"/>
                  <a:pt x="431" y="461"/>
                </a:cubicBezTo>
                <a:lnTo>
                  <a:pt x="431" y="519"/>
                </a:lnTo>
                <a:lnTo>
                  <a:pt x="431" y="519"/>
                </a:lnTo>
                <a:close/>
                <a:moveTo>
                  <a:pt x="512" y="311"/>
                </a:moveTo>
                <a:cubicBezTo>
                  <a:pt x="512" y="320"/>
                  <a:pt x="505" y="328"/>
                  <a:pt x="496" y="328"/>
                </a:cubicBezTo>
                <a:lnTo>
                  <a:pt x="400" y="328"/>
                </a:lnTo>
                <a:cubicBezTo>
                  <a:pt x="391" y="365"/>
                  <a:pt x="395" y="370"/>
                  <a:pt x="460" y="370"/>
                </a:cubicBezTo>
                <a:lnTo>
                  <a:pt x="460" y="385"/>
                </a:lnTo>
                <a:lnTo>
                  <a:pt x="259" y="385"/>
                </a:lnTo>
                <a:lnTo>
                  <a:pt x="259" y="370"/>
                </a:lnTo>
                <a:cubicBezTo>
                  <a:pt x="317" y="370"/>
                  <a:pt x="327" y="365"/>
                  <a:pt x="318" y="328"/>
                </a:cubicBezTo>
                <a:lnTo>
                  <a:pt x="223" y="328"/>
                </a:lnTo>
                <a:cubicBezTo>
                  <a:pt x="214" y="328"/>
                  <a:pt x="207" y="320"/>
                  <a:pt x="207" y="311"/>
                </a:cubicBezTo>
                <a:lnTo>
                  <a:pt x="207" y="126"/>
                </a:lnTo>
                <a:cubicBezTo>
                  <a:pt x="207" y="116"/>
                  <a:pt x="214" y="109"/>
                  <a:pt x="223" y="109"/>
                </a:cubicBezTo>
                <a:lnTo>
                  <a:pt x="496" y="109"/>
                </a:lnTo>
                <a:cubicBezTo>
                  <a:pt x="505" y="109"/>
                  <a:pt x="512" y="116"/>
                  <a:pt x="512" y="126"/>
                </a:cubicBezTo>
                <a:lnTo>
                  <a:pt x="512" y="311"/>
                </a:lnTo>
                <a:lnTo>
                  <a:pt x="512" y="311"/>
                </a:lnTo>
                <a:close/>
              </a:path>
            </a:pathLst>
          </a:custGeom>
          <a:solidFill>
            <a:srgbClr val="0078D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8" name="Freeform 74"/>
          <p:cNvSpPr>
            <a:spLocks noEditPoints="1"/>
          </p:cNvSpPr>
          <p:nvPr/>
        </p:nvSpPr>
        <p:spPr bwMode="auto">
          <a:xfrm>
            <a:off x="7949966" y="4887704"/>
            <a:ext cx="514350" cy="557213"/>
          </a:xfrm>
          <a:custGeom>
            <a:avLst/>
            <a:gdLst>
              <a:gd name="T0" fmla="*/ 910 w 910"/>
              <a:gd name="T1" fmla="*/ 74 h 988"/>
              <a:gd name="T2" fmla="*/ 889 w 910"/>
              <a:gd name="T3" fmla="*/ 74 h 988"/>
              <a:gd name="T4" fmla="*/ 899 w 910"/>
              <a:gd name="T5" fmla="*/ 0 h 988"/>
              <a:gd name="T6" fmla="*/ 910 w 910"/>
              <a:gd name="T7" fmla="*/ 138 h 988"/>
              <a:gd name="T8" fmla="*/ 899 w 910"/>
              <a:gd name="T9" fmla="*/ 213 h 988"/>
              <a:gd name="T10" fmla="*/ 889 w 910"/>
              <a:gd name="T11" fmla="*/ 138 h 988"/>
              <a:gd name="T12" fmla="*/ 910 w 910"/>
              <a:gd name="T13" fmla="*/ 138 h 988"/>
              <a:gd name="T14" fmla="*/ 910 w 910"/>
              <a:gd name="T15" fmla="*/ 330 h 988"/>
              <a:gd name="T16" fmla="*/ 889 w 910"/>
              <a:gd name="T17" fmla="*/ 330 h 988"/>
              <a:gd name="T18" fmla="*/ 899 w 910"/>
              <a:gd name="T19" fmla="*/ 256 h 988"/>
              <a:gd name="T20" fmla="*/ 910 w 910"/>
              <a:gd name="T21" fmla="*/ 394 h 988"/>
              <a:gd name="T22" fmla="*/ 899 w 910"/>
              <a:gd name="T23" fmla="*/ 469 h 988"/>
              <a:gd name="T24" fmla="*/ 889 w 910"/>
              <a:gd name="T25" fmla="*/ 394 h 988"/>
              <a:gd name="T26" fmla="*/ 910 w 910"/>
              <a:gd name="T27" fmla="*/ 394 h 988"/>
              <a:gd name="T28" fmla="*/ 910 w 910"/>
              <a:gd name="T29" fmla="*/ 586 h 988"/>
              <a:gd name="T30" fmla="*/ 889 w 910"/>
              <a:gd name="T31" fmla="*/ 586 h 988"/>
              <a:gd name="T32" fmla="*/ 899 w 910"/>
              <a:gd name="T33" fmla="*/ 512 h 988"/>
              <a:gd name="T34" fmla="*/ 910 w 910"/>
              <a:gd name="T35" fmla="*/ 650 h 988"/>
              <a:gd name="T36" fmla="*/ 899 w 910"/>
              <a:gd name="T37" fmla="*/ 725 h 988"/>
              <a:gd name="T38" fmla="*/ 889 w 910"/>
              <a:gd name="T39" fmla="*/ 650 h 988"/>
              <a:gd name="T40" fmla="*/ 910 w 910"/>
              <a:gd name="T41" fmla="*/ 650 h 988"/>
              <a:gd name="T42" fmla="*/ 910 w 910"/>
              <a:gd name="T43" fmla="*/ 842 h 988"/>
              <a:gd name="T44" fmla="*/ 889 w 910"/>
              <a:gd name="T45" fmla="*/ 842 h 988"/>
              <a:gd name="T46" fmla="*/ 899 w 910"/>
              <a:gd name="T47" fmla="*/ 768 h 988"/>
              <a:gd name="T48" fmla="*/ 837 w 910"/>
              <a:gd name="T49" fmla="*/ 855 h 988"/>
              <a:gd name="T50" fmla="*/ 763 w 910"/>
              <a:gd name="T51" fmla="*/ 845 h 988"/>
              <a:gd name="T52" fmla="*/ 837 w 910"/>
              <a:gd name="T53" fmla="*/ 834 h 988"/>
              <a:gd name="T54" fmla="*/ 837 w 910"/>
              <a:gd name="T55" fmla="*/ 855 h 988"/>
              <a:gd name="T56" fmla="*/ 645 w 910"/>
              <a:gd name="T57" fmla="*/ 855 h 988"/>
              <a:gd name="T58" fmla="*/ 645 w 910"/>
              <a:gd name="T59" fmla="*/ 834 h 988"/>
              <a:gd name="T60" fmla="*/ 720 w 910"/>
              <a:gd name="T61" fmla="*/ 845 h 988"/>
              <a:gd name="T62" fmla="*/ 581 w 910"/>
              <a:gd name="T63" fmla="*/ 855 h 988"/>
              <a:gd name="T64" fmla="*/ 507 w 910"/>
              <a:gd name="T65" fmla="*/ 845 h 988"/>
              <a:gd name="T66" fmla="*/ 581 w 910"/>
              <a:gd name="T67" fmla="*/ 834 h 988"/>
              <a:gd name="T68" fmla="*/ 581 w 910"/>
              <a:gd name="T69" fmla="*/ 855 h 988"/>
              <a:gd name="T70" fmla="*/ 389 w 910"/>
              <a:gd name="T71" fmla="*/ 855 h 988"/>
              <a:gd name="T72" fmla="*/ 389 w 910"/>
              <a:gd name="T73" fmla="*/ 834 h 988"/>
              <a:gd name="T74" fmla="*/ 464 w 910"/>
              <a:gd name="T75" fmla="*/ 845 h 988"/>
              <a:gd name="T76" fmla="*/ 325 w 910"/>
              <a:gd name="T77" fmla="*/ 855 h 988"/>
              <a:gd name="T78" fmla="*/ 251 w 910"/>
              <a:gd name="T79" fmla="*/ 845 h 988"/>
              <a:gd name="T80" fmla="*/ 325 w 910"/>
              <a:gd name="T81" fmla="*/ 834 h 988"/>
              <a:gd name="T82" fmla="*/ 325 w 910"/>
              <a:gd name="T83" fmla="*/ 855 h 988"/>
              <a:gd name="T84" fmla="*/ 133 w 910"/>
              <a:gd name="T85" fmla="*/ 855 h 988"/>
              <a:gd name="T86" fmla="*/ 133 w 910"/>
              <a:gd name="T87" fmla="*/ 834 h 988"/>
              <a:gd name="T88" fmla="*/ 208 w 910"/>
              <a:gd name="T89" fmla="*/ 845 h 988"/>
              <a:gd name="T90" fmla="*/ 69 w 910"/>
              <a:gd name="T91" fmla="*/ 855 h 988"/>
              <a:gd name="T92" fmla="*/ 21 w 910"/>
              <a:gd name="T93" fmla="*/ 845 h 988"/>
              <a:gd name="T94" fmla="*/ 10 w 910"/>
              <a:gd name="T95" fmla="*/ 860 h 988"/>
              <a:gd name="T96" fmla="*/ 0 w 910"/>
              <a:gd name="T97" fmla="*/ 845 h 988"/>
              <a:gd name="T98" fmla="*/ 69 w 910"/>
              <a:gd name="T99" fmla="*/ 834 h 988"/>
              <a:gd name="T100" fmla="*/ 69 w 910"/>
              <a:gd name="T101" fmla="*/ 855 h 988"/>
              <a:gd name="T102" fmla="*/ 21 w 910"/>
              <a:gd name="T103" fmla="*/ 977 h 988"/>
              <a:gd name="T104" fmla="*/ 0 w 910"/>
              <a:gd name="T105" fmla="*/ 977 h 988"/>
              <a:gd name="T106" fmla="*/ 10 w 910"/>
              <a:gd name="T107" fmla="*/ 903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10" h="988">
                <a:moveTo>
                  <a:pt x="910" y="10"/>
                </a:moveTo>
                <a:lnTo>
                  <a:pt x="910" y="74"/>
                </a:lnTo>
                <a:cubicBezTo>
                  <a:pt x="910" y="80"/>
                  <a:pt x="905" y="85"/>
                  <a:pt x="899" y="85"/>
                </a:cubicBezTo>
                <a:cubicBezTo>
                  <a:pt x="893" y="85"/>
                  <a:pt x="889" y="80"/>
                  <a:pt x="889" y="74"/>
                </a:cubicBezTo>
                <a:lnTo>
                  <a:pt x="889" y="10"/>
                </a:lnTo>
                <a:cubicBezTo>
                  <a:pt x="889" y="4"/>
                  <a:pt x="893" y="0"/>
                  <a:pt x="899" y="0"/>
                </a:cubicBezTo>
                <a:cubicBezTo>
                  <a:pt x="905" y="0"/>
                  <a:pt x="910" y="4"/>
                  <a:pt x="910" y="10"/>
                </a:cubicBezTo>
                <a:close/>
                <a:moveTo>
                  <a:pt x="910" y="138"/>
                </a:moveTo>
                <a:lnTo>
                  <a:pt x="910" y="202"/>
                </a:lnTo>
                <a:cubicBezTo>
                  <a:pt x="910" y="208"/>
                  <a:pt x="905" y="213"/>
                  <a:pt x="899" y="213"/>
                </a:cubicBezTo>
                <a:cubicBezTo>
                  <a:pt x="893" y="213"/>
                  <a:pt x="889" y="208"/>
                  <a:pt x="889" y="202"/>
                </a:cubicBezTo>
                <a:lnTo>
                  <a:pt x="889" y="138"/>
                </a:lnTo>
                <a:cubicBezTo>
                  <a:pt x="889" y="132"/>
                  <a:pt x="893" y="128"/>
                  <a:pt x="899" y="128"/>
                </a:cubicBezTo>
                <a:cubicBezTo>
                  <a:pt x="905" y="128"/>
                  <a:pt x="910" y="132"/>
                  <a:pt x="910" y="138"/>
                </a:cubicBezTo>
                <a:close/>
                <a:moveTo>
                  <a:pt x="910" y="266"/>
                </a:moveTo>
                <a:lnTo>
                  <a:pt x="910" y="330"/>
                </a:lnTo>
                <a:cubicBezTo>
                  <a:pt x="910" y="336"/>
                  <a:pt x="905" y="341"/>
                  <a:pt x="899" y="341"/>
                </a:cubicBezTo>
                <a:cubicBezTo>
                  <a:pt x="893" y="341"/>
                  <a:pt x="889" y="336"/>
                  <a:pt x="889" y="330"/>
                </a:cubicBezTo>
                <a:lnTo>
                  <a:pt x="889" y="266"/>
                </a:lnTo>
                <a:cubicBezTo>
                  <a:pt x="889" y="260"/>
                  <a:pt x="893" y="256"/>
                  <a:pt x="899" y="256"/>
                </a:cubicBezTo>
                <a:cubicBezTo>
                  <a:pt x="905" y="256"/>
                  <a:pt x="910" y="260"/>
                  <a:pt x="910" y="266"/>
                </a:cubicBezTo>
                <a:close/>
                <a:moveTo>
                  <a:pt x="910" y="394"/>
                </a:moveTo>
                <a:lnTo>
                  <a:pt x="910" y="458"/>
                </a:lnTo>
                <a:cubicBezTo>
                  <a:pt x="910" y="464"/>
                  <a:pt x="905" y="469"/>
                  <a:pt x="899" y="469"/>
                </a:cubicBezTo>
                <a:cubicBezTo>
                  <a:pt x="893" y="469"/>
                  <a:pt x="889" y="464"/>
                  <a:pt x="889" y="458"/>
                </a:cubicBezTo>
                <a:lnTo>
                  <a:pt x="889" y="394"/>
                </a:lnTo>
                <a:cubicBezTo>
                  <a:pt x="889" y="388"/>
                  <a:pt x="893" y="384"/>
                  <a:pt x="899" y="384"/>
                </a:cubicBezTo>
                <a:cubicBezTo>
                  <a:pt x="905" y="384"/>
                  <a:pt x="910" y="388"/>
                  <a:pt x="910" y="394"/>
                </a:cubicBezTo>
                <a:close/>
                <a:moveTo>
                  <a:pt x="910" y="522"/>
                </a:moveTo>
                <a:lnTo>
                  <a:pt x="910" y="586"/>
                </a:lnTo>
                <a:cubicBezTo>
                  <a:pt x="910" y="592"/>
                  <a:pt x="905" y="597"/>
                  <a:pt x="899" y="597"/>
                </a:cubicBezTo>
                <a:cubicBezTo>
                  <a:pt x="893" y="597"/>
                  <a:pt x="889" y="592"/>
                  <a:pt x="889" y="586"/>
                </a:cubicBezTo>
                <a:lnTo>
                  <a:pt x="889" y="522"/>
                </a:lnTo>
                <a:cubicBezTo>
                  <a:pt x="889" y="516"/>
                  <a:pt x="893" y="512"/>
                  <a:pt x="899" y="512"/>
                </a:cubicBezTo>
                <a:cubicBezTo>
                  <a:pt x="905" y="512"/>
                  <a:pt x="910" y="516"/>
                  <a:pt x="910" y="522"/>
                </a:cubicBezTo>
                <a:close/>
                <a:moveTo>
                  <a:pt x="910" y="650"/>
                </a:moveTo>
                <a:lnTo>
                  <a:pt x="910" y="714"/>
                </a:lnTo>
                <a:cubicBezTo>
                  <a:pt x="910" y="720"/>
                  <a:pt x="905" y="725"/>
                  <a:pt x="899" y="725"/>
                </a:cubicBezTo>
                <a:cubicBezTo>
                  <a:pt x="893" y="725"/>
                  <a:pt x="889" y="720"/>
                  <a:pt x="889" y="714"/>
                </a:cubicBezTo>
                <a:lnTo>
                  <a:pt x="889" y="650"/>
                </a:lnTo>
                <a:cubicBezTo>
                  <a:pt x="889" y="644"/>
                  <a:pt x="893" y="640"/>
                  <a:pt x="899" y="640"/>
                </a:cubicBezTo>
                <a:cubicBezTo>
                  <a:pt x="905" y="640"/>
                  <a:pt x="910" y="644"/>
                  <a:pt x="910" y="650"/>
                </a:cubicBezTo>
                <a:close/>
                <a:moveTo>
                  <a:pt x="910" y="778"/>
                </a:moveTo>
                <a:lnTo>
                  <a:pt x="910" y="842"/>
                </a:lnTo>
                <a:cubicBezTo>
                  <a:pt x="910" y="848"/>
                  <a:pt x="905" y="853"/>
                  <a:pt x="899" y="853"/>
                </a:cubicBezTo>
                <a:cubicBezTo>
                  <a:pt x="893" y="853"/>
                  <a:pt x="889" y="848"/>
                  <a:pt x="889" y="842"/>
                </a:cubicBezTo>
                <a:lnTo>
                  <a:pt x="889" y="778"/>
                </a:lnTo>
                <a:cubicBezTo>
                  <a:pt x="889" y="772"/>
                  <a:pt x="893" y="768"/>
                  <a:pt x="899" y="768"/>
                </a:cubicBezTo>
                <a:cubicBezTo>
                  <a:pt x="905" y="768"/>
                  <a:pt x="910" y="772"/>
                  <a:pt x="910" y="778"/>
                </a:cubicBezTo>
                <a:close/>
                <a:moveTo>
                  <a:pt x="837" y="855"/>
                </a:moveTo>
                <a:lnTo>
                  <a:pt x="773" y="855"/>
                </a:lnTo>
                <a:cubicBezTo>
                  <a:pt x="768" y="855"/>
                  <a:pt x="763" y="850"/>
                  <a:pt x="763" y="845"/>
                </a:cubicBezTo>
                <a:cubicBezTo>
                  <a:pt x="763" y="839"/>
                  <a:pt x="768" y="834"/>
                  <a:pt x="773" y="834"/>
                </a:cubicBezTo>
                <a:lnTo>
                  <a:pt x="837" y="834"/>
                </a:lnTo>
                <a:cubicBezTo>
                  <a:pt x="843" y="834"/>
                  <a:pt x="848" y="839"/>
                  <a:pt x="848" y="845"/>
                </a:cubicBezTo>
                <a:cubicBezTo>
                  <a:pt x="848" y="850"/>
                  <a:pt x="843" y="855"/>
                  <a:pt x="837" y="855"/>
                </a:cubicBezTo>
                <a:close/>
                <a:moveTo>
                  <a:pt x="709" y="855"/>
                </a:moveTo>
                <a:lnTo>
                  <a:pt x="645" y="855"/>
                </a:lnTo>
                <a:cubicBezTo>
                  <a:pt x="640" y="855"/>
                  <a:pt x="635" y="850"/>
                  <a:pt x="635" y="845"/>
                </a:cubicBezTo>
                <a:cubicBezTo>
                  <a:pt x="635" y="839"/>
                  <a:pt x="640" y="834"/>
                  <a:pt x="645" y="834"/>
                </a:cubicBezTo>
                <a:lnTo>
                  <a:pt x="709" y="834"/>
                </a:lnTo>
                <a:cubicBezTo>
                  <a:pt x="715" y="834"/>
                  <a:pt x="720" y="839"/>
                  <a:pt x="720" y="845"/>
                </a:cubicBezTo>
                <a:cubicBezTo>
                  <a:pt x="720" y="850"/>
                  <a:pt x="715" y="855"/>
                  <a:pt x="709" y="855"/>
                </a:cubicBezTo>
                <a:close/>
                <a:moveTo>
                  <a:pt x="581" y="855"/>
                </a:moveTo>
                <a:lnTo>
                  <a:pt x="517" y="855"/>
                </a:lnTo>
                <a:cubicBezTo>
                  <a:pt x="512" y="855"/>
                  <a:pt x="507" y="850"/>
                  <a:pt x="507" y="845"/>
                </a:cubicBezTo>
                <a:cubicBezTo>
                  <a:pt x="507" y="839"/>
                  <a:pt x="512" y="834"/>
                  <a:pt x="517" y="834"/>
                </a:cubicBezTo>
                <a:lnTo>
                  <a:pt x="581" y="834"/>
                </a:lnTo>
                <a:cubicBezTo>
                  <a:pt x="587" y="834"/>
                  <a:pt x="592" y="839"/>
                  <a:pt x="592" y="845"/>
                </a:cubicBezTo>
                <a:cubicBezTo>
                  <a:pt x="592" y="850"/>
                  <a:pt x="587" y="855"/>
                  <a:pt x="581" y="855"/>
                </a:cubicBezTo>
                <a:close/>
                <a:moveTo>
                  <a:pt x="453" y="855"/>
                </a:moveTo>
                <a:lnTo>
                  <a:pt x="389" y="855"/>
                </a:lnTo>
                <a:cubicBezTo>
                  <a:pt x="384" y="855"/>
                  <a:pt x="379" y="850"/>
                  <a:pt x="379" y="845"/>
                </a:cubicBezTo>
                <a:cubicBezTo>
                  <a:pt x="379" y="839"/>
                  <a:pt x="384" y="834"/>
                  <a:pt x="389" y="834"/>
                </a:cubicBezTo>
                <a:lnTo>
                  <a:pt x="453" y="834"/>
                </a:lnTo>
                <a:cubicBezTo>
                  <a:pt x="459" y="834"/>
                  <a:pt x="464" y="839"/>
                  <a:pt x="464" y="845"/>
                </a:cubicBezTo>
                <a:cubicBezTo>
                  <a:pt x="464" y="850"/>
                  <a:pt x="459" y="855"/>
                  <a:pt x="453" y="855"/>
                </a:cubicBezTo>
                <a:close/>
                <a:moveTo>
                  <a:pt x="325" y="855"/>
                </a:moveTo>
                <a:lnTo>
                  <a:pt x="261" y="855"/>
                </a:lnTo>
                <a:cubicBezTo>
                  <a:pt x="256" y="855"/>
                  <a:pt x="251" y="850"/>
                  <a:pt x="251" y="845"/>
                </a:cubicBezTo>
                <a:cubicBezTo>
                  <a:pt x="251" y="839"/>
                  <a:pt x="256" y="834"/>
                  <a:pt x="261" y="834"/>
                </a:cubicBezTo>
                <a:lnTo>
                  <a:pt x="325" y="834"/>
                </a:lnTo>
                <a:cubicBezTo>
                  <a:pt x="331" y="834"/>
                  <a:pt x="336" y="839"/>
                  <a:pt x="336" y="845"/>
                </a:cubicBezTo>
                <a:cubicBezTo>
                  <a:pt x="336" y="850"/>
                  <a:pt x="331" y="855"/>
                  <a:pt x="325" y="855"/>
                </a:cubicBezTo>
                <a:close/>
                <a:moveTo>
                  <a:pt x="197" y="855"/>
                </a:moveTo>
                <a:lnTo>
                  <a:pt x="133" y="855"/>
                </a:lnTo>
                <a:cubicBezTo>
                  <a:pt x="128" y="855"/>
                  <a:pt x="123" y="850"/>
                  <a:pt x="123" y="845"/>
                </a:cubicBezTo>
                <a:cubicBezTo>
                  <a:pt x="123" y="839"/>
                  <a:pt x="128" y="834"/>
                  <a:pt x="133" y="834"/>
                </a:cubicBezTo>
                <a:lnTo>
                  <a:pt x="197" y="834"/>
                </a:lnTo>
                <a:cubicBezTo>
                  <a:pt x="203" y="834"/>
                  <a:pt x="208" y="839"/>
                  <a:pt x="208" y="845"/>
                </a:cubicBezTo>
                <a:cubicBezTo>
                  <a:pt x="208" y="850"/>
                  <a:pt x="203" y="855"/>
                  <a:pt x="197" y="855"/>
                </a:cubicBezTo>
                <a:close/>
                <a:moveTo>
                  <a:pt x="69" y="855"/>
                </a:moveTo>
                <a:lnTo>
                  <a:pt x="10" y="855"/>
                </a:lnTo>
                <a:lnTo>
                  <a:pt x="21" y="845"/>
                </a:lnTo>
                <a:lnTo>
                  <a:pt x="21" y="849"/>
                </a:lnTo>
                <a:cubicBezTo>
                  <a:pt x="21" y="855"/>
                  <a:pt x="16" y="860"/>
                  <a:pt x="10" y="860"/>
                </a:cubicBezTo>
                <a:cubicBezTo>
                  <a:pt x="4" y="860"/>
                  <a:pt x="0" y="855"/>
                  <a:pt x="0" y="849"/>
                </a:cubicBezTo>
                <a:lnTo>
                  <a:pt x="0" y="845"/>
                </a:lnTo>
                <a:cubicBezTo>
                  <a:pt x="0" y="839"/>
                  <a:pt x="4" y="834"/>
                  <a:pt x="10" y="834"/>
                </a:cubicBezTo>
                <a:lnTo>
                  <a:pt x="69" y="834"/>
                </a:lnTo>
                <a:cubicBezTo>
                  <a:pt x="75" y="834"/>
                  <a:pt x="80" y="839"/>
                  <a:pt x="80" y="845"/>
                </a:cubicBezTo>
                <a:cubicBezTo>
                  <a:pt x="80" y="850"/>
                  <a:pt x="75" y="855"/>
                  <a:pt x="69" y="855"/>
                </a:cubicBezTo>
                <a:close/>
                <a:moveTo>
                  <a:pt x="21" y="913"/>
                </a:moveTo>
                <a:lnTo>
                  <a:pt x="21" y="977"/>
                </a:lnTo>
                <a:cubicBezTo>
                  <a:pt x="21" y="983"/>
                  <a:pt x="16" y="988"/>
                  <a:pt x="10" y="988"/>
                </a:cubicBezTo>
                <a:cubicBezTo>
                  <a:pt x="4" y="988"/>
                  <a:pt x="0" y="983"/>
                  <a:pt x="0" y="977"/>
                </a:cubicBezTo>
                <a:lnTo>
                  <a:pt x="0" y="913"/>
                </a:lnTo>
                <a:cubicBezTo>
                  <a:pt x="0" y="907"/>
                  <a:pt x="4" y="903"/>
                  <a:pt x="10" y="903"/>
                </a:cubicBezTo>
                <a:cubicBezTo>
                  <a:pt x="16" y="903"/>
                  <a:pt x="21" y="907"/>
                  <a:pt x="21" y="913"/>
                </a:cubicBezTo>
                <a:close/>
              </a:path>
            </a:pathLst>
          </a:custGeom>
          <a:solidFill>
            <a:srgbClr val="5B9BD5"/>
          </a:solidFill>
          <a:ln w="0" cap="flat">
            <a:solidFill>
              <a:srgbClr val="5B9BD5"/>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79" name="Freeform 75"/>
          <p:cNvSpPr>
            <a:spLocks/>
          </p:cNvSpPr>
          <p:nvPr/>
        </p:nvSpPr>
        <p:spPr bwMode="auto">
          <a:xfrm>
            <a:off x="7913454" y="5454441"/>
            <a:ext cx="84137" cy="85725"/>
          </a:xfrm>
          <a:custGeom>
            <a:avLst/>
            <a:gdLst>
              <a:gd name="T0" fmla="*/ 53 w 53"/>
              <a:gd name="T1" fmla="*/ 0 h 54"/>
              <a:gd name="T2" fmla="*/ 26 w 53"/>
              <a:gd name="T3" fmla="*/ 54 h 54"/>
              <a:gd name="T4" fmla="*/ 0 w 53"/>
              <a:gd name="T5" fmla="*/ 0 h 54"/>
              <a:gd name="T6" fmla="*/ 53 w 53"/>
              <a:gd name="T7" fmla="*/ 0 h 54"/>
            </a:gdLst>
            <a:ahLst/>
            <a:cxnLst>
              <a:cxn ang="0">
                <a:pos x="T0" y="T1"/>
              </a:cxn>
              <a:cxn ang="0">
                <a:pos x="T2" y="T3"/>
              </a:cxn>
              <a:cxn ang="0">
                <a:pos x="T4" y="T5"/>
              </a:cxn>
              <a:cxn ang="0">
                <a:pos x="T6" y="T7"/>
              </a:cxn>
            </a:cxnLst>
            <a:rect l="0" t="0" r="r" b="b"/>
            <a:pathLst>
              <a:path w="53" h="54">
                <a:moveTo>
                  <a:pt x="53" y="0"/>
                </a:moveTo>
                <a:lnTo>
                  <a:pt x="26" y="54"/>
                </a:lnTo>
                <a:lnTo>
                  <a:pt x="0" y="0"/>
                </a:lnTo>
                <a:lnTo>
                  <a:pt x="53" y="0"/>
                </a:lnTo>
                <a:close/>
              </a:path>
            </a:pathLst>
          </a:custGeom>
          <a:solidFill>
            <a:srgbClr val="5B9B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7244" name="Picture 76"/>
          <p:cNvPicPr>
            <a:picLocks noChangeAspect="1" noChangeArrowheads="1"/>
          </p:cNvPicPr>
          <p:nvPr/>
        </p:nvPicPr>
        <p:blipFill>
          <a:blip r:embed="rId34">
            <a:extLst>
              <a:ext uri="{28A0092B-C50C-407E-A947-70E740481C1C}">
                <a14:useLocalDpi xmlns:a14="http://schemas.microsoft.com/office/drawing/2010/main"/>
              </a:ext>
            </a:extLst>
          </a:blip>
          <a:srcRect/>
          <a:stretch>
            <a:fillRect/>
          </a:stretch>
        </p:blipFill>
        <p:spPr bwMode="auto">
          <a:xfrm>
            <a:off x="6281504" y="1479341"/>
            <a:ext cx="339725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82" name="Freeform 78"/>
          <p:cNvSpPr>
            <a:spLocks/>
          </p:cNvSpPr>
          <p:nvPr/>
        </p:nvSpPr>
        <p:spPr bwMode="auto">
          <a:xfrm>
            <a:off x="6352941" y="1538079"/>
            <a:ext cx="3233737" cy="1801813"/>
          </a:xfrm>
          <a:custGeom>
            <a:avLst/>
            <a:gdLst>
              <a:gd name="T0" fmla="*/ 4993 w 5711"/>
              <a:gd name="T1" fmla="*/ 3189 h 3189"/>
              <a:gd name="T2" fmla="*/ 870 w 5711"/>
              <a:gd name="T3" fmla="*/ 3189 h 3189"/>
              <a:gd name="T4" fmla="*/ 0 w 5711"/>
              <a:gd name="T5" fmla="*/ 2300 h 3189"/>
              <a:gd name="T6" fmla="*/ 870 w 5711"/>
              <a:gd name="T7" fmla="*/ 1410 h 3189"/>
              <a:gd name="T8" fmla="*/ 972 w 5711"/>
              <a:gd name="T9" fmla="*/ 1416 h 3189"/>
              <a:gd name="T10" fmla="*/ 1630 w 5711"/>
              <a:gd name="T11" fmla="*/ 1042 h 3189"/>
              <a:gd name="T12" fmla="*/ 1849 w 5711"/>
              <a:gd name="T13" fmla="*/ 1076 h 3189"/>
              <a:gd name="T14" fmla="*/ 1848 w 5711"/>
              <a:gd name="T15" fmla="*/ 1045 h 3189"/>
              <a:gd name="T16" fmla="*/ 2867 w 5711"/>
              <a:gd name="T17" fmla="*/ 0 h 3189"/>
              <a:gd name="T18" fmla="*/ 3783 w 5711"/>
              <a:gd name="T19" fmla="*/ 605 h 3189"/>
              <a:gd name="T20" fmla="*/ 4262 w 5711"/>
              <a:gd name="T21" fmla="*/ 475 h 3189"/>
              <a:gd name="T22" fmla="*/ 5243 w 5711"/>
              <a:gd name="T23" fmla="*/ 1480 h 3189"/>
              <a:gd name="T24" fmla="*/ 5230 w 5711"/>
              <a:gd name="T25" fmla="*/ 1645 h 3189"/>
              <a:gd name="T26" fmla="*/ 5711 w 5711"/>
              <a:gd name="T27" fmla="*/ 2383 h 3189"/>
              <a:gd name="T28" fmla="*/ 5112 w 5711"/>
              <a:gd name="T29" fmla="*/ 3167 h 3189"/>
              <a:gd name="T30" fmla="*/ 4993 w 5711"/>
              <a:gd name="T31" fmla="*/ 3189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11" h="3189">
                <a:moveTo>
                  <a:pt x="4993" y="3189"/>
                </a:moveTo>
                <a:lnTo>
                  <a:pt x="870" y="3189"/>
                </a:lnTo>
                <a:cubicBezTo>
                  <a:pt x="390" y="3189"/>
                  <a:pt x="0" y="2790"/>
                  <a:pt x="0" y="2300"/>
                </a:cubicBezTo>
                <a:cubicBezTo>
                  <a:pt x="0" y="1809"/>
                  <a:pt x="390" y="1410"/>
                  <a:pt x="870" y="1410"/>
                </a:cubicBezTo>
                <a:cubicBezTo>
                  <a:pt x="903" y="1410"/>
                  <a:pt x="936" y="1412"/>
                  <a:pt x="972" y="1416"/>
                </a:cubicBezTo>
                <a:cubicBezTo>
                  <a:pt x="1114" y="1184"/>
                  <a:pt x="1362" y="1042"/>
                  <a:pt x="1630" y="1042"/>
                </a:cubicBezTo>
                <a:cubicBezTo>
                  <a:pt x="1704" y="1042"/>
                  <a:pt x="1777" y="1054"/>
                  <a:pt x="1849" y="1076"/>
                </a:cubicBezTo>
                <a:cubicBezTo>
                  <a:pt x="1849" y="1066"/>
                  <a:pt x="1848" y="1055"/>
                  <a:pt x="1848" y="1045"/>
                </a:cubicBezTo>
                <a:cubicBezTo>
                  <a:pt x="1848" y="469"/>
                  <a:pt x="2305" y="0"/>
                  <a:pt x="2867" y="0"/>
                </a:cubicBezTo>
                <a:cubicBezTo>
                  <a:pt x="3262" y="0"/>
                  <a:pt x="3618" y="240"/>
                  <a:pt x="3783" y="605"/>
                </a:cubicBezTo>
                <a:cubicBezTo>
                  <a:pt x="3929" y="520"/>
                  <a:pt x="4093" y="475"/>
                  <a:pt x="4262" y="475"/>
                </a:cubicBezTo>
                <a:cubicBezTo>
                  <a:pt x="4803" y="475"/>
                  <a:pt x="5243" y="926"/>
                  <a:pt x="5243" y="1480"/>
                </a:cubicBezTo>
                <a:cubicBezTo>
                  <a:pt x="5243" y="1534"/>
                  <a:pt x="5239" y="1588"/>
                  <a:pt x="5230" y="1645"/>
                </a:cubicBezTo>
                <a:cubicBezTo>
                  <a:pt x="5520" y="1770"/>
                  <a:pt x="5711" y="2058"/>
                  <a:pt x="5711" y="2383"/>
                </a:cubicBezTo>
                <a:cubicBezTo>
                  <a:pt x="5711" y="2758"/>
                  <a:pt x="5460" y="3077"/>
                  <a:pt x="5112" y="3167"/>
                </a:cubicBezTo>
                <a:lnTo>
                  <a:pt x="4993" y="3189"/>
                </a:lnTo>
                <a:close/>
              </a:path>
            </a:pathLst>
          </a:custGeom>
          <a:solidFill>
            <a:srgbClr val="7F7F7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7183" name="Freeform 79"/>
          <p:cNvSpPr>
            <a:spLocks/>
          </p:cNvSpPr>
          <p:nvPr/>
        </p:nvSpPr>
        <p:spPr bwMode="auto">
          <a:xfrm>
            <a:off x="6352941" y="1538079"/>
            <a:ext cx="3233737" cy="1801813"/>
          </a:xfrm>
          <a:custGeom>
            <a:avLst/>
            <a:gdLst>
              <a:gd name="T0" fmla="*/ 4993 w 5711"/>
              <a:gd name="T1" fmla="*/ 3189 h 3189"/>
              <a:gd name="T2" fmla="*/ 870 w 5711"/>
              <a:gd name="T3" fmla="*/ 3189 h 3189"/>
              <a:gd name="T4" fmla="*/ 0 w 5711"/>
              <a:gd name="T5" fmla="*/ 2300 h 3189"/>
              <a:gd name="T6" fmla="*/ 870 w 5711"/>
              <a:gd name="T7" fmla="*/ 1410 h 3189"/>
              <a:gd name="T8" fmla="*/ 972 w 5711"/>
              <a:gd name="T9" fmla="*/ 1416 h 3189"/>
              <a:gd name="T10" fmla="*/ 1630 w 5711"/>
              <a:gd name="T11" fmla="*/ 1042 h 3189"/>
              <a:gd name="T12" fmla="*/ 1849 w 5711"/>
              <a:gd name="T13" fmla="*/ 1076 h 3189"/>
              <a:gd name="T14" fmla="*/ 1848 w 5711"/>
              <a:gd name="T15" fmla="*/ 1045 h 3189"/>
              <a:gd name="T16" fmla="*/ 2867 w 5711"/>
              <a:gd name="T17" fmla="*/ 0 h 3189"/>
              <a:gd name="T18" fmla="*/ 3783 w 5711"/>
              <a:gd name="T19" fmla="*/ 605 h 3189"/>
              <a:gd name="T20" fmla="*/ 4262 w 5711"/>
              <a:gd name="T21" fmla="*/ 475 h 3189"/>
              <a:gd name="T22" fmla="*/ 5243 w 5711"/>
              <a:gd name="T23" fmla="*/ 1480 h 3189"/>
              <a:gd name="T24" fmla="*/ 5230 w 5711"/>
              <a:gd name="T25" fmla="*/ 1645 h 3189"/>
              <a:gd name="T26" fmla="*/ 5711 w 5711"/>
              <a:gd name="T27" fmla="*/ 2383 h 3189"/>
              <a:gd name="T28" fmla="*/ 5112 w 5711"/>
              <a:gd name="T29" fmla="*/ 3167 h 3189"/>
              <a:gd name="T30" fmla="*/ 4993 w 5711"/>
              <a:gd name="T31" fmla="*/ 3189 h 3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11" h="3189">
                <a:moveTo>
                  <a:pt x="4993" y="3189"/>
                </a:moveTo>
                <a:lnTo>
                  <a:pt x="870" y="3189"/>
                </a:lnTo>
                <a:cubicBezTo>
                  <a:pt x="390" y="3189"/>
                  <a:pt x="0" y="2790"/>
                  <a:pt x="0" y="2300"/>
                </a:cubicBezTo>
                <a:cubicBezTo>
                  <a:pt x="0" y="1809"/>
                  <a:pt x="390" y="1410"/>
                  <a:pt x="870" y="1410"/>
                </a:cubicBezTo>
                <a:cubicBezTo>
                  <a:pt x="903" y="1410"/>
                  <a:pt x="936" y="1412"/>
                  <a:pt x="972" y="1416"/>
                </a:cubicBezTo>
                <a:cubicBezTo>
                  <a:pt x="1114" y="1184"/>
                  <a:pt x="1362" y="1042"/>
                  <a:pt x="1630" y="1042"/>
                </a:cubicBezTo>
                <a:cubicBezTo>
                  <a:pt x="1704" y="1042"/>
                  <a:pt x="1777" y="1054"/>
                  <a:pt x="1849" y="1076"/>
                </a:cubicBezTo>
                <a:cubicBezTo>
                  <a:pt x="1849" y="1066"/>
                  <a:pt x="1848" y="1055"/>
                  <a:pt x="1848" y="1045"/>
                </a:cubicBezTo>
                <a:cubicBezTo>
                  <a:pt x="1848" y="469"/>
                  <a:pt x="2305" y="0"/>
                  <a:pt x="2867" y="0"/>
                </a:cubicBezTo>
                <a:cubicBezTo>
                  <a:pt x="3262" y="0"/>
                  <a:pt x="3618" y="240"/>
                  <a:pt x="3783" y="605"/>
                </a:cubicBezTo>
                <a:cubicBezTo>
                  <a:pt x="3929" y="520"/>
                  <a:pt x="4093" y="475"/>
                  <a:pt x="4262" y="475"/>
                </a:cubicBezTo>
                <a:cubicBezTo>
                  <a:pt x="4803" y="475"/>
                  <a:pt x="5243" y="926"/>
                  <a:pt x="5243" y="1480"/>
                </a:cubicBezTo>
                <a:cubicBezTo>
                  <a:pt x="5243" y="1534"/>
                  <a:pt x="5239" y="1588"/>
                  <a:pt x="5230" y="1645"/>
                </a:cubicBezTo>
                <a:cubicBezTo>
                  <a:pt x="5520" y="1770"/>
                  <a:pt x="5711" y="2058"/>
                  <a:pt x="5711" y="2383"/>
                </a:cubicBezTo>
                <a:cubicBezTo>
                  <a:pt x="5711" y="2758"/>
                  <a:pt x="5460" y="3077"/>
                  <a:pt x="5112" y="3167"/>
                </a:cubicBezTo>
                <a:lnTo>
                  <a:pt x="4993" y="3189"/>
                </a:lnTo>
                <a:close/>
              </a:path>
            </a:pathLst>
          </a:custGeom>
          <a:noFill/>
          <a:ln w="60325" cap="sq">
            <a:solidFill>
              <a:srgbClr val="3F3F3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186" name="Rectangle 80"/>
          <p:cNvSpPr>
            <a:spLocks noChangeArrowheads="1"/>
          </p:cNvSpPr>
          <p:nvPr/>
        </p:nvSpPr>
        <p:spPr bwMode="auto">
          <a:xfrm>
            <a:off x="7991241" y="5592554"/>
            <a:ext cx="153987" cy="18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7F7F7F"/>
                </a:solidFill>
                <a:effectLst/>
                <a:latin typeface="Calibri" panose="020F0502020204030204" pitchFamily="34" charset="0"/>
              </a:rPr>
              <a:t>In</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191" name="Rectangle 81"/>
          <p:cNvSpPr>
            <a:spLocks noChangeArrowheads="1"/>
          </p:cNvSpPr>
          <p:nvPr/>
        </p:nvSpPr>
        <p:spPr bwMode="auto">
          <a:xfrm>
            <a:off x="7486416" y="2365166"/>
            <a:ext cx="1114425"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F2F2F2"/>
                </a:solidFill>
                <a:effectLst/>
                <a:latin typeface="Calibri" panose="020F0502020204030204" pitchFamily="34" charset="0"/>
              </a:rPr>
              <a:t>Internet</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7197" name="Group 7196"/>
          <p:cNvGrpSpPr/>
          <p:nvPr/>
        </p:nvGrpSpPr>
        <p:grpSpPr>
          <a:xfrm>
            <a:off x="8680276" y="1004887"/>
            <a:ext cx="3340894" cy="565150"/>
            <a:chOff x="8234363" y="797618"/>
            <a:chExt cx="3340894" cy="565150"/>
          </a:xfrm>
        </p:grpSpPr>
        <p:sp>
          <p:nvSpPr>
            <p:cNvPr id="7194" name="Rectangle 7193"/>
            <p:cNvSpPr/>
            <p:nvPr/>
          </p:nvSpPr>
          <p:spPr bwMode="auto">
            <a:xfrm>
              <a:off x="8234363" y="797618"/>
              <a:ext cx="3340894" cy="5651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1"/>
            <p:cNvSpPr>
              <a:spLocks noChangeArrowheads="1"/>
            </p:cNvSpPr>
            <p:nvPr/>
          </p:nvSpPr>
          <p:spPr bwMode="auto">
            <a:xfrm>
              <a:off x="8788223" y="903222"/>
              <a:ext cx="2233175" cy="353943"/>
            </a:xfrm>
            <a:prstGeom prst="rect">
              <a:avLst/>
            </a:prstGeom>
            <a:solidFill>
              <a:srgbClr val="0078D7"/>
            </a:solidFill>
            <a:ln>
              <a:noFill/>
            </a:ln>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300" b="0" i="0" u="none" strike="noStrike" cap="none" normalizeH="0" baseline="0">
                  <a:ln>
                    <a:noFill/>
                  </a:ln>
                  <a:solidFill>
                    <a:srgbClr val="F2F2F2"/>
                  </a:solidFill>
                  <a:effectLst/>
                  <a:latin typeface="Calibri" panose="020F0502020204030204" pitchFamily="34" charset="0"/>
                </a:rPr>
                <a:t>www.contoso.com</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083513431"/>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 name="Rectangle 42"/>
          <p:cNvSpPr/>
          <p:nvPr>
            <p:custDataLst>
              <p:tags r:id="rId1"/>
            </p:custDataLst>
          </p:nvPr>
        </p:nvSpPr>
        <p:spPr bwMode="auto">
          <a:xfrm>
            <a:off x="488018" y="1268894"/>
            <a:ext cx="4278465" cy="5936625"/>
          </a:xfrm>
          <a:prstGeom prst="rect">
            <a:avLst/>
          </a:prstGeom>
          <a:ln>
            <a:noFill/>
          </a:ln>
        </p:spPr>
        <p:txBody>
          <a:bodyPr vert="horz" wrap="square" lIns="0" tIns="0" rIns="0" bIns="0" rtlCol="0">
            <a:spAutoFit/>
          </a:bodyPr>
          <a:lstStyle/>
          <a:p>
            <a:pPr>
              <a:lnSpc>
                <a:spcPct val="90000"/>
              </a:lnSpc>
              <a:spcBef>
                <a:spcPct val="20000"/>
              </a:spcBef>
              <a:buClr>
                <a:srgbClr val="00BCF2"/>
              </a:buClr>
              <a:buSzPct val="100000"/>
            </a:pPr>
            <a:r>
              <a:rPr lang="en-US" sz="2400">
                <a:solidFill>
                  <a:srgbClr val="0078D7"/>
                </a:solidFill>
                <a:latin typeface="+mj-lt"/>
              </a:rPr>
              <a:t>Enables load balancing among VMs with private IP addresses </a:t>
            </a:r>
          </a:p>
          <a:p>
            <a:pPr>
              <a:lnSpc>
                <a:spcPct val="90000"/>
              </a:lnSpc>
              <a:spcBef>
                <a:spcPct val="20000"/>
              </a:spcBef>
              <a:buClr>
                <a:srgbClr val="00BCF2"/>
              </a:buClr>
              <a:buSzPct val="100000"/>
            </a:pPr>
            <a:endParaRPr lang="en-US" sz="2400">
              <a:solidFill>
                <a:srgbClr val="0078D7"/>
              </a:solidFill>
              <a:latin typeface="+mj-lt"/>
            </a:endParaRPr>
          </a:p>
          <a:p>
            <a:pPr>
              <a:lnSpc>
                <a:spcPct val="90000"/>
              </a:lnSpc>
              <a:spcBef>
                <a:spcPct val="20000"/>
              </a:spcBef>
              <a:buClr>
                <a:srgbClr val="00BCF2"/>
              </a:buClr>
              <a:buSzPct val="100000"/>
            </a:pPr>
            <a:r>
              <a:rPr lang="en-US" sz="2400">
                <a:solidFill>
                  <a:srgbClr val="0078D7"/>
                </a:solidFill>
                <a:latin typeface="+mj-lt"/>
              </a:rPr>
              <a:t>Accessible only from:</a:t>
            </a:r>
          </a:p>
          <a:p>
            <a:pPr marL="342900" lvl="1" indent="-342900">
              <a:lnSpc>
                <a:spcPct val="90000"/>
              </a:lnSpc>
              <a:spcBef>
                <a:spcPct val="20000"/>
              </a:spcBef>
              <a:buClr>
                <a:schemeClr val="tx1"/>
              </a:buClr>
              <a:buSzPct val="100000"/>
              <a:buFont typeface="Arial" panose="020B0604020202020204" pitchFamily="34" charset="0"/>
              <a:buChar char="•"/>
            </a:pPr>
            <a:r>
              <a:rPr lang="en-US" sz="2000">
                <a:gradFill>
                  <a:gsLst>
                    <a:gs pos="1250">
                      <a:schemeClr val="tx1"/>
                    </a:gs>
                    <a:gs pos="100000">
                      <a:schemeClr val="tx1"/>
                    </a:gs>
                  </a:gsLst>
                  <a:lin ang="5400000" scaled="0"/>
                </a:gradFill>
              </a:rPr>
              <a:t>Customer </a:t>
            </a:r>
            <a:r>
              <a:rPr lang="en-US" sz="2000" err="1">
                <a:gradFill>
                  <a:gsLst>
                    <a:gs pos="1250">
                      <a:schemeClr val="tx1"/>
                    </a:gs>
                    <a:gs pos="100000">
                      <a:schemeClr val="tx1"/>
                    </a:gs>
                  </a:gsLst>
                  <a:lin ang="5400000" scaled="0"/>
                </a:gradFill>
              </a:rPr>
              <a:t>VNets</a:t>
            </a:r>
            <a:endParaRPr lang="en-US" sz="2000">
              <a:gradFill>
                <a:gsLst>
                  <a:gs pos="1250">
                    <a:schemeClr val="tx1"/>
                  </a:gs>
                  <a:gs pos="100000">
                    <a:schemeClr val="tx1"/>
                  </a:gs>
                </a:gsLst>
                <a:lin ang="5400000" scaled="0"/>
              </a:gradFill>
            </a:endParaRPr>
          </a:p>
          <a:p>
            <a:pPr marL="342900" lvl="1" indent="-342900">
              <a:lnSpc>
                <a:spcPct val="90000"/>
              </a:lnSpc>
              <a:spcBef>
                <a:spcPct val="20000"/>
              </a:spcBef>
              <a:buClr>
                <a:schemeClr val="tx1"/>
              </a:buClr>
              <a:buSzPct val="100000"/>
              <a:buFont typeface="Arial" panose="020B0604020202020204" pitchFamily="34" charset="0"/>
              <a:buChar char="•"/>
            </a:pPr>
            <a:r>
              <a:rPr lang="en-US" sz="2000">
                <a:gradFill>
                  <a:gsLst>
                    <a:gs pos="1250">
                      <a:schemeClr val="tx1"/>
                    </a:gs>
                    <a:gs pos="100000">
                      <a:schemeClr val="tx1"/>
                    </a:gs>
                  </a:gsLst>
                  <a:lin ang="5400000" scaled="0"/>
                </a:gradFill>
              </a:rPr>
              <a:t>Customer's on-premises </a:t>
            </a:r>
            <a:r>
              <a:rPr lang="en-US" sz="2000" err="1">
                <a:gradFill>
                  <a:gsLst>
                    <a:gs pos="1250">
                      <a:schemeClr val="tx1"/>
                    </a:gs>
                    <a:gs pos="100000">
                      <a:schemeClr val="tx1"/>
                    </a:gs>
                  </a:gsLst>
                  <a:lin ang="5400000" scaled="0"/>
                </a:gradFill>
              </a:rPr>
              <a:t>VNets</a:t>
            </a:r>
            <a:endParaRPr lang="en-US" sz="2000">
              <a:gradFill>
                <a:gsLst>
                  <a:gs pos="1250">
                    <a:schemeClr val="tx1"/>
                  </a:gs>
                  <a:gs pos="100000">
                    <a:schemeClr val="tx1"/>
                  </a:gs>
                </a:gsLst>
                <a:lin ang="5400000" scaled="0"/>
              </a:gradFill>
            </a:endParaRPr>
          </a:p>
          <a:p>
            <a:pPr marL="285688" indent="-285688">
              <a:buFont typeface="Arial" panose="020B0604020202020204" pitchFamily="34" charset="0"/>
              <a:buChar char="•"/>
            </a:pPr>
            <a:endParaRPr lang="en-US">
              <a:latin typeface="+mj-lt"/>
              <a:cs typeface="Segoe UI" panose="020B0502040204020203" pitchFamily="34" charset="0"/>
            </a:endParaRPr>
          </a:p>
          <a:p>
            <a:pPr>
              <a:lnSpc>
                <a:spcPct val="90000"/>
              </a:lnSpc>
              <a:spcBef>
                <a:spcPct val="20000"/>
              </a:spcBef>
              <a:buClr>
                <a:srgbClr val="00BCF2"/>
              </a:buClr>
              <a:buSzPct val="100000"/>
            </a:pPr>
            <a:r>
              <a:rPr lang="en-US" sz="2400">
                <a:solidFill>
                  <a:schemeClr val="accent1"/>
                </a:solidFill>
                <a:latin typeface="+mj-lt"/>
                <a:cs typeface="Segoe UI" panose="020B0502040204020203" pitchFamily="34" charset="0"/>
              </a:rPr>
              <a:t>Multi-tier applications with internal-facing tiers require </a:t>
            </a:r>
          </a:p>
          <a:p>
            <a:pPr>
              <a:lnSpc>
                <a:spcPct val="90000"/>
              </a:lnSpc>
              <a:spcBef>
                <a:spcPct val="20000"/>
              </a:spcBef>
              <a:buClr>
                <a:srgbClr val="00BCF2"/>
              </a:buClr>
              <a:buSzPct val="100000"/>
            </a:pPr>
            <a:r>
              <a:rPr lang="en-US" sz="2400">
                <a:solidFill>
                  <a:schemeClr val="accent1"/>
                </a:solidFill>
                <a:latin typeface="+mj-lt"/>
                <a:cs typeface="Segoe UI" panose="020B0502040204020203" pitchFamily="34" charset="0"/>
              </a:rPr>
              <a:t>ILB</a:t>
            </a:r>
          </a:p>
          <a:p>
            <a:pPr marL="342900" lvl="1" indent="-342900">
              <a:lnSpc>
                <a:spcPct val="90000"/>
              </a:lnSpc>
              <a:spcBef>
                <a:spcPct val="20000"/>
              </a:spcBef>
              <a:buClr>
                <a:schemeClr val="tx1"/>
              </a:buClr>
              <a:buSzPct val="100000"/>
              <a:buFont typeface="Arial" panose="020B0604020202020204" pitchFamily="34" charset="0"/>
              <a:buChar char="•"/>
            </a:pPr>
            <a:r>
              <a:rPr lang="en-US" sz="2000">
                <a:gradFill>
                  <a:gsLst>
                    <a:gs pos="1250">
                      <a:schemeClr val="tx1"/>
                    </a:gs>
                    <a:gs pos="100000">
                      <a:schemeClr val="tx1"/>
                    </a:gs>
                  </a:gsLst>
                  <a:lin ang="5400000" scaled="0"/>
                </a:gradFill>
              </a:rPr>
              <a:t>HA LOB apps</a:t>
            </a:r>
          </a:p>
          <a:p>
            <a:pPr marL="342900" lvl="1" indent="-342900">
              <a:lnSpc>
                <a:spcPct val="90000"/>
              </a:lnSpc>
              <a:spcBef>
                <a:spcPct val="20000"/>
              </a:spcBef>
              <a:buClr>
                <a:schemeClr val="tx1"/>
              </a:buClr>
              <a:buSzPct val="100000"/>
              <a:buFont typeface="Arial" panose="020B0604020202020204" pitchFamily="34" charset="0"/>
              <a:buChar char="•"/>
            </a:pPr>
            <a:r>
              <a:rPr lang="en-US" sz="2000">
                <a:gradFill>
                  <a:gsLst>
                    <a:gs pos="1250">
                      <a:schemeClr val="tx1"/>
                    </a:gs>
                    <a:gs pos="100000">
                      <a:schemeClr val="tx1"/>
                    </a:gs>
                  </a:gsLst>
                  <a:lin ang="5400000" scaled="0"/>
                </a:gradFill>
              </a:rPr>
              <a:t>SQL </a:t>
            </a:r>
            <a:r>
              <a:rPr lang="en-US" sz="2000" err="1">
                <a:gradFill>
                  <a:gsLst>
                    <a:gs pos="1250">
                      <a:schemeClr val="tx1"/>
                    </a:gs>
                    <a:gs pos="100000">
                      <a:schemeClr val="tx1"/>
                    </a:gs>
                  </a:gsLst>
                  <a:lin ang="5400000" scaled="0"/>
                </a:gradFill>
              </a:rPr>
              <a:t>AlwaysOn</a:t>
            </a:r>
            <a:endParaRPr lang="en-US" sz="2000">
              <a:gradFill>
                <a:gsLst>
                  <a:gs pos="1250">
                    <a:schemeClr val="tx1"/>
                  </a:gs>
                  <a:gs pos="100000">
                    <a:schemeClr val="tx1"/>
                  </a:gs>
                </a:gsLst>
                <a:lin ang="5400000" scaled="0"/>
              </a:gradFill>
            </a:endParaRPr>
          </a:p>
          <a:p>
            <a:pPr marL="342900" lvl="1" indent="-342900">
              <a:lnSpc>
                <a:spcPct val="90000"/>
              </a:lnSpc>
              <a:spcBef>
                <a:spcPct val="20000"/>
              </a:spcBef>
              <a:buClr>
                <a:schemeClr val="tx1"/>
              </a:buClr>
              <a:buSzPct val="100000"/>
              <a:buFont typeface="Arial" panose="020B0604020202020204" pitchFamily="34" charset="0"/>
              <a:buChar char="•"/>
            </a:pPr>
            <a:r>
              <a:rPr lang="en-US" sz="2000">
                <a:gradFill>
                  <a:gsLst>
                    <a:gs pos="1250">
                      <a:schemeClr val="tx1"/>
                    </a:gs>
                    <a:gs pos="100000">
                      <a:schemeClr val="tx1"/>
                    </a:gs>
                  </a:gsLst>
                  <a:lin ang="5400000" scaled="0"/>
                </a:gradFill>
              </a:rPr>
              <a:t>RDP to internal                   endpoints for added               default security </a:t>
            </a:r>
          </a:p>
          <a:p>
            <a:endParaRPr lang="en-US" sz="1599">
              <a:latin typeface="+mj-lt"/>
            </a:endParaRPr>
          </a:p>
          <a:p>
            <a:endParaRPr lang="en-US" sz="1599">
              <a:latin typeface="+mj-lt"/>
            </a:endParaRPr>
          </a:p>
          <a:p>
            <a:pPr>
              <a:lnSpc>
                <a:spcPct val="90000"/>
              </a:lnSpc>
              <a:spcBef>
                <a:spcPts val="612"/>
              </a:spcBef>
            </a:pPr>
            <a:endParaRPr lang="en-US" sz="1599" spc="-31">
              <a:latin typeface="+mj-lt"/>
            </a:endParaRPr>
          </a:p>
        </p:txBody>
      </p:sp>
      <p:sp>
        <p:nvSpPr>
          <p:cNvPr id="12" name="Rounded Rectangle 11"/>
          <p:cNvSpPr/>
          <p:nvPr/>
        </p:nvSpPr>
        <p:spPr bwMode="auto">
          <a:xfrm>
            <a:off x="4478383" y="3565276"/>
            <a:ext cx="5269613" cy="3572811"/>
          </a:xfrm>
          <a:prstGeom prst="roundRect">
            <a:avLst>
              <a:gd name="adj" fmla="val 33145"/>
            </a:avLst>
          </a:prstGeom>
          <a:pattFill prst="ltUpDiag">
            <a:fgClr>
              <a:schemeClr val="bg2">
                <a:lumMod val="75000"/>
                <a:lumOff val="25000"/>
              </a:schemeClr>
            </a:fgClr>
            <a:bgClr>
              <a:schemeClr val="bg2"/>
            </a:bgClr>
          </a:patt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6" rIns="186493" bIns="149196" numCol="1" spcCol="0" rtlCol="0" fromWordArt="0" anchor="t" anchorCtr="0" forceAA="0" compatLnSpc="1">
            <a:prstTxWarp prst="textNoShape">
              <a:avLst/>
            </a:prstTxWarp>
            <a:noAutofit/>
          </a:bodyPr>
          <a:lstStyle/>
          <a:p>
            <a:pPr algn="ctr" defTabSz="95082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90" name="Freeform 29"/>
          <p:cNvSpPr>
            <a:spLocks/>
          </p:cNvSpPr>
          <p:nvPr/>
        </p:nvSpPr>
        <p:spPr bwMode="auto">
          <a:xfrm>
            <a:off x="2856475" y="5911372"/>
            <a:ext cx="4269597" cy="82303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257" name="Freeform 29"/>
          <p:cNvSpPr>
            <a:spLocks/>
          </p:cNvSpPr>
          <p:nvPr/>
        </p:nvSpPr>
        <p:spPr bwMode="auto">
          <a:xfrm>
            <a:off x="6099977" y="5608441"/>
            <a:ext cx="4842293" cy="106442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9A500"/>
          </a:solidFill>
          <a:ln>
            <a:noFill/>
          </a:ln>
          <a:extLst/>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grpSp>
        <p:nvGrpSpPr>
          <p:cNvPr id="192" name="Group 191"/>
          <p:cNvGrpSpPr/>
          <p:nvPr/>
        </p:nvGrpSpPr>
        <p:grpSpPr>
          <a:xfrm>
            <a:off x="5226671" y="5854211"/>
            <a:ext cx="168775" cy="327125"/>
            <a:chOff x="8003343" y="6072433"/>
            <a:chExt cx="145517" cy="282045"/>
          </a:xfrm>
        </p:grpSpPr>
        <p:sp>
          <p:nvSpPr>
            <p:cNvPr id="193" name="Freeform 14"/>
            <p:cNvSpPr>
              <a:spLocks/>
            </p:cNvSpPr>
            <p:nvPr/>
          </p:nvSpPr>
          <p:spPr bwMode="auto">
            <a:xfrm>
              <a:off x="8061978" y="6244485"/>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194" name="Freeform 15"/>
            <p:cNvSpPr>
              <a:spLocks/>
            </p:cNvSpPr>
            <p:nvPr/>
          </p:nvSpPr>
          <p:spPr bwMode="auto">
            <a:xfrm>
              <a:off x="8003343" y="6147759"/>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9A500"/>
            </a:solidFill>
            <a:ln>
              <a:noFill/>
            </a:ln>
            <a:extLst/>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195" name="Freeform 16"/>
            <p:cNvSpPr>
              <a:spLocks/>
            </p:cNvSpPr>
            <p:nvPr/>
          </p:nvSpPr>
          <p:spPr bwMode="auto">
            <a:xfrm>
              <a:off x="8022603" y="6072433"/>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9A500"/>
            </a:solidFill>
            <a:ln>
              <a:noFill/>
            </a:ln>
            <a:extLst/>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grpSp>
      <p:grpSp>
        <p:nvGrpSpPr>
          <p:cNvPr id="197" name="Group 196"/>
          <p:cNvGrpSpPr/>
          <p:nvPr/>
        </p:nvGrpSpPr>
        <p:grpSpPr>
          <a:xfrm>
            <a:off x="3367583" y="5948638"/>
            <a:ext cx="226342" cy="438708"/>
            <a:chOff x="8018355" y="6002801"/>
            <a:chExt cx="145517" cy="282046"/>
          </a:xfrm>
        </p:grpSpPr>
        <p:sp>
          <p:nvSpPr>
            <p:cNvPr id="198"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199"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200"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grpSp>
      <p:grpSp>
        <p:nvGrpSpPr>
          <p:cNvPr id="217" name="Group 216"/>
          <p:cNvGrpSpPr/>
          <p:nvPr/>
        </p:nvGrpSpPr>
        <p:grpSpPr>
          <a:xfrm>
            <a:off x="9852998" y="5679678"/>
            <a:ext cx="180654" cy="350146"/>
            <a:chOff x="8018355" y="6002801"/>
            <a:chExt cx="145517" cy="282046"/>
          </a:xfrm>
        </p:grpSpPr>
        <p:sp>
          <p:nvSpPr>
            <p:cNvPr id="218" name="Freeform 14"/>
            <p:cNvSpPr>
              <a:spLocks/>
            </p:cNvSpPr>
            <p:nvPr/>
          </p:nvSpPr>
          <p:spPr bwMode="auto">
            <a:xfrm>
              <a:off x="8076990" y="6174854"/>
              <a:ext cx="29959" cy="109993"/>
            </a:xfrm>
            <a:custGeom>
              <a:avLst/>
              <a:gdLst>
                <a:gd name="T0" fmla="*/ 70 w 70"/>
                <a:gd name="T1" fmla="*/ 257 h 257"/>
                <a:gd name="T2" fmla="*/ 70 w 70"/>
                <a:gd name="T3" fmla="*/ 257 h 257"/>
                <a:gd name="T4" fmla="*/ 0 w 70"/>
                <a:gd name="T5" fmla="*/ 257 h 257"/>
                <a:gd name="T6" fmla="*/ 0 w 70"/>
                <a:gd name="T7" fmla="*/ 0 h 257"/>
                <a:gd name="T8" fmla="*/ 70 w 70"/>
                <a:gd name="T9" fmla="*/ 0 h 257"/>
                <a:gd name="T10" fmla="*/ 70 w 70"/>
                <a:gd name="T11" fmla="*/ 257 h 257"/>
                <a:gd name="T12" fmla="*/ 70 w 70"/>
                <a:gd name="T13" fmla="*/ 257 h 257"/>
                <a:gd name="T14" fmla="*/ 70 w 70"/>
                <a:gd name="T15" fmla="*/ 257 h 2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57">
                  <a:moveTo>
                    <a:pt x="70" y="257"/>
                  </a:moveTo>
                  <a:lnTo>
                    <a:pt x="70" y="257"/>
                  </a:lnTo>
                  <a:lnTo>
                    <a:pt x="0" y="257"/>
                  </a:lnTo>
                  <a:lnTo>
                    <a:pt x="0" y="0"/>
                  </a:lnTo>
                  <a:lnTo>
                    <a:pt x="70" y="0"/>
                  </a:lnTo>
                  <a:lnTo>
                    <a:pt x="70" y="257"/>
                  </a:lnTo>
                  <a:lnTo>
                    <a:pt x="70" y="257"/>
                  </a:lnTo>
                  <a:lnTo>
                    <a:pt x="70" y="257"/>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219" name="Freeform 15"/>
            <p:cNvSpPr>
              <a:spLocks/>
            </p:cNvSpPr>
            <p:nvPr/>
          </p:nvSpPr>
          <p:spPr bwMode="auto">
            <a:xfrm>
              <a:off x="8018355" y="6078127"/>
              <a:ext cx="145517" cy="146373"/>
            </a:xfrm>
            <a:custGeom>
              <a:avLst/>
              <a:gdLst>
                <a:gd name="T0" fmla="*/ 97 w 97"/>
                <a:gd name="T1" fmla="*/ 48 h 97"/>
                <a:gd name="T2" fmla="*/ 97 w 97"/>
                <a:gd name="T3" fmla="*/ 48 h 97"/>
                <a:gd name="T4" fmla="*/ 48 w 97"/>
                <a:gd name="T5" fmla="*/ 97 h 97"/>
                <a:gd name="T6" fmla="*/ 0 w 97"/>
                <a:gd name="T7" fmla="*/ 48 h 97"/>
                <a:gd name="T8" fmla="*/ 48 w 97"/>
                <a:gd name="T9" fmla="*/ 0 h 97"/>
                <a:gd name="T10" fmla="*/ 97 w 97"/>
                <a:gd name="T11" fmla="*/ 48 h 97"/>
              </a:gdLst>
              <a:ahLst/>
              <a:cxnLst>
                <a:cxn ang="0">
                  <a:pos x="T0" y="T1"/>
                </a:cxn>
                <a:cxn ang="0">
                  <a:pos x="T2" y="T3"/>
                </a:cxn>
                <a:cxn ang="0">
                  <a:pos x="T4" y="T5"/>
                </a:cxn>
                <a:cxn ang="0">
                  <a:pos x="T6" y="T7"/>
                </a:cxn>
                <a:cxn ang="0">
                  <a:pos x="T8" y="T9"/>
                </a:cxn>
                <a:cxn ang="0">
                  <a:pos x="T10" y="T11"/>
                </a:cxn>
              </a:cxnLst>
              <a:rect l="0" t="0" r="r" b="b"/>
              <a:pathLst>
                <a:path w="97" h="97">
                  <a:moveTo>
                    <a:pt x="97" y="48"/>
                  </a:moveTo>
                  <a:cubicBezTo>
                    <a:pt x="97" y="48"/>
                    <a:pt x="97" y="48"/>
                    <a:pt x="97" y="48"/>
                  </a:cubicBezTo>
                  <a:cubicBezTo>
                    <a:pt x="97" y="75"/>
                    <a:pt x="75" y="97"/>
                    <a:pt x="48" y="97"/>
                  </a:cubicBezTo>
                  <a:cubicBezTo>
                    <a:pt x="22" y="97"/>
                    <a:pt x="0" y="75"/>
                    <a:pt x="0" y="48"/>
                  </a:cubicBezTo>
                  <a:cubicBezTo>
                    <a:pt x="0" y="22"/>
                    <a:pt x="22" y="0"/>
                    <a:pt x="48" y="0"/>
                  </a:cubicBezTo>
                  <a:cubicBezTo>
                    <a:pt x="75" y="0"/>
                    <a:pt x="97" y="22"/>
                    <a:pt x="97" y="48"/>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220" name="Freeform 16"/>
            <p:cNvSpPr>
              <a:spLocks/>
            </p:cNvSpPr>
            <p:nvPr/>
          </p:nvSpPr>
          <p:spPr bwMode="auto">
            <a:xfrm>
              <a:off x="8037615" y="6002801"/>
              <a:ext cx="106570" cy="106997"/>
            </a:xfrm>
            <a:custGeom>
              <a:avLst/>
              <a:gdLst>
                <a:gd name="T0" fmla="*/ 71 w 71"/>
                <a:gd name="T1" fmla="*/ 35 h 71"/>
                <a:gd name="T2" fmla="*/ 71 w 71"/>
                <a:gd name="T3" fmla="*/ 35 h 71"/>
                <a:gd name="T4" fmla="*/ 35 w 71"/>
                <a:gd name="T5" fmla="*/ 71 h 71"/>
                <a:gd name="T6" fmla="*/ 0 w 71"/>
                <a:gd name="T7" fmla="*/ 35 h 71"/>
                <a:gd name="T8" fmla="*/ 35 w 71"/>
                <a:gd name="T9" fmla="*/ 0 h 71"/>
                <a:gd name="T10" fmla="*/ 71 w 71"/>
                <a:gd name="T11" fmla="*/ 35 h 71"/>
              </a:gdLst>
              <a:ahLst/>
              <a:cxnLst>
                <a:cxn ang="0">
                  <a:pos x="T0" y="T1"/>
                </a:cxn>
                <a:cxn ang="0">
                  <a:pos x="T2" y="T3"/>
                </a:cxn>
                <a:cxn ang="0">
                  <a:pos x="T4" y="T5"/>
                </a:cxn>
                <a:cxn ang="0">
                  <a:pos x="T6" y="T7"/>
                </a:cxn>
                <a:cxn ang="0">
                  <a:pos x="T8" y="T9"/>
                </a:cxn>
                <a:cxn ang="0">
                  <a:pos x="T10" y="T11"/>
                </a:cxn>
              </a:cxnLst>
              <a:rect l="0" t="0" r="r" b="b"/>
              <a:pathLst>
                <a:path w="71" h="71">
                  <a:moveTo>
                    <a:pt x="71" y="35"/>
                  </a:moveTo>
                  <a:cubicBezTo>
                    <a:pt x="71" y="35"/>
                    <a:pt x="71" y="35"/>
                    <a:pt x="71" y="35"/>
                  </a:cubicBezTo>
                  <a:cubicBezTo>
                    <a:pt x="71" y="55"/>
                    <a:pt x="55" y="71"/>
                    <a:pt x="35" y="71"/>
                  </a:cubicBezTo>
                  <a:cubicBezTo>
                    <a:pt x="16" y="71"/>
                    <a:pt x="0" y="55"/>
                    <a:pt x="0" y="35"/>
                  </a:cubicBezTo>
                  <a:cubicBezTo>
                    <a:pt x="0" y="16"/>
                    <a:pt x="16" y="0"/>
                    <a:pt x="35" y="0"/>
                  </a:cubicBezTo>
                  <a:cubicBezTo>
                    <a:pt x="55" y="0"/>
                    <a:pt x="71" y="16"/>
                    <a:pt x="71" y="35"/>
                  </a:cubicBezTo>
                  <a:close/>
                </a:path>
              </a:pathLst>
            </a:cu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grpSp>
      <p:cxnSp>
        <p:nvCxnSpPr>
          <p:cNvPr id="326" name="Straight Connector 325"/>
          <p:cNvCxnSpPr/>
          <p:nvPr/>
        </p:nvCxnSpPr>
        <p:spPr>
          <a:xfrm flipV="1">
            <a:off x="5907337" y="4824983"/>
            <a:ext cx="452" cy="568580"/>
          </a:xfrm>
          <a:prstGeom prst="line">
            <a:avLst/>
          </a:prstGeom>
          <a:ln w="381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a:stCxn id="11" idx="3"/>
            <a:endCxn id="176" idx="0"/>
          </p:cNvCxnSpPr>
          <p:nvPr/>
        </p:nvCxnSpPr>
        <p:spPr>
          <a:xfrm flipH="1">
            <a:off x="5127498" y="4768583"/>
            <a:ext cx="451049" cy="473739"/>
          </a:xfrm>
          <a:prstGeom prst="line">
            <a:avLst/>
          </a:prstGeom>
          <a:ln w="38100">
            <a:solidFill>
              <a:schemeClr val="accent4">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434196" y="4153594"/>
            <a:ext cx="935630" cy="720505"/>
            <a:chOff x="7855959" y="4162671"/>
            <a:chExt cx="831580" cy="793483"/>
          </a:xfrm>
        </p:grpSpPr>
        <p:sp>
          <p:nvSpPr>
            <p:cNvPr id="11" name="Oval 10"/>
            <p:cNvSpPr/>
            <p:nvPr/>
          </p:nvSpPr>
          <p:spPr bwMode="auto">
            <a:xfrm>
              <a:off x="7868052" y="4162671"/>
              <a:ext cx="793483" cy="793483"/>
            </a:xfrm>
            <a:prstGeom prst="ellipse">
              <a:avLst/>
            </a:prstGeom>
            <a:solidFill>
              <a:srgbClr val="79A5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6" rIns="186493" bIns="149196" numCol="1" spcCol="0" rtlCol="0" fromWordArt="0" anchor="t" anchorCtr="0" forceAA="0" compatLnSpc="1">
              <a:prstTxWarp prst="textNoShape">
                <a:avLst/>
              </a:prstTxWarp>
              <a:noAutofit/>
            </a:bodyPr>
            <a:lstStyle/>
            <a:p>
              <a:pPr algn="ctr" defTabSz="95082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25" name="Rectangle 324"/>
            <p:cNvSpPr/>
            <p:nvPr/>
          </p:nvSpPr>
          <p:spPr>
            <a:xfrm>
              <a:off x="7855959" y="4213879"/>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ct val="90000"/>
                </a:lnSpc>
              </a:pPr>
              <a:r>
                <a:rPr lang="en-US" sz="1000" b="1">
                  <a:solidFill>
                    <a:prstClr val="white"/>
                  </a:solidFill>
                </a:rPr>
                <a:t>External load balancer</a:t>
              </a:r>
            </a:p>
          </p:txBody>
        </p:sp>
      </p:grpSp>
      <p:cxnSp>
        <p:nvCxnSpPr>
          <p:cNvPr id="331" name="Straight Connector 330"/>
          <p:cNvCxnSpPr>
            <a:stCxn id="329" idx="2"/>
            <a:endCxn id="234" idx="3"/>
          </p:cNvCxnSpPr>
          <p:nvPr/>
        </p:nvCxnSpPr>
        <p:spPr>
          <a:xfrm flipH="1">
            <a:off x="6219733" y="5900394"/>
            <a:ext cx="508198" cy="1391"/>
          </a:xfrm>
          <a:prstGeom prst="line">
            <a:avLst/>
          </a:prstGeom>
          <a:ln w="381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5" name="Freeform 29"/>
          <p:cNvSpPr>
            <a:spLocks/>
          </p:cNvSpPr>
          <p:nvPr/>
        </p:nvSpPr>
        <p:spPr bwMode="auto">
          <a:xfrm>
            <a:off x="4965809" y="6095117"/>
            <a:ext cx="4037722" cy="55979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7FBA00"/>
          </a:solidFill>
          <a:ln>
            <a:noFill/>
          </a:ln>
          <a:extLst/>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335" name="TextBox 334"/>
          <p:cNvSpPr txBox="1"/>
          <p:nvPr/>
        </p:nvSpPr>
        <p:spPr>
          <a:xfrm>
            <a:off x="9022171" y="6696907"/>
            <a:ext cx="771365" cy="264816"/>
          </a:xfrm>
          <a:prstGeom prst="rect">
            <a:avLst/>
          </a:prstGeom>
          <a:noFill/>
        </p:spPr>
        <p:txBody>
          <a:bodyPr wrap="none" rtlCol="0">
            <a:spAutoFit/>
          </a:bodyPr>
          <a:lstStyle/>
          <a:p>
            <a:r>
              <a:rPr lang="en-US" sz="1121">
                <a:solidFill>
                  <a:prstClr val="white"/>
                </a:solidFill>
              </a:rPr>
              <a:t>Logic tier</a:t>
            </a:r>
          </a:p>
        </p:txBody>
      </p:sp>
      <p:sp>
        <p:nvSpPr>
          <p:cNvPr id="15" name="Rectangle 14"/>
          <p:cNvSpPr/>
          <p:nvPr/>
        </p:nvSpPr>
        <p:spPr>
          <a:xfrm>
            <a:off x="6500020" y="3649641"/>
            <a:ext cx="2612254" cy="338554"/>
          </a:xfrm>
          <a:prstGeom prst="rect">
            <a:avLst/>
          </a:prstGeom>
        </p:spPr>
        <p:txBody>
          <a:bodyPr wrap="none">
            <a:spAutoFit/>
          </a:bodyPr>
          <a:lstStyle/>
          <a:p>
            <a:r>
              <a:rPr lang="en-US" sz="1600">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Customer Virtual Network</a:t>
            </a:r>
          </a:p>
        </p:txBody>
      </p:sp>
      <p:sp>
        <p:nvSpPr>
          <p:cNvPr id="254" name="Freeform 29"/>
          <p:cNvSpPr>
            <a:spLocks/>
          </p:cNvSpPr>
          <p:nvPr/>
        </p:nvSpPr>
        <p:spPr bwMode="auto">
          <a:xfrm>
            <a:off x="3980703" y="6150497"/>
            <a:ext cx="3196500" cy="51457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255" name="Freeform 55"/>
          <p:cNvSpPr>
            <a:spLocks/>
          </p:cNvSpPr>
          <p:nvPr/>
        </p:nvSpPr>
        <p:spPr bwMode="auto">
          <a:xfrm>
            <a:off x="4537208" y="6271987"/>
            <a:ext cx="660321" cy="142378"/>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256" name="Oval 255"/>
          <p:cNvSpPr/>
          <p:nvPr/>
        </p:nvSpPr>
        <p:spPr bwMode="auto">
          <a:xfrm>
            <a:off x="7968650" y="5857844"/>
            <a:ext cx="1585995" cy="182572"/>
          </a:xfrm>
          <a:prstGeom prst="ellipse">
            <a:avLst/>
          </a:prstGeom>
          <a:noFill/>
          <a:ln w="28575" cap="rnd">
            <a:solidFill>
              <a:schemeClr val="tx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6" rIns="186493" bIns="149196" numCol="1" spcCol="0" rtlCol="0" fromWordArt="0" anchor="t" anchorCtr="0" forceAA="0" compatLnSpc="1">
            <a:prstTxWarp prst="textNoShape">
              <a:avLst/>
            </a:prstTxWarp>
            <a:noAutofit/>
          </a:bodyPr>
          <a:lstStyle/>
          <a:p>
            <a:pPr algn="ctr" defTabSz="95082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328" name="Group 327"/>
          <p:cNvGrpSpPr/>
          <p:nvPr/>
        </p:nvGrpSpPr>
        <p:grpSpPr>
          <a:xfrm>
            <a:off x="6704413" y="5439577"/>
            <a:ext cx="965883" cy="921633"/>
            <a:chOff x="7830149" y="4162671"/>
            <a:chExt cx="831580" cy="793483"/>
          </a:xfrm>
        </p:grpSpPr>
        <p:sp>
          <p:nvSpPr>
            <p:cNvPr id="329" name="Oval 328"/>
            <p:cNvSpPr/>
            <p:nvPr/>
          </p:nvSpPr>
          <p:spPr bwMode="auto">
            <a:xfrm>
              <a:off x="7850397" y="4162671"/>
              <a:ext cx="793483" cy="793483"/>
            </a:xfrm>
            <a:prstGeom prst="ellipse">
              <a:avLst/>
            </a:prstGeom>
            <a:solidFill>
              <a:schemeClr val="accent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6" rIns="186493" bIns="149196" numCol="1" spcCol="0" rtlCol="0" fromWordArt="0" anchor="t" anchorCtr="0" forceAA="0" compatLnSpc="1">
              <a:prstTxWarp prst="textNoShape">
                <a:avLst/>
              </a:prstTxWarp>
              <a:noAutofit/>
            </a:bodyPr>
            <a:lstStyle/>
            <a:p>
              <a:pPr algn="ctr" defTabSz="950823" fontAlgn="base">
                <a:lnSpc>
                  <a:spcPct val="90000"/>
                </a:lnSpc>
                <a:spcBef>
                  <a:spcPct val="0"/>
                </a:spcBef>
                <a:spcAft>
                  <a:spcPct val="0"/>
                </a:spcAft>
              </a:pPr>
              <a:endParaRPr lang="en-US" sz="2448" err="1">
                <a:solidFill>
                  <a:srgbClr val="002050"/>
                </a:solidFill>
                <a:ea typeface="Segoe UI" pitchFamily="34" charset="0"/>
                <a:cs typeface="Segoe UI" pitchFamily="34" charset="0"/>
              </a:endParaRPr>
            </a:p>
          </p:txBody>
        </p:sp>
        <p:sp>
          <p:nvSpPr>
            <p:cNvPr id="330" name="Rectangle 329"/>
            <p:cNvSpPr/>
            <p:nvPr/>
          </p:nvSpPr>
          <p:spPr>
            <a:xfrm>
              <a:off x="7830149" y="4224845"/>
              <a:ext cx="831580" cy="669610"/>
            </a:xfrm>
            <a:prstGeom prst="rect">
              <a:avLst/>
            </a:prstGeom>
            <a:no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ct val="90000"/>
                </a:lnSpc>
              </a:pPr>
              <a:r>
                <a:rPr lang="es-ES" sz="1199" b="1" err="1">
                  <a:solidFill>
                    <a:srgbClr val="002050"/>
                  </a:solidFill>
                </a:rPr>
                <a:t>Internal</a:t>
              </a:r>
              <a:endParaRPr lang="es-ES" sz="1199" b="1">
                <a:solidFill>
                  <a:srgbClr val="002050"/>
                </a:solidFill>
              </a:endParaRPr>
            </a:p>
            <a:p>
              <a:pPr algn="ctr">
                <a:lnSpc>
                  <a:spcPct val="90000"/>
                </a:lnSpc>
              </a:pPr>
              <a:r>
                <a:rPr lang="es-ES" sz="1199" b="1">
                  <a:solidFill>
                    <a:srgbClr val="002050"/>
                  </a:solidFill>
                </a:rPr>
                <a:t> load </a:t>
              </a:r>
              <a:r>
                <a:rPr lang="es-ES" sz="1199" b="1" err="1">
                  <a:solidFill>
                    <a:srgbClr val="002050"/>
                  </a:solidFill>
                </a:rPr>
                <a:t>balancer</a:t>
              </a:r>
              <a:endParaRPr lang="en-US" sz="1199" b="1">
                <a:solidFill>
                  <a:srgbClr val="002050"/>
                </a:solidFill>
              </a:endParaRPr>
            </a:p>
          </p:txBody>
        </p:sp>
      </p:grpSp>
      <p:grpSp>
        <p:nvGrpSpPr>
          <p:cNvPr id="99" name="Group 2"/>
          <p:cNvGrpSpPr/>
          <p:nvPr/>
        </p:nvGrpSpPr>
        <p:grpSpPr>
          <a:xfrm>
            <a:off x="12592" y="6642525"/>
            <a:ext cx="12435031" cy="360997"/>
            <a:chOff x="2577137" y="4571778"/>
            <a:chExt cx="9101124" cy="1390560"/>
          </a:xfrm>
        </p:grpSpPr>
        <p:sp>
          <p:nvSpPr>
            <p:cNvPr id="100" name="TextBox 4"/>
            <p:cNvSpPr txBox="1"/>
            <p:nvPr/>
          </p:nvSpPr>
          <p:spPr>
            <a:xfrm>
              <a:off x="2577137" y="4571778"/>
              <a:ext cx="3034890" cy="1390458"/>
            </a:xfrm>
            <a:prstGeom prst="rect">
              <a:avLst/>
            </a:prstGeom>
            <a:solidFill>
              <a:srgbClr val="DC3C00"/>
            </a:solidFill>
          </p:spPr>
          <p:txBody>
            <a:bodyPr wrap="square" lIns="466235" tIns="139871" rIns="372988" rtlCol="0">
              <a:noAutofit/>
            </a:bodyPr>
            <a:lstStyle/>
            <a:p>
              <a:pPr>
                <a:lnSpc>
                  <a:spcPts val="3060"/>
                </a:lnSpc>
              </a:pPr>
              <a:r>
                <a:rPr lang="en-US" sz="2856">
                  <a:solidFill>
                    <a:srgbClr val="FFFFFF"/>
                  </a:solidFill>
                  <a:latin typeface="Segoe UI Light"/>
                </a:rPr>
                <a:t> </a:t>
              </a:r>
            </a:p>
          </p:txBody>
        </p:sp>
        <p:sp>
          <p:nvSpPr>
            <p:cNvPr id="102" name="TextBox 6"/>
            <p:cNvSpPr txBox="1"/>
            <p:nvPr/>
          </p:nvSpPr>
          <p:spPr>
            <a:xfrm>
              <a:off x="5612027" y="4572324"/>
              <a:ext cx="6066234" cy="1390014"/>
            </a:xfrm>
            <a:prstGeom prst="rect">
              <a:avLst/>
            </a:prstGeom>
            <a:solidFill>
              <a:schemeClr val="accent3"/>
            </a:solidFill>
          </p:spPr>
          <p:txBody>
            <a:bodyPr wrap="square" lIns="466235" tIns="139871" rIns="652730" rtlCol="0">
              <a:noAutofit/>
            </a:bodyPr>
            <a:lstStyle/>
            <a:p>
              <a:pPr defTabSz="931935">
                <a:lnSpc>
                  <a:spcPts val="3000"/>
                </a:lnSpc>
                <a:defRPr/>
              </a:pPr>
              <a:endParaRPr lang="en-US" sz="2856" kern="0">
                <a:solidFill>
                  <a:srgbClr val="FFFFFF"/>
                </a:solidFill>
                <a:latin typeface="Segoe UI Light"/>
              </a:endParaRPr>
            </a:p>
          </p:txBody>
        </p:sp>
      </p:grpSp>
      <p:sp>
        <p:nvSpPr>
          <p:cNvPr id="482" name="TextBox 481"/>
          <p:cNvSpPr txBox="1"/>
          <p:nvPr/>
        </p:nvSpPr>
        <p:spPr>
          <a:xfrm>
            <a:off x="10445521" y="4271273"/>
            <a:ext cx="1610357" cy="584519"/>
          </a:xfrm>
          <a:prstGeom prst="rect">
            <a:avLst/>
          </a:prstGeom>
          <a:noFill/>
        </p:spPr>
        <p:txBody>
          <a:bodyPr wrap="square" rtlCol="0">
            <a:spAutoFit/>
          </a:bodyPr>
          <a:lstStyle/>
          <a:p>
            <a:r>
              <a:rPr lang="en-US" sz="1599">
                <a:solidFill>
                  <a:schemeClr val="bg2">
                    <a:lumMod val="50000"/>
                  </a:schemeClr>
                </a:solidFill>
              </a:rPr>
              <a:t>Customer </a:t>
            </a:r>
            <a:br>
              <a:rPr lang="en-US" sz="1599">
                <a:solidFill>
                  <a:schemeClr val="bg2">
                    <a:lumMod val="50000"/>
                  </a:schemeClr>
                </a:solidFill>
              </a:rPr>
            </a:br>
            <a:r>
              <a:rPr lang="en-US" sz="1599">
                <a:solidFill>
                  <a:schemeClr val="bg2">
                    <a:lumMod val="50000"/>
                  </a:schemeClr>
                </a:solidFill>
              </a:rPr>
              <a:t>on-premises</a:t>
            </a:r>
          </a:p>
        </p:txBody>
      </p:sp>
      <p:grpSp>
        <p:nvGrpSpPr>
          <p:cNvPr id="221" name="Group 220"/>
          <p:cNvGrpSpPr/>
          <p:nvPr/>
        </p:nvGrpSpPr>
        <p:grpSpPr>
          <a:xfrm>
            <a:off x="8653769" y="5043830"/>
            <a:ext cx="666973" cy="902648"/>
            <a:chOff x="10520791" y="5710226"/>
            <a:chExt cx="813223" cy="1100576"/>
          </a:xfrm>
        </p:grpSpPr>
        <p:sp>
          <p:nvSpPr>
            <p:cNvPr id="222"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223"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224"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225"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226"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227"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228"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229"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230"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grpSp>
      <p:grpSp>
        <p:nvGrpSpPr>
          <p:cNvPr id="303" name="Group 302"/>
          <p:cNvGrpSpPr/>
          <p:nvPr/>
        </p:nvGrpSpPr>
        <p:grpSpPr>
          <a:xfrm>
            <a:off x="8162902" y="5006625"/>
            <a:ext cx="704073" cy="952855"/>
            <a:chOff x="10520791" y="5710226"/>
            <a:chExt cx="813223" cy="1100576"/>
          </a:xfrm>
        </p:grpSpPr>
        <p:sp>
          <p:nvSpPr>
            <p:cNvPr id="309"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310"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311"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312"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313"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95000"/>
              </a:schemeClr>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314"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315"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316"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317"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grpSp>
      <p:sp>
        <p:nvSpPr>
          <p:cNvPr id="109" name="TextBox 108"/>
          <p:cNvSpPr txBox="1"/>
          <p:nvPr/>
        </p:nvSpPr>
        <p:spPr>
          <a:xfrm>
            <a:off x="8092547" y="5712975"/>
            <a:ext cx="922530" cy="264816"/>
          </a:xfrm>
          <a:prstGeom prst="rect">
            <a:avLst/>
          </a:prstGeom>
          <a:noFill/>
        </p:spPr>
        <p:txBody>
          <a:bodyPr wrap="square" rtlCol="0">
            <a:spAutoFit/>
          </a:bodyPr>
          <a:lstStyle/>
          <a:p>
            <a:r>
              <a:rPr lang="en-US" sz="112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Back-end</a:t>
            </a:r>
          </a:p>
        </p:txBody>
      </p:sp>
      <p:sp>
        <p:nvSpPr>
          <p:cNvPr id="322" name="Oval 321"/>
          <p:cNvSpPr/>
          <p:nvPr/>
        </p:nvSpPr>
        <p:spPr bwMode="auto">
          <a:xfrm>
            <a:off x="4574919" y="6288260"/>
            <a:ext cx="1783760" cy="179806"/>
          </a:xfrm>
          <a:prstGeom prst="ellipse">
            <a:avLst/>
          </a:prstGeom>
          <a:noFill/>
          <a:ln w="19050">
            <a:solidFill>
              <a:srgbClr val="FF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6" rIns="186493" bIns="149196" numCol="1" spcCol="0" rtlCol="0" fromWordArt="0" anchor="t" anchorCtr="0" forceAA="0" compatLnSpc="1">
            <a:prstTxWarp prst="textNoShape">
              <a:avLst/>
            </a:prstTxWarp>
            <a:noAutofit/>
          </a:bodyPr>
          <a:lstStyle/>
          <a:p>
            <a:pPr algn="ctr" defTabSz="95082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231" name="Group 230"/>
          <p:cNvGrpSpPr/>
          <p:nvPr/>
        </p:nvGrpSpPr>
        <p:grpSpPr>
          <a:xfrm>
            <a:off x="5482921" y="5391790"/>
            <a:ext cx="879080" cy="1024708"/>
            <a:chOff x="6060998" y="5195244"/>
            <a:chExt cx="1141909" cy="1331079"/>
          </a:xfrm>
        </p:grpSpPr>
        <p:sp>
          <p:nvSpPr>
            <p:cNvPr id="232" name="Freeform 55"/>
            <p:cNvSpPr>
              <a:spLocks/>
            </p:cNvSpPr>
            <p:nvPr/>
          </p:nvSpPr>
          <p:spPr bwMode="auto">
            <a:xfrm>
              <a:off x="6494236" y="6373520"/>
              <a:ext cx="708671" cy="152803"/>
            </a:xfrm>
            <a:custGeom>
              <a:avLst/>
              <a:gdLst>
                <a:gd name="T0" fmla="*/ 186 w 589"/>
                <a:gd name="T1" fmla="*/ 0 h 127"/>
                <a:gd name="T2" fmla="*/ 589 w 589"/>
                <a:gd name="T3" fmla="*/ 0 h 127"/>
                <a:gd name="T4" fmla="*/ 407 w 589"/>
                <a:gd name="T5" fmla="*/ 127 h 127"/>
                <a:gd name="T6" fmla="*/ 0 w 589"/>
                <a:gd name="T7" fmla="*/ 127 h 127"/>
                <a:gd name="T8" fmla="*/ 186 w 589"/>
                <a:gd name="T9" fmla="*/ 0 h 127"/>
              </a:gdLst>
              <a:ahLst/>
              <a:cxnLst>
                <a:cxn ang="0">
                  <a:pos x="T0" y="T1"/>
                </a:cxn>
                <a:cxn ang="0">
                  <a:pos x="T2" y="T3"/>
                </a:cxn>
                <a:cxn ang="0">
                  <a:pos x="T4" y="T5"/>
                </a:cxn>
                <a:cxn ang="0">
                  <a:pos x="T6" y="T7"/>
                </a:cxn>
                <a:cxn ang="0">
                  <a:pos x="T8" y="T9"/>
                </a:cxn>
              </a:cxnLst>
              <a:rect l="0" t="0" r="r" b="b"/>
              <a:pathLst>
                <a:path w="589" h="127">
                  <a:moveTo>
                    <a:pt x="186" y="0"/>
                  </a:moveTo>
                  <a:lnTo>
                    <a:pt x="589" y="0"/>
                  </a:lnTo>
                  <a:lnTo>
                    <a:pt x="407" y="127"/>
                  </a:lnTo>
                  <a:lnTo>
                    <a:pt x="0" y="127"/>
                  </a:lnTo>
                  <a:lnTo>
                    <a:pt x="186" y="0"/>
                  </a:lnTo>
                  <a:close/>
                </a:path>
              </a:pathLst>
            </a:custGeom>
            <a:solidFill>
              <a:schemeClr val="tx1">
                <a:lumMod val="50000"/>
                <a:alpha val="19000"/>
              </a:schemeClr>
            </a:solidFill>
            <a:ln>
              <a:noFill/>
            </a:ln>
            <a:extLst/>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grpSp>
          <p:nvGrpSpPr>
            <p:cNvPr id="233" name="Group 232"/>
            <p:cNvGrpSpPr/>
            <p:nvPr/>
          </p:nvGrpSpPr>
          <p:grpSpPr>
            <a:xfrm>
              <a:off x="6060998" y="5195244"/>
              <a:ext cx="957102" cy="1324945"/>
              <a:chOff x="13103226" y="2775830"/>
              <a:chExt cx="1039812" cy="1407232"/>
            </a:xfrm>
          </p:grpSpPr>
          <p:sp>
            <p:nvSpPr>
              <p:cNvPr id="234" name="Rectangle 5"/>
              <p:cNvSpPr>
                <a:spLocks noChangeArrowheads="1"/>
              </p:cNvSpPr>
              <p:nvPr/>
            </p:nvSpPr>
            <p:spPr bwMode="auto">
              <a:xfrm>
                <a:off x="13103226" y="2775830"/>
                <a:ext cx="1039812" cy="1407232"/>
              </a:xfrm>
              <a:prstGeom prst="rect">
                <a:avLst/>
              </a:prstGeom>
              <a:solidFill>
                <a:schemeClr val="accent4">
                  <a:lumMod val="40000"/>
                  <a:lumOff val="60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235"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236"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237"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241"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242"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281"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282"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283"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grpSp>
      </p:grpSp>
      <p:grpSp>
        <p:nvGrpSpPr>
          <p:cNvPr id="175" name="Group 174"/>
          <p:cNvGrpSpPr/>
          <p:nvPr/>
        </p:nvGrpSpPr>
        <p:grpSpPr>
          <a:xfrm>
            <a:off x="4696661" y="5242321"/>
            <a:ext cx="861670" cy="1166137"/>
            <a:chOff x="10520791" y="5710226"/>
            <a:chExt cx="813223" cy="1100576"/>
          </a:xfrm>
        </p:grpSpPr>
        <p:sp>
          <p:nvSpPr>
            <p:cNvPr id="176" name="Rectangle 5"/>
            <p:cNvSpPr>
              <a:spLocks noChangeArrowheads="1"/>
            </p:cNvSpPr>
            <p:nvPr/>
          </p:nvSpPr>
          <p:spPr bwMode="auto">
            <a:xfrm>
              <a:off x="10520791" y="5710226"/>
              <a:ext cx="813223" cy="1100576"/>
            </a:xfrm>
            <a:prstGeom prst="rect">
              <a:avLst/>
            </a:prstGeom>
            <a:solidFill>
              <a:schemeClr val="accent4">
                <a:lumMod val="60000"/>
                <a:lumOff val="40000"/>
              </a:schemeClr>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177"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178"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179"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180"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181" name="Oval 14"/>
            <p:cNvSpPr>
              <a:spLocks noChangeArrowheads="1"/>
            </p:cNvSpPr>
            <p:nvPr/>
          </p:nvSpPr>
          <p:spPr bwMode="auto">
            <a:xfrm>
              <a:off x="11124807" y="5862451"/>
              <a:ext cx="61867" cy="61867"/>
            </a:xfrm>
            <a:prstGeom prst="ellipse">
              <a:avLst/>
            </a:prstGeom>
            <a:solidFill>
              <a:schemeClr val="accent1"/>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182" name="Oval 15"/>
            <p:cNvSpPr>
              <a:spLocks noChangeArrowheads="1"/>
            </p:cNvSpPr>
            <p:nvPr/>
          </p:nvSpPr>
          <p:spPr bwMode="auto">
            <a:xfrm>
              <a:off x="11124807" y="6061076"/>
              <a:ext cx="61867" cy="61867"/>
            </a:xfrm>
            <a:prstGeom prst="ellipse">
              <a:avLst/>
            </a:prstGeom>
            <a:solidFill>
              <a:schemeClr val="accent1"/>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183" name="Oval 16"/>
            <p:cNvSpPr>
              <a:spLocks noChangeArrowheads="1"/>
            </p:cNvSpPr>
            <p:nvPr/>
          </p:nvSpPr>
          <p:spPr bwMode="auto">
            <a:xfrm>
              <a:off x="11124807" y="6259701"/>
              <a:ext cx="61867" cy="61867"/>
            </a:xfrm>
            <a:prstGeom prst="ellipse">
              <a:avLst/>
            </a:prstGeom>
            <a:solidFill>
              <a:schemeClr val="accent1"/>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184" name="Oval 17"/>
            <p:cNvSpPr>
              <a:spLocks noChangeArrowheads="1"/>
            </p:cNvSpPr>
            <p:nvPr/>
          </p:nvSpPr>
          <p:spPr bwMode="auto">
            <a:xfrm>
              <a:off x="11124807" y="6458325"/>
              <a:ext cx="61867" cy="61867"/>
            </a:xfrm>
            <a:prstGeom prst="ellipse">
              <a:avLst/>
            </a:prstGeom>
            <a:solidFill>
              <a:schemeClr val="accent1"/>
            </a:solidFill>
            <a:ln>
              <a:noFill/>
            </a:ln>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grpSp>
      <p:sp>
        <p:nvSpPr>
          <p:cNvPr id="101" name="TextBox 100"/>
          <p:cNvSpPr txBox="1"/>
          <p:nvPr/>
        </p:nvSpPr>
        <p:spPr>
          <a:xfrm>
            <a:off x="4630966" y="6114116"/>
            <a:ext cx="994171" cy="264816"/>
          </a:xfrm>
          <a:prstGeom prst="rect">
            <a:avLst/>
          </a:prstGeom>
          <a:noFill/>
        </p:spPr>
        <p:txBody>
          <a:bodyPr wrap="square" rtlCol="0">
            <a:spAutoFit/>
          </a:bodyPr>
          <a:lstStyle/>
          <a:p>
            <a:r>
              <a:rPr lang="en-US" sz="1121">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Front-end</a:t>
            </a:r>
          </a:p>
        </p:txBody>
      </p:sp>
      <p:sp>
        <p:nvSpPr>
          <p:cNvPr id="58" name="Isosceles Triangle 57"/>
          <p:cNvSpPr/>
          <p:nvPr/>
        </p:nvSpPr>
        <p:spPr>
          <a:xfrm rot="10800000">
            <a:off x="7160086" y="5288103"/>
            <a:ext cx="207509" cy="178888"/>
          </a:xfrm>
          <a:prstGeom prst="triangl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cxnSp>
        <p:nvCxnSpPr>
          <p:cNvPr id="13" name="Straight Connector 12"/>
          <p:cNvCxnSpPr/>
          <p:nvPr/>
        </p:nvCxnSpPr>
        <p:spPr>
          <a:xfrm>
            <a:off x="5767011" y="1465128"/>
            <a:ext cx="28013" cy="2688466"/>
          </a:xfrm>
          <a:prstGeom prst="line">
            <a:avLst/>
          </a:prstGeom>
          <a:ln w="38100">
            <a:solidFill>
              <a:schemeClr val="accent4">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5" name="Freeform 95"/>
          <p:cNvSpPr>
            <a:spLocks/>
          </p:cNvSpPr>
          <p:nvPr/>
        </p:nvSpPr>
        <p:spPr bwMode="auto">
          <a:xfrm flipH="1">
            <a:off x="5100428" y="1465129"/>
            <a:ext cx="1747658" cy="1134966"/>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tx1">
              <a:lumMod val="85000"/>
            </a:schemeClr>
          </a:solidFill>
          <a:ln w="28575">
            <a:noFill/>
            <a:round/>
            <a:headEnd/>
            <a:tailEnd/>
          </a:ln>
          <a:extLst/>
        </p:spPr>
        <p:txBody>
          <a:bodyPr vert="horz" wrap="square" lIns="93247" tIns="46623" rIns="93247" bIns="46623" numCol="1" anchor="t" anchorCtr="0" compatLnSpc="1">
            <a:prstTxWarp prst="textNoShape">
              <a:avLst/>
            </a:prstTxWarp>
          </a:bodyPr>
          <a:lstStyle/>
          <a:p>
            <a:endParaRPr lang="en-US" sz="1836" kern="0">
              <a:solidFill>
                <a:schemeClr val="bg1"/>
              </a:solidFill>
            </a:endParaRPr>
          </a:p>
        </p:txBody>
      </p:sp>
      <p:sp>
        <p:nvSpPr>
          <p:cNvPr id="267" name="Rectangle 54"/>
          <p:cNvSpPr/>
          <p:nvPr/>
        </p:nvSpPr>
        <p:spPr bwMode="auto">
          <a:xfrm>
            <a:off x="5231549" y="1863646"/>
            <a:ext cx="1443405" cy="522777"/>
          </a:xfrm>
          <a:prstGeom prst="rect">
            <a:avLst/>
          </a:prstGeom>
          <a:noFill/>
        </p:spPr>
        <p:txBody>
          <a:bodyPr wrap="square" lIns="186493" tIns="149196" rIns="186493" bIns="149196" rtlCol="0">
            <a:spAutoFit/>
          </a:bodyPr>
          <a:lstStyle/>
          <a:p>
            <a:pPr algn="ctr">
              <a:lnSpc>
                <a:spcPct val="90000"/>
              </a:lnSpc>
            </a:pPr>
            <a:r>
              <a:rPr lang="en-US" sz="1599">
                <a:solidFill>
                  <a:schemeClr val="bg1"/>
                </a:solidFill>
              </a:rPr>
              <a:t>Internet</a:t>
            </a:r>
          </a:p>
        </p:txBody>
      </p:sp>
      <p:sp>
        <p:nvSpPr>
          <p:cNvPr id="484" name="Title 1"/>
          <p:cNvSpPr txBox="1">
            <a:spLocks/>
          </p:cNvSpPr>
          <p:nvPr/>
        </p:nvSpPr>
        <p:spPr>
          <a:xfrm>
            <a:off x="326229" y="285301"/>
            <a:ext cx="11771284" cy="917314"/>
          </a:xfrm>
          <a:prstGeom prst="rect">
            <a:avLst/>
          </a:prstGeom>
        </p:spPr>
        <p:txBody>
          <a:bodyPr vert="horz" wrap="square" lIns="146262" tIns="91413" rIns="146262" bIns="91413" rtlCol="0" anchor="t">
            <a:noAutofit/>
          </a:bodyPr>
          <a:lstStyle>
            <a:lvl1pPr algn="l" defTabSz="932901" rtl="0" eaLnBrk="1" latinLnBrk="0" hangingPunct="1">
              <a:lnSpc>
                <a:spcPct val="90000"/>
              </a:lnSpc>
              <a:spcBef>
                <a:spcPct val="0"/>
              </a:spcBef>
              <a:buNone/>
              <a:defRPr lang="en-US" sz="5401" b="0" kern="1200" cap="none" spc="-102" baseline="0" dirty="0" smtClean="0">
                <a:ln w="3175">
                  <a:noFill/>
                </a:ln>
                <a:solidFill>
                  <a:schemeClr val="tx2"/>
                </a:solidFill>
                <a:effectLst/>
                <a:latin typeface="+mj-lt"/>
                <a:ea typeface="+mn-ea"/>
                <a:cs typeface="Segoe UI" pitchFamily="34" charset="0"/>
              </a:defRPr>
            </a:lvl1pPr>
          </a:lstStyle>
          <a:p>
            <a:r>
              <a:rPr sz="5399">
                <a:solidFill>
                  <a:srgbClr val="FFFFFF"/>
                </a:solidFill>
              </a:rPr>
              <a:t>Internal load balancing (ILB)</a:t>
            </a:r>
          </a:p>
        </p:txBody>
      </p:sp>
      <p:sp>
        <p:nvSpPr>
          <p:cNvPr id="485" name="Freeform 29"/>
          <p:cNvSpPr>
            <a:spLocks/>
          </p:cNvSpPr>
          <p:nvPr/>
        </p:nvSpPr>
        <p:spPr bwMode="auto">
          <a:xfrm>
            <a:off x="9357096" y="6129979"/>
            <a:ext cx="3076825" cy="514578"/>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p:spPr>
        <p:txBody>
          <a:bodyPr vert="horz" wrap="square" lIns="91413" tIns="45706" rIns="91413" bIns="45706" numCol="1" anchor="t" anchorCtr="0" compatLnSpc="1">
            <a:prstTxWarp prst="textNoShape">
              <a:avLst/>
            </a:prstTxWarp>
          </a:bodyPr>
          <a:lstStyle/>
          <a:p>
            <a:pPr defTabSz="931935"/>
            <a:endParaRPr lang="en-US" sz="1836">
              <a:solidFill>
                <a:srgbClr val="000000"/>
              </a:solidFill>
            </a:endParaRPr>
          </a:p>
        </p:txBody>
      </p:sp>
      <p:sp>
        <p:nvSpPr>
          <p:cNvPr id="57" name="Freeform 56"/>
          <p:cNvSpPr/>
          <p:nvPr/>
        </p:nvSpPr>
        <p:spPr>
          <a:xfrm>
            <a:off x="7220468" y="4130832"/>
            <a:ext cx="3357442" cy="1238006"/>
          </a:xfrm>
          <a:custGeom>
            <a:avLst/>
            <a:gdLst>
              <a:gd name="connsiteX0" fmla="*/ 0 w 3370521"/>
              <a:gd name="connsiteY0" fmla="*/ 1046896 h 1046896"/>
              <a:gd name="connsiteX1" fmla="*/ 946298 w 3370521"/>
              <a:gd name="connsiteY1" fmla="*/ 4905 h 1046896"/>
              <a:gd name="connsiteX2" fmla="*/ 3370521 w 3370521"/>
              <a:gd name="connsiteY2" fmla="*/ 727919 h 1046896"/>
              <a:gd name="connsiteX0" fmla="*/ 0 w 3370521"/>
              <a:gd name="connsiteY0" fmla="*/ 1046896 h 1046896"/>
              <a:gd name="connsiteX1" fmla="*/ 1733108 w 3370521"/>
              <a:gd name="connsiteY1" fmla="*/ 4905 h 1046896"/>
              <a:gd name="connsiteX2" fmla="*/ 3370521 w 3370521"/>
              <a:gd name="connsiteY2" fmla="*/ 727919 h 1046896"/>
              <a:gd name="connsiteX0" fmla="*/ 0 w 3370521"/>
              <a:gd name="connsiteY0" fmla="*/ 1054112 h 1054112"/>
              <a:gd name="connsiteX1" fmla="*/ 1733108 w 3370521"/>
              <a:gd name="connsiteY1" fmla="*/ 12121 h 1054112"/>
              <a:gd name="connsiteX2" fmla="*/ 3370521 w 3370521"/>
              <a:gd name="connsiteY2" fmla="*/ 735135 h 1054112"/>
              <a:gd name="connsiteX0" fmla="*/ 0 w 3370521"/>
              <a:gd name="connsiteY0" fmla="*/ 1064887 h 1064887"/>
              <a:gd name="connsiteX1" fmla="*/ 1733108 w 3370521"/>
              <a:gd name="connsiteY1" fmla="*/ 22896 h 1064887"/>
              <a:gd name="connsiteX2" fmla="*/ 3370521 w 3370521"/>
              <a:gd name="connsiteY2" fmla="*/ 745910 h 1064887"/>
              <a:gd name="connsiteX0" fmla="*/ 0 w 3370521"/>
              <a:gd name="connsiteY0" fmla="*/ 1064887 h 1064887"/>
              <a:gd name="connsiteX1" fmla="*/ 1733108 w 3370521"/>
              <a:gd name="connsiteY1" fmla="*/ 22896 h 1064887"/>
              <a:gd name="connsiteX2" fmla="*/ 3370521 w 3370521"/>
              <a:gd name="connsiteY2" fmla="*/ 745910 h 1064887"/>
              <a:gd name="connsiteX0" fmla="*/ 0 w 3370521"/>
              <a:gd name="connsiteY0" fmla="*/ 1195368 h 1195368"/>
              <a:gd name="connsiteX1" fmla="*/ 1658680 w 3370521"/>
              <a:gd name="connsiteY1" fmla="*/ 15154 h 1195368"/>
              <a:gd name="connsiteX2" fmla="*/ 3370521 w 3370521"/>
              <a:gd name="connsiteY2" fmla="*/ 876391 h 1195368"/>
              <a:gd name="connsiteX0" fmla="*/ 0 w 3370521"/>
              <a:gd name="connsiteY0" fmla="*/ 1181675 h 1181675"/>
              <a:gd name="connsiteX1" fmla="*/ 1658680 w 3370521"/>
              <a:gd name="connsiteY1" fmla="*/ 1461 h 1181675"/>
              <a:gd name="connsiteX2" fmla="*/ 3370521 w 3370521"/>
              <a:gd name="connsiteY2" fmla="*/ 862698 h 1181675"/>
              <a:gd name="connsiteX0" fmla="*/ 0 w 3370521"/>
              <a:gd name="connsiteY0" fmla="*/ 1181675 h 1181675"/>
              <a:gd name="connsiteX1" fmla="*/ 1754373 w 3370521"/>
              <a:gd name="connsiteY1" fmla="*/ 1461 h 1181675"/>
              <a:gd name="connsiteX2" fmla="*/ 3370521 w 3370521"/>
              <a:gd name="connsiteY2" fmla="*/ 862698 h 1181675"/>
              <a:gd name="connsiteX0" fmla="*/ 0 w 3359888"/>
              <a:gd name="connsiteY0" fmla="*/ 1165323 h 1165323"/>
              <a:gd name="connsiteX1" fmla="*/ 1743740 w 3359888"/>
              <a:gd name="connsiteY1" fmla="*/ 6374 h 1165323"/>
              <a:gd name="connsiteX2" fmla="*/ 3359888 w 3359888"/>
              <a:gd name="connsiteY2" fmla="*/ 867611 h 1165323"/>
              <a:gd name="connsiteX0" fmla="*/ 0 w 3359888"/>
              <a:gd name="connsiteY0" fmla="*/ 1238508 h 1238508"/>
              <a:gd name="connsiteX1" fmla="*/ 1414131 w 3359888"/>
              <a:gd name="connsiteY1" fmla="*/ 5131 h 1238508"/>
              <a:gd name="connsiteX2" fmla="*/ 3359888 w 3359888"/>
              <a:gd name="connsiteY2" fmla="*/ 940796 h 1238508"/>
              <a:gd name="connsiteX0" fmla="*/ 0 w 3359888"/>
              <a:gd name="connsiteY0" fmla="*/ 1238508 h 1238508"/>
              <a:gd name="connsiteX1" fmla="*/ 1414131 w 3359888"/>
              <a:gd name="connsiteY1" fmla="*/ 5131 h 1238508"/>
              <a:gd name="connsiteX2" fmla="*/ 3359888 w 3359888"/>
              <a:gd name="connsiteY2" fmla="*/ 940796 h 1238508"/>
              <a:gd name="connsiteX0" fmla="*/ 0 w 3359888"/>
              <a:gd name="connsiteY0" fmla="*/ 1238508 h 1238508"/>
              <a:gd name="connsiteX1" fmla="*/ 1616149 w 3359888"/>
              <a:gd name="connsiteY1" fmla="*/ 5131 h 1238508"/>
              <a:gd name="connsiteX2" fmla="*/ 3359888 w 3359888"/>
              <a:gd name="connsiteY2" fmla="*/ 940796 h 1238508"/>
              <a:gd name="connsiteX0" fmla="*/ 0 w 3359888"/>
              <a:gd name="connsiteY0" fmla="*/ 1186180 h 1186180"/>
              <a:gd name="connsiteX1" fmla="*/ 1594884 w 3359888"/>
              <a:gd name="connsiteY1" fmla="*/ 5966 h 1186180"/>
              <a:gd name="connsiteX2" fmla="*/ 3359888 w 3359888"/>
              <a:gd name="connsiteY2" fmla="*/ 888468 h 1186180"/>
              <a:gd name="connsiteX0" fmla="*/ 0 w 3327990"/>
              <a:gd name="connsiteY0" fmla="*/ 1109431 h 1109431"/>
              <a:gd name="connsiteX1" fmla="*/ 1562986 w 3327990"/>
              <a:gd name="connsiteY1" fmla="*/ 3645 h 1109431"/>
              <a:gd name="connsiteX2" fmla="*/ 3327990 w 3327990"/>
              <a:gd name="connsiteY2" fmla="*/ 886147 h 1109431"/>
              <a:gd name="connsiteX0" fmla="*/ 0 w 3327990"/>
              <a:gd name="connsiteY0" fmla="*/ 1088442 h 1088442"/>
              <a:gd name="connsiteX1" fmla="*/ 1679944 w 3327990"/>
              <a:gd name="connsiteY1" fmla="*/ 3921 h 1088442"/>
              <a:gd name="connsiteX2" fmla="*/ 3327990 w 3327990"/>
              <a:gd name="connsiteY2" fmla="*/ 865158 h 1088442"/>
              <a:gd name="connsiteX0" fmla="*/ 0 w 3327990"/>
              <a:gd name="connsiteY0" fmla="*/ 1204235 h 1204235"/>
              <a:gd name="connsiteX1" fmla="*/ 1658679 w 3327990"/>
              <a:gd name="connsiteY1" fmla="*/ 2756 h 1204235"/>
              <a:gd name="connsiteX2" fmla="*/ 3327990 w 3327990"/>
              <a:gd name="connsiteY2" fmla="*/ 980951 h 1204235"/>
              <a:gd name="connsiteX0" fmla="*/ 0 w 3327990"/>
              <a:gd name="connsiteY0" fmla="*/ 1204235 h 1204235"/>
              <a:gd name="connsiteX1" fmla="*/ 1755407 w 3327990"/>
              <a:gd name="connsiteY1" fmla="*/ 2756 h 1204235"/>
              <a:gd name="connsiteX2" fmla="*/ 3327990 w 3327990"/>
              <a:gd name="connsiteY2" fmla="*/ 980951 h 1204235"/>
              <a:gd name="connsiteX0" fmla="*/ 0 w 3327990"/>
              <a:gd name="connsiteY0" fmla="*/ 1202212 h 1202212"/>
              <a:gd name="connsiteX1" fmla="*/ 1755407 w 3327990"/>
              <a:gd name="connsiteY1" fmla="*/ 733 h 1202212"/>
              <a:gd name="connsiteX2" fmla="*/ 3327990 w 3327990"/>
              <a:gd name="connsiteY2" fmla="*/ 978928 h 1202212"/>
            </a:gdLst>
            <a:ahLst/>
            <a:cxnLst>
              <a:cxn ang="0">
                <a:pos x="connsiteX0" y="connsiteY0"/>
              </a:cxn>
              <a:cxn ang="0">
                <a:pos x="connsiteX1" y="connsiteY1"/>
              </a:cxn>
              <a:cxn ang="0">
                <a:pos x="connsiteX2" y="connsiteY2"/>
              </a:cxn>
            </a:cxnLst>
            <a:rect l="l" t="t" r="r" b="b"/>
            <a:pathLst>
              <a:path w="3327990" h="1202212">
                <a:moveTo>
                  <a:pt x="0" y="1202212"/>
                </a:moveTo>
                <a:cubicBezTo>
                  <a:pt x="373025" y="208068"/>
                  <a:pt x="1189995" y="-14699"/>
                  <a:pt x="1755407" y="733"/>
                </a:cubicBezTo>
                <a:cubicBezTo>
                  <a:pt x="2320819" y="16165"/>
                  <a:pt x="2758262" y="303760"/>
                  <a:pt x="3327990" y="978928"/>
                </a:cubicBezTo>
              </a:path>
            </a:pathLst>
          </a:custGeom>
          <a:noFill/>
          <a:ln w="28575" cap="rnd">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solidFill>
                <a:prstClr val="white"/>
              </a:solidFill>
            </a:endParaRPr>
          </a:p>
        </p:txBody>
      </p:sp>
      <p:grpSp>
        <p:nvGrpSpPr>
          <p:cNvPr id="394" name="Group 11"/>
          <p:cNvGrpSpPr/>
          <p:nvPr/>
        </p:nvGrpSpPr>
        <p:grpSpPr>
          <a:xfrm>
            <a:off x="10526514" y="4911080"/>
            <a:ext cx="1134989" cy="1613370"/>
            <a:chOff x="9593834" y="3578458"/>
            <a:chExt cx="1986709" cy="2824073"/>
          </a:xfrm>
        </p:grpSpPr>
        <p:sp>
          <p:nvSpPr>
            <p:cNvPr id="395" name="Rectangle 30"/>
            <p:cNvSpPr/>
            <p:nvPr/>
          </p:nvSpPr>
          <p:spPr bwMode="auto">
            <a:xfrm>
              <a:off x="9677400" y="5259245"/>
              <a:ext cx="1273051" cy="955818"/>
            </a:xfrm>
            <a:prstGeom prst="rect">
              <a:avLst/>
            </a:prstGeom>
            <a:solidFill>
              <a:srgbClr val="FFFFFF"/>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23" fontAlgn="base">
                <a:spcBef>
                  <a:spcPct val="0"/>
                </a:spcBef>
                <a:spcAft>
                  <a:spcPct val="0"/>
                </a:spcAft>
                <a:defRPr/>
              </a:pPr>
              <a:endParaRPr lang="en-US" sz="2040" kern="0">
                <a:gradFill>
                  <a:gsLst>
                    <a:gs pos="0">
                      <a:srgbClr val="FFFFFF"/>
                    </a:gs>
                    <a:gs pos="100000">
                      <a:srgbClr val="FFFFFF"/>
                    </a:gs>
                  </a:gsLst>
                  <a:lin ang="5400000" scaled="0"/>
                </a:gradFill>
              </a:endParaRPr>
            </a:p>
          </p:txBody>
        </p:sp>
        <p:grpSp>
          <p:nvGrpSpPr>
            <p:cNvPr id="396" name="Group 31"/>
            <p:cNvGrpSpPr>
              <a:grpSpLocks noChangeAspect="1"/>
            </p:cNvGrpSpPr>
            <p:nvPr/>
          </p:nvGrpSpPr>
          <p:grpSpPr>
            <a:xfrm>
              <a:off x="9622866" y="5223627"/>
              <a:ext cx="1957677" cy="1178904"/>
              <a:chOff x="3742936" y="4845974"/>
              <a:chExt cx="1611848" cy="970652"/>
            </a:xfrm>
            <a:solidFill>
              <a:srgbClr val="0072C6">
                <a:lumMod val="75000"/>
              </a:srgbClr>
            </a:solidFill>
          </p:grpSpPr>
          <p:sp>
            <p:nvSpPr>
              <p:cNvPr id="445" name="Freeform 186"/>
              <p:cNvSpPr>
                <a:spLocks noEditPoints="1"/>
              </p:cNvSpPr>
              <p:nvPr/>
            </p:nvSpPr>
            <p:spPr bwMode="black">
              <a:xfrm>
                <a:off x="4953857" y="5008123"/>
                <a:ext cx="400927"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68217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46"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68217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grpSp>
        <p:grpSp>
          <p:nvGrpSpPr>
            <p:cNvPr id="397" name="Group 32"/>
            <p:cNvGrpSpPr/>
            <p:nvPr/>
          </p:nvGrpSpPr>
          <p:grpSpPr>
            <a:xfrm>
              <a:off x="9809853" y="5348588"/>
              <a:ext cx="1014780" cy="768770"/>
              <a:chOff x="-1748541" y="1986635"/>
              <a:chExt cx="1206735" cy="914192"/>
            </a:xfrm>
          </p:grpSpPr>
          <p:sp>
            <p:nvSpPr>
              <p:cNvPr id="428" name="Rectangle 35"/>
              <p:cNvSpPr>
                <a:spLocks noChangeArrowheads="1"/>
              </p:cNvSpPr>
              <p:nvPr/>
            </p:nvSpPr>
            <p:spPr bwMode="auto">
              <a:xfrm>
                <a:off x="-1318870" y="2263178"/>
                <a:ext cx="50281" cy="21483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29" name="Rectangle 36"/>
              <p:cNvSpPr>
                <a:spLocks noChangeArrowheads="1"/>
              </p:cNvSpPr>
              <p:nvPr/>
            </p:nvSpPr>
            <p:spPr bwMode="auto">
              <a:xfrm>
                <a:off x="-1538277" y="2564861"/>
                <a:ext cx="25368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30" name="Rectangle 37"/>
              <p:cNvSpPr>
                <a:spLocks noChangeArrowheads="1"/>
              </p:cNvSpPr>
              <p:nvPr/>
            </p:nvSpPr>
            <p:spPr bwMode="auto">
              <a:xfrm>
                <a:off x="-1602270" y="2564861"/>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31" name="Rectangle 38"/>
              <p:cNvSpPr>
                <a:spLocks noChangeArrowheads="1"/>
              </p:cNvSpPr>
              <p:nvPr/>
            </p:nvSpPr>
            <p:spPr bwMode="auto">
              <a:xfrm>
                <a:off x="-1538277" y="2647139"/>
                <a:ext cx="274258"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32" name="Rectangle 39"/>
              <p:cNvSpPr>
                <a:spLocks noChangeArrowheads="1"/>
              </p:cNvSpPr>
              <p:nvPr/>
            </p:nvSpPr>
            <p:spPr bwMode="auto">
              <a:xfrm>
                <a:off x="-1602270" y="2647139"/>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33" name="Rectangle 40"/>
              <p:cNvSpPr>
                <a:spLocks noChangeArrowheads="1"/>
              </p:cNvSpPr>
              <p:nvPr/>
            </p:nvSpPr>
            <p:spPr bwMode="auto">
              <a:xfrm>
                <a:off x="-1538277" y="2724845"/>
                <a:ext cx="203408"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34" name="Rectangle 41"/>
              <p:cNvSpPr>
                <a:spLocks noChangeArrowheads="1"/>
              </p:cNvSpPr>
              <p:nvPr/>
            </p:nvSpPr>
            <p:spPr bwMode="auto">
              <a:xfrm>
                <a:off x="-1602270" y="2724845"/>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35" name="Rectangle 42"/>
              <p:cNvSpPr>
                <a:spLocks noChangeArrowheads="1"/>
              </p:cNvSpPr>
              <p:nvPr/>
            </p:nvSpPr>
            <p:spPr bwMode="auto">
              <a:xfrm>
                <a:off x="-1389720" y="2423162"/>
                <a:ext cx="50281" cy="54852"/>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36" name="Rectangle 43"/>
              <p:cNvSpPr>
                <a:spLocks noChangeArrowheads="1"/>
              </p:cNvSpPr>
              <p:nvPr/>
            </p:nvSpPr>
            <p:spPr bwMode="auto">
              <a:xfrm>
                <a:off x="-1460570" y="2329457"/>
                <a:ext cx="50281" cy="148556"/>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37" name="Rectangle 44"/>
              <p:cNvSpPr>
                <a:spLocks noChangeArrowheads="1"/>
              </p:cNvSpPr>
              <p:nvPr/>
            </p:nvSpPr>
            <p:spPr bwMode="auto">
              <a:xfrm>
                <a:off x="-1533706" y="2290604"/>
                <a:ext cx="50281" cy="18740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38" name="Rectangle 45"/>
              <p:cNvSpPr>
                <a:spLocks noChangeArrowheads="1"/>
              </p:cNvSpPr>
              <p:nvPr/>
            </p:nvSpPr>
            <p:spPr bwMode="auto">
              <a:xfrm>
                <a:off x="-1604556" y="2361454"/>
                <a:ext cx="50281" cy="116559"/>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39" name="Freeform 46"/>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40" name="Freeform 47"/>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41" name="Freeform 48"/>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42" name="Rectangle 49"/>
              <p:cNvSpPr>
                <a:spLocks noChangeArrowheads="1"/>
              </p:cNvSpPr>
              <p:nvPr/>
            </p:nvSpPr>
            <p:spPr bwMode="auto">
              <a:xfrm>
                <a:off x="-715598" y="2036820"/>
                <a:ext cx="38853" cy="3885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43" name="Freeform 50"/>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44" name="Freeform 51"/>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grpSp>
        <p:sp>
          <p:nvSpPr>
            <p:cNvPr id="398" name="Freeform 40"/>
            <p:cNvSpPr>
              <a:spLocks/>
            </p:cNvSpPr>
            <p:nvPr/>
          </p:nvSpPr>
          <p:spPr bwMode="auto">
            <a:xfrm>
              <a:off x="10641093" y="4320582"/>
              <a:ext cx="618715" cy="1059637"/>
            </a:xfrm>
            <a:custGeom>
              <a:avLst/>
              <a:gdLst>
                <a:gd name="T0" fmla="*/ 301 w 301"/>
                <a:gd name="T1" fmla="*/ 496 h 515"/>
                <a:gd name="T2" fmla="*/ 281 w 301"/>
                <a:gd name="T3" fmla="*/ 515 h 515"/>
                <a:gd name="T4" fmla="*/ 20 w 301"/>
                <a:gd name="T5" fmla="*/ 515 h 515"/>
                <a:gd name="T6" fmla="*/ 0 w 301"/>
                <a:gd name="T7" fmla="*/ 496 h 515"/>
                <a:gd name="T8" fmla="*/ 0 w 301"/>
                <a:gd name="T9" fmla="*/ 20 h 515"/>
                <a:gd name="T10" fmla="*/ 20 w 301"/>
                <a:gd name="T11" fmla="*/ 0 h 515"/>
                <a:gd name="T12" fmla="*/ 281 w 301"/>
                <a:gd name="T13" fmla="*/ 0 h 515"/>
                <a:gd name="T14" fmla="*/ 301 w 301"/>
                <a:gd name="T15" fmla="*/ 20 h 515"/>
                <a:gd name="T16" fmla="*/ 301 w 301"/>
                <a:gd name="T17" fmla="*/ 49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515">
                  <a:moveTo>
                    <a:pt x="301" y="496"/>
                  </a:moveTo>
                  <a:cubicBezTo>
                    <a:pt x="301" y="506"/>
                    <a:pt x="292" y="515"/>
                    <a:pt x="281" y="515"/>
                  </a:cubicBezTo>
                  <a:cubicBezTo>
                    <a:pt x="20" y="515"/>
                    <a:pt x="20" y="515"/>
                    <a:pt x="20" y="515"/>
                  </a:cubicBezTo>
                  <a:cubicBezTo>
                    <a:pt x="9" y="515"/>
                    <a:pt x="0" y="506"/>
                    <a:pt x="0" y="496"/>
                  </a:cubicBezTo>
                  <a:cubicBezTo>
                    <a:pt x="0" y="20"/>
                    <a:pt x="0" y="20"/>
                    <a:pt x="0" y="20"/>
                  </a:cubicBezTo>
                  <a:cubicBezTo>
                    <a:pt x="0" y="9"/>
                    <a:pt x="9" y="0"/>
                    <a:pt x="20" y="0"/>
                  </a:cubicBezTo>
                  <a:cubicBezTo>
                    <a:pt x="281" y="0"/>
                    <a:pt x="281" y="0"/>
                    <a:pt x="281" y="0"/>
                  </a:cubicBezTo>
                  <a:cubicBezTo>
                    <a:pt x="292" y="0"/>
                    <a:pt x="301" y="9"/>
                    <a:pt x="301" y="20"/>
                  </a:cubicBezTo>
                  <a:lnTo>
                    <a:pt x="301" y="49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399" name="Rectangle 41"/>
            <p:cNvSpPr>
              <a:spLocks noChangeArrowheads="1"/>
            </p:cNvSpPr>
            <p:nvPr/>
          </p:nvSpPr>
          <p:spPr bwMode="auto">
            <a:xfrm>
              <a:off x="10701034" y="4380523"/>
              <a:ext cx="499848" cy="835112"/>
            </a:xfrm>
            <a:prstGeom prst="rect">
              <a:avLst/>
            </a:prstGeom>
            <a:solidFill>
              <a:srgbClr val="FFFFFF"/>
            </a:solidFill>
            <a:ln>
              <a:noFill/>
            </a:ln>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00" name="Oval 48"/>
            <p:cNvSpPr>
              <a:spLocks noChangeArrowheads="1"/>
            </p:cNvSpPr>
            <p:nvPr/>
          </p:nvSpPr>
          <p:spPr bwMode="auto">
            <a:xfrm>
              <a:off x="10920480" y="5263385"/>
              <a:ext cx="59941" cy="56893"/>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grpSp>
          <p:nvGrpSpPr>
            <p:cNvPr id="401" name="Group 36"/>
            <p:cNvGrpSpPr/>
            <p:nvPr/>
          </p:nvGrpSpPr>
          <p:grpSpPr>
            <a:xfrm>
              <a:off x="10793141" y="4495622"/>
              <a:ext cx="323327" cy="323327"/>
              <a:chOff x="10588373" y="2765981"/>
              <a:chExt cx="370932" cy="370932"/>
            </a:xfrm>
          </p:grpSpPr>
          <p:sp>
            <p:nvSpPr>
              <p:cNvPr id="426" name="Freeform 46"/>
              <p:cNvSpPr>
                <a:spLocks/>
              </p:cNvSpPr>
              <p:nvPr/>
            </p:nvSpPr>
            <p:spPr bwMode="auto">
              <a:xfrm>
                <a:off x="10588373" y="2796732"/>
                <a:ext cx="338260" cy="340181"/>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27" name="Freeform 48"/>
              <p:cNvSpPr>
                <a:spLocks/>
              </p:cNvSpPr>
              <p:nvPr/>
            </p:nvSpPr>
            <p:spPr bwMode="auto">
              <a:xfrm>
                <a:off x="10790175" y="2765981"/>
                <a:ext cx="169130" cy="17297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grpSp>
        <p:grpSp>
          <p:nvGrpSpPr>
            <p:cNvPr id="402" name="Group 37"/>
            <p:cNvGrpSpPr/>
            <p:nvPr/>
          </p:nvGrpSpPr>
          <p:grpSpPr>
            <a:xfrm>
              <a:off x="10793141" y="4880935"/>
              <a:ext cx="323975" cy="207168"/>
              <a:chOff x="10083334" y="5733541"/>
              <a:chExt cx="282525" cy="180662"/>
            </a:xfrm>
          </p:grpSpPr>
          <p:sp>
            <p:nvSpPr>
              <p:cNvPr id="421" name="Rectangle 35"/>
              <p:cNvSpPr>
                <a:spLocks noChangeArrowheads="1"/>
              </p:cNvSpPr>
              <p:nvPr/>
            </p:nvSpPr>
            <p:spPr bwMode="auto">
              <a:xfrm>
                <a:off x="10323576" y="5733541"/>
                <a:ext cx="42283" cy="18066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22" name="Rectangle 42"/>
              <p:cNvSpPr>
                <a:spLocks noChangeArrowheads="1"/>
              </p:cNvSpPr>
              <p:nvPr/>
            </p:nvSpPr>
            <p:spPr bwMode="auto">
              <a:xfrm>
                <a:off x="10263996" y="5868076"/>
                <a:ext cx="42283" cy="46127"/>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23" name="Rectangle 43"/>
              <p:cNvSpPr>
                <a:spLocks noChangeArrowheads="1"/>
              </p:cNvSpPr>
              <p:nvPr/>
            </p:nvSpPr>
            <p:spPr bwMode="auto">
              <a:xfrm>
                <a:off x="10204417" y="5789277"/>
                <a:ext cx="42283" cy="124925"/>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24" name="Rectangle 44"/>
              <p:cNvSpPr>
                <a:spLocks noChangeArrowheads="1"/>
              </p:cNvSpPr>
              <p:nvPr/>
            </p:nvSpPr>
            <p:spPr bwMode="auto">
              <a:xfrm>
                <a:off x="10142914" y="5756604"/>
                <a:ext cx="42283" cy="15759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25" name="Rectangle 45"/>
              <p:cNvSpPr>
                <a:spLocks noChangeArrowheads="1"/>
              </p:cNvSpPr>
              <p:nvPr/>
            </p:nvSpPr>
            <p:spPr bwMode="auto">
              <a:xfrm>
                <a:off x="10083334" y="5816184"/>
                <a:ext cx="42283" cy="98018"/>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grpSp>
        <p:sp>
          <p:nvSpPr>
            <p:cNvPr id="403" name="Rounded Rectangle 38"/>
            <p:cNvSpPr/>
            <p:nvPr/>
          </p:nvSpPr>
          <p:spPr bwMode="auto">
            <a:xfrm>
              <a:off x="9593834" y="3578458"/>
              <a:ext cx="994307" cy="1455563"/>
            </a:xfrm>
            <a:prstGeom prst="roundRect">
              <a:avLst>
                <a:gd name="adj" fmla="val 6754"/>
              </a:avLst>
            </a:prstGeom>
            <a:solidFill>
              <a:srgbClr val="442359"/>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23" fontAlgn="base">
                <a:spcBef>
                  <a:spcPct val="0"/>
                </a:spcBef>
                <a:spcAft>
                  <a:spcPct val="0"/>
                </a:spcAft>
                <a:defRPr/>
              </a:pPr>
              <a:endParaRPr lang="en-US" sz="2040" kern="0">
                <a:gradFill>
                  <a:gsLst>
                    <a:gs pos="0">
                      <a:srgbClr val="FFFFFF"/>
                    </a:gs>
                    <a:gs pos="100000">
                      <a:srgbClr val="FFFFFF"/>
                    </a:gs>
                  </a:gsLst>
                  <a:lin ang="5400000" scaled="0"/>
                </a:gradFill>
              </a:endParaRPr>
            </a:p>
          </p:txBody>
        </p:sp>
        <p:sp>
          <p:nvSpPr>
            <p:cNvPr id="404" name="Rectangle 28"/>
            <p:cNvSpPr>
              <a:spLocks noChangeArrowheads="1"/>
            </p:cNvSpPr>
            <p:nvPr/>
          </p:nvSpPr>
          <p:spPr bwMode="auto">
            <a:xfrm>
              <a:off x="9685172" y="3673103"/>
              <a:ext cx="808284" cy="12662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grpSp>
          <p:nvGrpSpPr>
            <p:cNvPr id="405" name="Group 40"/>
            <p:cNvGrpSpPr/>
            <p:nvPr/>
          </p:nvGrpSpPr>
          <p:grpSpPr>
            <a:xfrm>
              <a:off x="9773358" y="4602405"/>
              <a:ext cx="403787" cy="237362"/>
              <a:chOff x="10085257" y="5987235"/>
              <a:chExt cx="284445" cy="167208"/>
            </a:xfrm>
          </p:grpSpPr>
          <p:sp>
            <p:nvSpPr>
              <p:cNvPr id="415" name="Rectangle 36"/>
              <p:cNvSpPr>
                <a:spLocks noChangeArrowheads="1"/>
              </p:cNvSpPr>
              <p:nvPr/>
            </p:nvSpPr>
            <p:spPr bwMode="auto">
              <a:xfrm>
                <a:off x="10139070" y="5987235"/>
                <a:ext cx="21333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16" name="Rectangle 37"/>
              <p:cNvSpPr>
                <a:spLocks noChangeArrowheads="1"/>
              </p:cNvSpPr>
              <p:nvPr/>
            </p:nvSpPr>
            <p:spPr bwMode="auto">
              <a:xfrm>
                <a:off x="10085257" y="5987235"/>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17" name="Rectangle 38"/>
              <p:cNvSpPr>
                <a:spLocks noChangeArrowheads="1"/>
              </p:cNvSpPr>
              <p:nvPr/>
            </p:nvSpPr>
            <p:spPr bwMode="auto">
              <a:xfrm>
                <a:off x="10139070" y="6056425"/>
                <a:ext cx="230632"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18" name="Rectangle 39"/>
              <p:cNvSpPr>
                <a:spLocks noChangeArrowheads="1"/>
              </p:cNvSpPr>
              <p:nvPr/>
            </p:nvSpPr>
            <p:spPr bwMode="auto">
              <a:xfrm>
                <a:off x="10085257" y="6056425"/>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19" name="Rectangle 40"/>
              <p:cNvSpPr>
                <a:spLocks noChangeArrowheads="1"/>
              </p:cNvSpPr>
              <p:nvPr/>
            </p:nvSpPr>
            <p:spPr bwMode="auto">
              <a:xfrm>
                <a:off x="10139070" y="6121770"/>
                <a:ext cx="171052"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20" name="Rectangle 41"/>
              <p:cNvSpPr>
                <a:spLocks noChangeArrowheads="1"/>
              </p:cNvSpPr>
              <p:nvPr/>
            </p:nvSpPr>
            <p:spPr bwMode="auto">
              <a:xfrm>
                <a:off x="10085257" y="6121770"/>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grpSp>
        <p:grpSp>
          <p:nvGrpSpPr>
            <p:cNvPr id="406" name="Group 41"/>
            <p:cNvGrpSpPr/>
            <p:nvPr/>
          </p:nvGrpSpPr>
          <p:grpSpPr>
            <a:xfrm>
              <a:off x="9783875" y="3775414"/>
              <a:ext cx="447325" cy="286045"/>
              <a:chOff x="10083334" y="5733541"/>
              <a:chExt cx="282525" cy="180662"/>
            </a:xfrm>
          </p:grpSpPr>
          <p:sp>
            <p:nvSpPr>
              <p:cNvPr id="410" name="Rectangle 35"/>
              <p:cNvSpPr>
                <a:spLocks noChangeArrowheads="1"/>
              </p:cNvSpPr>
              <p:nvPr/>
            </p:nvSpPr>
            <p:spPr bwMode="auto">
              <a:xfrm>
                <a:off x="10323576" y="5733541"/>
                <a:ext cx="42283" cy="18066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11" name="Rectangle 42"/>
              <p:cNvSpPr>
                <a:spLocks noChangeArrowheads="1"/>
              </p:cNvSpPr>
              <p:nvPr/>
            </p:nvSpPr>
            <p:spPr bwMode="auto">
              <a:xfrm>
                <a:off x="10263996" y="5868076"/>
                <a:ext cx="42283" cy="46127"/>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12" name="Rectangle 43"/>
              <p:cNvSpPr>
                <a:spLocks noChangeArrowheads="1"/>
              </p:cNvSpPr>
              <p:nvPr/>
            </p:nvSpPr>
            <p:spPr bwMode="auto">
              <a:xfrm>
                <a:off x="10204417" y="5789277"/>
                <a:ext cx="42283" cy="124925"/>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13" name="Rectangle 44"/>
              <p:cNvSpPr>
                <a:spLocks noChangeArrowheads="1"/>
              </p:cNvSpPr>
              <p:nvPr/>
            </p:nvSpPr>
            <p:spPr bwMode="auto">
              <a:xfrm>
                <a:off x="10142914" y="5756604"/>
                <a:ext cx="42283" cy="15759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14" name="Rectangle 45"/>
              <p:cNvSpPr>
                <a:spLocks noChangeArrowheads="1"/>
              </p:cNvSpPr>
              <p:nvPr/>
            </p:nvSpPr>
            <p:spPr bwMode="auto">
              <a:xfrm>
                <a:off x="10083334" y="5816184"/>
                <a:ext cx="42283" cy="98018"/>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grpSp>
        <p:grpSp>
          <p:nvGrpSpPr>
            <p:cNvPr id="407" name="Group 42"/>
            <p:cNvGrpSpPr/>
            <p:nvPr/>
          </p:nvGrpSpPr>
          <p:grpSpPr>
            <a:xfrm>
              <a:off x="9815319" y="4156195"/>
              <a:ext cx="357382" cy="357382"/>
              <a:chOff x="10588373" y="2765981"/>
              <a:chExt cx="370932" cy="370932"/>
            </a:xfrm>
          </p:grpSpPr>
          <p:sp>
            <p:nvSpPr>
              <p:cNvPr id="408" name="Freeform 46"/>
              <p:cNvSpPr>
                <a:spLocks/>
              </p:cNvSpPr>
              <p:nvPr/>
            </p:nvSpPr>
            <p:spPr bwMode="auto">
              <a:xfrm>
                <a:off x="10588373" y="2796732"/>
                <a:ext cx="338260" cy="340181"/>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409" name="Freeform 48"/>
              <p:cNvSpPr>
                <a:spLocks/>
              </p:cNvSpPr>
              <p:nvPr/>
            </p:nvSpPr>
            <p:spPr bwMode="auto">
              <a:xfrm>
                <a:off x="10790175" y="2765981"/>
                <a:ext cx="169130" cy="17297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grpSp>
      </p:grpSp>
      <p:grpSp>
        <p:nvGrpSpPr>
          <p:cNvPr id="447" name="Group 37"/>
          <p:cNvGrpSpPr/>
          <p:nvPr/>
        </p:nvGrpSpPr>
        <p:grpSpPr>
          <a:xfrm>
            <a:off x="11622164" y="4953165"/>
            <a:ext cx="562765" cy="1610503"/>
            <a:chOff x="5893176" y="3792885"/>
            <a:chExt cx="585200" cy="1674708"/>
          </a:xfrm>
        </p:grpSpPr>
        <p:sp>
          <p:nvSpPr>
            <p:cNvPr id="448"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49"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50"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51"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52"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53"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54"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55"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56"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57"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58"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59"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60"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61"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62"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63"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64"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65"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66"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67"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68"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69"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70"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71"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72"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73"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74"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75"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76"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77"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78"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479"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grpSp>
      <p:sp>
        <p:nvSpPr>
          <p:cNvPr id="323" name="Oval 322"/>
          <p:cNvSpPr/>
          <p:nvPr/>
        </p:nvSpPr>
        <p:spPr bwMode="auto">
          <a:xfrm>
            <a:off x="4085975" y="2635691"/>
            <a:ext cx="6256394" cy="5483713"/>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6" rIns="186493" bIns="149196" numCol="1" spcCol="0" rtlCol="0" fromWordArt="0" anchor="t" anchorCtr="0" forceAA="0" compatLnSpc="1">
            <a:prstTxWarp prst="textNoShape">
              <a:avLst/>
            </a:prstTxWarp>
            <a:noAutofit/>
          </a:bodyPr>
          <a:lstStyle/>
          <a:p>
            <a:pPr algn="ctr" defTabSz="95082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97" name="Freeform 95"/>
          <p:cNvSpPr>
            <a:spLocks/>
          </p:cNvSpPr>
          <p:nvPr/>
        </p:nvSpPr>
        <p:spPr bwMode="auto">
          <a:xfrm flipH="1">
            <a:off x="6886521" y="2182056"/>
            <a:ext cx="1838684" cy="10233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3247" tIns="46623" rIns="93247" bIns="46623" numCol="1" anchor="t" anchorCtr="0" compatLnSpc="1">
            <a:prstTxWarp prst="textNoShape">
              <a:avLst/>
            </a:prstTxWarp>
          </a:bodyPr>
          <a:lstStyle/>
          <a:p>
            <a:endParaRPr lang="en-US" sz="1836" kern="0">
              <a:solidFill>
                <a:srgbClr val="505050"/>
              </a:solidFill>
            </a:endParaRPr>
          </a:p>
        </p:txBody>
      </p:sp>
      <p:cxnSp>
        <p:nvCxnSpPr>
          <p:cNvPr id="187" name="Straight Connector 186"/>
          <p:cNvCxnSpPr/>
          <p:nvPr/>
        </p:nvCxnSpPr>
        <p:spPr>
          <a:xfrm flipH="1">
            <a:off x="7649776" y="5890873"/>
            <a:ext cx="508198" cy="1391"/>
          </a:xfrm>
          <a:prstGeom prst="line">
            <a:avLst/>
          </a:prstGeom>
          <a:ln w="38100">
            <a:solidFill>
              <a:schemeClr val="accent4">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7055527" y="2457034"/>
            <a:ext cx="1439409" cy="600805"/>
          </a:xfrm>
          <a:prstGeom prst="rect">
            <a:avLst/>
          </a:prstGeom>
          <a:noFill/>
        </p:spPr>
        <p:txBody>
          <a:bodyPr wrap="square" rtlCol="0">
            <a:spAutoFit/>
          </a:bodyPr>
          <a:lstStyle/>
          <a:p>
            <a:pPr algn="ctr">
              <a:lnSpc>
                <a:spcPct val="90000"/>
              </a:lnSpc>
            </a:pPr>
            <a:r>
              <a:rPr lang="en-US" sz="1836">
                <a:gradFill>
                  <a:gsLst>
                    <a:gs pos="0">
                      <a:srgbClr val="FFFFFF"/>
                    </a:gs>
                    <a:gs pos="100000">
                      <a:srgbClr val="FFFFFF"/>
                    </a:gs>
                  </a:gsLst>
                  <a:lin ang="5400000" scaled="0"/>
                </a:gradFill>
              </a:rPr>
              <a:t>Microsoft Azure</a:t>
            </a:r>
          </a:p>
        </p:txBody>
      </p:sp>
      <p:sp>
        <p:nvSpPr>
          <p:cNvPr id="3" name="TextBox 2"/>
          <p:cNvSpPr txBox="1"/>
          <p:nvPr/>
        </p:nvSpPr>
        <p:spPr>
          <a:xfrm>
            <a:off x="6727933" y="4835608"/>
            <a:ext cx="1097715" cy="307648"/>
          </a:xfrm>
          <a:prstGeom prst="rect">
            <a:avLst/>
          </a:prstGeom>
          <a:solidFill>
            <a:schemeClr val="accent4"/>
          </a:solidFill>
        </p:spPr>
        <p:txBody>
          <a:bodyPr wrap="square" rtlCol="0">
            <a:spAutoFit/>
          </a:bodyPr>
          <a:lstStyle/>
          <a:p>
            <a:r>
              <a:rPr lang="en-US" sz="1399">
                <a:solidFill>
                  <a:srgbClr val="FFFFFF"/>
                </a:solidFill>
                <a:effectLst>
                  <a:outerShdw blurRad="38100" dist="38100" dir="2700000" algn="tl">
                    <a:srgbClr val="000000">
                      <a:alpha val="43137"/>
                    </a:srgbClr>
                  </a:outerShdw>
                </a:effectLst>
              </a:rPr>
              <a:t>Internal VIP</a:t>
            </a:r>
          </a:p>
        </p:txBody>
      </p:sp>
      <p:sp>
        <p:nvSpPr>
          <p:cNvPr id="185" name="TextBox 184"/>
          <p:cNvSpPr txBox="1"/>
          <p:nvPr/>
        </p:nvSpPr>
        <p:spPr>
          <a:xfrm>
            <a:off x="5344075" y="3686710"/>
            <a:ext cx="944734" cy="276871"/>
          </a:xfrm>
          <a:prstGeom prst="rect">
            <a:avLst/>
          </a:prstGeom>
          <a:solidFill>
            <a:schemeClr val="accent6"/>
          </a:solidFill>
        </p:spPr>
        <p:txBody>
          <a:bodyPr wrap="square" rtlCol="0">
            <a:spAutoFit/>
          </a:bodyPr>
          <a:lstStyle/>
          <a:p>
            <a:pPr algn="ctr"/>
            <a:r>
              <a:rPr lang="en-US" sz="1199">
                <a:gradFill>
                  <a:gsLst>
                    <a:gs pos="0">
                      <a:srgbClr val="FFFFFF"/>
                    </a:gs>
                    <a:gs pos="100000">
                      <a:srgbClr val="FFFFFF"/>
                    </a:gs>
                  </a:gsLst>
                  <a:lin ang="5400000" scaled="0"/>
                </a:gradFill>
                <a:latin typeface="Segoe UI Semibold" panose="020B0702040204020203" pitchFamily="34" charset="0"/>
                <a:cs typeface="Segoe UI Semibold" panose="020B0702040204020203" pitchFamily="34" charset="0"/>
              </a:rPr>
              <a:t>Public VIP</a:t>
            </a:r>
          </a:p>
        </p:txBody>
      </p:sp>
      <p:sp>
        <p:nvSpPr>
          <p:cNvPr id="4" name="Title 3"/>
          <p:cNvSpPr>
            <a:spLocks noGrp="1"/>
          </p:cNvSpPr>
          <p:nvPr>
            <p:ph type="title"/>
          </p:nvPr>
        </p:nvSpPr>
        <p:spPr/>
        <p:txBody>
          <a:bodyPr/>
          <a:lstStyle/>
          <a:p>
            <a:r>
              <a:rPr lang="en-GB"/>
              <a:t>Internal Load Balancing (ILB)</a:t>
            </a:r>
            <a:br>
              <a:rPr lang="en-GB"/>
            </a:br>
            <a:endParaRPr lang="en-GB"/>
          </a:p>
        </p:txBody>
      </p:sp>
    </p:spTree>
    <p:extLst>
      <p:ext uri="{BB962C8B-B14F-4D97-AF65-F5344CB8AC3E}">
        <p14:creationId xmlns:p14="http://schemas.microsoft.com/office/powerpoint/2010/main" val="345526088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66169" y="1212850"/>
            <a:ext cx="5383182" cy="4819781"/>
          </a:xfrm>
        </p:spPr>
        <p:txBody>
          <a:bodyPr/>
          <a:lstStyle/>
          <a:p>
            <a:pPr marL="0" indent="0">
              <a:buNone/>
            </a:pPr>
            <a:r>
              <a:rPr lang="en-US">
                <a:solidFill>
                  <a:srgbClr val="0078D7"/>
                </a:solidFill>
              </a:rPr>
              <a:t>Virtual Networks are the primary building block for Azure networking</a:t>
            </a:r>
          </a:p>
          <a:p>
            <a:r>
              <a:rPr lang="en-US" sz="2000">
                <a:latin typeface="+mn-lt"/>
              </a:rPr>
              <a:t>Private network in Azure based on address space prefix</a:t>
            </a:r>
          </a:p>
          <a:p>
            <a:r>
              <a:rPr lang="en-US" sz="2000">
                <a:latin typeface="+mn-lt"/>
              </a:rPr>
              <a:t>Create subnets with your private or public IP addresses </a:t>
            </a:r>
          </a:p>
          <a:p>
            <a:r>
              <a:rPr lang="en-US" sz="2000">
                <a:latin typeface="+mn-lt"/>
              </a:rPr>
              <a:t>Bring your own DNS or use Azure-provided DNS</a:t>
            </a:r>
          </a:p>
          <a:p>
            <a:r>
              <a:rPr lang="en-US" sz="2000">
                <a:latin typeface="+mn-lt"/>
              </a:rPr>
              <a:t>Connect on-premises or to the internet</a:t>
            </a:r>
          </a:p>
          <a:p>
            <a:r>
              <a:rPr lang="en-US" sz="2000">
                <a:latin typeface="+mn-lt"/>
              </a:rPr>
              <a:t>Control traffic flow with</a:t>
            </a:r>
            <a:br>
              <a:rPr lang="en-US" sz="2000">
                <a:latin typeface="+mn-lt"/>
              </a:rPr>
            </a:br>
            <a:r>
              <a:rPr lang="en-US" sz="2000">
                <a:latin typeface="+mn-lt"/>
              </a:rPr>
              <a:t>user-defined routes</a:t>
            </a:r>
          </a:p>
          <a:p>
            <a:endParaRPr lang="en-US" sz="2000">
              <a:solidFill>
                <a:schemeClr val="tx1"/>
              </a:solidFill>
            </a:endParaRPr>
          </a:p>
        </p:txBody>
      </p:sp>
      <p:sp>
        <p:nvSpPr>
          <p:cNvPr id="2" name="Title 1"/>
          <p:cNvSpPr>
            <a:spLocks noGrp="1"/>
          </p:cNvSpPr>
          <p:nvPr>
            <p:ph type="title"/>
          </p:nvPr>
        </p:nvSpPr>
        <p:spPr/>
        <p:txBody>
          <a:bodyPr/>
          <a:lstStyle/>
          <a:p>
            <a:r>
              <a:rPr lang="en-US"/>
              <a:t>Azure Virtual Networks</a:t>
            </a:r>
          </a:p>
        </p:txBody>
      </p:sp>
      <p:sp>
        <p:nvSpPr>
          <p:cNvPr id="72" name="Freeform 95"/>
          <p:cNvSpPr>
            <a:spLocks/>
          </p:cNvSpPr>
          <p:nvPr/>
        </p:nvSpPr>
        <p:spPr bwMode="auto">
          <a:xfrm flipH="1">
            <a:off x="6217443" y="3077929"/>
            <a:ext cx="6104236" cy="3542737"/>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w="28575">
            <a:noFill/>
            <a:round/>
            <a:headEnd/>
            <a:tailEnd/>
          </a:ln>
          <a:extLst/>
        </p:spPr>
        <p:txBody>
          <a:bodyPr vert="horz" wrap="square" lIns="93236" tIns="46618" rIns="93236" bIns="46618" numCol="1" anchor="t" anchorCtr="0" compatLnSpc="1">
            <a:prstTxWarp prst="textNoShape">
              <a:avLst/>
            </a:prstTxWarp>
          </a:bodyPr>
          <a:lstStyle/>
          <a:p>
            <a:endParaRPr lang="en-US" sz="1836" kern="0">
              <a:solidFill>
                <a:srgbClr val="505050"/>
              </a:solidFill>
            </a:endParaRPr>
          </a:p>
        </p:txBody>
      </p:sp>
      <p:sp>
        <p:nvSpPr>
          <p:cNvPr id="73" name="Rounded Rectangle 72"/>
          <p:cNvSpPr/>
          <p:nvPr/>
        </p:nvSpPr>
        <p:spPr>
          <a:xfrm>
            <a:off x="7239182" y="4234360"/>
            <a:ext cx="4367609" cy="1990814"/>
          </a:xfrm>
          <a:prstGeom prst="roundRect">
            <a:avLst>
              <a:gd name="adj" fmla="val 7613"/>
            </a:avLst>
          </a:prstGeom>
          <a:solidFill>
            <a:schemeClr val="accent1">
              <a:lumMod val="50000"/>
            </a:schemeClr>
          </a:solidFill>
          <a:ln w="25400" cap="flat" cmpd="sng" algn="ctr">
            <a:solidFill>
              <a:schemeClr val="bg1"/>
            </a:solidFill>
            <a:prstDash val="solid"/>
          </a:ln>
          <a:effectLst/>
          <a:scene3d>
            <a:camera prst="orthographicFront"/>
            <a:lightRig rig="threePt" dir="t"/>
          </a:scene3d>
          <a:sp3d>
            <a:bevelT/>
          </a:sp3d>
        </p:spPr>
        <p:txBody>
          <a:bodyPr rtlCol="0" anchor="ctr"/>
          <a:lstStyle/>
          <a:p>
            <a:pPr algn="ctr" defTabSz="914196">
              <a:defRPr/>
            </a:pPr>
            <a:endParaRPr lang="en-US" sz="2800" kern="0">
              <a:solidFill>
                <a:srgbClr val="FFFFFF"/>
              </a:solidFill>
              <a:latin typeface="Calibri"/>
            </a:endParaRPr>
          </a:p>
        </p:txBody>
      </p:sp>
      <p:sp>
        <p:nvSpPr>
          <p:cNvPr id="74" name="TextBox 73"/>
          <p:cNvSpPr txBox="1"/>
          <p:nvPr/>
        </p:nvSpPr>
        <p:spPr>
          <a:xfrm>
            <a:off x="8402244" y="6159119"/>
            <a:ext cx="2321405" cy="461665"/>
          </a:xfrm>
          <a:prstGeom prst="rect">
            <a:avLst/>
          </a:prstGeom>
          <a:noFill/>
        </p:spPr>
        <p:txBody>
          <a:bodyPr wrap="square" rtlCol="0">
            <a:spAutoFit/>
          </a:bodyPr>
          <a:lstStyle/>
          <a:p>
            <a:pPr defTabSz="914196"/>
            <a:r>
              <a:rPr lang="en-US" sz="2400">
                <a:solidFill>
                  <a:srgbClr val="FFFFFF"/>
                </a:solidFill>
                <a:latin typeface="Segoe UI" panose="020B0502040204020203" pitchFamily="34" charset="0"/>
                <a:cs typeface="Segoe UI" panose="020B0502040204020203" pitchFamily="34" charset="0"/>
              </a:rPr>
              <a:t>Virtual Network</a:t>
            </a:r>
          </a:p>
        </p:txBody>
      </p:sp>
      <p:grpSp>
        <p:nvGrpSpPr>
          <p:cNvPr id="75" name="Group 74"/>
          <p:cNvGrpSpPr/>
          <p:nvPr/>
        </p:nvGrpSpPr>
        <p:grpSpPr>
          <a:xfrm>
            <a:off x="7375708" y="4411425"/>
            <a:ext cx="742096" cy="740138"/>
            <a:chOff x="2915928" y="2972963"/>
            <a:chExt cx="822960" cy="828476"/>
          </a:xfrm>
        </p:grpSpPr>
        <p:sp>
          <p:nvSpPr>
            <p:cNvPr id="76" name="Oval 75"/>
            <p:cNvSpPr/>
            <p:nvPr/>
          </p:nvSpPr>
          <p:spPr bwMode="auto">
            <a:xfrm>
              <a:off x="2915928" y="2972963"/>
              <a:ext cx="822960" cy="822960"/>
            </a:xfrm>
            <a:prstGeom prst="ellipse">
              <a:avLst/>
            </a:prstGeom>
            <a:solidFill>
              <a:srgbClr val="FFFFFF"/>
            </a:solidFill>
            <a:ln w="76200" cap="flat" cmpd="sng" algn="ctr">
              <a:noFill/>
              <a:prstDash val="solid"/>
              <a:headEnd type="none" w="med" len="med"/>
              <a:tailEnd type="none" w="med" len="med"/>
            </a:ln>
            <a:effectLst/>
          </p:spPr>
          <p:txBody>
            <a:bodyPr rot="0" spcFirstLastPara="0" vertOverflow="overflow" horzOverflow="overflow" vert="horz" wrap="square" lIns="182834" tIns="146266" rIns="182834" bIns="146266" numCol="1" spcCol="0" rtlCol="0" fromWordArt="0" anchor="t" anchorCtr="0" forceAA="0" compatLnSpc="1">
              <a:prstTxWarp prst="textNoShape">
                <a:avLst/>
              </a:prstTxWarp>
              <a:noAutofit/>
            </a:bodyPr>
            <a:lstStyle/>
            <a:p>
              <a:pPr algn="ctr" defTabSz="913894" fontAlgn="base">
                <a:lnSpc>
                  <a:spcPct val="90000"/>
                </a:lnSpc>
                <a:spcBef>
                  <a:spcPct val="0"/>
                </a:spcBef>
                <a:spcAft>
                  <a:spcPct val="0"/>
                </a:spcAft>
                <a:defRPr/>
              </a:pPr>
              <a:endParaRPr lang="en-US" sz="3200" kern="0" spc="-51">
                <a:solidFill>
                  <a:srgbClr val="FFFFFF"/>
                </a:solidFill>
                <a:latin typeface="Calibri"/>
              </a:endParaRPr>
            </a:p>
          </p:txBody>
        </p:sp>
        <p:sp>
          <p:nvSpPr>
            <p:cNvPr id="77" name="Freeform 52"/>
            <p:cNvSpPr>
              <a:spLocks noEditPoints="1"/>
            </p:cNvSpPr>
            <p:nvPr/>
          </p:nvSpPr>
          <p:spPr bwMode="auto">
            <a:xfrm>
              <a:off x="3127123" y="3048625"/>
              <a:ext cx="400570" cy="284882"/>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rgbClr val="4F81BD"/>
            </a:solidFill>
            <a:ln>
              <a:noFill/>
            </a:ln>
            <a:extLst/>
          </p:spPr>
          <p:txBody>
            <a:bodyPr vert="horz" wrap="square" lIns="91416" tIns="45707" rIns="91416" bIns="45707" numCol="1" anchor="t" anchorCtr="0" compatLnSpc="1">
              <a:prstTxWarp prst="textNoShape">
                <a:avLst/>
              </a:prstTxWarp>
            </a:bodyPr>
            <a:lstStyle/>
            <a:p>
              <a:pPr defTabSz="914196">
                <a:defRPr/>
              </a:pPr>
              <a:endParaRPr lang="en-US" sz="2800" kern="0">
                <a:solidFill>
                  <a:srgbClr val="FFFFFF"/>
                </a:solidFill>
                <a:latin typeface="Calibri"/>
              </a:endParaRPr>
            </a:p>
          </p:txBody>
        </p:sp>
        <p:sp>
          <p:nvSpPr>
            <p:cNvPr id="78" name="TextBox 77"/>
            <p:cNvSpPr txBox="1"/>
            <p:nvPr/>
          </p:nvSpPr>
          <p:spPr>
            <a:xfrm>
              <a:off x="3038192" y="3367356"/>
              <a:ext cx="578437" cy="434083"/>
            </a:xfrm>
            <a:prstGeom prst="rect">
              <a:avLst/>
            </a:prstGeom>
            <a:noFill/>
          </p:spPr>
          <p:txBody>
            <a:bodyPr wrap="square" lIns="0" tIns="0" rIns="0" bIns="0" rtlCol="0">
              <a:spAutoFit/>
            </a:bodyPr>
            <a:lstStyle/>
            <a:p>
              <a:pPr algn="ctr" defTabSz="914196">
                <a:lnSpc>
                  <a:spcPct val="90000"/>
                </a:lnSpc>
                <a:defRPr/>
              </a:pPr>
              <a:r>
                <a:rPr lang="en-US" sz="1400" kern="0">
                  <a:solidFill>
                    <a:srgbClr val="0070C0"/>
                  </a:solidFill>
                  <a:latin typeface="Calibri"/>
                </a:rPr>
                <a:t>VPN GW</a:t>
              </a:r>
            </a:p>
          </p:txBody>
        </p:sp>
      </p:grpSp>
      <p:grpSp>
        <p:nvGrpSpPr>
          <p:cNvPr id="79" name="Group 78"/>
          <p:cNvGrpSpPr/>
          <p:nvPr/>
        </p:nvGrpSpPr>
        <p:grpSpPr>
          <a:xfrm>
            <a:off x="10493346" y="4411432"/>
            <a:ext cx="893197" cy="1672568"/>
            <a:chOff x="10430213" y="4262723"/>
            <a:chExt cx="893424" cy="1672995"/>
          </a:xfrm>
        </p:grpSpPr>
        <p:sp>
          <p:nvSpPr>
            <p:cNvPr id="80" name="TextBox 79"/>
            <p:cNvSpPr txBox="1"/>
            <p:nvPr/>
          </p:nvSpPr>
          <p:spPr>
            <a:xfrm>
              <a:off x="10430213" y="5492407"/>
              <a:ext cx="893424" cy="443311"/>
            </a:xfrm>
            <a:prstGeom prst="rect">
              <a:avLst/>
            </a:prstGeom>
            <a:noFill/>
          </p:spPr>
          <p:txBody>
            <a:bodyPr wrap="square" lIns="0" tIns="0" rIns="0" bIns="0" rtlCol="0" anchor="ctr">
              <a:spAutoFit/>
            </a:bodyPr>
            <a:lstStyle/>
            <a:p>
              <a:pPr algn="ctr" defTabSz="914196">
                <a:lnSpc>
                  <a:spcPct val="90000"/>
                </a:lnSpc>
              </a:pPr>
              <a:r>
                <a:rPr lang="en-US" sz="1600" b="1">
                  <a:solidFill>
                    <a:srgbClr val="FFFFFF"/>
                  </a:solidFill>
                  <a:effectLst>
                    <a:outerShdw blurRad="38100" dist="38100" dir="2700000" algn="tl">
                      <a:srgbClr val="000000">
                        <a:alpha val="43137"/>
                      </a:srgbClr>
                    </a:outerShdw>
                  </a:effectLst>
                  <a:latin typeface="Calibri"/>
                </a:rPr>
                <a:t>Front-end</a:t>
              </a:r>
            </a:p>
            <a:p>
              <a:pPr algn="ctr" defTabSz="914196">
                <a:lnSpc>
                  <a:spcPct val="90000"/>
                </a:lnSpc>
              </a:pPr>
              <a:r>
                <a:rPr lang="en-US" sz="1600" b="1">
                  <a:solidFill>
                    <a:srgbClr val="FFFFFF"/>
                  </a:solidFill>
                  <a:effectLst>
                    <a:outerShdw blurRad="38100" dist="38100" dir="2700000" algn="tl">
                      <a:srgbClr val="000000">
                        <a:alpha val="43137"/>
                      </a:srgbClr>
                    </a:outerShdw>
                  </a:effectLst>
                  <a:latin typeface="Calibri"/>
                </a:rPr>
                <a:t>10.1/16</a:t>
              </a:r>
            </a:p>
          </p:txBody>
        </p:sp>
        <p:grpSp>
          <p:nvGrpSpPr>
            <p:cNvPr id="81" name="Group 80"/>
            <p:cNvGrpSpPr/>
            <p:nvPr/>
          </p:nvGrpSpPr>
          <p:grpSpPr>
            <a:xfrm>
              <a:off x="10430213" y="4262723"/>
              <a:ext cx="893424" cy="1172757"/>
              <a:chOff x="6027733" y="2131654"/>
              <a:chExt cx="660349" cy="866811"/>
            </a:xfrm>
          </p:grpSpPr>
          <p:sp>
            <p:nvSpPr>
              <p:cNvPr id="82" name="Rounded Rectangle 81"/>
              <p:cNvSpPr/>
              <p:nvPr/>
            </p:nvSpPr>
            <p:spPr bwMode="auto">
              <a:xfrm>
                <a:off x="6027733" y="2131654"/>
                <a:ext cx="660349" cy="866811"/>
              </a:xfrm>
              <a:prstGeom prst="roundRect">
                <a:avLst>
                  <a:gd name="adj" fmla="val 10259"/>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34" tIns="146266" rIns="182834" bIns="146266" numCol="1" spcCol="0" rtlCol="0" fromWordArt="0" anchor="t" anchorCtr="0" forceAA="0" compatLnSpc="1">
                <a:prstTxWarp prst="textNoShape">
                  <a:avLst/>
                </a:prstTxWarp>
                <a:noAutofit/>
              </a:bodyPr>
              <a:lstStyle/>
              <a:p>
                <a:pPr algn="ctr" defTabSz="913894" fontAlgn="base">
                  <a:lnSpc>
                    <a:spcPct val="90000"/>
                  </a:lnSpc>
                  <a:spcBef>
                    <a:spcPct val="0"/>
                  </a:spcBef>
                  <a:spcAft>
                    <a:spcPct val="0"/>
                  </a:spcAft>
                  <a:defRPr/>
                </a:pPr>
                <a:endParaRPr lang="en-US" sz="3200" kern="0" spc="-51">
                  <a:solidFill>
                    <a:srgbClr val="FFFFFF"/>
                  </a:solidFill>
                  <a:effectLst>
                    <a:outerShdw blurRad="38100" dist="38100" dir="2700000" algn="tl">
                      <a:srgbClr val="000000">
                        <a:alpha val="43137"/>
                      </a:srgbClr>
                    </a:outerShdw>
                  </a:effectLst>
                  <a:latin typeface="Calibri"/>
                </a:endParaRPr>
              </a:p>
            </p:txBody>
          </p:sp>
          <p:grpSp>
            <p:nvGrpSpPr>
              <p:cNvPr id="83" name="Group 82"/>
              <p:cNvGrpSpPr/>
              <p:nvPr/>
            </p:nvGrpSpPr>
            <p:grpSpPr>
              <a:xfrm>
                <a:off x="6093279" y="2187723"/>
                <a:ext cx="529256" cy="754672"/>
                <a:chOff x="4045739" y="2177015"/>
                <a:chExt cx="529256" cy="754672"/>
              </a:xfrm>
            </p:grpSpPr>
            <p:pic>
              <p:nvPicPr>
                <p:cNvPr id="84" name="Picture 83"/>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85" name="Picture 84"/>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86" name="Picture 85"/>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grpSp>
        <p:nvGrpSpPr>
          <p:cNvPr id="87" name="Group 86"/>
          <p:cNvGrpSpPr/>
          <p:nvPr/>
        </p:nvGrpSpPr>
        <p:grpSpPr>
          <a:xfrm>
            <a:off x="9437304" y="4411432"/>
            <a:ext cx="893197" cy="1672568"/>
            <a:chOff x="9058613" y="4262723"/>
            <a:chExt cx="893424" cy="1672995"/>
          </a:xfrm>
        </p:grpSpPr>
        <p:sp>
          <p:nvSpPr>
            <p:cNvPr id="88" name="TextBox 87"/>
            <p:cNvSpPr txBox="1"/>
            <p:nvPr/>
          </p:nvSpPr>
          <p:spPr>
            <a:xfrm>
              <a:off x="9062010" y="5492407"/>
              <a:ext cx="886631" cy="443311"/>
            </a:xfrm>
            <a:prstGeom prst="rect">
              <a:avLst/>
            </a:prstGeom>
            <a:noFill/>
          </p:spPr>
          <p:txBody>
            <a:bodyPr wrap="square" lIns="0" tIns="0" rIns="0" bIns="0" rtlCol="0" anchor="ctr">
              <a:spAutoFit/>
            </a:bodyPr>
            <a:lstStyle/>
            <a:p>
              <a:pPr algn="ctr" defTabSz="914196">
                <a:lnSpc>
                  <a:spcPct val="90000"/>
                </a:lnSpc>
              </a:pPr>
              <a:r>
                <a:rPr lang="en-US" sz="1600" b="1">
                  <a:solidFill>
                    <a:srgbClr val="FFFFFF"/>
                  </a:solidFill>
                  <a:effectLst>
                    <a:outerShdw blurRad="38100" dist="38100" dir="2700000" algn="tl">
                      <a:srgbClr val="000000">
                        <a:alpha val="43137"/>
                      </a:srgbClr>
                    </a:outerShdw>
                  </a:effectLst>
                  <a:latin typeface="Calibri"/>
                </a:rPr>
                <a:t>Mid-tier</a:t>
              </a:r>
            </a:p>
            <a:p>
              <a:pPr algn="ctr" defTabSz="914196">
                <a:lnSpc>
                  <a:spcPct val="90000"/>
                </a:lnSpc>
              </a:pPr>
              <a:r>
                <a:rPr lang="en-US" sz="1600" b="1">
                  <a:solidFill>
                    <a:srgbClr val="FFFFFF"/>
                  </a:solidFill>
                  <a:effectLst>
                    <a:outerShdw blurRad="38100" dist="38100" dir="2700000" algn="tl">
                      <a:srgbClr val="000000">
                        <a:alpha val="43137"/>
                      </a:srgbClr>
                    </a:outerShdw>
                  </a:effectLst>
                  <a:latin typeface="Calibri"/>
                </a:rPr>
                <a:t>10.2/16</a:t>
              </a:r>
            </a:p>
          </p:txBody>
        </p:sp>
        <p:grpSp>
          <p:nvGrpSpPr>
            <p:cNvPr id="89" name="Group 88"/>
            <p:cNvGrpSpPr/>
            <p:nvPr/>
          </p:nvGrpSpPr>
          <p:grpSpPr>
            <a:xfrm>
              <a:off x="9058613" y="4262723"/>
              <a:ext cx="893424" cy="1172757"/>
              <a:chOff x="5111286" y="2128637"/>
              <a:chExt cx="660349" cy="866811"/>
            </a:xfrm>
          </p:grpSpPr>
          <p:sp>
            <p:nvSpPr>
              <p:cNvPr id="90" name="Rounded Rectangle 89"/>
              <p:cNvSpPr/>
              <p:nvPr/>
            </p:nvSpPr>
            <p:spPr bwMode="auto">
              <a:xfrm>
                <a:off x="5111286" y="2128637"/>
                <a:ext cx="660349" cy="866811"/>
              </a:xfrm>
              <a:prstGeom prst="roundRect">
                <a:avLst>
                  <a:gd name="adj" fmla="val 10259"/>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34" tIns="146266" rIns="182834" bIns="146266" numCol="1" spcCol="0" rtlCol="0" fromWordArt="0" anchor="t" anchorCtr="0" forceAA="0" compatLnSpc="1">
                <a:prstTxWarp prst="textNoShape">
                  <a:avLst/>
                </a:prstTxWarp>
                <a:noAutofit/>
              </a:bodyPr>
              <a:lstStyle/>
              <a:p>
                <a:pPr algn="ctr" defTabSz="913894" fontAlgn="base">
                  <a:lnSpc>
                    <a:spcPct val="90000"/>
                  </a:lnSpc>
                  <a:spcBef>
                    <a:spcPct val="0"/>
                  </a:spcBef>
                  <a:spcAft>
                    <a:spcPct val="0"/>
                  </a:spcAft>
                  <a:defRPr/>
                </a:pPr>
                <a:endParaRPr lang="en-US" sz="3200" kern="0" spc="-51">
                  <a:solidFill>
                    <a:srgbClr val="FFFFFF"/>
                  </a:solidFill>
                  <a:effectLst>
                    <a:outerShdw blurRad="38100" dist="38100" dir="2700000" algn="tl">
                      <a:srgbClr val="000000">
                        <a:alpha val="43137"/>
                      </a:srgbClr>
                    </a:outerShdw>
                  </a:effectLst>
                  <a:latin typeface="Calibri"/>
                </a:endParaRPr>
              </a:p>
            </p:txBody>
          </p:sp>
          <p:grpSp>
            <p:nvGrpSpPr>
              <p:cNvPr id="91" name="Group 90"/>
              <p:cNvGrpSpPr/>
              <p:nvPr/>
            </p:nvGrpSpPr>
            <p:grpSpPr>
              <a:xfrm>
                <a:off x="5176832" y="2184706"/>
                <a:ext cx="529256" cy="754672"/>
                <a:chOff x="4045739" y="2177015"/>
                <a:chExt cx="529256" cy="754672"/>
              </a:xfrm>
            </p:grpSpPr>
            <p:pic>
              <p:nvPicPr>
                <p:cNvPr id="92" name="Picture 91"/>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93" name="Picture 92"/>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94" name="Picture 93"/>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grpSp>
        <p:nvGrpSpPr>
          <p:cNvPr id="95" name="Group 94"/>
          <p:cNvGrpSpPr/>
          <p:nvPr/>
        </p:nvGrpSpPr>
        <p:grpSpPr>
          <a:xfrm>
            <a:off x="8360290" y="4411432"/>
            <a:ext cx="893197" cy="1672568"/>
            <a:chOff x="7692915" y="4262723"/>
            <a:chExt cx="893424" cy="1672995"/>
          </a:xfrm>
        </p:grpSpPr>
        <p:sp>
          <p:nvSpPr>
            <p:cNvPr id="96" name="TextBox 95"/>
            <p:cNvSpPr txBox="1"/>
            <p:nvPr/>
          </p:nvSpPr>
          <p:spPr>
            <a:xfrm>
              <a:off x="7692915" y="5492407"/>
              <a:ext cx="893424" cy="443311"/>
            </a:xfrm>
            <a:prstGeom prst="rect">
              <a:avLst/>
            </a:prstGeom>
            <a:noFill/>
          </p:spPr>
          <p:txBody>
            <a:bodyPr wrap="square" lIns="0" tIns="0" rIns="0" bIns="0" rtlCol="0" anchor="ctr">
              <a:spAutoFit/>
            </a:bodyPr>
            <a:lstStyle/>
            <a:p>
              <a:pPr algn="ctr" defTabSz="914196">
                <a:lnSpc>
                  <a:spcPct val="90000"/>
                </a:lnSpc>
              </a:pPr>
              <a:r>
                <a:rPr lang="en-US" sz="1600" b="1">
                  <a:solidFill>
                    <a:srgbClr val="FFFFFF"/>
                  </a:solidFill>
                  <a:effectLst>
                    <a:outerShdw blurRad="38100" dist="38100" dir="2700000" algn="tl">
                      <a:srgbClr val="000000">
                        <a:alpha val="43137"/>
                      </a:srgbClr>
                    </a:outerShdw>
                  </a:effectLst>
                  <a:latin typeface="Calibri"/>
                </a:rPr>
                <a:t>Back-end</a:t>
              </a:r>
            </a:p>
            <a:p>
              <a:pPr algn="ctr" defTabSz="914196">
                <a:lnSpc>
                  <a:spcPct val="90000"/>
                </a:lnSpc>
              </a:pPr>
              <a:r>
                <a:rPr lang="en-US" sz="1600" b="1">
                  <a:solidFill>
                    <a:srgbClr val="FFFFFF"/>
                  </a:solidFill>
                  <a:effectLst>
                    <a:outerShdw blurRad="38100" dist="38100" dir="2700000" algn="tl">
                      <a:srgbClr val="000000">
                        <a:alpha val="43137"/>
                      </a:srgbClr>
                    </a:outerShdw>
                  </a:effectLst>
                  <a:latin typeface="Calibri"/>
                </a:rPr>
                <a:t>10.3/16</a:t>
              </a:r>
            </a:p>
          </p:txBody>
        </p:sp>
        <p:grpSp>
          <p:nvGrpSpPr>
            <p:cNvPr id="97" name="Group 96"/>
            <p:cNvGrpSpPr/>
            <p:nvPr/>
          </p:nvGrpSpPr>
          <p:grpSpPr>
            <a:xfrm>
              <a:off x="7692915" y="4262723"/>
              <a:ext cx="893424" cy="1172757"/>
              <a:chOff x="3981473" y="2128637"/>
              <a:chExt cx="660349" cy="866811"/>
            </a:xfrm>
          </p:grpSpPr>
          <p:sp>
            <p:nvSpPr>
              <p:cNvPr id="98" name="Rounded Rectangle 97"/>
              <p:cNvSpPr/>
              <p:nvPr/>
            </p:nvSpPr>
            <p:spPr bwMode="auto">
              <a:xfrm>
                <a:off x="3981473" y="2128637"/>
                <a:ext cx="660349" cy="866811"/>
              </a:xfrm>
              <a:prstGeom prst="roundRect">
                <a:avLst>
                  <a:gd name="adj" fmla="val 10259"/>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34" tIns="146266" rIns="182834" bIns="146266" numCol="1" spcCol="0" rtlCol="0" fromWordArt="0" anchor="t" anchorCtr="0" forceAA="0" compatLnSpc="1">
                <a:prstTxWarp prst="textNoShape">
                  <a:avLst/>
                </a:prstTxWarp>
                <a:noAutofit/>
              </a:bodyPr>
              <a:lstStyle/>
              <a:p>
                <a:pPr algn="ctr" defTabSz="913894" fontAlgn="base">
                  <a:lnSpc>
                    <a:spcPct val="90000"/>
                  </a:lnSpc>
                  <a:spcBef>
                    <a:spcPct val="0"/>
                  </a:spcBef>
                  <a:spcAft>
                    <a:spcPct val="0"/>
                  </a:spcAft>
                  <a:defRPr/>
                </a:pPr>
                <a:endParaRPr lang="en-US" sz="3200" kern="0" spc="-51">
                  <a:solidFill>
                    <a:srgbClr val="FFFFFF"/>
                  </a:solidFill>
                  <a:effectLst>
                    <a:outerShdw blurRad="38100" dist="38100" dir="2700000" algn="tl">
                      <a:srgbClr val="000000">
                        <a:alpha val="43137"/>
                      </a:srgbClr>
                    </a:outerShdw>
                  </a:effectLst>
                  <a:latin typeface="Calibri"/>
                </a:endParaRPr>
              </a:p>
            </p:txBody>
          </p:sp>
          <p:grpSp>
            <p:nvGrpSpPr>
              <p:cNvPr id="99" name="Group 98"/>
              <p:cNvGrpSpPr/>
              <p:nvPr/>
            </p:nvGrpSpPr>
            <p:grpSpPr>
              <a:xfrm>
                <a:off x="4047019" y="2184706"/>
                <a:ext cx="529256" cy="754672"/>
                <a:chOff x="4045739" y="2177015"/>
                <a:chExt cx="529256" cy="754672"/>
              </a:xfrm>
            </p:grpSpPr>
            <p:pic>
              <p:nvPicPr>
                <p:cNvPr id="100" name="Picture 9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101" name="Picture 100"/>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102" name="Picture 101"/>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sp>
        <p:nvSpPr>
          <p:cNvPr id="103" name="Left-Right Arrow 102"/>
          <p:cNvSpPr/>
          <p:nvPr/>
        </p:nvSpPr>
        <p:spPr>
          <a:xfrm rot="5400000">
            <a:off x="9559435" y="3324762"/>
            <a:ext cx="1595549" cy="463848"/>
          </a:xfrm>
          <a:prstGeom prst="leftRightArrow">
            <a:avLst/>
          </a:prstGeom>
          <a:gradFill rotWithShape="1">
            <a:gsLst>
              <a:gs pos="0">
                <a:srgbClr val="C0504D">
                  <a:shade val="51000"/>
                  <a:satMod val="130000"/>
                  <a:alpha val="0"/>
                </a:srgbClr>
              </a:gs>
              <a:gs pos="50000">
                <a:srgbClr val="C0504D">
                  <a:shade val="93000"/>
                  <a:satMod val="130000"/>
                </a:srgbClr>
              </a:gs>
              <a:gs pos="100000">
                <a:srgbClr val="C0504D">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196">
              <a:defRPr/>
            </a:pPr>
            <a:endParaRPr lang="en-US" sz="2800" kern="0">
              <a:solidFill>
                <a:srgbClr val="FFFFFF"/>
              </a:solidFill>
              <a:latin typeface="Calibri"/>
            </a:endParaRPr>
          </a:p>
        </p:txBody>
      </p:sp>
      <p:grpSp>
        <p:nvGrpSpPr>
          <p:cNvPr id="104" name="Group 103"/>
          <p:cNvGrpSpPr/>
          <p:nvPr/>
        </p:nvGrpSpPr>
        <p:grpSpPr>
          <a:xfrm>
            <a:off x="9688195" y="1516569"/>
            <a:ext cx="1338029" cy="1236827"/>
            <a:chOff x="1441851" y="2335312"/>
            <a:chExt cx="1208451" cy="1117050"/>
          </a:xfrm>
        </p:grpSpPr>
        <p:sp>
          <p:nvSpPr>
            <p:cNvPr id="105" name="Oval 104"/>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82834" tIns="146266" rIns="182834" bIns="146266" numCol="1" spcCol="0" rtlCol="0" fromWordArt="0" anchor="t" anchorCtr="0" forceAA="0" compatLnSpc="1">
              <a:prstTxWarp prst="textNoShape">
                <a:avLst/>
              </a:prstTxWarp>
              <a:noAutofit/>
            </a:bodyPr>
            <a:lstStyle/>
            <a:p>
              <a:pPr defTabSz="913894" fontAlgn="base">
                <a:lnSpc>
                  <a:spcPct val="90000"/>
                </a:lnSpc>
                <a:spcBef>
                  <a:spcPct val="0"/>
                </a:spcBef>
                <a:spcAft>
                  <a:spcPct val="0"/>
                </a:spcAft>
                <a:defRPr/>
              </a:pPr>
              <a:endParaRPr lang="en-US" sz="3600" kern="0" spc="-51">
                <a:gradFill>
                  <a:gsLst>
                    <a:gs pos="36283">
                      <a:srgbClr val="505050"/>
                    </a:gs>
                    <a:gs pos="28000">
                      <a:srgbClr val="505050"/>
                    </a:gs>
                  </a:gsLst>
                  <a:lin ang="5400000" scaled="0"/>
                </a:gradFill>
                <a:latin typeface="Calibri"/>
              </a:endParaRPr>
            </a:p>
          </p:txBody>
        </p:sp>
        <p:sp>
          <p:nvSpPr>
            <p:cNvPr id="106" name="Freeform 105"/>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91416" tIns="45707" rIns="91416" bIns="45707" numCol="1" anchor="t" anchorCtr="0" compatLnSpc="1">
              <a:prstTxWarp prst="textNoShape">
                <a:avLst/>
              </a:prstTxWarp>
            </a:bodyPr>
            <a:lstStyle/>
            <a:p>
              <a:pPr defTabSz="932294">
                <a:defRPr/>
              </a:pPr>
              <a:endParaRPr lang="en-US" sz="2800" kern="0">
                <a:solidFill>
                  <a:srgbClr val="00188F"/>
                </a:solidFill>
                <a:latin typeface="Calibri"/>
              </a:endParaRPr>
            </a:p>
          </p:txBody>
        </p:sp>
        <p:sp>
          <p:nvSpPr>
            <p:cNvPr id="107" name="TextBox 106"/>
            <p:cNvSpPr txBox="1"/>
            <p:nvPr/>
          </p:nvSpPr>
          <p:spPr>
            <a:xfrm>
              <a:off x="1441851" y="2804022"/>
              <a:ext cx="1208451" cy="566991"/>
            </a:xfrm>
            <a:prstGeom prst="rect">
              <a:avLst/>
            </a:prstGeom>
            <a:noFill/>
          </p:spPr>
          <p:txBody>
            <a:bodyPr wrap="none" lIns="182834" tIns="146266" rIns="182834" bIns="146266" rtlCol="0" anchor="ctr">
              <a:spAutoFit/>
            </a:bodyPr>
            <a:lstStyle/>
            <a:p>
              <a:pPr algn="ctr" defTabSz="932294">
                <a:lnSpc>
                  <a:spcPct val="90000"/>
                </a:lnSpc>
                <a:defRPr/>
              </a:pPr>
              <a:r>
                <a:rPr lang="en-US" sz="2400" kern="0" spc="-51">
                  <a:solidFill>
                    <a:srgbClr val="00188F"/>
                  </a:solidFill>
                  <a:latin typeface="Calibri"/>
                </a:rPr>
                <a:t>Internet</a:t>
              </a:r>
            </a:p>
          </p:txBody>
        </p:sp>
      </p:grpSp>
      <p:sp>
        <p:nvSpPr>
          <p:cNvPr id="108" name="Left-Right Arrow 107"/>
          <p:cNvSpPr/>
          <p:nvPr/>
        </p:nvSpPr>
        <p:spPr>
          <a:xfrm rot="5400000">
            <a:off x="7087124" y="3511694"/>
            <a:ext cx="1316955" cy="348770"/>
          </a:xfrm>
          <a:prstGeom prst="leftRightArrow">
            <a:avLst/>
          </a:prstGeom>
          <a:gradFill rotWithShape="1">
            <a:gsLst>
              <a:gs pos="0">
                <a:srgbClr val="F79646">
                  <a:shade val="51000"/>
                  <a:satMod val="130000"/>
                </a:srgbClr>
              </a:gs>
              <a:gs pos="80000">
                <a:srgbClr val="F79646">
                  <a:shade val="93000"/>
                  <a:satMod val="130000"/>
                </a:srgbClr>
              </a:gs>
              <a:gs pos="100000">
                <a:srgbClr val="F79646">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0" anchor="ctr"/>
          <a:lstStyle/>
          <a:p>
            <a:pPr algn="ctr" defTabSz="914196">
              <a:defRPr/>
            </a:pPr>
            <a:endParaRPr lang="en-US" sz="2800" kern="0">
              <a:solidFill>
                <a:srgbClr val="FFFFFF"/>
              </a:solidFill>
              <a:latin typeface="Calibri"/>
            </a:endParaRPr>
          </a:p>
        </p:txBody>
      </p:sp>
      <p:grpSp>
        <p:nvGrpSpPr>
          <p:cNvPr id="109" name="Group 108"/>
          <p:cNvGrpSpPr/>
          <p:nvPr/>
        </p:nvGrpSpPr>
        <p:grpSpPr>
          <a:xfrm>
            <a:off x="7766527" y="1913270"/>
            <a:ext cx="453635" cy="1114330"/>
            <a:chOff x="10520791" y="5710226"/>
            <a:chExt cx="813223" cy="1100576"/>
          </a:xfrm>
        </p:grpSpPr>
        <p:sp>
          <p:nvSpPr>
            <p:cNvPr id="110" name="Rectangle 5"/>
            <p:cNvSpPr>
              <a:spLocks noChangeArrowheads="1"/>
            </p:cNvSpPr>
            <p:nvPr/>
          </p:nvSpPr>
          <p:spPr bwMode="auto">
            <a:xfrm>
              <a:off x="10520791" y="5710226"/>
              <a:ext cx="813223" cy="1100576"/>
            </a:xfrm>
            <a:prstGeom prst="rect">
              <a:avLst/>
            </a:prstGeom>
            <a:solidFill>
              <a:srgbClr val="00B0F0"/>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11"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12"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13"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14"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15" name="Oval 14"/>
            <p:cNvSpPr>
              <a:spLocks noChangeArrowheads="1"/>
            </p:cNvSpPr>
            <p:nvPr/>
          </p:nvSpPr>
          <p:spPr bwMode="auto">
            <a:xfrm>
              <a:off x="11124807" y="5862451"/>
              <a:ext cx="61867" cy="61867"/>
            </a:xfrm>
            <a:prstGeom prst="ellipse">
              <a:avLst/>
            </a:prstGeom>
            <a:solidFill>
              <a:srgbClr val="4F81BD"/>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16" name="Oval 15"/>
            <p:cNvSpPr>
              <a:spLocks noChangeArrowheads="1"/>
            </p:cNvSpPr>
            <p:nvPr/>
          </p:nvSpPr>
          <p:spPr bwMode="auto">
            <a:xfrm>
              <a:off x="11124807" y="6061076"/>
              <a:ext cx="61867" cy="61867"/>
            </a:xfrm>
            <a:prstGeom prst="ellipse">
              <a:avLst/>
            </a:prstGeom>
            <a:solidFill>
              <a:srgbClr val="4F81BD"/>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17" name="Oval 16"/>
            <p:cNvSpPr>
              <a:spLocks noChangeArrowheads="1"/>
            </p:cNvSpPr>
            <p:nvPr/>
          </p:nvSpPr>
          <p:spPr bwMode="auto">
            <a:xfrm>
              <a:off x="11124807" y="6259701"/>
              <a:ext cx="61867" cy="61867"/>
            </a:xfrm>
            <a:prstGeom prst="ellipse">
              <a:avLst/>
            </a:prstGeom>
            <a:solidFill>
              <a:srgbClr val="4F81BD"/>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18" name="Oval 17"/>
            <p:cNvSpPr>
              <a:spLocks noChangeArrowheads="1"/>
            </p:cNvSpPr>
            <p:nvPr/>
          </p:nvSpPr>
          <p:spPr bwMode="auto">
            <a:xfrm>
              <a:off x="11124807" y="6458325"/>
              <a:ext cx="61867" cy="61867"/>
            </a:xfrm>
            <a:prstGeom prst="ellipse">
              <a:avLst/>
            </a:prstGeom>
            <a:solidFill>
              <a:srgbClr val="4F81BD"/>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grpSp>
      <p:grpSp>
        <p:nvGrpSpPr>
          <p:cNvPr id="119" name="Group 118"/>
          <p:cNvGrpSpPr/>
          <p:nvPr/>
        </p:nvGrpSpPr>
        <p:grpSpPr>
          <a:xfrm>
            <a:off x="7399648" y="1795609"/>
            <a:ext cx="478869" cy="1176313"/>
            <a:chOff x="10520791" y="5710226"/>
            <a:chExt cx="813223" cy="1100576"/>
          </a:xfrm>
        </p:grpSpPr>
        <p:sp>
          <p:nvSpPr>
            <p:cNvPr id="120" name="Rectangle 5"/>
            <p:cNvSpPr>
              <a:spLocks noChangeArrowheads="1"/>
            </p:cNvSpPr>
            <p:nvPr/>
          </p:nvSpPr>
          <p:spPr bwMode="auto">
            <a:xfrm>
              <a:off x="10520791" y="5710226"/>
              <a:ext cx="813223" cy="1100576"/>
            </a:xfrm>
            <a:prstGeom prst="rect">
              <a:avLst/>
            </a:prstGeom>
            <a:solidFill>
              <a:srgbClr val="008EC0"/>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21" name="Freeform 6"/>
            <p:cNvSpPr>
              <a:spLocks/>
            </p:cNvSpPr>
            <p:nvPr/>
          </p:nvSpPr>
          <p:spPr bwMode="auto">
            <a:xfrm>
              <a:off x="10607894" y="5838844"/>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22" name="Freeform 7"/>
            <p:cNvSpPr>
              <a:spLocks/>
            </p:cNvSpPr>
            <p:nvPr/>
          </p:nvSpPr>
          <p:spPr bwMode="auto">
            <a:xfrm>
              <a:off x="10607894" y="6037469"/>
              <a:ext cx="639019" cy="112337"/>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23" name="Freeform 8"/>
            <p:cNvSpPr>
              <a:spLocks/>
            </p:cNvSpPr>
            <p:nvPr/>
          </p:nvSpPr>
          <p:spPr bwMode="auto">
            <a:xfrm>
              <a:off x="10607894" y="6234465"/>
              <a:ext cx="639019" cy="112337"/>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24" name="Freeform 9"/>
            <p:cNvSpPr>
              <a:spLocks/>
            </p:cNvSpPr>
            <p:nvPr/>
          </p:nvSpPr>
          <p:spPr bwMode="auto">
            <a:xfrm>
              <a:off x="10607894" y="6433090"/>
              <a:ext cx="639019" cy="112337"/>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ysClr val="window" lastClr="FFFFFF">
                <a:lumMod val="95000"/>
              </a:sysClr>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25" name="Oval 14"/>
            <p:cNvSpPr>
              <a:spLocks noChangeArrowheads="1"/>
            </p:cNvSpPr>
            <p:nvPr/>
          </p:nvSpPr>
          <p:spPr bwMode="auto">
            <a:xfrm>
              <a:off x="11124807" y="5862451"/>
              <a:ext cx="61867" cy="61867"/>
            </a:xfrm>
            <a:prstGeom prst="ellipse">
              <a:avLst/>
            </a:prstGeom>
            <a:solidFill>
              <a:srgbClr val="4F81BD"/>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26" name="Oval 15"/>
            <p:cNvSpPr>
              <a:spLocks noChangeArrowheads="1"/>
            </p:cNvSpPr>
            <p:nvPr/>
          </p:nvSpPr>
          <p:spPr bwMode="auto">
            <a:xfrm>
              <a:off x="11124807" y="6061076"/>
              <a:ext cx="61867" cy="61867"/>
            </a:xfrm>
            <a:prstGeom prst="ellipse">
              <a:avLst/>
            </a:prstGeom>
            <a:solidFill>
              <a:srgbClr val="4F81BD"/>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27" name="Oval 16"/>
            <p:cNvSpPr>
              <a:spLocks noChangeArrowheads="1"/>
            </p:cNvSpPr>
            <p:nvPr/>
          </p:nvSpPr>
          <p:spPr bwMode="auto">
            <a:xfrm>
              <a:off x="11124807" y="6259701"/>
              <a:ext cx="61867" cy="61867"/>
            </a:xfrm>
            <a:prstGeom prst="ellipse">
              <a:avLst/>
            </a:prstGeom>
            <a:solidFill>
              <a:srgbClr val="4F81BD"/>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sp>
          <p:nvSpPr>
            <p:cNvPr id="128" name="Oval 17"/>
            <p:cNvSpPr>
              <a:spLocks noChangeArrowheads="1"/>
            </p:cNvSpPr>
            <p:nvPr/>
          </p:nvSpPr>
          <p:spPr bwMode="auto">
            <a:xfrm>
              <a:off x="11124807" y="6458325"/>
              <a:ext cx="61867" cy="61867"/>
            </a:xfrm>
            <a:prstGeom prst="ellipse">
              <a:avLst/>
            </a:prstGeom>
            <a:solidFill>
              <a:srgbClr val="4F81BD"/>
            </a:solidFill>
            <a:ln>
              <a:noFill/>
            </a:ln>
          </p:spPr>
          <p:txBody>
            <a:bodyPr vert="horz" wrap="square" lIns="91403" tIns="45701" rIns="91403" bIns="45701" numCol="1" anchor="t" anchorCtr="0" compatLnSpc="1">
              <a:prstTxWarp prst="textNoShape">
                <a:avLst/>
              </a:prstTxWarp>
            </a:bodyPr>
            <a:lstStyle/>
            <a:p>
              <a:pPr defTabSz="931927">
                <a:defRPr/>
              </a:pPr>
              <a:endParaRPr lang="en-US" sz="2800" kern="0">
                <a:solidFill>
                  <a:srgbClr val="FFFFFF"/>
                </a:solidFill>
                <a:latin typeface="Calibri"/>
              </a:endParaRPr>
            </a:p>
          </p:txBody>
        </p:sp>
      </p:grpSp>
      <p:sp>
        <p:nvSpPr>
          <p:cNvPr id="130" name="TextBox 129"/>
          <p:cNvSpPr txBox="1"/>
          <p:nvPr/>
        </p:nvSpPr>
        <p:spPr>
          <a:xfrm>
            <a:off x="5838665" y="2963931"/>
            <a:ext cx="1867261" cy="707886"/>
          </a:xfrm>
          <a:prstGeom prst="rect">
            <a:avLst/>
          </a:prstGeom>
          <a:noFill/>
        </p:spPr>
        <p:txBody>
          <a:bodyPr wrap="square" rtlCol="0">
            <a:spAutoFit/>
          </a:bodyPr>
          <a:lstStyle/>
          <a:p>
            <a:pPr algn="ctr" defTabSz="914196"/>
            <a:r>
              <a:rPr lang="en-US" sz="2000">
                <a:latin typeface="Segoe UI" panose="020B0502040204020203" pitchFamily="34" charset="0"/>
                <a:cs typeface="Segoe UI" panose="020B0502040204020203" pitchFamily="34" charset="0"/>
              </a:rPr>
              <a:t>VPN &amp;</a:t>
            </a:r>
          </a:p>
          <a:p>
            <a:pPr algn="ctr" defTabSz="914196"/>
            <a:r>
              <a:rPr lang="en-US" sz="2000" err="1">
                <a:latin typeface="Segoe UI" panose="020B0502040204020203" pitchFamily="34" charset="0"/>
                <a:cs typeface="Segoe UI" panose="020B0502040204020203" pitchFamily="34" charset="0"/>
              </a:rPr>
              <a:t>ExpressRoute</a:t>
            </a:r>
            <a:endParaRPr lang="en-US" sz="2000">
              <a:latin typeface="Segoe UI" panose="020B0502040204020203" pitchFamily="34" charset="0"/>
              <a:cs typeface="Segoe UI" panose="020B0502040204020203" pitchFamily="34" charset="0"/>
            </a:endParaRPr>
          </a:p>
        </p:txBody>
      </p:sp>
      <p:grpSp>
        <p:nvGrpSpPr>
          <p:cNvPr id="131" name="Group 130"/>
          <p:cNvGrpSpPr/>
          <p:nvPr/>
        </p:nvGrpSpPr>
        <p:grpSpPr>
          <a:xfrm>
            <a:off x="7467576" y="5275473"/>
            <a:ext cx="688009" cy="764391"/>
            <a:chOff x="1711516" y="3451570"/>
            <a:chExt cx="878024" cy="945303"/>
          </a:xfrm>
        </p:grpSpPr>
        <p:grpSp>
          <p:nvGrpSpPr>
            <p:cNvPr id="132" name="Group 131"/>
            <p:cNvGrpSpPr/>
            <p:nvPr/>
          </p:nvGrpSpPr>
          <p:grpSpPr>
            <a:xfrm>
              <a:off x="1972774" y="3451570"/>
              <a:ext cx="479392" cy="712232"/>
              <a:chOff x="1972774" y="3451570"/>
              <a:chExt cx="479392" cy="712232"/>
            </a:xfrm>
          </p:grpSpPr>
          <p:pic>
            <p:nvPicPr>
              <p:cNvPr id="134" name="Picture 6" descr="\\magnum\Projects\Microsoft\Cloud Power FY12\Design\Icons\PNGs\Server_2.png"/>
              <p:cNvPicPr>
                <a:picLocks noChangeAspect="1" noChangeArrowheads="1"/>
              </p:cNvPicPr>
              <p:nvPr/>
            </p:nvPicPr>
            <p:blipFill rotWithShape="1">
              <a:blip r:embed="rId4" cstate="screen">
                <a:lum bright="100000"/>
                <a:extLst>
                  <a:ext uri="{28A0092B-C50C-407E-A947-70E740481C1C}">
                    <a14:useLocalDpi xmlns:a14="http://schemas.microsoft.com/office/drawing/2010/main"/>
                  </a:ext>
                </a:extLst>
              </a:blip>
              <a:srcRect/>
              <a:stretch/>
            </p:blipFill>
            <p:spPr bwMode="auto">
              <a:xfrm>
                <a:off x="1972774" y="3451570"/>
                <a:ext cx="355510" cy="712232"/>
              </a:xfrm>
              <a:prstGeom prst="rect">
                <a:avLst/>
              </a:prstGeom>
              <a:noFill/>
            </p:spPr>
          </p:pic>
          <p:grpSp>
            <p:nvGrpSpPr>
              <p:cNvPr id="135" name="Group 134"/>
              <p:cNvGrpSpPr/>
              <p:nvPr/>
            </p:nvGrpSpPr>
            <p:grpSpPr>
              <a:xfrm>
                <a:off x="2245986" y="3924261"/>
                <a:ext cx="206180" cy="206424"/>
                <a:chOff x="2245986" y="3924261"/>
                <a:chExt cx="206180" cy="206424"/>
              </a:xfrm>
            </p:grpSpPr>
            <p:grpSp>
              <p:nvGrpSpPr>
                <p:cNvPr id="136" name="Group 135"/>
                <p:cNvGrpSpPr/>
                <p:nvPr/>
              </p:nvGrpSpPr>
              <p:grpSpPr>
                <a:xfrm>
                  <a:off x="2245986" y="3924261"/>
                  <a:ext cx="206180" cy="206424"/>
                  <a:chOff x="1779323" y="4627897"/>
                  <a:chExt cx="472764" cy="473323"/>
                </a:xfrm>
              </p:grpSpPr>
              <p:sp>
                <p:nvSpPr>
                  <p:cNvPr id="138" name="Isosceles Triangle 137"/>
                  <p:cNvSpPr/>
                  <p:nvPr/>
                </p:nvSpPr>
                <p:spPr bwMode="auto">
                  <a:xfrm>
                    <a:off x="1779323" y="4627897"/>
                    <a:ext cx="472764" cy="407555"/>
                  </a:xfrm>
                  <a:prstGeom prst="triangle">
                    <a:avLst/>
                  </a:prstGeom>
                  <a:solidFill>
                    <a:srgbClr val="FFFFFF"/>
                  </a:solidFill>
                  <a:ln w="9525" cap="flat" cmpd="sng" algn="ctr">
                    <a:noFill/>
                    <a:prstDash val="solid"/>
                    <a:headEnd type="none" w="med" len="med"/>
                    <a:tailEnd type="none" w="med" len="med"/>
                  </a:ln>
                  <a:effectLst/>
                </p:spPr>
                <p:txBody>
                  <a:bodyPr vert="horz" wrap="square" lIns="69924" tIns="34963" rIns="69924" bIns="34963" numCol="1" rtlCol="0" anchor="ctr" anchorCtr="0" compatLnSpc="1">
                    <a:prstTxWarp prst="textNoShape">
                      <a:avLst/>
                    </a:prstTxWarp>
                  </a:bodyPr>
                  <a:lstStyle/>
                  <a:p>
                    <a:pPr algn="ctr" defTabSz="699061" fontAlgn="base">
                      <a:spcBef>
                        <a:spcPct val="0"/>
                      </a:spcBef>
                      <a:spcAft>
                        <a:spcPct val="0"/>
                      </a:spcAft>
                      <a:defRPr/>
                    </a:pPr>
                    <a:endParaRPr lang="en-US" sz="1683" kern="0">
                      <a:gradFill>
                        <a:gsLst>
                          <a:gs pos="0">
                            <a:srgbClr val="FFFFFF"/>
                          </a:gs>
                          <a:gs pos="100000">
                            <a:srgbClr val="FFFFFF"/>
                          </a:gs>
                        </a:gsLst>
                        <a:lin ang="5400000" scaled="0"/>
                      </a:gradFill>
                    </a:endParaRPr>
                  </a:p>
                </p:txBody>
              </p:sp>
              <p:sp>
                <p:nvSpPr>
                  <p:cNvPr id="139" name="Rectangle 138"/>
                  <p:cNvSpPr/>
                  <p:nvPr/>
                </p:nvSpPr>
                <p:spPr bwMode="auto">
                  <a:xfrm>
                    <a:off x="1779323" y="4824517"/>
                    <a:ext cx="472764" cy="60401"/>
                  </a:xfrm>
                  <a:prstGeom prst="rect">
                    <a:avLst/>
                  </a:prstGeom>
                  <a:solidFill>
                    <a:srgbClr val="FFFFFF"/>
                  </a:solidFill>
                  <a:ln w="9525" cap="flat" cmpd="sng" algn="ctr">
                    <a:noFill/>
                    <a:prstDash val="solid"/>
                    <a:headEnd type="none" w="med" len="med"/>
                    <a:tailEnd type="none" w="med" len="med"/>
                  </a:ln>
                  <a:effectLst/>
                </p:spPr>
                <p:txBody>
                  <a:bodyPr vert="horz" wrap="square" lIns="69924" tIns="34963" rIns="69924" bIns="34963" numCol="1" rtlCol="0" anchor="ctr" anchorCtr="0" compatLnSpc="1">
                    <a:prstTxWarp prst="textNoShape">
                      <a:avLst/>
                    </a:prstTxWarp>
                  </a:bodyPr>
                  <a:lstStyle/>
                  <a:p>
                    <a:pPr algn="ctr" defTabSz="699061" fontAlgn="base">
                      <a:spcBef>
                        <a:spcPct val="0"/>
                      </a:spcBef>
                      <a:spcAft>
                        <a:spcPct val="0"/>
                      </a:spcAft>
                      <a:defRPr/>
                    </a:pPr>
                    <a:endParaRPr lang="en-US" sz="1683" kern="0">
                      <a:gradFill>
                        <a:gsLst>
                          <a:gs pos="0">
                            <a:srgbClr val="FFFFFF"/>
                          </a:gs>
                          <a:gs pos="100000">
                            <a:srgbClr val="FFFFFF"/>
                          </a:gs>
                        </a:gsLst>
                        <a:lin ang="5400000" scaled="0"/>
                      </a:gradFill>
                    </a:endParaRPr>
                  </a:p>
                </p:txBody>
              </p:sp>
              <p:sp>
                <p:nvSpPr>
                  <p:cNvPr id="140" name="Rectangle 139"/>
                  <p:cNvSpPr/>
                  <p:nvPr/>
                </p:nvSpPr>
                <p:spPr bwMode="auto">
                  <a:xfrm rot="16200000">
                    <a:off x="1881399" y="4936712"/>
                    <a:ext cx="268612" cy="60403"/>
                  </a:xfrm>
                  <a:prstGeom prst="rect">
                    <a:avLst/>
                  </a:prstGeom>
                  <a:solidFill>
                    <a:srgbClr val="FFFFFF"/>
                  </a:solidFill>
                  <a:ln w="9525" cap="flat" cmpd="sng" algn="ctr">
                    <a:noFill/>
                    <a:prstDash val="solid"/>
                    <a:headEnd type="none" w="med" len="med"/>
                    <a:tailEnd type="none" w="med" len="med"/>
                  </a:ln>
                  <a:effectLst/>
                </p:spPr>
                <p:txBody>
                  <a:bodyPr vert="horz" wrap="square" lIns="69924" tIns="34963" rIns="69924" bIns="34963" numCol="1" rtlCol="0" anchor="ctr" anchorCtr="0" compatLnSpc="1">
                    <a:prstTxWarp prst="textNoShape">
                      <a:avLst/>
                    </a:prstTxWarp>
                  </a:bodyPr>
                  <a:lstStyle/>
                  <a:p>
                    <a:pPr algn="ctr" defTabSz="699061" fontAlgn="base">
                      <a:spcBef>
                        <a:spcPct val="0"/>
                      </a:spcBef>
                      <a:spcAft>
                        <a:spcPct val="0"/>
                      </a:spcAft>
                      <a:defRPr/>
                    </a:pPr>
                    <a:endParaRPr lang="en-US" sz="1683" kern="0">
                      <a:gradFill>
                        <a:gsLst>
                          <a:gs pos="0">
                            <a:srgbClr val="FFFFFF"/>
                          </a:gs>
                          <a:gs pos="100000">
                            <a:srgbClr val="FFFFFF"/>
                          </a:gs>
                        </a:gsLst>
                        <a:lin ang="5400000" scaled="0"/>
                      </a:gradFill>
                    </a:endParaRPr>
                  </a:p>
                </p:txBody>
              </p:sp>
            </p:grpSp>
            <p:sp>
              <p:nvSpPr>
                <p:cNvPr id="137" name="Isosceles Triangle 136"/>
                <p:cNvSpPr/>
                <p:nvPr/>
              </p:nvSpPr>
              <p:spPr bwMode="auto">
                <a:xfrm>
                  <a:off x="2304709" y="3989226"/>
                  <a:ext cx="88734" cy="76495"/>
                </a:xfrm>
                <a:prstGeom prst="triangle">
                  <a:avLst/>
                </a:prstGeom>
                <a:solidFill>
                  <a:srgbClr val="0070C0"/>
                </a:solidFill>
                <a:ln w="9525" cap="flat" cmpd="sng" algn="ctr">
                  <a:noFill/>
                  <a:prstDash val="solid"/>
                  <a:headEnd type="none" w="med" len="med"/>
                  <a:tailEnd type="none" w="med" len="med"/>
                </a:ln>
                <a:effectLst/>
              </p:spPr>
              <p:txBody>
                <a:bodyPr vert="horz" wrap="square" lIns="69924" tIns="34963" rIns="69924" bIns="34963" numCol="1" rtlCol="0" anchor="ctr" anchorCtr="0" compatLnSpc="1">
                  <a:prstTxWarp prst="textNoShape">
                    <a:avLst/>
                  </a:prstTxWarp>
                </a:bodyPr>
                <a:lstStyle/>
                <a:p>
                  <a:pPr algn="ctr" defTabSz="699061" fontAlgn="base">
                    <a:spcBef>
                      <a:spcPct val="0"/>
                    </a:spcBef>
                    <a:spcAft>
                      <a:spcPct val="0"/>
                    </a:spcAft>
                    <a:defRPr/>
                  </a:pPr>
                  <a:endParaRPr lang="en-US" sz="1683" kern="0">
                    <a:gradFill>
                      <a:gsLst>
                        <a:gs pos="0">
                          <a:srgbClr val="FFFFFF"/>
                        </a:gs>
                        <a:gs pos="100000">
                          <a:srgbClr val="FFFFFF"/>
                        </a:gs>
                      </a:gsLst>
                      <a:lin ang="5400000" scaled="0"/>
                    </a:gradFill>
                  </a:endParaRPr>
                </a:p>
              </p:txBody>
            </p:sp>
          </p:grpSp>
        </p:grpSp>
        <p:sp>
          <p:nvSpPr>
            <p:cNvPr id="133" name="Rectangle 132"/>
            <p:cNvSpPr/>
            <p:nvPr/>
          </p:nvSpPr>
          <p:spPr>
            <a:xfrm>
              <a:off x="1711516" y="4125284"/>
              <a:ext cx="878024" cy="271589"/>
            </a:xfrm>
            <a:prstGeom prst="rect">
              <a:avLst/>
            </a:prstGeom>
          </p:spPr>
          <p:txBody>
            <a:bodyPr wrap="none">
              <a:spAutoFit/>
            </a:bodyPr>
            <a:lstStyle/>
            <a:p>
              <a:pPr algn="ctr" defTabSz="699061" fontAlgn="base">
                <a:lnSpc>
                  <a:spcPct val="90000"/>
                </a:lnSpc>
                <a:spcBef>
                  <a:spcPct val="0"/>
                </a:spcBef>
                <a:spcAft>
                  <a:spcPct val="0"/>
                </a:spcAft>
                <a:defRPr/>
              </a:pPr>
              <a:r>
                <a:rPr lang="en-US" sz="919" kern="0">
                  <a:gradFill>
                    <a:gsLst>
                      <a:gs pos="0">
                        <a:srgbClr val="FFFFFF"/>
                      </a:gs>
                      <a:gs pos="100000">
                        <a:srgbClr val="FFFFFF"/>
                      </a:gs>
                    </a:gsLst>
                    <a:lin ang="5400000" scaled="0"/>
                  </a:gradFill>
                </a:rPr>
                <a:t>AD / DNS</a:t>
              </a:r>
            </a:p>
          </p:txBody>
        </p:sp>
      </p:grpSp>
      <p:sp>
        <p:nvSpPr>
          <p:cNvPr id="141" name="TextBox 140"/>
          <p:cNvSpPr txBox="1"/>
          <p:nvPr/>
        </p:nvSpPr>
        <p:spPr>
          <a:xfrm>
            <a:off x="8588833" y="3546915"/>
            <a:ext cx="1219629" cy="584775"/>
          </a:xfrm>
          <a:prstGeom prst="rect">
            <a:avLst/>
          </a:prstGeom>
          <a:noFill/>
        </p:spPr>
        <p:txBody>
          <a:bodyPr wrap="square" rtlCol="0">
            <a:spAutoFit/>
          </a:bodyPr>
          <a:lstStyle/>
          <a:p>
            <a:pPr defTabSz="914196"/>
            <a:r>
              <a:rPr lang="en-US" sz="3200">
                <a:solidFill>
                  <a:srgbClr val="FFFFFF"/>
                </a:solidFill>
                <a:latin typeface="Segoe UI" panose="020B0502040204020203" pitchFamily="34" charset="0"/>
                <a:cs typeface="Segoe UI" panose="020B0502040204020203" pitchFamily="34" charset="0"/>
              </a:rPr>
              <a:t>Azure</a:t>
            </a:r>
          </a:p>
        </p:txBody>
      </p:sp>
      <p:sp>
        <p:nvSpPr>
          <p:cNvPr id="142" name="TextBox 141"/>
          <p:cNvSpPr txBox="1"/>
          <p:nvPr/>
        </p:nvSpPr>
        <p:spPr>
          <a:xfrm>
            <a:off x="10357204" y="2941918"/>
            <a:ext cx="1867261" cy="707886"/>
          </a:xfrm>
          <a:prstGeom prst="rect">
            <a:avLst/>
          </a:prstGeom>
          <a:noFill/>
        </p:spPr>
        <p:txBody>
          <a:bodyPr wrap="square" rtlCol="0">
            <a:spAutoFit/>
          </a:bodyPr>
          <a:lstStyle/>
          <a:p>
            <a:pPr algn="ctr" defTabSz="914196"/>
            <a:r>
              <a:rPr lang="en-US" sz="2000">
                <a:latin typeface="Segoe UI" panose="020B0502040204020203" pitchFamily="34" charset="0"/>
                <a:cs typeface="Segoe UI" panose="020B0502040204020203" pitchFamily="34" charset="0"/>
              </a:rPr>
              <a:t>Direct internet</a:t>
            </a:r>
          </a:p>
          <a:p>
            <a:pPr algn="ctr" defTabSz="914196"/>
            <a:r>
              <a:rPr lang="en-US" sz="2000">
                <a:latin typeface="Segoe UI" panose="020B0502040204020203" pitchFamily="34" charset="0"/>
                <a:cs typeface="Segoe UI" panose="020B0502040204020203" pitchFamily="34" charset="0"/>
              </a:rPr>
              <a:t>connectivity</a:t>
            </a:r>
          </a:p>
        </p:txBody>
      </p:sp>
    </p:spTree>
    <p:extLst>
      <p:ext uri="{BB962C8B-B14F-4D97-AF65-F5344CB8AC3E}">
        <p14:creationId xmlns:p14="http://schemas.microsoft.com/office/powerpoint/2010/main" val="2472560829"/>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11702553" cy="1292662"/>
          </a:xfrm>
        </p:spPr>
        <p:txBody>
          <a:bodyPr/>
          <a:lstStyle/>
          <a:p>
            <a:r>
              <a:rPr lang="en-US">
                <a:solidFill>
                  <a:srgbClr val="0078D7"/>
                </a:solidFill>
              </a:rPr>
              <a:t>Common use case: multiple SSL end points</a:t>
            </a:r>
          </a:p>
          <a:p>
            <a:r>
              <a:rPr lang="en-US">
                <a:solidFill>
                  <a:srgbClr val="0078D7"/>
                </a:solidFill>
              </a:rPr>
              <a:t>Across one or more VMs</a:t>
            </a:r>
          </a:p>
        </p:txBody>
      </p:sp>
      <p:sp>
        <p:nvSpPr>
          <p:cNvPr id="2" name="Title 1"/>
          <p:cNvSpPr>
            <a:spLocks noGrp="1"/>
          </p:cNvSpPr>
          <p:nvPr>
            <p:ph type="title"/>
          </p:nvPr>
        </p:nvSpPr>
        <p:spPr/>
        <p:txBody>
          <a:bodyPr/>
          <a:lstStyle/>
          <a:p>
            <a:r>
              <a:rPr lang="en-US"/>
              <a:t>Multiple load-balanced IPs</a:t>
            </a:r>
          </a:p>
        </p:txBody>
      </p:sp>
      <p:grpSp>
        <p:nvGrpSpPr>
          <p:cNvPr id="4" name="Group 3"/>
          <p:cNvGrpSpPr/>
          <p:nvPr/>
        </p:nvGrpSpPr>
        <p:grpSpPr>
          <a:xfrm>
            <a:off x="805809" y="3844399"/>
            <a:ext cx="998242" cy="914282"/>
            <a:chOff x="1436261" y="2335312"/>
            <a:chExt cx="1219630" cy="1117050"/>
          </a:xfrm>
        </p:grpSpPr>
        <p:sp>
          <p:nvSpPr>
            <p:cNvPr id="5" name="Oval 4"/>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82858" tIns="146284" rIns="182858" bIns="146284" numCol="1" spcCol="0" rtlCol="0" fromWordArt="0" anchor="t" anchorCtr="0" forceAA="0" compatLnSpc="1">
              <a:prstTxWarp prst="textNoShape">
                <a:avLst/>
              </a:prstTxWarp>
              <a:noAutofit/>
            </a:bodyPr>
            <a:lstStyle/>
            <a:p>
              <a:pPr defTabSz="913985" fontAlgn="base">
                <a:lnSpc>
                  <a:spcPct val="90000"/>
                </a:lnSpc>
                <a:spcBef>
                  <a:spcPct val="0"/>
                </a:spcBef>
                <a:spcAft>
                  <a:spcPct val="0"/>
                </a:spcAft>
                <a:defRPr/>
              </a:pPr>
              <a:endParaRPr lang="en-US" sz="2400" kern="0" spc="-51">
                <a:gradFill>
                  <a:gsLst>
                    <a:gs pos="36283">
                      <a:srgbClr val="505050"/>
                    </a:gs>
                    <a:gs pos="28000">
                      <a:srgbClr val="505050"/>
                    </a:gs>
                  </a:gsLst>
                  <a:lin ang="5400000" scaled="0"/>
                </a:gradFill>
                <a:latin typeface="Calibri"/>
              </a:endParaRPr>
            </a:p>
          </p:txBody>
        </p:sp>
        <p:sp>
          <p:nvSpPr>
            <p:cNvPr id="6" name="Freeform 5"/>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91428" tIns="45714" rIns="91428" bIns="45714" numCol="1" anchor="t" anchorCtr="0" compatLnSpc="1">
              <a:prstTxWarp prst="textNoShape">
                <a:avLst/>
              </a:prstTxWarp>
            </a:bodyPr>
            <a:lstStyle/>
            <a:p>
              <a:pPr defTabSz="932387">
                <a:defRPr/>
              </a:pPr>
              <a:endParaRPr lang="en-US" kern="0">
                <a:solidFill>
                  <a:srgbClr val="00188F"/>
                </a:solidFill>
                <a:latin typeface="Calibri"/>
              </a:endParaRPr>
            </a:p>
          </p:txBody>
        </p:sp>
        <p:sp>
          <p:nvSpPr>
            <p:cNvPr id="7" name="TextBox 6"/>
            <p:cNvSpPr txBox="1"/>
            <p:nvPr/>
          </p:nvSpPr>
          <p:spPr>
            <a:xfrm>
              <a:off x="1436261" y="2771670"/>
              <a:ext cx="1219630" cy="631689"/>
            </a:xfrm>
            <a:prstGeom prst="rect">
              <a:avLst/>
            </a:prstGeom>
            <a:noFill/>
          </p:spPr>
          <p:txBody>
            <a:bodyPr wrap="none" lIns="182858" tIns="146284" rIns="182858" bIns="146284" rtlCol="0" anchor="ctr">
              <a:spAutoFit/>
            </a:bodyPr>
            <a:lstStyle/>
            <a:p>
              <a:pPr algn="ctr" defTabSz="932387">
                <a:lnSpc>
                  <a:spcPct val="90000"/>
                </a:lnSpc>
                <a:defRPr/>
              </a:pPr>
              <a:r>
                <a:rPr lang="en-US" sz="1600" kern="0" spc="-51">
                  <a:solidFill>
                    <a:srgbClr val="00188F"/>
                  </a:solidFill>
                  <a:latin typeface="Calibri"/>
                </a:rPr>
                <a:t>Internet</a:t>
              </a:r>
            </a:p>
          </p:txBody>
        </p:sp>
      </p:grpSp>
      <p:sp>
        <p:nvSpPr>
          <p:cNvPr id="12" name="TextBox 11"/>
          <p:cNvSpPr txBox="1"/>
          <p:nvPr/>
        </p:nvSpPr>
        <p:spPr>
          <a:xfrm>
            <a:off x="3119191" y="3105483"/>
            <a:ext cx="643125" cy="523220"/>
          </a:xfrm>
          <a:prstGeom prst="rect">
            <a:avLst/>
          </a:prstGeom>
          <a:noFill/>
        </p:spPr>
        <p:txBody>
          <a:bodyPr wrap="none" rtlCol="0">
            <a:spAutoFit/>
          </a:bodyPr>
          <a:lstStyle/>
          <a:p>
            <a:pPr algn="ctr" defTabSz="914286"/>
            <a:r>
              <a:rPr lang="en-US" sz="2800">
                <a:effectLst/>
                <a:latin typeface="Calibri"/>
              </a:rPr>
              <a:t>IP1</a:t>
            </a:r>
          </a:p>
        </p:txBody>
      </p:sp>
      <p:sp>
        <p:nvSpPr>
          <p:cNvPr id="13" name="TextBox 12"/>
          <p:cNvSpPr txBox="1"/>
          <p:nvPr/>
        </p:nvSpPr>
        <p:spPr>
          <a:xfrm>
            <a:off x="3119191" y="4944876"/>
            <a:ext cx="643125" cy="523220"/>
          </a:xfrm>
          <a:prstGeom prst="rect">
            <a:avLst/>
          </a:prstGeom>
          <a:noFill/>
        </p:spPr>
        <p:txBody>
          <a:bodyPr wrap="none" rtlCol="0">
            <a:spAutoFit/>
          </a:bodyPr>
          <a:lstStyle/>
          <a:p>
            <a:pPr algn="ctr" defTabSz="914286"/>
            <a:r>
              <a:rPr lang="en-US" sz="2800">
                <a:effectLst/>
                <a:latin typeface="Calibri"/>
              </a:rPr>
              <a:t>IP3</a:t>
            </a:r>
          </a:p>
        </p:txBody>
      </p:sp>
      <p:sp>
        <p:nvSpPr>
          <p:cNvPr id="14" name="TextBox 13"/>
          <p:cNvSpPr txBox="1"/>
          <p:nvPr/>
        </p:nvSpPr>
        <p:spPr>
          <a:xfrm>
            <a:off x="3119191" y="4092339"/>
            <a:ext cx="643125" cy="523220"/>
          </a:xfrm>
          <a:prstGeom prst="rect">
            <a:avLst/>
          </a:prstGeom>
          <a:noFill/>
        </p:spPr>
        <p:txBody>
          <a:bodyPr wrap="none" rtlCol="0">
            <a:spAutoFit/>
          </a:bodyPr>
          <a:lstStyle/>
          <a:p>
            <a:pPr algn="ctr" defTabSz="914286"/>
            <a:r>
              <a:rPr lang="en-US" sz="2800">
                <a:effectLst/>
                <a:latin typeface="Calibri"/>
              </a:rPr>
              <a:t>IP2</a:t>
            </a:r>
          </a:p>
        </p:txBody>
      </p:sp>
      <p:sp>
        <p:nvSpPr>
          <p:cNvPr id="15" name="TextBox 14"/>
          <p:cNvSpPr txBox="1"/>
          <p:nvPr/>
        </p:nvSpPr>
        <p:spPr>
          <a:xfrm>
            <a:off x="3119191" y="5935350"/>
            <a:ext cx="643125" cy="523220"/>
          </a:xfrm>
          <a:prstGeom prst="rect">
            <a:avLst/>
          </a:prstGeom>
          <a:noFill/>
        </p:spPr>
        <p:txBody>
          <a:bodyPr wrap="none" rtlCol="0">
            <a:spAutoFit/>
          </a:bodyPr>
          <a:lstStyle/>
          <a:p>
            <a:pPr algn="ctr" defTabSz="914286"/>
            <a:r>
              <a:rPr lang="en-US" sz="2800">
                <a:effectLst/>
                <a:latin typeface="Calibri"/>
              </a:rPr>
              <a:t>IP4</a:t>
            </a:r>
          </a:p>
        </p:txBody>
      </p:sp>
      <p:cxnSp>
        <p:nvCxnSpPr>
          <p:cNvPr id="17" name="Straight Arrow Connector 16"/>
          <p:cNvCxnSpPr/>
          <p:nvPr/>
        </p:nvCxnSpPr>
        <p:spPr>
          <a:xfrm flipV="1">
            <a:off x="1801927" y="3497262"/>
            <a:ext cx="1215527" cy="96279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801927" y="4470824"/>
            <a:ext cx="1175675" cy="673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7" idx="3"/>
          </p:cNvCxnSpPr>
          <p:nvPr/>
        </p:nvCxnSpPr>
        <p:spPr>
          <a:xfrm>
            <a:off x="1804051" y="4460061"/>
            <a:ext cx="1173551" cy="7463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3"/>
          </p:cNvCxnSpPr>
          <p:nvPr/>
        </p:nvCxnSpPr>
        <p:spPr>
          <a:xfrm>
            <a:off x="1804051" y="4460061"/>
            <a:ext cx="1173551" cy="173686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bwMode="auto">
          <a:xfrm>
            <a:off x="5150781" y="3105485"/>
            <a:ext cx="609522" cy="3353021"/>
          </a:xfrm>
          <a:prstGeom prst="round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55" fontAlgn="base">
              <a:spcBef>
                <a:spcPct val="0"/>
              </a:spcBef>
              <a:spcAft>
                <a:spcPct val="0"/>
              </a:spcAft>
            </a:pPr>
            <a:r>
              <a:rPr lang="en-US" sz="2800">
                <a:gradFill>
                  <a:gsLst>
                    <a:gs pos="0">
                      <a:srgbClr val="FFFFFF"/>
                    </a:gs>
                    <a:gs pos="100000">
                      <a:srgbClr val="FFFFFF"/>
                    </a:gs>
                  </a:gsLst>
                  <a:lin ang="5400000" scaled="0"/>
                </a:gradFill>
                <a:effectLst/>
              </a:rPr>
              <a:t>A</a:t>
            </a:r>
          </a:p>
          <a:p>
            <a:pPr algn="ctr" defTabSz="932355" fontAlgn="base">
              <a:spcBef>
                <a:spcPct val="0"/>
              </a:spcBef>
              <a:spcAft>
                <a:spcPct val="0"/>
              </a:spcAft>
            </a:pPr>
            <a:r>
              <a:rPr lang="en-US" sz="2800">
                <a:gradFill>
                  <a:gsLst>
                    <a:gs pos="0">
                      <a:srgbClr val="FFFFFF"/>
                    </a:gs>
                    <a:gs pos="100000">
                      <a:srgbClr val="FFFFFF"/>
                    </a:gs>
                  </a:gsLst>
                  <a:lin ang="5400000" scaled="0"/>
                </a:gradFill>
                <a:effectLst/>
              </a:rPr>
              <a:t>Z</a:t>
            </a:r>
          </a:p>
          <a:p>
            <a:pPr algn="ctr" defTabSz="932355" fontAlgn="base">
              <a:spcBef>
                <a:spcPct val="0"/>
              </a:spcBef>
              <a:spcAft>
                <a:spcPct val="0"/>
              </a:spcAft>
            </a:pPr>
            <a:r>
              <a:rPr lang="en-US" sz="2800">
                <a:gradFill>
                  <a:gsLst>
                    <a:gs pos="0">
                      <a:srgbClr val="FFFFFF"/>
                    </a:gs>
                    <a:gs pos="100000">
                      <a:srgbClr val="FFFFFF"/>
                    </a:gs>
                  </a:gsLst>
                  <a:lin ang="5400000" scaled="0"/>
                </a:gradFill>
                <a:effectLst/>
              </a:rPr>
              <a:t>U</a:t>
            </a:r>
          </a:p>
          <a:p>
            <a:pPr algn="ctr" defTabSz="932355" fontAlgn="base">
              <a:spcBef>
                <a:spcPct val="0"/>
              </a:spcBef>
              <a:spcAft>
                <a:spcPct val="0"/>
              </a:spcAft>
            </a:pPr>
            <a:r>
              <a:rPr lang="en-US" sz="2800">
                <a:gradFill>
                  <a:gsLst>
                    <a:gs pos="0">
                      <a:srgbClr val="FFFFFF"/>
                    </a:gs>
                    <a:gs pos="100000">
                      <a:srgbClr val="FFFFFF"/>
                    </a:gs>
                  </a:gsLst>
                  <a:lin ang="5400000" scaled="0"/>
                </a:gradFill>
                <a:effectLst/>
              </a:rPr>
              <a:t>R</a:t>
            </a:r>
          </a:p>
          <a:p>
            <a:pPr algn="ctr" defTabSz="932355" fontAlgn="base">
              <a:spcBef>
                <a:spcPct val="0"/>
              </a:spcBef>
              <a:spcAft>
                <a:spcPct val="0"/>
              </a:spcAft>
            </a:pPr>
            <a:r>
              <a:rPr lang="en-US" sz="2800">
                <a:gradFill>
                  <a:gsLst>
                    <a:gs pos="0">
                      <a:srgbClr val="FFFFFF"/>
                    </a:gs>
                    <a:gs pos="100000">
                      <a:srgbClr val="FFFFFF"/>
                    </a:gs>
                  </a:gsLst>
                  <a:lin ang="5400000" scaled="0"/>
                </a:gradFill>
                <a:effectLst/>
              </a:rPr>
              <a:t>E</a:t>
            </a:r>
          </a:p>
          <a:p>
            <a:pPr algn="ctr" defTabSz="932355" fontAlgn="base">
              <a:spcBef>
                <a:spcPct val="0"/>
              </a:spcBef>
              <a:spcAft>
                <a:spcPct val="0"/>
              </a:spcAft>
            </a:pPr>
            <a:endParaRPr lang="en-US" sz="1000">
              <a:gradFill>
                <a:gsLst>
                  <a:gs pos="0">
                    <a:srgbClr val="FFFFFF"/>
                  </a:gs>
                  <a:gs pos="100000">
                    <a:srgbClr val="FFFFFF"/>
                  </a:gs>
                </a:gsLst>
                <a:lin ang="5400000" scaled="0"/>
              </a:gradFill>
              <a:effectLst/>
            </a:endParaRPr>
          </a:p>
          <a:p>
            <a:pPr algn="ctr" defTabSz="932355" fontAlgn="base">
              <a:spcBef>
                <a:spcPct val="0"/>
              </a:spcBef>
              <a:spcAft>
                <a:spcPct val="0"/>
              </a:spcAft>
            </a:pPr>
            <a:r>
              <a:rPr lang="en-US" sz="2800">
                <a:gradFill>
                  <a:gsLst>
                    <a:gs pos="0">
                      <a:srgbClr val="FFFFFF"/>
                    </a:gs>
                    <a:gs pos="100000">
                      <a:srgbClr val="FFFFFF"/>
                    </a:gs>
                  </a:gsLst>
                  <a:lin ang="5400000" scaled="0"/>
                </a:gradFill>
                <a:effectLst/>
              </a:rPr>
              <a:t>L</a:t>
            </a:r>
          </a:p>
          <a:p>
            <a:pPr algn="ctr" defTabSz="932355" fontAlgn="base">
              <a:spcBef>
                <a:spcPct val="0"/>
              </a:spcBef>
              <a:spcAft>
                <a:spcPct val="0"/>
              </a:spcAft>
            </a:pPr>
            <a:r>
              <a:rPr lang="en-US" sz="2800">
                <a:gradFill>
                  <a:gsLst>
                    <a:gs pos="0">
                      <a:srgbClr val="FFFFFF"/>
                    </a:gs>
                    <a:gs pos="100000">
                      <a:srgbClr val="FFFFFF"/>
                    </a:gs>
                  </a:gsLst>
                  <a:lin ang="5400000" scaled="0"/>
                </a:gradFill>
                <a:effectLst/>
              </a:rPr>
              <a:t>B</a:t>
            </a:r>
          </a:p>
        </p:txBody>
      </p:sp>
      <p:cxnSp>
        <p:nvCxnSpPr>
          <p:cNvPr id="27" name="Straight Arrow Connector 26"/>
          <p:cNvCxnSpPr/>
          <p:nvPr/>
        </p:nvCxnSpPr>
        <p:spPr>
          <a:xfrm>
            <a:off x="3779356" y="3344880"/>
            <a:ext cx="12867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779356" y="4335354"/>
            <a:ext cx="12867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779356" y="5173448"/>
            <a:ext cx="12867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779356" y="6196927"/>
            <a:ext cx="1286729"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bwMode="auto">
          <a:xfrm>
            <a:off x="7838386" y="3027992"/>
            <a:ext cx="2891012" cy="633780"/>
          </a:xfrm>
          <a:prstGeom prst="rect">
            <a:avLst/>
          </a:prstGeom>
          <a:solidFill>
            <a:srgbClr val="0078D7"/>
          </a:solidFill>
          <a:ln w="25400">
            <a:noFill/>
            <a:headEnd type="none" w="med" len="med"/>
            <a:tailEnd type="none" w="med" len="med"/>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55" fontAlgn="base">
              <a:spcBef>
                <a:spcPct val="0"/>
              </a:spcBef>
              <a:spcAft>
                <a:spcPct val="0"/>
              </a:spcAft>
            </a:pPr>
            <a:r>
              <a:rPr lang="en-US" sz="2000">
                <a:gradFill>
                  <a:gsLst>
                    <a:gs pos="0">
                      <a:srgbClr val="FFFFFF"/>
                    </a:gs>
                    <a:gs pos="100000">
                      <a:srgbClr val="FFFFFF"/>
                    </a:gs>
                  </a:gsLst>
                  <a:lin ang="5400000" scaled="0"/>
                </a:gradFill>
              </a:rPr>
              <a:t>SSL Website 1</a:t>
            </a:r>
          </a:p>
        </p:txBody>
      </p:sp>
      <p:sp>
        <p:nvSpPr>
          <p:cNvPr id="50" name="Rectangle 49"/>
          <p:cNvSpPr/>
          <p:nvPr/>
        </p:nvSpPr>
        <p:spPr bwMode="auto">
          <a:xfrm>
            <a:off x="7838386" y="3878214"/>
            <a:ext cx="2891012" cy="633780"/>
          </a:xfrm>
          <a:prstGeom prst="rect">
            <a:avLst/>
          </a:prstGeom>
          <a:solidFill>
            <a:srgbClr val="0078D7"/>
          </a:solidFill>
          <a:ln w="25400">
            <a:noFill/>
            <a:headEnd type="none" w="med" len="med"/>
            <a:tailEnd type="none" w="med" len="med"/>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55" fontAlgn="base">
              <a:spcBef>
                <a:spcPct val="0"/>
              </a:spcBef>
              <a:spcAft>
                <a:spcPct val="0"/>
              </a:spcAft>
            </a:pPr>
            <a:r>
              <a:rPr lang="en-US" sz="2000">
                <a:gradFill>
                  <a:gsLst>
                    <a:gs pos="0">
                      <a:srgbClr val="FFFFFF"/>
                    </a:gs>
                    <a:gs pos="100000">
                      <a:srgbClr val="FFFFFF"/>
                    </a:gs>
                  </a:gsLst>
                  <a:lin ang="5400000" scaled="0"/>
                </a:gradFill>
              </a:rPr>
              <a:t>SSL Website 2</a:t>
            </a:r>
          </a:p>
        </p:txBody>
      </p:sp>
      <p:sp>
        <p:nvSpPr>
          <p:cNvPr id="51" name="Rectangle 50"/>
          <p:cNvSpPr/>
          <p:nvPr/>
        </p:nvSpPr>
        <p:spPr bwMode="auto">
          <a:xfrm>
            <a:off x="7838386" y="4792498"/>
            <a:ext cx="2891012" cy="633780"/>
          </a:xfrm>
          <a:prstGeom prst="rect">
            <a:avLst/>
          </a:prstGeom>
          <a:solidFill>
            <a:srgbClr val="0078D7"/>
          </a:solidFill>
          <a:ln w="25400">
            <a:noFill/>
            <a:headEnd type="none" w="med" len="med"/>
            <a:tailEnd type="none" w="med" len="med"/>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55" fontAlgn="base">
              <a:spcBef>
                <a:spcPct val="0"/>
              </a:spcBef>
              <a:spcAft>
                <a:spcPct val="0"/>
              </a:spcAft>
            </a:pPr>
            <a:r>
              <a:rPr lang="en-US" sz="2000">
                <a:gradFill>
                  <a:gsLst>
                    <a:gs pos="0">
                      <a:srgbClr val="FFFFFF"/>
                    </a:gs>
                    <a:gs pos="100000">
                      <a:srgbClr val="FFFFFF"/>
                    </a:gs>
                  </a:gsLst>
                  <a:lin ang="5400000" scaled="0"/>
                </a:gradFill>
              </a:rPr>
              <a:t>SSL Website 3</a:t>
            </a:r>
          </a:p>
        </p:txBody>
      </p:sp>
      <p:sp>
        <p:nvSpPr>
          <p:cNvPr id="52" name="Rectangle 51"/>
          <p:cNvSpPr/>
          <p:nvPr/>
        </p:nvSpPr>
        <p:spPr bwMode="auto">
          <a:xfrm>
            <a:off x="7819550" y="5618462"/>
            <a:ext cx="2891012" cy="633780"/>
          </a:xfrm>
          <a:prstGeom prst="rect">
            <a:avLst/>
          </a:prstGeom>
          <a:solidFill>
            <a:srgbClr val="0078D7"/>
          </a:solidFill>
          <a:ln w="25400">
            <a:noFill/>
            <a:headEnd type="none" w="med" len="med"/>
            <a:tailEnd type="none" w="med" len="med"/>
          </a:ln>
          <a:scene3d>
            <a:camera prst="orthographicFront"/>
            <a:lightRig rig="threePt" dir="t"/>
          </a:scene3d>
          <a:sp3d prstMaterial="matte"/>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55" fontAlgn="base">
              <a:spcBef>
                <a:spcPct val="0"/>
              </a:spcBef>
              <a:spcAft>
                <a:spcPct val="0"/>
              </a:spcAft>
            </a:pPr>
            <a:r>
              <a:rPr lang="en-US" sz="2000">
                <a:gradFill>
                  <a:gsLst>
                    <a:gs pos="0">
                      <a:srgbClr val="FFFFFF"/>
                    </a:gs>
                    <a:gs pos="100000">
                      <a:srgbClr val="FFFFFF"/>
                    </a:gs>
                  </a:gsLst>
                  <a:lin ang="5400000" scaled="0"/>
                </a:gradFill>
              </a:rPr>
              <a:t>SSL Website 4</a:t>
            </a:r>
          </a:p>
        </p:txBody>
      </p:sp>
      <p:sp>
        <p:nvSpPr>
          <p:cNvPr id="53" name="TextBox 52"/>
          <p:cNvSpPr txBox="1"/>
          <p:nvPr/>
        </p:nvSpPr>
        <p:spPr>
          <a:xfrm>
            <a:off x="3978196" y="2881940"/>
            <a:ext cx="914282" cy="627824"/>
          </a:xfrm>
          <a:prstGeom prst="rect">
            <a:avLst/>
          </a:prstGeom>
          <a:noFill/>
        </p:spPr>
        <p:txBody>
          <a:bodyPr wrap="square" lIns="182858" tIns="146284" rIns="182858" bIns="146284" rtlCol="0">
            <a:spAutoFit/>
          </a:bodyPr>
          <a:lstStyle/>
          <a:p>
            <a:pPr>
              <a:lnSpc>
                <a:spcPct val="90000"/>
              </a:lnSpc>
              <a:spcAft>
                <a:spcPts val="600"/>
              </a:spcAft>
            </a:pPr>
            <a:r>
              <a:rPr lang="en-US" sz="2400">
                <a:effectLst/>
              </a:rPr>
              <a:t>443</a:t>
            </a:r>
          </a:p>
        </p:txBody>
      </p:sp>
      <p:sp>
        <p:nvSpPr>
          <p:cNvPr id="54" name="TextBox 53"/>
          <p:cNvSpPr txBox="1"/>
          <p:nvPr/>
        </p:nvSpPr>
        <p:spPr>
          <a:xfrm>
            <a:off x="3977347" y="3830083"/>
            <a:ext cx="914282" cy="627824"/>
          </a:xfrm>
          <a:prstGeom prst="rect">
            <a:avLst/>
          </a:prstGeom>
          <a:noFill/>
        </p:spPr>
        <p:txBody>
          <a:bodyPr wrap="square" lIns="182858" tIns="146284" rIns="182858" bIns="146284" rtlCol="0">
            <a:spAutoFit/>
          </a:bodyPr>
          <a:lstStyle/>
          <a:p>
            <a:pPr>
              <a:lnSpc>
                <a:spcPct val="90000"/>
              </a:lnSpc>
              <a:spcAft>
                <a:spcPts val="600"/>
              </a:spcAft>
            </a:pPr>
            <a:r>
              <a:rPr lang="en-US" sz="2400">
                <a:effectLst/>
              </a:rPr>
              <a:t>443</a:t>
            </a:r>
          </a:p>
        </p:txBody>
      </p:sp>
      <p:sp>
        <p:nvSpPr>
          <p:cNvPr id="55" name="TextBox 54"/>
          <p:cNvSpPr txBox="1"/>
          <p:nvPr/>
        </p:nvSpPr>
        <p:spPr>
          <a:xfrm>
            <a:off x="3978196" y="4649246"/>
            <a:ext cx="914282" cy="627824"/>
          </a:xfrm>
          <a:prstGeom prst="rect">
            <a:avLst/>
          </a:prstGeom>
          <a:noFill/>
        </p:spPr>
        <p:txBody>
          <a:bodyPr wrap="square" lIns="182858" tIns="146284" rIns="182858" bIns="146284" rtlCol="0">
            <a:spAutoFit/>
          </a:bodyPr>
          <a:lstStyle/>
          <a:p>
            <a:pPr>
              <a:lnSpc>
                <a:spcPct val="90000"/>
              </a:lnSpc>
              <a:spcAft>
                <a:spcPts val="600"/>
              </a:spcAft>
            </a:pPr>
            <a:r>
              <a:rPr lang="en-US" sz="2400">
                <a:effectLst/>
              </a:rPr>
              <a:t>443</a:t>
            </a:r>
          </a:p>
        </p:txBody>
      </p:sp>
      <p:sp>
        <p:nvSpPr>
          <p:cNvPr id="56" name="TextBox 55"/>
          <p:cNvSpPr txBox="1"/>
          <p:nvPr/>
        </p:nvSpPr>
        <p:spPr>
          <a:xfrm>
            <a:off x="4007928" y="5697650"/>
            <a:ext cx="914282" cy="627824"/>
          </a:xfrm>
          <a:prstGeom prst="rect">
            <a:avLst/>
          </a:prstGeom>
          <a:noFill/>
        </p:spPr>
        <p:txBody>
          <a:bodyPr wrap="square" lIns="182858" tIns="146284" rIns="182858" bIns="146284" rtlCol="0">
            <a:spAutoFit/>
          </a:bodyPr>
          <a:lstStyle/>
          <a:p>
            <a:pPr>
              <a:lnSpc>
                <a:spcPct val="90000"/>
              </a:lnSpc>
              <a:spcAft>
                <a:spcPts val="600"/>
              </a:spcAft>
            </a:pPr>
            <a:r>
              <a:rPr lang="en-US" sz="2400">
                <a:effectLst/>
              </a:rPr>
              <a:t>443</a:t>
            </a:r>
          </a:p>
        </p:txBody>
      </p:sp>
      <p:cxnSp>
        <p:nvCxnSpPr>
          <p:cNvPr id="58" name="Straight Arrow Connector 57"/>
          <p:cNvCxnSpPr>
            <a:endCxn id="49" idx="1"/>
          </p:cNvCxnSpPr>
          <p:nvPr/>
        </p:nvCxnSpPr>
        <p:spPr>
          <a:xfrm flipV="1">
            <a:off x="5760304" y="3344882"/>
            <a:ext cx="2078084" cy="2217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5760304" y="4247055"/>
            <a:ext cx="2078084" cy="2217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V="1">
            <a:off x="5738650" y="5173449"/>
            <a:ext cx="2078084" cy="2217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V="1">
            <a:off x="5750183" y="5986453"/>
            <a:ext cx="2078084" cy="2217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6209048" y="2849776"/>
            <a:ext cx="914282" cy="627824"/>
          </a:xfrm>
          <a:prstGeom prst="rect">
            <a:avLst/>
          </a:prstGeom>
          <a:noFill/>
        </p:spPr>
        <p:txBody>
          <a:bodyPr wrap="square" lIns="182858" tIns="146284" rIns="182858" bIns="146284" rtlCol="0">
            <a:spAutoFit/>
          </a:bodyPr>
          <a:lstStyle/>
          <a:p>
            <a:pPr>
              <a:lnSpc>
                <a:spcPct val="90000"/>
              </a:lnSpc>
              <a:spcAft>
                <a:spcPts val="600"/>
              </a:spcAft>
            </a:pPr>
            <a:r>
              <a:rPr lang="en-US" sz="2400">
                <a:effectLst/>
              </a:rPr>
              <a:t>443</a:t>
            </a:r>
          </a:p>
        </p:txBody>
      </p:sp>
      <p:sp>
        <p:nvSpPr>
          <p:cNvPr id="63" name="TextBox 62"/>
          <p:cNvSpPr txBox="1"/>
          <p:nvPr/>
        </p:nvSpPr>
        <p:spPr>
          <a:xfrm>
            <a:off x="6182726" y="3735052"/>
            <a:ext cx="914282" cy="627824"/>
          </a:xfrm>
          <a:prstGeom prst="rect">
            <a:avLst/>
          </a:prstGeom>
          <a:noFill/>
        </p:spPr>
        <p:txBody>
          <a:bodyPr wrap="square" lIns="182858" tIns="146284" rIns="182858" bIns="146284" rtlCol="0">
            <a:spAutoFit/>
          </a:bodyPr>
          <a:lstStyle/>
          <a:p>
            <a:pPr>
              <a:lnSpc>
                <a:spcPct val="90000"/>
              </a:lnSpc>
              <a:spcAft>
                <a:spcPts val="600"/>
              </a:spcAft>
            </a:pPr>
            <a:r>
              <a:rPr lang="en-US" sz="2400">
                <a:effectLst/>
              </a:rPr>
              <a:t>444</a:t>
            </a:r>
          </a:p>
        </p:txBody>
      </p:sp>
      <p:sp>
        <p:nvSpPr>
          <p:cNvPr id="64" name="TextBox 63"/>
          <p:cNvSpPr txBox="1"/>
          <p:nvPr/>
        </p:nvSpPr>
        <p:spPr>
          <a:xfrm>
            <a:off x="6202903" y="4649246"/>
            <a:ext cx="914282" cy="627824"/>
          </a:xfrm>
          <a:prstGeom prst="rect">
            <a:avLst/>
          </a:prstGeom>
          <a:noFill/>
        </p:spPr>
        <p:txBody>
          <a:bodyPr wrap="square" lIns="182858" tIns="146284" rIns="182858" bIns="146284" rtlCol="0">
            <a:spAutoFit/>
          </a:bodyPr>
          <a:lstStyle/>
          <a:p>
            <a:pPr>
              <a:lnSpc>
                <a:spcPct val="90000"/>
              </a:lnSpc>
              <a:spcAft>
                <a:spcPts val="600"/>
              </a:spcAft>
            </a:pPr>
            <a:r>
              <a:rPr lang="en-US" sz="2400">
                <a:effectLst/>
              </a:rPr>
              <a:t>445</a:t>
            </a:r>
          </a:p>
        </p:txBody>
      </p:sp>
      <p:sp>
        <p:nvSpPr>
          <p:cNvPr id="65" name="TextBox 64"/>
          <p:cNvSpPr txBox="1"/>
          <p:nvPr/>
        </p:nvSpPr>
        <p:spPr>
          <a:xfrm>
            <a:off x="6181108" y="5487340"/>
            <a:ext cx="914282" cy="627824"/>
          </a:xfrm>
          <a:prstGeom prst="rect">
            <a:avLst/>
          </a:prstGeom>
          <a:noFill/>
        </p:spPr>
        <p:txBody>
          <a:bodyPr wrap="square" lIns="182858" tIns="146284" rIns="182858" bIns="146284" rtlCol="0">
            <a:spAutoFit/>
          </a:bodyPr>
          <a:lstStyle/>
          <a:p>
            <a:pPr>
              <a:lnSpc>
                <a:spcPct val="90000"/>
              </a:lnSpc>
              <a:spcAft>
                <a:spcPts val="600"/>
              </a:spcAft>
            </a:pPr>
            <a:r>
              <a:rPr lang="en-US" sz="2400">
                <a:effectLst/>
              </a:rPr>
              <a:t>446</a:t>
            </a:r>
          </a:p>
        </p:txBody>
      </p:sp>
    </p:spTree>
    <p:extLst>
      <p:ext uri="{BB962C8B-B14F-4D97-AF65-F5344CB8AC3E}">
        <p14:creationId xmlns:p14="http://schemas.microsoft.com/office/powerpoint/2010/main" val="2215890863"/>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Multiple VIPs for load balancer</a:t>
            </a:r>
          </a:p>
        </p:txBody>
      </p:sp>
      <p:pic>
        <p:nvPicPr>
          <p:cNvPr id="3" name="Picture 2"/>
          <p:cNvPicPr>
            <a:picLocks noChangeAspect="1"/>
          </p:cNvPicPr>
          <p:nvPr/>
        </p:nvPicPr>
        <p:blipFill>
          <a:blip r:embed="rId3"/>
          <a:stretch>
            <a:fillRect/>
          </a:stretch>
        </p:blipFill>
        <p:spPr>
          <a:xfrm>
            <a:off x="10927413" y="6450530"/>
            <a:ext cx="1105701" cy="598863"/>
          </a:xfrm>
          <a:prstGeom prst="rect">
            <a:avLst/>
          </a:prstGeom>
        </p:spPr>
      </p:pic>
      <p:grpSp>
        <p:nvGrpSpPr>
          <p:cNvPr id="5" name="Group 4"/>
          <p:cNvGrpSpPr/>
          <p:nvPr/>
        </p:nvGrpSpPr>
        <p:grpSpPr>
          <a:xfrm>
            <a:off x="5979978" y="3236609"/>
            <a:ext cx="5850265" cy="3213921"/>
            <a:chOff x="4825389" y="2847680"/>
            <a:chExt cx="7078820" cy="3888844"/>
          </a:xfrm>
        </p:grpSpPr>
        <p:sp>
          <p:nvSpPr>
            <p:cNvPr id="2" name="Rectangle 1"/>
            <p:cNvSpPr/>
            <p:nvPr/>
          </p:nvSpPr>
          <p:spPr bwMode="auto">
            <a:xfrm>
              <a:off x="4825389" y="2847680"/>
              <a:ext cx="7078820" cy="3678593"/>
            </a:xfrm>
            <a:prstGeom prst="rect">
              <a:avLst/>
            </a:prstGeom>
            <a:noFill/>
            <a:ln w="28575">
              <a:solidFill>
                <a:schemeClr val="accent2"/>
              </a:solidFill>
              <a:prstDash val="sysDot"/>
              <a:headEnd type="none" w="med" len="med"/>
              <a:tailEnd type="none" w="med" len="med"/>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99" name="Rectangle 98"/>
            <p:cNvSpPr/>
            <p:nvPr/>
          </p:nvSpPr>
          <p:spPr bwMode="auto">
            <a:xfrm>
              <a:off x="6336134" y="3208585"/>
              <a:ext cx="2314398" cy="3021983"/>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00" name="TextBox 99"/>
            <p:cNvSpPr txBox="1"/>
            <p:nvPr/>
          </p:nvSpPr>
          <p:spPr>
            <a:xfrm>
              <a:off x="6336134" y="5802718"/>
              <a:ext cx="2314397" cy="572391"/>
            </a:xfrm>
            <a:prstGeom prst="rect">
              <a:avLst/>
            </a:prstGeom>
            <a:noFill/>
          </p:spPr>
          <p:txBody>
            <a:bodyPr wrap="square" lIns="182857" tIns="146285" rIns="182857" bIns="146285" rtlCol="0">
              <a:spAutoFit/>
            </a:bodyPr>
            <a:lstStyle/>
            <a:p>
              <a:pPr algn="ctr" defTabSz="914309">
                <a:lnSpc>
                  <a:spcPct val="90000"/>
                </a:lnSpc>
                <a:spcAft>
                  <a:spcPts val="600"/>
                </a:spcAft>
                <a:defRPr/>
              </a:pPr>
              <a:r>
                <a:rPr lang="en-US" sz="2000" kern="0">
                  <a:solidFill>
                    <a:srgbClr val="F8F8F8"/>
                  </a:solidFill>
                  <a:latin typeface="Segoe UI"/>
                </a:rPr>
                <a:t>VM</a:t>
              </a:r>
            </a:p>
          </p:txBody>
        </p:sp>
        <p:sp>
          <p:nvSpPr>
            <p:cNvPr id="13" name="Rectangle 12"/>
            <p:cNvSpPr/>
            <p:nvPr/>
          </p:nvSpPr>
          <p:spPr bwMode="auto">
            <a:xfrm>
              <a:off x="6454821" y="3339976"/>
              <a:ext cx="2077024" cy="2496421"/>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01" name="TextBox 100"/>
            <p:cNvSpPr txBox="1"/>
            <p:nvPr/>
          </p:nvSpPr>
          <p:spPr>
            <a:xfrm>
              <a:off x="6338129" y="5375699"/>
              <a:ext cx="2314397" cy="572391"/>
            </a:xfrm>
            <a:prstGeom prst="rect">
              <a:avLst/>
            </a:prstGeom>
            <a:noFill/>
          </p:spPr>
          <p:txBody>
            <a:bodyPr wrap="square" lIns="182857" tIns="146285" rIns="182857" bIns="146285" rtlCol="0">
              <a:spAutoFit/>
            </a:bodyPr>
            <a:lstStyle/>
            <a:p>
              <a:pPr algn="ctr" defTabSz="914309">
                <a:lnSpc>
                  <a:spcPct val="90000"/>
                </a:lnSpc>
                <a:spcAft>
                  <a:spcPts val="600"/>
                </a:spcAft>
                <a:defRPr/>
              </a:pPr>
              <a:r>
                <a:rPr lang="en-US" sz="2000" kern="0">
                  <a:solidFill>
                    <a:srgbClr val="505050"/>
                  </a:solidFill>
                  <a:latin typeface="Segoe UI"/>
                </a:rPr>
                <a:t>SQL</a:t>
              </a:r>
            </a:p>
          </p:txBody>
        </p:sp>
        <p:sp>
          <p:nvSpPr>
            <p:cNvPr id="106" name="Rectangle 105"/>
            <p:cNvSpPr/>
            <p:nvPr/>
          </p:nvSpPr>
          <p:spPr bwMode="auto">
            <a:xfrm>
              <a:off x="9243968" y="3208585"/>
              <a:ext cx="2314398" cy="3021983"/>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07" name="TextBox 106"/>
            <p:cNvSpPr txBox="1"/>
            <p:nvPr/>
          </p:nvSpPr>
          <p:spPr>
            <a:xfrm>
              <a:off x="9243968" y="5802718"/>
              <a:ext cx="2314397" cy="572391"/>
            </a:xfrm>
            <a:prstGeom prst="rect">
              <a:avLst/>
            </a:prstGeom>
            <a:noFill/>
          </p:spPr>
          <p:txBody>
            <a:bodyPr wrap="square" lIns="182857" tIns="146285" rIns="182857" bIns="146285" rtlCol="0">
              <a:spAutoFit/>
            </a:bodyPr>
            <a:lstStyle/>
            <a:p>
              <a:pPr algn="ctr" defTabSz="914309">
                <a:lnSpc>
                  <a:spcPct val="90000"/>
                </a:lnSpc>
                <a:spcAft>
                  <a:spcPts val="600"/>
                </a:spcAft>
                <a:defRPr/>
              </a:pPr>
              <a:r>
                <a:rPr lang="en-US" sz="2000" kern="0">
                  <a:solidFill>
                    <a:srgbClr val="F8F8F8"/>
                  </a:solidFill>
                  <a:latin typeface="Segoe UI"/>
                </a:rPr>
                <a:t>VM</a:t>
              </a:r>
            </a:p>
          </p:txBody>
        </p:sp>
        <p:sp>
          <p:nvSpPr>
            <p:cNvPr id="108" name="Rectangle 107"/>
            <p:cNvSpPr/>
            <p:nvPr/>
          </p:nvSpPr>
          <p:spPr bwMode="auto">
            <a:xfrm>
              <a:off x="9362655" y="3339976"/>
              <a:ext cx="2077024" cy="2496421"/>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13" name="TextBox 112"/>
            <p:cNvSpPr txBox="1"/>
            <p:nvPr/>
          </p:nvSpPr>
          <p:spPr>
            <a:xfrm>
              <a:off x="9245962" y="5375699"/>
              <a:ext cx="2314397" cy="572391"/>
            </a:xfrm>
            <a:prstGeom prst="rect">
              <a:avLst/>
            </a:prstGeom>
            <a:noFill/>
          </p:spPr>
          <p:txBody>
            <a:bodyPr wrap="square" lIns="182857" tIns="146285" rIns="182857" bIns="146285" rtlCol="0">
              <a:spAutoFit/>
            </a:bodyPr>
            <a:lstStyle/>
            <a:p>
              <a:pPr algn="ctr" defTabSz="914309">
                <a:lnSpc>
                  <a:spcPct val="90000"/>
                </a:lnSpc>
                <a:spcAft>
                  <a:spcPts val="600"/>
                </a:spcAft>
                <a:defRPr/>
              </a:pPr>
              <a:r>
                <a:rPr lang="en-US" sz="2000" kern="0">
                  <a:solidFill>
                    <a:srgbClr val="505050"/>
                  </a:solidFill>
                  <a:latin typeface="Segoe UI"/>
                </a:rPr>
                <a:t>SQL</a:t>
              </a:r>
            </a:p>
          </p:txBody>
        </p:sp>
        <p:sp>
          <p:nvSpPr>
            <p:cNvPr id="14" name="Rectangle 13"/>
            <p:cNvSpPr/>
            <p:nvPr/>
          </p:nvSpPr>
          <p:spPr bwMode="auto">
            <a:xfrm>
              <a:off x="6573508" y="3471366"/>
              <a:ext cx="4747483" cy="525562"/>
            </a:xfrm>
            <a:prstGeom prst="rect">
              <a:avLst/>
            </a:prstGeom>
            <a:solidFill>
              <a:schemeClr val="tx2"/>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14" name="Rectangle 113"/>
            <p:cNvSpPr/>
            <p:nvPr/>
          </p:nvSpPr>
          <p:spPr bwMode="auto">
            <a:xfrm>
              <a:off x="6574410" y="4128319"/>
              <a:ext cx="4747483" cy="525562"/>
            </a:xfrm>
            <a:prstGeom prst="rect">
              <a:avLst/>
            </a:prstGeom>
            <a:solidFill>
              <a:schemeClr val="tx2"/>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15" name="Rectangle 114"/>
            <p:cNvSpPr/>
            <p:nvPr/>
          </p:nvSpPr>
          <p:spPr bwMode="auto">
            <a:xfrm>
              <a:off x="6575312" y="4785272"/>
              <a:ext cx="4747483" cy="525562"/>
            </a:xfrm>
            <a:prstGeom prst="rect">
              <a:avLst/>
            </a:prstGeom>
            <a:solidFill>
              <a:schemeClr val="tx2"/>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16" name="TextBox 115"/>
            <p:cNvSpPr txBox="1"/>
            <p:nvPr/>
          </p:nvSpPr>
          <p:spPr>
            <a:xfrm>
              <a:off x="7805879" y="3488995"/>
              <a:ext cx="2314397" cy="572391"/>
            </a:xfrm>
            <a:prstGeom prst="rect">
              <a:avLst/>
            </a:prstGeom>
            <a:noFill/>
          </p:spPr>
          <p:txBody>
            <a:bodyPr wrap="square" lIns="182857" tIns="146285" rIns="182857" bIns="146285" rtlCol="0">
              <a:spAutoFit/>
            </a:bodyPr>
            <a:lstStyle/>
            <a:p>
              <a:pPr algn="ctr" defTabSz="914309">
                <a:lnSpc>
                  <a:spcPct val="90000"/>
                </a:lnSpc>
                <a:spcAft>
                  <a:spcPts val="600"/>
                </a:spcAft>
                <a:defRPr/>
              </a:pPr>
              <a:r>
                <a:rPr lang="en-US" sz="2000" kern="0">
                  <a:solidFill>
                    <a:srgbClr val="F8F8F8"/>
                  </a:solidFill>
                  <a:latin typeface="Segoe UI"/>
                </a:rPr>
                <a:t>AG</a:t>
              </a:r>
            </a:p>
          </p:txBody>
        </p:sp>
        <p:sp>
          <p:nvSpPr>
            <p:cNvPr id="117" name="TextBox 116"/>
            <p:cNvSpPr txBox="1"/>
            <p:nvPr/>
          </p:nvSpPr>
          <p:spPr>
            <a:xfrm>
              <a:off x="7805879" y="4144327"/>
              <a:ext cx="2314397" cy="572391"/>
            </a:xfrm>
            <a:prstGeom prst="rect">
              <a:avLst/>
            </a:prstGeom>
            <a:noFill/>
          </p:spPr>
          <p:txBody>
            <a:bodyPr wrap="square" lIns="182857" tIns="146285" rIns="182857" bIns="146285" rtlCol="0">
              <a:spAutoFit/>
            </a:bodyPr>
            <a:lstStyle/>
            <a:p>
              <a:pPr algn="ctr" defTabSz="914309">
                <a:lnSpc>
                  <a:spcPct val="90000"/>
                </a:lnSpc>
                <a:spcAft>
                  <a:spcPts val="600"/>
                </a:spcAft>
                <a:defRPr/>
              </a:pPr>
              <a:r>
                <a:rPr lang="en-US" sz="2000" kern="0">
                  <a:solidFill>
                    <a:srgbClr val="F8F8F8"/>
                  </a:solidFill>
                  <a:latin typeface="Segoe UI"/>
                </a:rPr>
                <a:t>AG</a:t>
              </a:r>
            </a:p>
          </p:txBody>
        </p:sp>
        <p:sp>
          <p:nvSpPr>
            <p:cNvPr id="118" name="TextBox 117"/>
            <p:cNvSpPr txBox="1"/>
            <p:nvPr/>
          </p:nvSpPr>
          <p:spPr>
            <a:xfrm>
              <a:off x="7805879" y="4799661"/>
              <a:ext cx="2314397" cy="572391"/>
            </a:xfrm>
            <a:prstGeom prst="rect">
              <a:avLst/>
            </a:prstGeom>
            <a:noFill/>
          </p:spPr>
          <p:txBody>
            <a:bodyPr wrap="square" lIns="182857" tIns="146285" rIns="182857" bIns="146285" rtlCol="0">
              <a:spAutoFit/>
            </a:bodyPr>
            <a:lstStyle/>
            <a:p>
              <a:pPr algn="ctr" defTabSz="914309">
                <a:lnSpc>
                  <a:spcPct val="90000"/>
                </a:lnSpc>
                <a:spcAft>
                  <a:spcPts val="600"/>
                </a:spcAft>
                <a:defRPr/>
              </a:pPr>
              <a:r>
                <a:rPr lang="en-US" sz="2000" kern="0">
                  <a:solidFill>
                    <a:srgbClr val="F8F8F8"/>
                  </a:solidFill>
                  <a:latin typeface="Segoe UI"/>
                </a:rPr>
                <a:t>AG</a:t>
              </a:r>
            </a:p>
          </p:txBody>
        </p:sp>
        <p:sp>
          <p:nvSpPr>
            <p:cNvPr id="21" name="Oval 20"/>
            <p:cNvSpPr/>
            <p:nvPr/>
          </p:nvSpPr>
          <p:spPr bwMode="auto">
            <a:xfrm>
              <a:off x="7221022" y="3521476"/>
              <a:ext cx="213637" cy="115382"/>
            </a:xfrm>
            <a:prstGeom prst="ellipse">
              <a:avLst/>
            </a:prstGeom>
            <a:solidFill>
              <a:srgbClr val="00B050"/>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3" name="Rectangle 22"/>
            <p:cNvSpPr/>
            <p:nvPr/>
          </p:nvSpPr>
          <p:spPr bwMode="auto">
            <a:xfrm>
              <a:off x="7221022" y="3571163"/>
              <a:ext cx="213637" cy="252270"/>
            </a:xfrm>
            <a:prstGeom prst="rect">
              <a:avLst/>
            </a:prstGeom>
            <a:solidFill>
              <a:srgbClr val="00B050"/>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07" name="Oval 206"/>
            <p:cNvSpPr/>
            <p:nvPr/>
          </p:nvSpPr>
          <p:spPr bwMode="auto">
            <a:xfrm>
              <a:off x="7221022" y="3765742"/>
              <a:ext cx="213637" cy="115382"/>
            </a:xfrm>
            <a:prstGeom prst="ellipse">
              <a:avLst/>
            </a:prstGeom>
            <a:solidFill>
              <a:srgbClr val="00B050"/>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08" name="Oval 207"/>
            <p:cNvSpPr/>
            <p:nvPr/>
          </p:nvSpPr>
          <p:spPr bwMode="auto">
            <a:xfrm>
              <a:off x="7242386" y="3530706"/>
              <a:ext cx="170910" cy="70951"/>
            </a:xfrm>
            <a:prstGeom prst="ellipse">
              <a:avLst/>
            </a:prstGeom>
            <a:solidFill>
              <a:schemeClr val="accent3"/>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nvGrpSpPr>
            <p:cNvPr id="80" name="Group 79"/>
            <p:cNvGrpSpPr/>
            <p:nvPr/>
          </p:nvGrpSpPr>
          <p:grpSpPr>
            <a:xfrm>
              <a:off x="7466481" y="3587586"/>
              <a:ext cx="213637" cy="359648"/>
              <a:chOff x="884238" y="5420830"/>
              <a:chExt cx="274320" cy="417156"/>
            </a:xfrm>
            <a:solidFill>
              <a:srgbClr val="00B050"/>
            </a:solidFill>
          </p:grpSpPr>
          <p:sp>
            <p:nvSpPr>
              <p:cNvPr id="81" name="Oval 80"/>
              <p:cNvSpPr/>
              <p:nvPr/>
            </p:nvSpPr>
            <p:spPr bwMode="auto">
              <a:xfrm>
                <a:off x="884238" y="5420830"/>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82" name="Rectangle 81"/>
              <p:cNvSpPr/>
              <p:nvPr/>
            </p:nvSpPr>
            <p:spPr bwMode="auto">
              <a:xfrm>
                <a:off x="884238" y="5478462"/>
                <a:ext cx="274320" cy="292608"/>
              </a:xfrm>
              <a:prstGeom prst="rect">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83" name="Oval 82"/>
              <p:cNvSpPr/>
              <p:nvPr/>
            </p:nvSpPr>
            <p:spPr bwMode="auto">
              <a:xfrm>
                <a:off x="884238" y="5704154"/>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84" name="Oval 83"/>
              <p:cNvSpPr/>
              <p:nvPr/>
            </p:nvSpPr>
            <p:spPr bwMode="auto">
              <a:xfrm>
                <a:off x="911670" y="5431536"/>
                <a:ext cx="219456" cy="82296"/>
              </a:xfrm>
              <a:prstGeom prst="ellipse">
                <a:avLst/>
              </a:prstGeom>
              <a:solidFill>
                <a:schemeClr val="accent3"/>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grpSp>
          <p:nvGrpSpPr>
            <p:cNvPr id="85" name="Group 84"/>
            <p:cNvGrpSpPr/>
            <p:nvPr/>
          </p:nvGrpSpPr>
          <p:grpSpPr>
            <a:xfrm>
              <a:off x="7221022" y="4181727"/>
              <a:ext cx="213637" cy="359648"/>
              <a:chOff x="884238" y="5420830"/>
              <a:chExt cx="274320" cy="417156"/>
            </a:xfrm>
            <a:solidFill>
              <a:schemeClr val="accent4">
                <a:lumMod val="90000"/>
              </a:schemeClr>
            </a:solidFill>
          </p:grpSpPr>
          <p:sp>
            <p:nvSpPr>
              <p:cNvPr id="86" name="Oval 85"/>
              <p:cNvSpPr/>
              <p:nvPr/>
            </p:nvSpPr>
            <p:spPr bwMode="auto">
              <a:xfrm>
                <a:off x="884238" y="5420830"/>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87" name="Rectangle 86"/>
              <p:cNvSpPr/>
              <p:nvPr/>
            </p:nvSpPr>
            <p:spPr bwMode="auto">
              <a:xfrm>
                <a:off x="884238" y="5478462"/>
                <a:ext cx="274320" cy="292608"/>
              </a:xfrm>
              <a:prstGeom prst="rect">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88" name="Oval 87"/>
              <p:cNvSpPr/>
              <p:nvPr/>
            </p:nvSpPr>
            <p:spPr bwMode="auto">
              <a:xfrm>
                <a:off x="884238" y="5704154"/>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89" name="Oval 88"/>
              <p:cNvSpPr/>
              <p:nvPr/>
            </p:nvSpPr>
            <p:spPr bwMode="auto">
              <a:xfrm>
                <a:off x="911670" y="5431536"/>
                <a:ext cx="219456" cy="82296"/>
              </a:xfrm>
              <a:prstGeom prst="ellipse">
                <a:avLst/>
              </a:prstGeom>
              <a:solidFill>
                <a:schemeClr val="accent3"/>
              </a:solid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grpSp>
          <p:nvGrpSpPr>
            <p:cNvPr id="90" name="Group 89"/>
            <p:cNvGrpSpPr/>
            <p:nvPr/>
          </p:nvGrpSpPr>
          <p:grpSpPr>
            <a:xfrm>
              <a:off x="7465417" y="4232858"/>
              <a:ext cx="213637" cy="359648"/>
              <a:chOff x="884238" y="5420830"/>
              <a:chExt cx="274320" cy="417156"/>
            </a:xfrm>
            <a:solidFill>
              <a:schemeClr val="accent4">
                <a:lumMod val="90000"/>
              </a:schemeClr>
            </a:solidFill>
          </p:grpSpPr>
          <p:sp>
            <p:nvSpPr>
              <p:cNvPr id="91" name="Oval 90"/>
              <p:cNvSpPr/>
              <p:nvPr/>
            </p:nvSpPr>
            <p:spPr bwMode="auto">
              <a:xfrm>
                <a:off x="884238" y="5420830"/>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92" name="Rectangle 91"/>
              <p:cNvSpPr/>
              <p:nvPr/>
            </p:nvSpPr>
            <p:spPr bwMode="auto">
              <a:xfrm>
                <a:off x="884238" y="5478462"/>
                <a:ext cx="274320" cy="292608"/>
              </a:xfrm>
              <a:prstGeom prst="rect">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93" name="Oval 92"/>
              <p:cNvSpPr/>
              <p:nvPr/>
            </p:nvSpPr>
            <p:spPr bwMode="auto">
              <a:xfrm>
                <a:off x="884238" y="5704154"/>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94" name="Oval 93"/>
              <p:cNvSpPr/>
              <p:nvPr/>
            </p:nvSpPr>
            <p:spPr bwMode="auto">
              <a:xfrm>
                <a:off x="911670" y="5431536"/>
                <a:ext cx="219456" cy="82296"/>
              </a:xfrm>
              <a:prstGeom prst="ellipse">
                <a:avLst/>
              </a:prstGeom>
              <a:solidFill>
                <a:schemeClr val="accent3"/>
              </a:solid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grpSp>
          <p:nvGrpSpPr>
            <p:cNvPr id="95" name="Group 94"/>
            <p:cNvGrpSpPr/>
            <p:nvPr/>
          </p:nvGrpSpPr>
          <p:grpSpPr>
            <a:xfrm>
              <a:off x="7219958" y="4838032"/>
              <a:ext cx="213637" cy="359648"/>
              <a:chOff x="884238" y="5420830"/>
              <a:chExt cx="274320" cy="417156"/>
            </a:xfrm>
            <a:solidFill>
              <a:srgbClr val="00B050"/>
            </a:solidFill>
          </p:grpSpPr>
          <p:sp>
            <p:nvSpPr>
              <p:cNvPr id="96" name="Oval 95"/>
              <p:cNvSpPr/>
              <p:nvPr/>
            </p:nvSpPr>
            <p:spPr bwMode="auto">
              <a:xfrm>
                <a:off x="884238" y="5420830"/>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97" name="Rectangle 96"/>
              <p:cNvSpPr/>
              <p:nvPr/>
            </p:nvSpPr>
            <p:spPr bwMode="auto">
              <a:xfrm>
                <a:off x="884238" y="5478462"/>
                <a:ext cx="274320" cy="292608"/>
              </a:xfrm>
              <a:prstGeom prst="rect">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98" name="Oval 97"/>
              <p:cNvSpPr/>
              <p:nvPr/>
            </p:nvSpPr>
            <p:spPr bwMode="auto">
              <a:xfrm>
                <a:off x="884238" y="5704154"/>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02" name="Oval 101"/>
              <p:cNvSpPr/>
              <p:nvPr/>
            </p:nvSpPr>
            <p:spPr bwMode="auto">
              <a:xfrm>
                <a:off x="911670" y="5431536"/>
                <a:ext cx="219456" cy="82296"/>
              </a:xfrm>
              <a:prstGeom prst="ellipse">
                <a:avLst/>
              </a:prstGeom>
              <a:solidFill>
                <a:schemeClr val="accent3"/>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grpSp>
          <p:nvGrpSpPr>
            <p:cNvPr id="103" name="Group 102"/>
            <p:cNvGrpSpPr/>
            <p:nvPr/>
          </p:nvGrpSpPr>
          <p:grpSpPr>
            <a:xfrm>
              <a:off x="7465417" y="4904143"/>
              <a:ext cx="213637" cy="359648"/>
              <a:chOff x="884238" y="5420830"/>
              <a:chExt cx="274320" cy="417156"/>
            </a:xfrm>
            <a:solidFill>
              <a:srgbClr val="00B050"/>
            </a:solidFill>
          </p:grpSpPr>
          <p:sp>
            <p:nvSpPr>
              <p:cNvPr id="104" name="Oval 103"/>
              <p:cNvSpPr/>
              <p:nvPr/>
            </p:nvSpPr>
            <p:spPr bwMode="auto">
              <a:xfrm>
                <a:off x="884238" y="5420830"/>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05" name="Rectangle 104"/>
              <p:cNvSpPr/>
              <p:nvPr/>
            </p:nvSpPr>
            <p:spPr bwMode="auto">
              <a:xfrm>
                <a:off x="884238" y="5478462"/>
                <a:ext cx="274320" cy="292608"/>
              </a:xfrm>
              <a:prstGeom prst="rect">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09" name="Oval 108"/>
              <p:cNvSpPr/>
              <p:nvPr/>
            </p:nvSpPr>
            <p:spPr bwMode="auto">
              <a:xfrm>
                <a:off x="884238" y="5704154"/>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10" name="Oval 109"/>
              <p:cNvSpPr/>
              <p:nvPr/>
            </p:nvSpPr>
            <p:spPr bwMode="auto">
              <a:xfrm>
                <a:off x="911670" y="5431536"/>
                <a:ext cx="219456" cy="82296"/>
              </a:xfrm>
              <a:prstGeom prst="ellipse">
                <a:avLst/>
              </a:prstGeom>
              <a:solidFill>
                <a:schemeClr val="accent3"/>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grpSp>
          <p:nvGrpSpPr>
            <p:cNvPr id="111" name="Group 110"/>
            <p:cNvGrpSpPr/>
            <p:nvPr/>
          </p:nvGrpSpPr>
          <p:grpSpPr>
            <a:xfrm>
              <a:off x="10139221" y="3519943"/>
              <a:ext cx="213637" cy="359648"/>
              <a:chOff x="884238" y="5420830"/>
              <a:chExt cx="274320" cy="417156"/>
            </a:xfrm>
            <a:solidFill>
              <a:schemeClr val="accent4">
                <a:lumMod val="90000"/>
              </a:schemeClr>
            </a:solidFill>
          </p:grpSpPr>
          <p:sp>
            <p:nvSpPr>
              <p:cNvPr id="112" name="Oval 111"/>
              <p:cNvSpPr/>
              <p:nvPr/>
            </p:nvSpPr>
            <p:spPr bwMode="auto">
              <a:xfrm>
                <a:off x="884238" y="5420830"/>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21" name="Rectangle 120"/>
              <p:cNvSpPr/>
              <p:nvPr/>
            </p:nvSpPr>
            <p:spPr bwMode="auto">
              <a:xfrm>
                <a:off x="884238" y="5478462"/>
                <a:ext cx="274320" cy="292608"/>
              </a:xfrm>
              <a:prstGeom prst="rect">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22" name="Oval 121"/>
              <p:cNvSpPr/>
              <p:nvPr/>
            </p:nvSpPr>
            <p:spPr bwMode="auto">
              <a:xfrm>
                <a:off x="884238" y="5704154"/>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23" name="Oval 122"/>
              <p:cNvSpPr/>
              <p:nvPr/>
            </p:nvSpPr>
            <p:spPr bwMode="auto">
              <a:xfrm>
                <a:off x="911670" y="5431536"/>
                <a:ext cx="219456" cy="82296"/>
              </a:xfrm>
              <a:prstGeom prst="ellipse">
                <a:avLst/>
              </a:prstGeom>
              <a:solidFill>
                <a:schemeClr val="accent3"/>
              </a:solid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grpSp>
          <p:nvGrpSpPr>
            <p:cNvPr id="124" name="Group 123"/>
            <p:cNvGrpSpPr/>
            <p:nvPr/>
          </p:nvGrpSpPr>
          <p:grpSpPr>
            <a:xfrm>
              <a:off x="10384680" y="3586053"/>
              <a:ext cx="213637" cy="359648"/>
              <a:chOff x="884238" y="5420830"/>
              <a:chExt cx="274320" cy="417156"/>
            </a:xfrm>
            <a:solidFill>
              <a:schemeClr val="accent4">
                <a:lumMod val="90000"/>
              </a:schemeClr>
            </a:solidFill>
          </p:grpSpPr>
          <p:sp>
            <p:nvSpPr>
              <p:cNvPr id="125" name="Oval 124"/>
              <p:cNvSpPr/>
              <p:nvPr/>
            </p:nvSpPr>
            <p:spPr bwMode="auto">
              <a:xfrm>
                <a:off x="884238" y="5420830"/>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26" name="Rectangle 125"/>
              <p:cNvSpPr/>
              <p:nvPr/>
            </p:nvSpPr>
            <p:spPr bwMode="auto">
              <a:xfrm>
                <a:off x="884238" y="5478462"/>
                <a:ext cx="274320" cy="292608"/>
              </a:xfrm>
              <a:prstGeom prst="rect">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27" name="Oval 126"/>
              <p:cNvSpPr/>
              <p:nvPr/>
            </p:nvSpPr>
            <p:spPr bwMode="auto">
              <a:xfrm>
                <a:off x="884238" y="5704154"/>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28" name="Oval 127"/>
              <p:cNvSpPr/>
              <p:nvPr/>
            </p:nvSpPr>
            <p:spPr bwMode="auto">
              <a:xfrm>
                <a:off x="911670" y="5431536"/>
                <a:ext cx="219456" cy="82296"/>
              </a:xfrm>
              <a:prstGeom prst="ellipse">
                <a:avLst/>
              </a:prstGeom>
              <a:solidFill>
                <a:schemeClr val="accent3"/>
              </a:solid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grpSp>
          <p:nvGrpSpPr>
            <p:cNvPr id="129" name="Group 128"/>
            <p:cNvGrpSpPr/>
            <p:nvPr/>
          </p:nvGrpSpPr>
          <p:grpSpPr>
            <a:xfrm>
              <a:off x="10139221" y="4180195"/>
              <a:ext cx="213637" cy="359648"/>
              <a:chOff x="884238" y="5420830"/>
              <a:chExt cx="274320" cy="417156"/>
            </a:xfrm>
            <a:solidFill>
              <a:srgbClr val="00B050"/>
            </a:solidFill>
          </p:grpSpPr>
          <p:sp>
            <p:nvSpPr>
              <p:cNvPr id="130" name="Oval 129"/>
              <p:cNvSpPr/>
              <p:nvPr/>
            </p:nvSpPr>
            <p:spPr bwMode="auto">
              <a:xfrm>
                <a:off x="884238" y="5420830"/>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31" name="Rectangle 130"/>
              <p:cNvSpPr/>
              <p:nvPr/>
            </p:nvSpPr>
            <p:spPr bwMode="auto">
              <a:xfrm>
                <a:off x="884238" y="5478462"/>
                <a:ext cx="274320" cy="292608"/>
              </a:xfrm>
              <a:prstGeom prst="rect">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32" name="Oval 131"/>
              <p:cNvSpPr/>
              <p:nvPr/>
            </p:nvSpPr>
            <p:spPr bwMode="auto">
              <a:xfrm>
                <a:off x="884238" y="5704154"/>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33" name="Oval 132"/>
              <p:cNvSpPr/>
              <p:nvPr/>
            </p:nvSpPr>
            <p:spPr bwMode="auto">
              <a:xfrm>
                <a:off x="911670" y="5431536"/>
                <a:ext cx="219456" cy="82296"/>
              </a:xfrm>
              <a:prstGeom prst="ellipse">
                <a:avLst/>
              </a:prstGeom>
              <a:solidFill>
                <a:schemeClr val="accent3"/>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grpSp>
          <p:nvGrpSpPr>
            <p:cNvPr id="134" name="Group 133"/>
            <p:cNvGrpSpPr/>
            <p:nvPr/>
          </p:nvGrpSpPr>
          <p:grpSpPr>
            <a:xfrm>
              <a:off x="10383615" y="4231325"/>
              <a:ext cx="213637" cy="359648"/>
              <a:chOff x="884238" y="5420830"/>
              <a:chExt cx="274320" cy="417156"/>
            </a:xfrm>
            <a:solidFill>
              <a:srgbClr val="00B050"/>
            </a:solidFill>
          </p:grpSpPr>
          <p:sp>
            <p:nvSpPr>
              <p:cNvPr id="149" name="Oval 148"/>
              <p:cNvSpPr/>
              <p:nvPr/>
            </p:nvSpPr>
            <p:spPr bwMode="auto">
              <a:xfrm>
                <a:off x="884238" y="5420830"/>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50" name="Rectangle 149"/>
              <p:cNvSpPr/>
              <p:nvPr/>
            </p:nvSpPr>
            <p:spPr bwMode="auto">
              <a:xfrm>
                <a:off x="884238" y="5478462"/>
                <a:ext cx="274320" cy="292608"/>
              </a:xfrm>
              <a:prstGeom prst="rect">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51" name="Oval 150"/>
              <p:cNvSpPr/>
              <p:nvPr/>
            </p:nvSpPr>
            <p:spPr bwMode="auto">
              <a:xfrm>
                <a:off x="884238" y="5704154"/>
                <a:ext cx="274320" cy="133832"/>
              </a:xfrm>
              <a:prstGeom prst="ellipse">
                <a:avLst/>
              </a:prstGeom>
              <a:grp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52" name="Oval 151"/>
              <p:cNvSpPr/>
              <p:nvPr/>
            </p:nvSpPr>
            <p:spPr bwMode="auto">
              <a:xfrm>
                <a:off x="911670" y="5431536"/>
                <a:ext cx="219456" cy="82296"/>
              </a:xfrm>
              <a:prstGeom prst="ellipse">
                <a:avLst/>
              </a:prstGeom>
              <a:solidFill>
                <a:schemeClr val="accent3"/>
              </a:solidFill>
              <a:ln>
                <a:solidFill>
                  <a:srgbClr val="00B05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grpSp>
          <p:nvGrpSpPr>
            <p:cNvPr id="153" name="Group 152"/>
            <p:cNvGrpSpPr/>
            <p:nvPr/>
          </p:nvGrpSpPr>
          <p:grpSpPr>
            <a:xfrm>
              <a:off x="10138157" y="4836499"/>
              <a:ext cx="213637" cy="359648"/>
              <a:chOff x="884238" y="5420830"/>
              <a:chExt cx="274320" cy="417156"/>
            </a:xfrm>
            <a:solidFill>
              <a:schemeClr val="accent4">
                <a:lumMod val="90000"/>
              </a:schemeClr>
            </a:solidFill>
          </p:grpSpPr>
          <p:sp>
            <p:nvSpPr>
              <p:cNvPr id="154" name="Oval 153"/>
              <p:cNvSpPr/>
              <p:nvPr/>
            </p:nvSpPr>
            <p:spPr bwMode="auto">
              <a:xfrm>
                <a:off x="884238" y="5420830"/>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55" name="Rectangle 154"/>
              <p:cNvSpPr/>
              <p:nvPr/>
            </p:nvSpPr>
            <p:spPr bwMode="auto">
              <a:xfrm>
                <a:off x="884238" y="5478462"/>
                <a:ext cx="274320" cy="292608"/>
              </a:xfrm>
              <a:prstGeom prst="rect">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56" name="Oval 155"/>
              <p:cNvSpPr/>
              <p:nvPr/>
            </p:nvSpPr>
            <p:spPr bwMode="auto">
              <a:xfrm>
                <a:off x="884238" y="5704154"/>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57" name="Oval 156"/>
              <p:cNvSpPr/>
              <p:nvPr/>
            </p:nvSpPr>
            <p:spPr bwMode="auto">
              <a:xfrm>
                <a:off x="911670" y="5431536"/>
                <a:ext cx="219456" cy="82296"/>
              </a:xfrm>
              <a:prstGeom prst="ellipse">
                <a:avLst/>
              </a:prstGeom>
              <a:solidFill>
                <a:schemeClr val="accent3"/>
              </a:solid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grpSp>
          <p:nvGrpSpPr>
            <p:cNvPr id="158" name="Group 157"/>
            <p:cNvGrpSpPr/>
            <p:nvPr/>
          </p:nvGrpSpPr>
          <p:grpSpPr>
            <a:xfrm>
              <a:off x="10383615" y="4902611"/>
              <a:ext cx="213637" cy="359648"/>
              <a:chOff x="884238" y="5420830"/>
              <a:chExt cx="274320" cy="417156"/>
            </a:xfrm>
            <a:solidFill>
              <a:schemeClr val="accent4">
                <a:lumMod val="90000"/>
              </a:schemeClr>
            </a:solidFill>
          </p:grpSpPr>
          <p:sp>
            <p:nvSpPr>
              <p:cNvPr id="159" name="Oval 158"/>
              <p:cNvSpPr/>
              <p:nvPr/>
            </p:nvSpPr>
            <p:spPr bwMode="auto">
              <a:xfrm>
                <a:off x="884238" y="5420830"/>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60" name="Rectangle 159"/>
              <p:cNvSpPr/>
              <p:nvPr/>
            </p:nvSpPr>
            <p:spPr bwMode="auto">
              <a:xfrm>
                <a:off x="884238" y="5478462"/>
                <a:ext cx="274320" cy="292608"/>
              </a:xfrm>
              <a:prstGeom prst="rect">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61" name="Oval 160"/>
              <p:cNvSpPr/>
              <p:nvPr/>
            </p:nvSpPr>
            <p:spPr bwMode="auto">
              <a:xfrm>
                <a:off x="884238" y="5704154"/>
                <a:ext cx="274320" cy="133832"/>
              </a:xfrm>
              <a:prstGeom prst="ellipse">
                <a:avLst/>
              </a:prstGeom>
              <a:grp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62" name="Oval 161"/>
              <p:cNvSpPr/>
              <p:nvPr/>
            </p:nvSpPr>
            <p:spPr bwMode="auto">
              <a:xfrm>
                <a:off x="911670" y="5431536"/>
                <a:ext cx="219456" cy="82296"/>
              </a:xfrm>
              <a:prstGeom prst="ellipse">
                <a:avLst/>
              </a:prstGeom>
              <a:solidFill>
                <a:schemeClr val="accent3"/>
              </a:solidFill>
              <a:ln>
                <a:solidFill>
                  <a:schemeClr val="accent4">
                    <a:lumMod val="9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sp>
          <p:nvSpPr>
            <p:cNvPr id="4" name="Rectangle 3"/>
            <p:cNvSpPr/>
            <p:nvPr/>
          </p:nvSpPr>
          <p:spPr bwMode="auto">
            <a:xfrm>
              <a:off x="11202304" y="6457319"/>
              <a:ext cx="534092" cy="279205"/>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nvGrpSpPr>
            <p:cNvPr id="65" name="Group 64"/>
            <p:cNvGrpSpPr/>
            <p:nvPr/>
          </p:nvGrpSpPr>
          <p:grpSpPr>
            <a:xfrm>
              <a:off x="5104172" y="3528057"/>
              <a:ext cx="1489347" cy="526452"/>
              <a:chOff x="5207620" y="2005061"/>
              <a:chExt cx="1489537" cy="526519"/>
            </a:xfrm>
          </p:grpSpPr>
          <p:pic>
            <p:nvPicPr>
              <p:cNvPr id="135" name="Picture 13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62616" y="2005061"/>
                <a:ext cx="526519" cy="526519"/>
              </a:xfrm>
              <a:prstGeom prst="rect">
                <a:avLst/>
              </a:prstGeom>
            </p:spPr>
          </p:pic>
          <p:grpSp>
            <p:nvGrpSpPr>
              <p:cNvPr id="25" name="Group 24"/>
              <p:cNvGrpSpPr/>
              <p:nvPr/>
            </p:nvGrpSpPr>
            <p:grpSpPr>
              <a:xfrm>
                <a:off x="5207620" y="2207002"/>
                <a:ext cx="564183" cy="152713"/>
                <a:chOff x="5380241" y="2207138"/>
                <a:chExt cx="564183" cy="152713"/>
              </a:xfrm>
            </p:grpSpPr>
            <p:cxnSp>
              <p:nvCxnSpPr>
                <p:cNvPr id="17" name="Straight Connector 16"/>
                <p:cNvCxnSpPr/>
                <p:nvPr/>
              </p:nvCxnSpPr>
              <p:spPr>
                <a:xfrm flipV="1">
                  <a:off x="5499648" y="2282171"/>
                  <a:ext cx="444776" cy="282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24" name="Oval 23"/>
                <p:cNvSpPr/>
                <p:nvPr/>
              </p:nvSpPr>
              <p:spPr bwMode="auto">
                <a:xfrm>
                  <a:off x="5380241" y="2207138"/>
                  <a:ext cx="119408" cy="1527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cxnSp>
            <p:nvCxnSpPr>
              <p:cNvPr id="142" name="Straight Connector 141"/>
              <p:cNvCxnSpPr/>
              <p:nvPr/>
            </p:nvCxnSpPr>
            <p:spPr>
              <a:xfrm flipV="1">
                <a:off x="6252381" y="2248830"/>
                <a:ext cx="444776" cy="282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3" name="Group 142"/>
            <p:cNvGrpSpPr/>
            <p:nvPr/>
          </p:nvGrpSpPr>
          <p:grpSpPr>
            <a:xfrm>
              <a:off x="5071755" y="4771154"/>
              <a:ext cx="1489347" cy="526452"/>
              <a:chOff x="5207620" y="2005061"/>
              <a:chExt cx="1489537" cy="526519"/>
            </a:xfrm>
          </p:grpSpPr>
          <p:pic>
            <p:nvPicPr>
              <p:cNvPr id="144" name="Picture 14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62616" y="2005061"/>
                <a:ext cx="526519" cy="526519"/>
              </a:xfrm>
              <a:prstGeom prst="rect">
                <a:avLst/>
              </a:prstGeom>
            </p:spPr>
          </p:pic>
          <p:grpSp>
            <p:nvGrpSpPr>
              <p:cNvPr id="145" name="Group 144"/>
              <p:cNvGrpSpPr/>
              <p:nvPr/>
            </p:nvGrpSpPr>
            <p:grpSpPr>
              <a:xfrm>
                <a:off x="5207620" y="2207002"/>
                <a:ext cx="564183" cy="152713"/>
                <a:chOff x="5380241" y="2207138"/>
                <a:chExt cx="564183" cy="152713"/>
              </a:xfrm>
            </p:grpSpPr>
            <p:cxnSp>
              <p:nvCxnSpPr>
                <p:cNvPr id="147" name="Straight Connector 146"/>
                <p:cNvCxnSpPr/>
                <p:nvPr/>
              </p:nvCxnSpPr>
              <p:spPr>
                <a:xfrm flipV="1">
                  <a:off x="5499648" y="2282171"/>
                  <a:ext cx="444776" cy="282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148" name="Oval 147"/>
                <p:cNvSpPr/>
                <p:nvPr/>
              </p:nvSpPr>
              <p:spPr bwMode="auto">
                <a:xfrm>
                  <a:off x="5380241" y="2207138"/>
                  <a:ext cx="119408" cy="1527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cxnSp>
            <p:nvCxnSpPr>
              <p:cNvPr id="146" name="Straight Connector 145"/>
              <p:cNvCxnSpPr/>
              <p:nvPr/>
            </p:nvCxnSpPr>
            <p:spPr>
              <a:xfrm flipV="1">
                <a:off x="6252381" y="2248830"/>
                <a:ext cx="444776" cy="282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3" name="Group 162"/>
            <p:cNvGrpSpPr/>
            <p:nvPr/>
          </p:nvGrpSpPr>
          <p:grpSpPr>
            <a:xfrm>
              <a:off x="5077924" y="4163683"/>
              <a:ext cx="1489347" cy="526452"/>
              <a:chOff x="5207620" y="2005061"/>
              <a:chExt cx="1489537" cy="526519"/>
            </a:xfrm>
          </p:grpSpPr>
          <p:pic>
            <p:nvPicPr>
              <p:cNvPr id="164" name="Picture 16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762616" y="2005061"/>
                <a:ext cx="526519" cy="526519"/>
              </a:xfrm>
              <a:prstGeom prst="rect">
                <a:avLst/>
              </a:prstGeom>
            </p:spPr>
          </p:pic>
          <p:grpSp>
            <p:nvGrpSpPr>
              <p:cNvPr id="165" name="Group 164"/>
              <p:cNvGrpSpPr/>
              <p:nvPr/>
            </p:nvGrpSpPr>
            <p:grpSpPr>
              <a:xfrm>
                <a:off x="5207620" y="2207002"/>
                <a:ext cx="564183" cy="152713"/>
                <a:chOff x="5380241" y="2207138"/>
                <a:chExt cx="564183" cy="152713"/>
              </a:xfrm>
            </p:grpSpPr>
            <p:cxnSp>
              <p:nvCxnSpPr>
                <p:cNvPr id="167" name="Straight Connector 166"/>
                <p:cNvCxnSpPr/>
                <p:nvPr/>
              </p:nvCxnSpPr>
              <p:spPr>
                <a:xfrm flipV="1">
                  <a:off x="5499648" y="2282171"/>
                  <a:ext cx="444776" cy="282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sp>
              <p:nvSpPr>
                <p:cNvPr id="168" name="Oval 167"/>
                <p:cNvSpPr/>
                <p:nvPr/>
              </p:nvSpPr>
              <p:spPr bwMode="auto">
                <a:xfrm>
                  <a:off x="5380241" y="2207138"/>
                  <a:ext cx="119408" cy="152713"/>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grpSp>
          <p:cxnSp>
            <p:nvCxnSpPr>
              <p:cNvPr id="166" name="Straight Connector 165"/>
              <p:cNvCxnSpPr/>
              <p:nvPr/>
            </p:nvCxnSpPr>
            <p:spPr>
              <a:xfrm flipV="1">
                <a:off x="6252381" y="2248830"/>
                <a:ext cx="444776" cy="2828"/>
              </a:xfrm>
              <a:prstGeom prst="line">
                <a:avLst/>
              </a:prstGeom>
              <a:ln w="25400">
                <a:headEnd type="none"/>
                <a:tailEnd type="none"/>
              </a:ln>
            </p:spPr>
            <p:style>
              <a:lnRef idx="1">
                <a:schemeClr val="accent1"/>
              </a:lnRef>
              <a:fillRef idx="0">
                <a:schemeClr val="accent1"/>
              </a:fillRef>
              <a:effectRef idx="0">
                <a:schemeClr val="accent1"/>
              </a:effectRef>
              <a:fontRef idx="minor">
                <a:schemeClr val="tx1"/>
              </a:fontRef>
            </p:style>
          </p:cxnSp>
        </p:grpSp>
        <p:sp>
          <p:nvSpPr>
            <p:cNvPr id="66" name="TextBox 65"/>
            <p:cNvSpPr txBox="1"/>
            <p:nvPr/>
          </p:nvSpPr>
          <p:spPr>
            <a:xfrm>
              <a:off x="5553405" y="3039379"/>
              <a:ext cx="849863" cy="572391"/>
            </a:xfrm>
            <a:prstGeom prst="rect">
              <a:avLst/>
            </a:prstGeom>
            <a:noFill/>
          </p:spPr>
          <p:txBody>
            <a:bodyPr wrap="square" lIns="182857" tIns="146285" rIns="182857" bIns="146285" rtlCol="0">
              <a:spAutoFit/>
            </a:bodyPr>
            <a:lstStyle/>
            <a:p>
              <a:pPr defTabSz="914309">
                <a:lnSpc>
                  <a:spcPct val="90000"/>
                </a:lnSpc>
                <a:spcAft>
                  <a:spcPts val="600"/>
                </a:spcAft>
                <a:defRPr/>
              </a:pPr>
              <a:r>
                <a:rPr lang="en-US" sz="2000" b="1" kern="0">
                  <a:gradFill>
                    <a:gsLst>
                      <a:gs pos="2917">
                        <a:srgbClr val="505050"/>
                      </a:gs>
                      <a:gs pos="30000">
                        <a:srgbClr val="505050"/>
                      </a:gs>
                    </a:gsLst>
                    <a:lin ang="5400000" scaled="0"/>
                  </a:gradFill>
                  <a:latin typeface="Segoe UI"/>
                </a:rPr>
                <a:t>ILB</a:t>
              </a:r>
            </a:p>
          </p:txBody>
        </p:sp>
      </p:grpSp>
      <p:sp>
        <p:nvSpPr>
          <p:cNvPr id="136" name="Text Placeholder 3"/>
          <p:cNvSpPr txBox="1">
            <a:spLocks/>
          </p:cNvSpPr>
          <p:nvPr/>
        </p:nvSpPr>
        <p:spPr>
          <a:xfrm>
            <a:off x="366168" y="1212851"/>
            <a:ext cx="11702553" cy="2579168"/>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rgbClr val="0078D7"/>
                </a:solidFill>
              </a:rPr>
              <a:t>Simplify designs and reduce cost</a:t>
            </a:r>
          </a:p>
          <a:p>
            <a:pPr marL="0" indent="0">
              <a:buNone/>
            </a:pPr>
            <a:r>
              <a:rPr lang="en-US">
                <a:solidFill>
                  <a:srgbClr val="0078D7"/>
                </a:solidFill>
              </a:rPr>
              <a:t>Multiple private VIPS on a load balancer</a:t>
            </a:r>
          </a:p>
          <a:p>
            <a:pPr marL="0" indent="0">
              <a:buNone/>
            </a:pPr>
            <a:r>
              <a:rPr lang="en-US">
                <a:solidFill>
                  <a:srgbClr val="0078D7"/>
                </a:solidFill>
              </a:rPr>
              <a:t>Reuse of back-end ports using Direct Server Return</a:t>
            </a:r>
          </a:p>
          <a:p>
            <a:pPr marL="342900" lvl="1" indent="-342900" defTabSz="932742">
              <a:buClr>
                <a:schemeClr val="tx1"/>
              </a:buClr>
              <a:buSzPct val="100000"/>
            </a:pPr>
            <a:r>
              <a:rPr lang="en-US"/>
              <a:t>VIP1:80 (LB)  VIP1:80 (VM)</a:t>
            </a:r>
          </a:p>
          <a:p>
            <a:pPr marL="342900" lvl="1" indent="-342900" defTabSz="932742">
              <a:buClr>
                <a:schemeClr val="tx1"/>
              </a:buClr>
              <a:buSzPct val="100000"/>
            </a:pPr>
            <a:r>
              <a:rPr lang="en-US"/>
              <a:t>VIP2:80 (LB)  VIP2:80 (VM)</a:t>
            </a:r>
          </a:p>
        </p:txBody>
      </p:sp>
    </p:spTree>
    <p:extLst>
      <p:ext uri="{BB962C8B-B14F-4D97-AF65-F5344CB8AC3E}">
        <p14:creationId xmlns:p14="http://schemas.microsoft.com/office/powerpoint/2010/main" val="106850383"/>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6"/>
          <p:cNvSpPr>
            <a:spLocks noGrp="1"/>
          </p:cNvSpPr>
          <p:nvPr>
            <p:ph type="title"/>
          </p:nvPr>
        </p:nvSpPr>
        <p:spPr>
          <a:xfrm>
            <a:off x="361032" y="295278"/>
            <a:ext cx="11702551" cy="917575"/>
          </a:xfrm>
        </p:spPr>
        <p:txBody>
          <a:bodyPr/>
          <a:lstStyle/>
          <a:p>
            <a:r>
              <a:rPr lang="en-US" sz="4800"/>
              <a:t>Multiple IP addresses on VM NICs</a:t>
            </a:r>
          </a:p>
        </p:txBody>
      </p:sp>
      <p:sp>
        <p:nvSpPr>
          <p:cNvPr id="6" name="Text Placeholder 3"/>
          <p:cNvSpPr txBox="1">
            <a:spLocks/>
          </p:cNvSpPr>
          <p:nvPr/>
        </p:nvSpPr>
        <p:spPr>
          <a:xfrm>
            <a:off x="274639" y="1212849"/>
            <a:ext cx="5867398" cy="5408613"/>
          </a:xfrm>
          <a:prstGeom prst="rect">
            <a:avLst/>
          </a:prstGeom>
        </p:spPr>
        <p:txBody>
          <a:bodyPr>
            <a:normAutofit fontScale="85000" lnSpcReduction="10000"/>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ct val="20000"/>
              </a:spcBef>
              <a:spcAft>
                <a:spcPts val="0"/>
              </a:spcAft>
              <a:buClrTx/>
              <a:buSzPct val="90000"/>
              <a:buNone/>
              <a:tabLst/>
              <a:defRPr/>
            </a:pPr>
            <a:r>
              <a:rPr kumimoji="0" lang="en-US" sz="3800" b="0" i="0" u="none" strike="noStrike" kern="1200" cap="none" spc="0" normalizeH="0" baseline="0" noProof="0">
                <a:ln>
                  <a:noFill/>
                </a:ln>
                <a:solidFill>
                  <a:srgbClr val="0078D7"/>
                </a:solidFill>
                <a:effectLst/>
                <a:uLnTx/>
                <a:uFillTx/>
                <a:latin typeface="+mj-lt"/>
                <a:ea typeface="+mn-ea"/>
                <a:cs typeface="+mn-cs"/>
              </a:rPr>
              <a:t>Multiple </a:t>
            </a:r>
            <a:r>
              <a:rPr kumimoji="0" lang="en-US" sz="3800" b="1" i="0" u="none" strike="noStrike" kern="1200" cap="none" spc="0" normalizeH="0" baseline="0" noProof="0">
                <a:ln>
                  <a:noFill/>
                </a:ln>
                <a:solidFill>
                  <a:srgbClr val="0078D7"/>
                </a:solidFill>
                <a:effectLst/>
                <a:uLnTx/>
                <a:uFillTx/>
                <a:latin typeface="+mj-lt"/>
                <a:ea typeface="+mn-ea"/>
                <a:cs typeface="+mn-cs"/>
              </a:rPr>
              <a:t>Private</a:t>
            </a:r>
            <a:r>
              <a:rPr kumimoji="0" lang="en-US" sz="3800" b="0" i="0" u="none" strike="noStrike" kern="1200" cap="none" spc="0" normalizeH="0" baseline="0" noProof="0">
                <a:ln>
                  <a:noFill/>
                </a:ln>
                <a:solidFill>
                  <a:srgbClr val="0078D7"/>
                </a:solidFill>
                <a:effectLst/>
                <a:uLnTx/>
                <a:uFillTx/>
                <a:latin typeface="+mj-lt"/>
                <a:ea typeface="+mn-ea"/>
                <a:cs typeface="+mn-cs"/>
              </a:rPr>
              <a:t> IPs per NIC</a:t>
            </a:r>
          </a:p>
          <a:p>
            <a:pPr marL="342900" marR="0" lvl="1" indent="-342900" fontAlgn="auto">
              <a:lnSpc>
                <a:spcPct val="100000"/>
              </a:lnSpc>
              <a:spcAft>
                <a:spcPts val="0"/>
              </a:spcAft>
              <a:buClr>
                <a:schemeClr val="tx1"/>
              </a:buClr>
              <a:buSzPct val="100000"/>
              <a:buFont typeface="Arial" panose="020B0604020202020204" pitchFamily="34" charset="0"/>
              <a:buChar char="•"/>
              <a:tabLst/>
              <a:defRPr/>
            </a:pPr>
            <a:r>
              <a:rPr lang="en-US"/>
              <a:t>Up to 250 IPs per NIC</a:t>
            </a:r>
          </a:p>
          <a:p>
            <a:pPr marL="342900" marR="0" lvl="1" indent="-342900" fontAlgn="auto">
              <a:lnSpc>
                <a:spcPct val="100000"/>
              </a:lnSpc>
              <a:spcAft>
                <a:spcPts val="0"/>
              </a:spcAft>
              <a:buClr>
                <a:schemeClr val="tx1"/>
              </a:buClr>
              <a:buSzPct val="100000"/>
              <a:buFont typeface="Arial" panose="020B0604020202020204" pitchFamily="34" charset="0"/>
              <a:buChar char="•"/>
              <a:tabLst/>
              <a:defRPr/>
            </a:pPr>
            <a:r>
              <a:rPr lang="en-US"/>
              <a:t>NSGs, UDRs, Load Balancers on all IPs</a:t>
            </a:r>
          </a:p>
          <a:p>
            <a:pPr marL="0" marR="0" lvl="0" indent="0" algn="l" defTabSz="932742" rtl="0" eaLnBrk="1" fontAlgn="auto" latinLnBrk="0" hangingPunct="1">
              <a:lnSpc>
                <a:spcPct val="110000"/>
              </a:lnSpc>
              <a:spcBef>
                <a:spcPct val="20000"/>
              </a:spcBef>
              <a:spcAft>
                <a:spcPts val="0"/>
              </a:spcAft>
              <a:buClrTx/>
              <a:buSzPct val="90000"/>
              <a:buNone/>
              <a:tabLst/>
              <a:defRPr/>
            </a:pPr>
            <a:r>
              <a:rPr kumimoji="0" lang="en-US" sz="3800" b="0" i="0" u="none" strike="noStrike" kern="1200" cap="none" spc="0" normalizeH="0" baseline="0" noProof="0">
                <a:ln>
                  <a:noFill/>
                </a:ln>
                <a:solidFill>
                  <a:srgbClr val="0078D7"/>
                </a:solidFill>
                <a:effectLst/>
                <a:uLnTx/>
                <a:uFillTx/>
                <a:latin typeface="+mj-lt"/>
                <a:ea typeface="+mn-ea"/>
                <a:cs typeface="+mn-cs"/>
              </a:rPr>
              <a:t>Multiple </a:t>
            </a:r>
            <a:r>
              <a:rPr kumimoji="0" lang="en-US" sz="3800" b="1" i="0" u="none" strike="noStrike" kern="1200" cap="none" spc="0" normalizeH="0" baseline="0" noProof="0">
                <a:ln>
                  <a:noFill/>
                </a:ln>
                <a:solidFill>
                  <a:srgbClr val="0078D7"/>
                </a:solidFill>
                <a:effectLst/>
                <a:uLnTx/>
                <a:uFillTx/>
                <a:latin typeface="+mj-lt"/>
                <a:ea typeface="+mn-ea"/>
                <a:cs typeface="+mn-cs"/>
              </a:rPr>
              <a:t>Public</a:t>
            </a:r>
            <a:r>
              <a:rPr kumimoji="0" lang="en-US" sz="3800" b="0" i="0" u="none" strike="noStrike" kern="1200" cap="none" spc="0" normalizeH="0" baseline="0" noProof="0">
                <a:ln>
                  <a:noFill/>
                </a:ln>
                <a:solidFill>
                  <a:srgbClr val="0078D7"/>
                </a:solidFill>
                <a:effectLst/>
                <a:uLnTx/>
                <a:uFillTx/>
                <a:latin typeface="+mj-lt"/>
                <a:ea typeface="+mn-ea"/>
                <a:cs typeface="+mn-cs"/>
              </a:rPr>
              <a:t> IPs per VM</a:t>
            </a:r>
          </a:p>
          <a:p>
            <a:pPr marL="342900" marR="0" lvl="1" indent="-342900" fontAlgn="auto">
              <a:lnSpc>
                <a:spcPct val="100000"/>
              </a:lnSpc>
              <a:spcAft>
                <a:spcPts val="0"/>
              </a:spcAft>
              <a:buClr>
                <a:schemeClr val="tx1"/>
              </a:buClr>
              <a:buSzPct val="100000"/>
              <a:buFont typeface="Arial" panose="020B0604020202020204" pitchFamily="34" charset="0"/>
              <a:buChar char="•"/>
              <a:tabLst/>
              <a:defRPr/>
            </a:pPr>
            <a:r>
              <a:rPr lang="en-US"/>
              <a:t>Public IP to any IP on any NIC</a:t>
            </a:r>
          </a:p>
          <a:p>
            <a:pPr marL="342900" marR="0" lvl="1" indent="-342900" fontAlgn="auto">
              <a:lnSpc>
                <a:spcPct val="100000"/>
              </a:lnSpc>
              <a:spcAft>
                <a:spcPts val="0"/>
              </a:spcAft>
              <a:buClr>
                <a:schemeClr val="tx1"/>
              </a:buClr>
              <a:buSzPct val="100000"/>
              <a:buFont typeface="Arial" panose="020B0604020202020204" pitchFamily="34" charset="0"/>
              <a:buChar char="•"/>
              <a:tabLst/>
              <a:defRPr/>
            </a:pPr>
            <a:r>
              <a:rPr lang="en-US"/>
              <a:t>Any IP on any NIC to load balancer</a:t>
            </a:r>
          </a:p>
          <a:p>
            <a:pPr marL="0" marR="0" lvl="0" indent="0" algn="l" defTabSz="932742" rtl="0" eaLnBrk="1" fontAlgn="auto" latinLnBrk="0" hangingPunct="1">
              <a:lnSpc>
                <a:spcPct val="110000"/>
              </a:lnSpc>
              <a:spcBef>
                <a:spcPct val="20000"/>
              </a:spcBef>
              <a:spcAft>
                <a:spcPts val="0"/>
              </a:spcAft>
              <a:buClrTx/>
              <a:buSzPct val="90000"/>
              <a:buNone/>
              <a:tabLst/>
              <a:defRPr/>
            </a:pPr>
            <a:r>
              <a:rPr kumimoji="0" lang="en-US" sz="4000" b="0" i="0" u="none" strike="noStrike" kern="1200" cap="none" spc="0" normalizeH="0" baseline="0" noProof="0">
                <a:ln>
                  <a:noFill/>
                </a:ln>
                <a:solidFill>
                  <a:srgbClr val="0078D7"/>
                </a:solidFill>
                <a:effectLst/>
                <a:uLnTx/>
                <a:uFillTx/>
                <a:latin typeface="+mj-lt"/>
                <a:ea typeface="+mn-ea"/>
                <a:cs typeface="+mn-cs"/>
              </a:rPr>
              <a:t>Enables NVA-based scenarios</a:t>
            </a:r>
          </a:p>
          <a:p>
            <a:pPr marL="342900" marR="0" lvl="1" indent="-342900" fontAlgn="auto">
              <a:lnSpc>
                <a:spcPct val="100000"/>
              </a:lnSpc>
              <a:spcAft>
                <a:spcPts val="0"/>
              </a:spcAft>
              <a:buClr>
                <a:schemeClr val="tx1"/>
              </a:buClr>
              <a:buSzPct val="100000"/>
              <a:buFont typeface="Arial" panose="020B0604020202020204" pitchFamily="34" charset="0"/>
              <a:buChar char="•"/>
              <a:tabLst/>
              <a:defRPr/>
            </a:pPr>
            <a:r>
              <a:rPr lang="en-US"/>
              <a:t>Multiple web &amp; app services using the     same standard ports</a:t>
            </a:r>
          </a:p>
          <a:p>
            <a:pPr marL="342900" marR="0" lvl="1" indent="-342900" fontAlgn="auto">
              <a:lnSpc>
                <a:spcPct val="100000"/>
              </a:lnSpc>
              <a:spcAft>
                <a:spcPts val="0"/>
              </a:spcAft>
              <a:buClr>
                <a:schemeClr val="tx1"/>
              </a:buClr>
              <a:buSzPct val="100000"/>
              <a:buFont typeface="Arial" panose="020B0604020202020204" pitchFamily="34" charset="0"/>
              <a:buChar char="•"/>
              <a:tabLst/>
              <a:defRPr/>
            </a:pPr>
            <a:r>
              <a:rPr lang="en-US"/>
              <a:t>Failover/portability by moving secondary private IP addresses</a:t>
            </a:r>
          </a:p>
          <a:p>
            <a:pPr marL="342900" marR="0" lvl="1" indent="-342900" fontAlgn="auto">
              <a:lnSpc>
                <a:spcPct val="100000"/>
              </a:lnSpc>
              <a:spcAft>
                <a:spcPts val="0"/>
              </a:spcAft>
              <a:buClr>
                <a:schemeClr val="tx1"/>
              </a:buClr>
              <a:buSzPct val="100000"/>
              <a:buFont typeface="Arial" panose="020B0604020202020204" pitchFamily="34" charset="0"/>
              <a:buChar char="•"/>
              <a:tabLst/>
              <a:defRPr/>
            </a:pPr>
            <a:r>
              <a:rPr lang="en-US"/>
              <a:t>Scale out NVAs by adding IP addresses           on secondary NICs to load balancer</a:t>
            </a:r>
          </a:p>
        </p:txBody>
      </p:sp>
      <p:sp>
        <p:nvSpPr>
          <p:cNvPr id="7" name="Rectangle: Rounded Corners 6"/>
          <p:cNvSpPr/>
          <p:nvPr/>
        </p:nvSpPr>
        <p:spPr bwMode="auto">
          <a:xfrm>
            <a:off x="6446837" y="1116798"/>
            <a:ext cx="5867400" cy="5504664"/>
          </a:xfrm>
          <a:prstGeom prst="roundRect">
            <a:avLst>
              <a:gd name="adj" fmla="val 3294"/>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rPr>
              <a:t>IP1</a:t>
            </a:r>
          </a:p>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8" name="Picture 7"/>
          <p:cNvPicPr>
            <a:picLocks noChangeAspect="1"/>
          </p:cNvPicPr>
          <p:nvPr/>
        </p:nvPicPr>
        <p:blipFill>
          <a:blip r:embed="rId3"/>
          <a:stretch>
            <a:fillRect/>
          </a:stretch>
        </p:blipFill>
        <p:spPr>
          <a:xfrm>
            <a:off x="10245008" y="1287462"/>
            <a:ext cx="1897237" cy="1676400"/>
          </a:xfrm>
          <a:prstGeom prst="rect">
            <a:avLst/>
          </a:prstGeom>
        </p:spPr>
      </p:pic>
      <p:pic>
        <p:nvPicPr>
          <p:cNvPr id="9" name="Picture 8"/>
          <p:cNvPicPr>
            <a:picLocks noChangeAspect="1"/>
          </p:cNvPicPr>
          <p:nvPr/>
        </p:nvPicPr>
        <p:blipFill>
          <a:blip r:embed="rId4"/>
          <a:stretch>
            <a:fillRect/>
          </a:stretch>
        </p:blipFill>
        <p:spPr>
          <a:xfrm>
            <a:off x="7635785" y="2500241"/>
            <a:ext cx="859922" cy="894481"/>
          </a:xfrm>
          <a:prstGeom prst="rect">
            <a:avLst/>
          </a:prstGeom>
        </p:spPr>
      </p:pic>
      <p:grpSp>
        <p:nvGrpSpPr>
          <p:cNvPr id="10" name="Group 9"/>
          <p:cNvGrpSpPr/>
          <p:nvPr/>
        </p:nvGrpSpPr>
        <p:grpSpPr>
          <a:xfrm>
            <a:off x="9418637" y="1382230"/>
            <a:ext cx="609600" cy="304800"/>
            <a:chOff x="8580437" y="1439862"/>
            <a:chExt cx="609600" cy="304800"/>
          </a:xfrm>
        </p:grpSpPr>
        <p:sp>
          <p:nvSpPr>
            <p:cNvPr id="11" name="Rectangle 10"/>
            <p:cNvSpPr/>
            <p:nvPr/>
          </p:nvSpPr>
          <p:spPr bwMode="auto">
            <a:xfrm>
              <a:off x="8580437" y="1439862"/>
              <a:ext cx="609600" cy="228600"/>
            </a:xfrm>
            <a:prstGeom prst="rect">
              <a:avLst/>
            </a:prstGeom>
            <a:solidFill>
              <a:schemeClr val="accent5">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12" name="Rectangle 11"/>
            <p:cNvSpPr/>
            <p:nvPr/>
          </p:nvSpPr>
          <p:spPr bwMode="auto">
            <a:xfrm>
              <a:off x="8580437" y="1668462"/>
              <a:ext cx="304800" cy="76200"/>
            </a:xfrm>
            <a:prstGeom prst="rect">
              <a:avLst/>
            </a:prstGeom>
            <a:pattFill prst="pct5">
              <a:fgClr>
                <a:schemeClr val="accent1"/>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grpSp>
        <p:nvGrpSpPr>
          <p:cNvPr id="13" name="Group 12"/>
          <p:cNvGrpSpPr/>
          <p:nvPr/>
        </p:nvGrpSpPr>
        <p:grpSpPr>
          <a:xfrm>
            <a:off x="9418637" y="2449030"/>
            <a:ext cx="609600" cy="304800"/>
            <a:chOff x="8580437" y="1439862"/>
            <a:chExt cx="609600" cy="304800"/>
          </a:xfrm>
        </p:grpSpPr>
        <p:sp>
          <p:nvSpPr>
            <p:cNvPr id="14" name="Rectangle 13"/>
            <p:cNvSpPr/>
            <p:nvPr/>
          </p:nvSpPr>
          <p:spPr bwMode="auto">
            <a:xfrm>
              <a:off x="8580437" y="1439862"/>
              <a:ext cx="609600" cy="228600"/>
            </a:xfrm>
            <a:prstGeom prst="rect">
              <a:avLst/>
            </a:prstGeom>
            <a:solidFill>
              <a:schemeClr val="accent5">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15" name="Rectangle 14"/>
            <p:cNvSpPr/>
            <p:nvPr/>
          </p:nvSpPr>
          <p:spPr bwMode="auto">
            <a:xfrm>
              <a:off x="8580437" y="1668462"/>
              <a:ext cx="304800" cy="76200"/>
            </a:xfrm>
            <a:prstGeom prst="rect">
              <a:avLst/>
            </a:prstGeom>
            <a:pattFill prst="pct5">
              <a:fgClr>
                <a:schemeClr val="accent1"/>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sp>
        <p:nvSpPr>
          <p:cNvPr id="16" name="TextBox 15"/>
          <p:cNvSpPr txBox="1"/>
          <p:nvPr/>
        </p:nvSpPr>
        <p:spPr>
          <a:xfrm>
            <a:off x="9302765" y="1586145"/>
            <a:ext cx="857606" cy="572464"/>
          </a:xfrm>
          <a:prstGeom prst="rect">
            <a:avLst/>
          </a:prstGeom>
          <a:noFill/>
        </p:spPr>
        <p:txBody>
          <a:bodyPr wrap="none" lIns="0" tIns="146304" rIns="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solidFill>
                  <a:schemeClr val="bg1"/>
                </a:solidFill>
                <a:effectLst/>
                <a:uLnTx/>
                <a:uFillTx/>
              </a:rPr>
              <a:t>10.1.1.5</a:t>
            </a:r>
          </a:p>
        </p:txBody>
      </p:sp>
      <p:sp>
        <p:nvSpPr>
          <p:cNvPr id="17" name="TextBox 16"/>
          <p:cNvSpPr txBox="1"/>
          <p:nvPr/>
        </p:nvSpPr>
        <p:spPr>
          <a:xfrm>
            <a:off x="9302765" y="1927777"/>
            <a:ext cx="857606" cy="572464"/>
          </a:xfrm>
          <a:prstGeom prst="rect">
            <a:avLst/>
          </a:prstGeom>
          <a:noFill/>
        </p:spPr>
        <p:txBody>
          <a:bodyPr wrap="none" lIns="0" tIns="146304" rIns="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solidFill>
                  <a:schemeClr val="bg1"/>
                </a:solidFill>
                <a:effectLst/>
                <a:uLnTx/>
                <a:uFillTx/>
              </a:rPr>
              <a:t>10.1.1.6</a:t>
            </a:r>
          </a:p>
        </p:txBody>
      </p:sp>
      <p:pic>
        <p:nvPicPr>
          <p:cNvPr id="18" name="Picture 17"/>
          <p:cNvPicPr>
            <a:picLocks noChangeAspect="1"/>
          </p:cNvPicPr>
          <p:nvPr/>
        </p:nvPicPr>
        <p:blipFill>
          <a:blip r:embed="rId3"/>
          <a:stretch>
            <a:fillRect/>
          </a:stretch>
        </p:blipFill>
        <p:spPr>
          <a:xfrm>
            <a:off x="10245008" y="3668230"/>
            <a:ext cx="1897237" cy="1676400"/>
          </a:xfrm>
          <a:prstGeom prst="rect">
            <a:avLst/>
          </a:prstGeom>
        </p:spPr>
      </p:pic>
      <p:grpSp>
        <p:nvGrpSpPr>
          <p:cNvPr id="19" name="Group 18"/>
          <p:cNvGrpSpPr/>
          <p:nvPr/>
        </p:nvGrpSpPr>
        <p:grpSpPr>
          <a:xfrm>
            <a:off x="9418637" y="3762998"/>
            <a:ext cx="609600" cy="304800"/>
            <a:chOff x="8580437" y="1439862"/>
            <a:chExt cx="609600" cy="304800"/>
          </a:xfrm>
        </p:grpSpPr>
        <p:sp>
          <p:nvSpPr>
            <p:cNvPr id="20" name="Rectangle 19"/>
            <p:cNvSpPr/>
            <p:nvPr/>
          </p:nvSpPr>
          <p:spPr bwMode="auto">
            <a:xfrm>
              <a:off x="8580437" y="1439862"/>
              <a:ext cx="609600" cy="228600"/>
            </a:xfrm>
            <a:prstGeom prst="rect">
              <a:avLst/>
            </a:prstGeom>
            <a:solidFill>
              <a:schemeClr val="accent5">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1" name="Rectangle 20"/>
            <p:cNvSpPr/>
            <p:nvPr/>
          </p:nvSpPr>
          <p:spPr bwMode="auto">
            <a:xfrm>
              <a:off x="8580437" y="1668462"/>
              <a:ext cx="304800" cy="76200"/>
            </a:xfrm>
            <a:prstGeom prst="rect">
              <a:avLst/>
            </a:prstGeom>
            <a:pattFill prst="pct5">
              <a:fgClr>
                <a:schemeClr val="accent1"/>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grpSp>
        <p:nvGrpSpPr>
          <p:cNvPr id="22" name="Group 21"/>
          <p:cNvGrpSpPr/>
          <p:nvPr/>
        </p:nvGrpSpPr>
        <p:grpSpPr>
          <a:xfrm>
            <a:off x="9418637" y="4829798"/>
            <a:ext cx="609600" cy="304800"/>
            <a:chOff x="8580437" y="1439862"/>
            <a:chExt cx="609600" cy="304800"/>
          </a:xfrm>
        </p:grpSpPr>
        <p:sp>
          <p:nvSpPr>
            <p:cNvPr id="23" name="Rectangle 22"/>
            <p:cNvSpPr/>
            <p:nvPr/>
          </p:nvSpPr>
          <p:spPr bwMode="auto">
            <a:xfrm>
              <a:off x="8580437" y="1439862"/>
              <a:ext cx="609600" cy="228600"/>
            </a:xfrm>
            <a:prstGeom prst="rect">
              <a:avLst/>
            </a:prstGeom>
            <a:solidFill>
              <a:schemeClr val="accent5">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24" name="Rectangle 23"/>
            <p:cNvSpPr/>
            <p:nvPr/>
          </p:nvSpPr>
          <p:spPr bwMode="auto">
            <a:xfrm>
              <a:off x="8580437" y="1668462"/>
              <a:ext cx="304800" cy="76200"/>
            </a:xfrm>
            <a:prstGeom prst="rect">
              <a:avLst/>
            </a:prstGeom>
            <a:pattFill prst="pct5">
              <a:fgClr>
                <a:schemeClr val="accent1"/>
              </a:fgClr>
              <a:bgClr>
                <a:schemeClr val="bg1"/>
              </a:bgClr>
            </a:patt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grpSp>
      <p:sp>
        <p:nvSpPr>
          <p:cNvPr id="25" name="TextBox 24"/>
          <p:cNvSpPr txBox="1"/>
          <p:nvPr/>
        </p:nvSpPr>
        <p:spPr>
          <a:xfrm>
            <a:off x="6605366" y="1558445"/>
            <a:ext cx="1103507"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bg1"/>
                </a:solidFill>
                <a:effectLst/>
                <a:uLnTx/>
                <a:uFillTx/>
              </a:rPr>
              <a:t>151.1</a:t>
            </a:r>
          </a:p>
        </p:txBody>
      </p:sp>
      <p:sp>
        <p:nvSpPr>
          <p:cNvPr id="26" name="TextBox 25"/>
          <p:cNvSpPr txBox="1"/>
          <p:nvPr/>
        </p:nvSpPr>
        <p:spPr>
          <a:xfrm>
            <a:off x="6605366" y="2603966"/>
            <a:ext cx="1103507"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bg1"/>
                </a:solidFill>
                <a:effectLst/>
                <a:uLnTx/>
                <a:uFillTx/>
              </a:rPr>
              <a:t>151.2</a:t>
            </a:r>
          </a:p>
        </p:txBody>
      </p:sp>
      <p:sp>
        <p:nvSpPr>
          <p:cNvPr id="27" name="TextBox 26"/>
          <p:cNvSpPr txBox="1"/>
          <p:nvPr/>
        </p:nvSpPr>
        <p:spPr>
          <a:xfrm>
            <a:off x="6605366" y="3838481"/>
            <a:ext cx="1103507"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bg1"/>
                </a:solidFill>
                <a:effectLst/>
                <a:uLnTx/>
                <a:uFillTx/>
              </a:rPr>
              <a:t>151.3</a:t>
            </a:r>
          </a:p>
        </p:txBody>
      </p:sp>
      <p:sp>
        <p:nvSpPr>
          <p:cNvPr id="28" name="TextBox 27"/>
          <p:cNvSpPr txBox="1"/>
          <p:nvPr/>
        </p:nvSpPr>
        <p:spPr>
          <a:xfrm>
            <a:off x="6605366" y="5316930"/>
            <a:ext cx="1103507"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bg1"/>
                </a:solidFill>
                <a:effectLst/>
                <a:uLnTx/>
                <a:uFillTx/>
              </a:rPr>
              <a:t>151.4</a:t>
            </a:r>
          </a:p>
        </p:txBody>
      </p:sp>
      <p:sp>
        <p:nvSpPr>
          <p:cNvPr id="29" name="TextBox 28"/>
          <p:cNvSpPr txBox="1"/>
          <p:nvPr/>
        </p:nvSpPr>
        <p:spPr>
          <a:xfrm>
            <a:off x="9302765" y="2631666"/>
            <a:ext cx="857606" cy="572464"/>
          </a:xfrm>
          <a:prstGeom prst="rect">
            <a:avLst/>
          </a:prstGeom>
          <a:noFill/>
        </p:spPr>
        <p:txBody>
          <a:bodyPr wrap="none" lIns="0" tIns="146304" rIns="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solidFill>
                  <a:schemeClr val="bg1"/>
                </a:solidFill>
                <a:effectLst/>
                <a:uLnTx/>
                <a:uFillTx/>
              </a:rPr>
              <a:t>10.1.2.5</a:t>
            </a:r>
          </a:p>
        </p:txBody>
      </p:sp>
      <p:sp>
        <p:nvSpPr>
          <p:cNvPr id="30" name="TextBox 29"/>
          <p:cNvSpPr txBox="1"/>
          <p:nvPr/>
        </p:nvSpPr>
        <p:spPr>
          <a:xfrm>
            <a:off x="9302765" y="2973298"/>
            <a:ext cx="857606" cy="572464"/>
          </a:xfrm>
          <a:prstGeom prst="rect">
            <a:avLst/>
          </a:prstGeom>
          <a:noFill/>
        </p:spPr>
        <p:txBody>
          <a:bodyPr wrap="none" lIns="0" tIns="146304" rIns="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solidFill>
                  <a:schemeClr val="bg1"/>
                </a:solidFill>
                <a:effectLst/>
                <a:uLnTx/>
                <a:uFillTx/>
              </a:rPr>
              <a:t>10.1.2.6</a:t>
            </a:r>
          </a:p>
        </p:txBody>
      </p:sp>
      <p:sp>
        <p:nvSpPr>
          <p:cNvPr id="31" name="TextBox 30"/>
          <p:cNvSpPr txBox="1"/>
          <p:nvPr/>
        </p:nvSpPr>
        <p:spPr>
          <a:xfrm>
            <a:off x="9310885" y="3945485"/>
            <a:ext cx="857606" cy="572464"/>
          </a:xfrm>
          <a:prstGeom prst="rect">
            <a:avLst/>
          </a:prstGeom>
          <a:noFill/>
        </p:spPr>
        <p:txBody>
          <a:bodyPr wrap="none" lIns="0" tIns="146304" rIns="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solidFill>
                  <a:schemeClr val="bg1"/>
                </a:solidFill>
                <a:effectLst/>
                <a:uLnTx/>
                <a:uFillTx/>
              </a:rPr>
              <a:t>10.1.1.7</a:t>
            </a:r>
          </a:p>
        </p:txBody>
      </p:sp>
      <p:sp>
        <p:nvSpPr>
          <p:cNvPr id="32" name="TextBox 31"/>
          <p:cNvSpPr txBox="1"/>
          <p:nvPr/>
        </p:nvSpPr>
        <p:spPr>
          <a:xfrm>
            <a:off x="9310885" y="4287117"/>
            <a:ext cx="857606" cy="572464"/>
          </a:xfrm>
          <a:prstGeom prst="rect">
            <a:avLst/>
          </a:prstGeom>
          <a:noFill/>
        </p:spPr>
        <p:txBody>
          <a:bodyPr wrap="none" lIns="0" tIns="146304" rIns="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solidFill>
                  <a:schemeClr val="bg1"/>
                </a:solidFill>
                <a:effectLst/>
                <a:uLnTx/>
                <a:uFillTx/>
              </a:rPr>
              <a:t>10.1.1.8</a:t>
            </a:r>
          </a:p>
        </p:txBody>
      </p:sp>
      <p:sp>
        <p:nvSpPr>
          <p:cNvPr id="33" name="TextBox 32"/>
          <p:cNvSpPr txBox="1"/>
          <p:nvPr/>
        </p:nvSpPr>
        <p:spPr>
          <a:xfrm>
            <a:off x="9310885" y="5002998"/>
            <a:ext cx="857606" cy="572464"/>
          </a:xfrm>
          <a:prstGeom prst="rect">
            <a:avLst/>
          </a:prstGeom>
          <a:noFill/>
        </p:spPr>
        <p:txBody>
          <a:bodyPr wrap="none" lIns="0" tIns="146304" rIns="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solidFill>
                  <a:schemeClr val="bg1"/>
                </a:solidFill>
                <a:effectLst/>
                <a:uLnTx/>
                <a:uFillTx/>
              </a:rPr>
              <a:t>10.1.2.7</a:t>
            </a:r>
          </a:p>
        </p:txBody>
      </p:sp>
      <p:sp>
        <p:nvSpPr>
          <p:cNvPr id="34" name="TextBox 33"/>
          <p:cNvSpPr txBox="1"/>
          <p:nvPr/>
        </p:nvSpPr>
        <p:spPr>
          <a:xfrm>
            <a:off x="9310885" y="5344630"/>
            <a:ext cx="857606" cy="572464"/>
          </a:xfrm>
          <a:prstGeom prst="rect">
            <a:avLst/>
          </a:prstGeom>
          <a:noFill/>
        </p:spPr>
        <p:txBody>
          <a:bodyPr wrap="none" lIns="0" tIns="146304" rIns="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solidFill>
                  <a:schemeClr val="bg1"/>
                </a:solidFill>
                <a:effectLst/>
                <a:uLnTx/>
                <a:uFillTx/>
              </a:rPr>
              <a:t>10.1.2.8</a:t>
            </a:r>
          </a:p>
        </p:txBody>
      </p:sp>
      <p:cxnSp>
        <p:nvCxnSpPr>
          <p:cNvPr id="35" name="Connector: Elbow 34"/>
          <p:cNvCxnSpPr>
            <a:stCxn id="9" idx="3"/>
            <a:endCxn id="17" idx="1"/>
          </p:cNvCxnSpPr>
          <p:nvPr/>
        </p:nvCxnSpPr>
        <p:spPr>
          <a:xfrm flipV="1">
            <a:off x="8495707" y="2214009"/>
            <a:ext cx="807058" cy="733473"/>
          </a:xfrm>
          <a:prstGeom prst="bentConnector3">
            <a:avLst/>
          </a:prstGeom>
          <a:ln w="34925">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p:cNvCxnSpPr>
            <a:stCxn id="9" idx="3"/>
            <a:endCxn id="32" idx="1"/>
          </p:cNvCxnSpPr>
          <p:nvPr/>
        </p:nvCxnSpPr>
        <p:spPr>
          <a:xfrm>
            <a:off x="8495707" y="2947482"/>
            <a:ext cx="815178" cy="1625867"/>
          </a:xfrm>
          <a:prstGeom prst="bentConnector3">
            <a:avLst/>
          </a:prstGeom>
          <a:ln w="34925">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4"/>
          <a:stretch>
            <a:fillRect/>
          </a:stretch>
        </p:blipFill>
        <p:spPr>
          <a:xfrm>
            <a:off x="7635785" y="3699224"/>
            <a:ext cx="859922" cy="894481"/>
          </a:xfrm>
          <a:prstGeom prst="rect">
            <a:avLst/>
          </a:prstGeom>
        </p:spPr>
      </p:pic>
      <p:cxnSp>
        <p:nvCxnSpPr>
          <p:cNvPr id="38" name="Connector: Elbow 37"/>
          <p:cNvCxnSpPr>
            <a:stCxn id="37" idx="3"/>
            <a:endCxn id="33" idx="1"/>
          </p:cNvCxnSpPr>
          <p:nvPr/>
        </p:nvCxnSpPr>
        <p:spPr>
          <a:xfrm>
            <a:off x="8495707" y="4146465"/>
            <a:ext cx="815178" cy="1142765"/>
          </a:xfrm>
          <a:prstGeom prst="bentConnector3">
            <a:avLst>
              <a:gd name="adj1" fmla="val 32743"/>
            </a:avLst>
          </a:prstGeom>
          <a:ln w="34925">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p:cNvCxnSpPr>
            <a:stCxn id="37" idx="3"/>
            <a:endCxn id="30" idx="1"/>
          </p:cNvCxnSpPr>
          <p:nvPr/>
        </p:nvCxnSpPr>
        <p:spPr>
          <a:xfrm flipV="1">
            <a:off x="8495707" y="3259530"/>
            <a:ext cx="807058" cy="886935"/>
          </a:xfrm>
          <a:prstGeom prst="bentConnector3">
            <a:avLst>
              <a:gd name="adj1" fmla="val 32569"/>
            </a:avLst>
          </a:prstGeom>
          <a:ln w="34925">
            <a:solidFill>
              <a:srgbClr val="00B05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5" idx="3"/>
            <a:endCxn id="16" idx="1"/>
          </p:cNvCxnSpPr>
          <p:nvPr/>
        </p:nvCxnSpPr>
        <p:spPr>
          <a:xfrm>
            <a:off x="7708873" y="1872377"/>
            <a:ext cx="1593892" cy="0"/>
          </a:xfrm>
          <a:prstGeom prst="straightConnector1">
            <a:avLst/>
          </a:prstGeom>
          <a:ln w="28575">
            <a:solidFill>
              <a:schemeClr val="accent5">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28" idx="3"/>
            <a:endCxn id="34" idx="1"/>
          </p:cNvCxnSpPr>
          <p:nvPr/>
        </p:nvCxnSpPr>
        <p:spPr>
          <a:xfrm>
            <a:off x="7708873" y="5630862"/>
            <a:ext cx="1602012" cy="0"/>
          </a:xfrm>
          <a:prstGeom prst="straightConnector1">
            <a:avLst/>
          </a:prstGeom>
          <a:ln w="28575">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7208837" y="5935662"/>
            <a:ext cx="4524315"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bg1"/>
                </a:solidFill>
                <a:effectLst/>
                <a:uLnTx/>
                <a:uFillTx/>
              </a:rPr>
              <a:t>“Any VIP to any IP on any NIC”</a:t>
            </a:r>
          </a:p>
        </p:txBody>
      </p:sp>
      <p:cxnSp>
        <p:nvCxnSpPr>
          <p:cNvPr id="43" name="Straight Connector 42"/>
          <p:cNvCxnSpPr>
            <a:stCxn id="11" idx="3"/>
          </p:cNvCxnSpPr>
          <p:nvPr/>
        </p:nvCxnSpPr>
        <p:spPr>
          <a:xfrm>
            <a:off x="10028237" y="1496530"/>
            <a:ext cx="457200"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10028237" y="2555119"/>
            <a:ext cx="457200" cy="8211"/>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0028237" y="3869087"/>
            <a:ext cx="457200"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10028237" y="4944098"/>
            <a:ext cx="457200" cy="0"/>
          </a:xfrm>
          <a:prstGeom prst="line">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6461885" y="1116798"/>
            <a:ext cx="1661352" cy="627864"/>
          </a:xfrm>
          <a:prstGeom prst="rect">
            <a:avLst/>
          </a:prstGeom>
          <a:noFill/>
        </p:spPr>
        <p:txBody>
          <a:bodyPr wrap="non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solidFill>
                  <a:schemeClr val="bg1"/>
                </a:solidFill>
                <a:effectLst/>
                <a:uLnTx/>
                <a:uFillTx/>
              </a:rPr>
              <a:t>Public IPs</a:t>
            </a:r>
          </a:p>
        </p:txBody>
      </p:sp>
      <p:sp>
        <p:nvSpPr>
          <p:cNvPr id="48" name="Rectangle: Rounded Corners 47"/>
          <p:cNvSpPr/>
          <p:nvPr/>
        </p:nvSpPr>
        <p:spPr bwMode="auto">
          <a:xfrm>
            <a:off x="10353413" y="1272213"/>
            <a:ext cx="1680427" cy="3862385"/>
          </a:xfrm>
          <a:prstGeom prst="roundRect">
            <a:avLst>
              <a:gd name="adj" fmla="val 5030"/>
            </a:avLst>
          </a:prstGeom>
          <a:noFill/>
          <a:ln w="22225">
            <a:solidFill>
              <a:srgbClr val="04B7EB"/>
            </a:solidFill>
            <a:prstDash val="sysDot"/>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49" name="TextBox 48"/>
          <p:cNvSpPr txBox="1"/>
          <p:nvPr/>
        </p:nvSpPr>
        <p:spPr>
          <a:xfrm>
            <a:off x="10270489" y="5149847"/>
            <a:ext cx="1846275" cy="871008"/>
          </a:xfrm>
          <a:prstGeom prst="rect">
            <a:avLst/>
          </a:prstGeom>
          <a:noFill/>
        </p:spPr>
        <p:txBody>
          <a:bodyPr wrap="none" lIns="182880" tIns="146304" rIns="182880" bIns="146304"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chemeClr val="bg1"/>
                </a:solidFill>
                <a:effectLst/>
                <a:uLnTx/>
                <a:uFillTx/>
              </a:rPr>
              <a:t>Availability set</a:t>
            </a:r>
          </a:p>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chemeClr val="bg1"/>
                </a:solidFill>
                <a:effectLst/>
                <a:uLnTx/>
                <a:uFillTx/>
              </a:rPr>
              <a:t>back-end </a:t>
            </a:r>
            <a:r>
              <a:rPr lang="en-US" kern="0">
                <a:solidFill>
                  <a:schemeClr val="bg1"/>
                </a:solidFill>
              </a:rPr>
              <a:t>p</a:t>
            </a:r>
            <a:r>
              <a:rPr kumimoji="0" lang="en-US" sz="1800" b="0" i="0" u="none" strike="noStrike" kern="0" cap="none" spc="0" normalizeH="0" baseline="0" noProof="0" err="1">
                <a:ln>
                  <a:noFill/>
                </a:ln>
                <a:solidFill>
                  <a:schemeClr val="bg1"/>
                </a:solidFill>
                <a:effectLst/>
                <a:uLnTx/>
                <a:uFillTx/>
              </a:rPr>
              <a:t>ool</a:t>
            </a:r>
            <a:endParaRPr kumimoji="0" lang="en-US" sz="1800" b="0" i="0" u="none" strike="noStrike" kern="0" cap="none" spc="0" normalizeH="0" baseline="0" noProof="0">
              <a:ln>
                <a:noFill/>
              </a:ln>
              <a:solidFill>
                <a:schemeClr val="bg1"/>
              </a:solidFill>
              <a:effectLst/>
              <a:uLnTx/>
              <a:uFillTx/>
            </a:endParaRPr>
          </a:p>
        </p:txBody>
      </p:sp>
    </p:spTree>
    <p:extLst>
      <p:ext uri="{BB962C8B-B14F-4D97-AF65-F5344CB8AC3E}">
        <p14:creationId xmlns:p14="http://schemas.microsoft.com/office/powerpoint/2010/main" val="1008408047"/>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p:cNvSpPr>
            <a:spLocks noGrp="1"/>
          </p:cNvSpPr>
          <p:nvPr>
            <p:ph type="title"/>
          </p:nvPr>
        </p:nvSpPr>
        <p:spPr/>
        <p:txBody>
          <a:bodyPr/>
          <a:lstStyle/>
          <a:p>
            <a:r>
              <a:rPr lang="en-US"/>
              <a:t>Multiple VIPs on ILB – Scenarios</a:t>
            </a:r>
          </a:p>
        </p:txBody>
      </p:sp>
      <p:sp>
        <p:nvSpPr>
          <p:cNvPr id="5" name="Rectangle: Rounded Corners 4"/>
          <p:cNvSpPr/>
          <p:nvPr/>
        </p:nvSpPr>
        <p:spPr bwMode="auto">
          <a:xfrm>
            <a:off x="503237" y="4086732"/>
            <a:ext cx="5449938" cy="2362200"/>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sp>
        <p:nvSpPr>
          <p:cNvPr id="6" name="Rectangle: Rounded Corners 5"/>
          <p:cNvSpPr/>
          <p:nvPr/>
        </p:nvSpPr>
        <p:spPr bwMode="auto">
          <a:xfrm>
            <a:off x="6446837" y="4086977"/>
            <a:ext cx="5449938" cy="2362200"/>
          </a:xfrm>
          <a:prstGeom prst="round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7" name="Picture 6"/>
          <p:cNvPicPr>
            <a:picLocks noChangeAspect="1"/>
          </p:cNvPicPr>
          <p:nvPr/>
        </p:nvPicPr>
        <p:blipFill>
          <a:blip r:embed="rId3"/>
          <a:stretch>
            <a:fillRect/>
          </a:stretch>
        </p:blipFill>
        <p:spPr>
          <a:xfrm>
            <a:off x="715061" y="4315332"/>
            <a:ext cx="5045976" cy="1947202"/>
          </a:xfrm>
          <a:prstGeom prst="rect">
            <a:avLst/>
          </a:prstGeom>
        </p:spPr>
      </p:pic>
      <p:pic>
        <p:nvPicPr>
          <p:cNvPr id="8" name="Picture 7"/>
          <p:cNvPicPr>
            <a:picLocks noChangeAspect="1"/>
          </p:cNvPicPr>
          <p:nvPr/>
        </p:nvPicPr>
        <p:blipFill>
          <a:blip r:embed="rId4"/>
          <a:stretch>
            <a:fillRect/>
          </a:stretch>
        </p:blipFill>
        <p:spPr>
          <a:xfrm>
            <a:off x="6750844" y="4239132"/>
            <a:ext cx="4647263" cy="2338005"/>
          </a:xfrm>
          <a:prstGeom prst="rect">
            <a:avLst/>
          </a:prstGeom>
        </p:spPr>
      </p:pic>
      <p:sp>
        <p:nvSpPr>
          <p:cNvPr id="9" name="Text Placeholder 1"/>
          <p:cNvSpPr txBox="1">
            <a:spLocks/>
          </p:cNvSpPr>
          <p:nvPr/>
        </p:nvSpPr>
        <p:spPr>
          <a:xfrm>
            <a:off x="9646444" y="3322101"/>
            <a:ext cx="2173338" cy="72244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14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chemeClr val="tx1"/>
                </a:solidFill>
                <a:effectLst/>
                <a:uLnTx/>
                <a:uFillTx/>
                <a:latin typeface="+mj-lt"/>
                <a:ea typeface="+mn-ea"/>
                <a:cs typeface="+mn-cs"/>
              </a:rPr>
              <a:t>SQL </a:t>
            </a:r>
            <a:r>
              <a:rPr kumimoji="0" lang="en-US" sz="1600" b="1" i="0" u="none" strike="noStrike" kern="1200" cap="none" spc="0" normalizeH="0" baseline="0" noProof="0" err="1">
                <a:ln>
                  <a:noFill/>
                </a:ln>
                <a:solidFill>
                  <a:schemeClr val="tx1"/>
                </a:solidFill>
                <a:effectLst/>
                <a:uLnTx/>
                <a:uFillTx/>
                <a:latin typeface="+mj-lt"/>
                <a:ea typeface="+mn-ea"/>
                <a:cs typeface="+mn-cs"/>
              </a:rPr>
              <a:t>AlwaysOn</a:t>
            </a:r>
            <a:r>
              <a:rPr kumimoji="0" lang="en-US" sz="1600" b="1" i="0" u="none" strike="noStrike" kern="1200" cap="none" spc="0" normalizeH="0" baseline="0" noProof="0">
                <a:ln>
                  <a:noFill/>
                </a:ln>
                <a:solidFill>
                  <a:schemeClr val="tx1"/>
                </a:solidFill>
                <a:effectLst/>
                <a:uLnTx/>
                <a:uFillTx/>
                <a:latin typeface="+mj-lt"/>
                <a:ea typeface="+mn-ea"/>
                <a:cs typeface="+mn-cs"/>
              </a:rPr>
              <a:t>, multiple AG</a:t>
            </a:r>
          </a:p>
        </p:txBody>
      </p:sp>
      <p:sp>
        <p:nvSpPr>
          <p:cNvPr id="10" name="Text Placeholder 1"/>
          <p:cNvSpPr txBox="1">
            <a:spLocks/>
          </p:cNvSpPr>
          <p:nvPr/>
        </p:nvSpPr>
        <p:spPr>
          <a:xfrm>
            <a:off x="709699" y="3322101"/>
            <a:ext cx="4154538" cy="72244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4000"/>
              </a:lnSpc>
              <a:spcBef>
                <a:spcPct val="20000"/>
              </a:spcBef>
              <a:spcAft>
                <a:spcPts val="0"/>
              </a:spcAft>
              <a:buClrTx/>
              <a:buSzPct val="90000"/>
              <a:buFont typeface="Wingdings" panose="05000000000000000000" pitchFamily="2" charset="2"/>
              <a:buNone/>
              <a:tabLst/>
              <a:defRPr/>
            </a:pPr>
            <a:r>
              <a:rPr kumimoji="0" lang="en-US" sz="1600" b="1" i="0" u="none" strike="noStrike" kern="1200" cap="none" spc="0" normalizeH="0" baseline="0" noProof="0">
                <a:ln>
                  <a:noFill/>
                </a:ln>
                <a:solidFill>
                  <a:schemeClr val="tx1"/>
                </a:solidFill>
                <a:effectLst/>
                <a:uLnTx/>
                <a:uFillTx/>
                <a:latin typeface="+mj-lt"/>
                <a:ea typeface="+mn-ea"/>
                <a:cs typeface="+mn-cs"/>
              </a:rPr>
              <a:t>Multiple VMs exposing services on VIPs with same port #</a:t>
            </a:r>
          </a:p>
        </p:txBody>
      </p:sp>
      <p:pic>
        <p:nvPicPr>
          <p:cNvPr id="2" name="Picture 1"/>
          <p:cNvPicPr>
            <a:picLocks noChangeAspect="1"/>
          </p:cNvPicPr>
          <p:nvPr/>
        </p:nvPicPr>
        <p:blipFill>
          <a:blip r:embed="rId5"/>
          <a:stretch>
            <a:fillRect/>
          </a:stretch>
        </p:blipFill>
        <p:spPr>
          <a:xfrm>
            <a:off x="10897024" y="5350752"/>
            <a:ext cx="542925" cy="804340"/>
          </a:xfrm>
          <a:prstGeom prst="rect">
            <a:avLst/>
          </a:prstGeom>
          <a:solidFill>
            <a:schemeClr val="bg1">
              <a:lumMod val="85000"/>
            </a:schemeClr>
          </a:solidFill>
        </p:spPr>
      </p:pic>
      <p:sp>
        <p:nvSpPr>
          <p:cNvPr id="14" name="Text Placeholder 1"/>
          <p:cNvSpPr>
            <a:spLocks noGrp="1"/>
          </p:cNvSpPr>
          <p:nvPr>
            <p:ph type="body" sz="quarter" idx="10"/>
          </p:nvPr>
        </p:nvSpPr>
        <p:spPr>
          <a:xfrm>
            <a:off x="366168" y="1212851"/>
            <a:ext cx="8234907" cy="2129814"/>
          </a:xfrm>
        </p:spPr>
        <p:txBody>
          <a:bodyPr/>
          <a:lstStyle/>
          <a:p>
            <a:pPr marL="0" indent="0">
              <a:buNone/>
            </a:pPr>
            <a:r>
              <a:rPr lang="en-US">
                <a:solidFill>
                  <a:srgbClr val="0078D7"/>
                </a:solidFill>
              </a:rPr>
              <a:t>Enables critical scenarios, including:</a:t>
            </a:r>
          </a:p>
          <a:p>
            <a:pPr marL="342900" lvl="1" indent="-342900" defTabSz="932742">
              <a:buClr>
                <a:schemeClr val="tx1"/>
              </a:buClr>
              <a:buSzPct val="100000"/>
            </a:pPr>
            <a:r>
              <a:rPr lang="en-US"/>
              <a:t>SQL </a:t>
            </a:r>
            <a:r>
              <a:rPr lang="en-US" err="1"/>
              <a:t>AlwaysOn</a:t>
            </a:r>
            <a:r>
              <a:rPr lang="en-US"/>
              <a:t> with multiple listeners for availability groups </a:t>
            </a:r>
          </a:p>
          <a:p>
            <a:pPr marL="0" indent="0">
              <a:buNone/>
            </a:pPr>
            <a:r>
              <a:rPr lang="en-US">
                <a:solidFill>
                  <a:srgbClr val="0078D7"/>
                </a:solidFill>
              </a:rPr>
              <a:t>Supports standard back-end pools as well as DSR (“floating IP”)</a:t>
            </a:r>
          </a:p>
        </p:txBody>
      </p:sp>
    </p:spTree>
    <p:extLst>
      <p:ext uri="{BB962C8B-B14F-4D97-AF65-F5344CB8AC3E}">
        <p14:creationId xmlns:p14="http://schemas.microsoft.com/office/powerpoint/2010/main" val="922300669"/>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IP addresses models</a:t>
            </a:r>
          </a:p>
        </p:txBody>
      </p:sp>
      <p:sp>
        <p:nvSpPr>
          <p:cNvPr id="2" name="Rectangle 2"/>
          <p:cNvSpPr>
            <a:spLocks noChangeArrowheads="1"/>
          </p:cNvSpPr>
          <p:nvPr/>
        </p:nvSpPr>
        <p:spPr bwMode="auto">
          <a:xfrm>
            <a:off x="1" y="-184665"/>
            <a:ext cx="184731" cy="36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19" rIns="91440" bIns="45719" numCol="1" anchor="ctr" anchorCtr="0" compatLnSpc="1">
            <a:prstTxWarp prst="textNoShape">
              <a:avLst/>
            </a:prstTxWarp>
            <a:spAutoFit/>
          </a:bodyPr>
          <a:lstStyle/>
          <a:p>
            <a:endParaRPr lang="en-US"/>
          </a:p>
        </p:txBody>
      </p:sp>
      <p:pic>
        <p:nvPicPr>
          <p:cNvPr id="6" name="Picture 5"/>
          <p:cNvPicPr>
            <a:picLocks noChangeAspect="1"/>
          </p:cNvPicPr>
          <p:nvPr/>
        </p:nvPicPr>
        <p:blipFill>
          <a:blip r:embed="rId3"/>
          <a:stretch>
            <a:fillRect/>
          </a:stretch>
        </p:blipFill>
        <p:spPr>
          <a:xfrm>
            <a:off x="3836194" y="1363662"/>
            <a:ext cx="4895850" cy="5286375"/>
          </a:xfrm>
          <a:prstGeom prst="rect">
            <a:avLst/>
          </a:prstGeom>
        </p:spPr>
      </p:pic>
    </p:spTree>
    <p:extLst>
      <p:ext uri="{BB962C8B-B14F-4D97-AF65-F5344CB8AC3E}">
        <p14:creationId xmlns:p14="http://schemas.microsoft.com/office/powerpoint/2010/main" val="4218544687"/>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Where is my packet going to – Troubleshooting routes</a:t>
            </a:r>
          </a:p>
        </p:txBody>
      </p:sp>
      <p:pic>
        <p:nvPicPr>
          <p:cNvPr id="7" name="Picture 6"/>
          <p:cNvPicPr>
            <a:picLocks noChangeAspect="1"/>
          </p:cNvPicPr>
          <p:nvPr/>
        </p:nvPicPr>
        <p:blipFill>
          <a:blip r:embed="rId3"/>
          <a:stretch>
            <a:fillRect/>
          </a:stretch>
        </p:blipFill>
        <p:spPr>
          <a:xfrm>
            <a:off x="6430046" y="1997377"/>
            <a:ext cx="5638674" cy="3265032"/>
          </a:xfrm>
          <a:prstGeom prst="rect">
            <a:avLst/>
          </a:prstGeom>
          <a:ln w="6350">
            <a:solidFill>
              <a:schemeClr val="bg1">
                <a:lumMod val="50000"/>
              </a:schemeClr>
            </a:solidFill>
          </a:ln>
        </p:spPr>
      </p:pic>
      <p:sp>
        <p:nvSpPr>
          <p:cNvPr id="10" name="Text Placeholder 1"/>
          <p:cNvSpPr txBox="1">
            <a:spLocks/>
          </p:cNvSpPr>
          <p:nvPr/>
        </p:nvSpPr>
        <p:spPr>
          <a:xfrm>
            <a:off x="366168" y="1868459"/>
            <a:ext cx="6063878" cy="3582519"/>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a:solidFill>
                  <a:schemeClr val="tx2"/>
                </a:solidFill>
              </a:rPr>
              <a:t>Effective rules applied on the NIC</a:t>
            </a:r>
          </a:p>
          <a:p>
            <a:r>
              <a:rPr lang="en-US" sz="3200">
                <a:solidFill>
                  <a:schemeClr val="tx2"/>
                </a:solidFill>
              </a:rPr>
              <a:t>Consolidated view of system, BGP and user defined routes</a:t>
            </a:r>
          </a:p>
          <a:p>
            <a:r>
              <a:rPr lang="en-US" sz="3200">
                <a:solidFill>
                  <a:schemeClr val="tx2"/>
                </a:solidFill>
              </a:rPr>
              <a:t>Filtered rules based on LPM</a:t>
            </a:r>
          </a:p>
          <a:p>
            <a:r>
              <a:rPr lang="en-US" sz="3200">
                <a:solidFill>
                  <a:schemeClr val="tx2"/>
                </a:solidFill>
              </a:rPr>
              <a:t>First stop for troubleshooting connectivity issues</a:t>
            </a:r>
          </a:p>
        </p:txBody>
      </p:sp>
    </p:spTree>
    <p:extLst>
      <p:ext uri="{BB962C8B-B14F-4D97-AF65-F5344CB8AC3E}">
        <p14:creationId xmlns:p14="http://schemas.microsoft.com/office/powerpoint/2010/main" val="4172505858"/>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p:cNvGrpSpPr/>
          <p:nvPr/>
        </p:nvGrpSpPr>
        <p:grpSpPr>
          <a:xfrm>
            <a:off x="5916076" y="1614676"/>
            <a:ext cx="6471214" cy="4677271"/>
            <a:chOff x="5592516" y="1380812"/>
            <a:chExt cx="7118335" cy="5144998"/>
          </a:xfrm>
        </p:grpSpPr>
        <p:grpSp>
          <p:nvGrpSpPr>
            <p:cNvPr id="5" name="Group 4"/>
            <p:cNvGrpSpPr/>
            <p:nvPr/>
          </p:nvGrpSpPr>
          <p:grpSpPr>
            <a:xfrm>
              <a:off x="9096923" y="1380812"/>
              <a:ext cx="2590800" cy="1641583"/>
              <a:chOff x="8199437" y="1040063"/>
              <a:chExt cx="2590800" cy="1641583"/>
            </a:xfrm>
          </p:grpSpPr>
          <p:sp>
            <p:nvSpPr>
              <p:cNvPr id="6" name="Rectangle 5"/>
              <p:cNvSpPr/>
              <p:nvPr/>
            </p:nvSpPr>
            <p:spPr bwMode="auto">
              <a:xfrm>
                <a:off x="8199437" y="1040063"/>
                <a:ext cx="2590800" cy="1600200"/>
              </a:xfrm>
              <a:prstGeom prst="rect">
                <a:avLst/>
              </a:prstGeom>
              <a:solidFill>
                <a:schemeClr val="tx1"/>
              </a:solidFill>
              <a:ln w="254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7" name="Picture 6"/>
              <p:cNvPicPr>
                <a:picLocks noChangeAspect="1"/>
              </p:cNvPicPr>
              <p:nvPr/>
            </p:nvPicPr>
            <p:blipFill>
              <a:blip r:embed="rId3">
                <a:duotone>
                  <a:prstClr val="black"/>
                  <a:schemeClr val="accent3">
                    <a:tint val="45000"/>
                    <a:satMod val="400000"/>
                  </a:schemeClr>
                </a:duotone>
              </a:blip>
              <a:stretch>
                <a:fillRect/>
              </a:stretch>
            </p:blipFill>
            <p:spPr>
              <a:xfrm>
                <a:off x="8291759" y="1259351"/>
                <a:ext cx="1138777" cy="1006224"/>
              </a:xfrm>
              <a:prstGeom prst="rect">
                <a:avLst/>
              </a:prstGeom>
              <a:solidFill>
                <a:schemeClr val="bg1"/>
              </a:solidFill>
            </p:spPr>
          </p:pic>
          <p:pic>
            <p:nvPicPr>
              <p:cNvPr id="8" name="Picture 7"/>
              <p:cNvPicPr>
                <a:picLocks noChangeAspect="1"/>
              </p:cNvPicPr>
              <p:nvPr/>
            </p:nvPicPr>
            <p:blipFill>
              <a:blip r:embed="rId3">
                <a:duotone>
                  <a:prstClr val="black"/>
                  <a:schemeClr val="accent3">
                    <a:tint val="45000"/>
                    <a:satMod val="400000"/>
                  </a:schemeClr>
                </a:duotone>
              </a:blip>
              <a:stretch>
                <a:fillRect/>
              </a:stretch>
            </p:blipFill>
            <p:spPr>
              <a:xfrm>
                <a:off x="9522858" y="1260938"/>
                <a:ext cx="1138777" cy="1006224"/>
              </a:xfrm>
              <a:prstGeom prst="rect">
                <a:avLst/>
              </a:prstGeom>
              <a:solidFill>
                <a:schemeClr val="bg1"/>
              </a:solidFill>
            </p:spPr>
          </p:pic>
          <p:sp>
            <p:nvSpPr>
              <p:cNvPr id="9" name="TextBox 8"/>
              <p:cNvSpPr txBox="1"/>
              <p:nvPr/>
            </p:nvSpPr>
            <p:spPr>
              <a:xfrm>
                <a:off x="8640609" y="2136881"/>
                <a:ext cx="1672177"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chemeClr val="bg1"/>
                    </a:solidFill>
                    <a:effectLst/>
                    <a:uLnTx/>
                    <a:uFillTx/>
                  </a:rPr>
                  <a:t>DMZ subnet</a:t>
                </a:r>
              </a:p>
            </p:txBody>
          </p:sp>
        </p:grpSp>
        <p:grpSp>
          <p:nvGrpSpPr>
            <p:cNvPr id="10" name="Group 9"/>
            <p:cNvGrpSpPr/>
            <p:nvPr/>
          </p:nvGrpSpPr>
          <p:grpSpPr>
            <a:xfrm>
              <a:off x="9021516" y="4849303"/>
              <a:ext cx="2590800" cy="1676507"/>
              <a:chOff x="8656637" y="4487862"/>
              <a:chExt cx="2590800" cy="1676507"/>
            </a:xfrm>
          </p:grpSpPr>
          <p:sp>
            <p:nvSpPr>
              <p:cNvPr id="11" name="Rectangle 10"/>
              <p:cNvSpPr/>
              <p:nvPr/>
            </p:nvSpPr>
            <p:spPr bwMode="auto">
              <a:xfrm>
                <a:off x="8656637" y="4487862"/>
                <a:ext cx="2590800" cy="1600200"/>
              </a:xfrm>
              <a:prstGeom prst="rect">
                <a:avLst/>
              </a:prstGeom>
              <a:solidFill>
                <a:schemeClr val="tx1"/>
              </a:solidFill>
              <a:ln w="254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12" name="Picture 11"/>
              <p:cNvPicPr>
                <a:picLocks noChangeAspect="1"/>
              </p:cNvPicPr>
              <p:nvPr/>
            </p:nvPicPr>
            <p:blipFill>
              <a:blip r:embed="rId3">
                <a:duotone>
                  <a:prstClr val="black"/>
                  <a:schemeClr val="accent3">
                    <a:tint val="45000"/>
                    <a:satMod val="400000"/>
                  </a:schemeClr>
                </a:duotone>
              </a:blip>
              <a:stretch>
                <a:fillRect/>
              </a:stretch>
            </p:blipFill>
            <p:spPr>
              <a:xfrm>
                <a:off x="8748959" y="4707150"/>
                <a:ext cx="1138777" cy="1006224"/>
              </a:xfrm>
              <a:prstGeom prst="rect">
                <a:avLst/>
              </a:prstGeom>
              <a:solidFill>
                <a:schemeClr val="bg1"/>
              </a:solidFill>
            </p:spPr>
          </p:pic>
          <p:pic>
            <p:nvPicPr>
              <p:cNvPr id="13" name="Picture 12"/>
              <p:cNvPicPr>
                <a:picLocks noChangeAspect="1"/>
              </p:cNvPicPr>
              <p:nvPr/>
            </p:nvPicPr>
            <p:blipFill>
              <a:blip r:embed="rId3">
                <a:duotone>
                  <a:prstClr val="black"/>
                  <a:schemeClr val="accent3">
                    <a:tint val="45000"/>
                    <a:satMod val="400000"/>
                  </a:schemeClr>
                </a:duotone>
              </a:blip>
              <a:stretch>
                <a:fillRect/>
              </a:stretch>
            </p:blipFill>
            <p:spPr>
              <a:xfrm>
                <a:off x="9980058" y="4708737"/>
                <a:ext cx="1138777" cy="1006224"/>
              </a:xfrm>
              <a:prstGeom prst="rect">
                <a:avLst/>
              </a:prstGeom>
              <a:solidFill>
                <a:schemeClr val="bg1"/>
              </a:solidFill>
            </p:spPr>
          </p:pic>
          <p:sp>
            <p:nvSpPr>
              <p:cNvPr id="14" name="TextBox 13"/>
              <p:cNvSpPr txBox="1"/>
              <p:nvPr/>
            </p:nvSpPr>
            <p:spPr>
              <a:xfrm>
                <a:off x="8942402" y="5619604"/>
                <a:ext cx="2146270"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chemeClr val="bg1"/>
                    </a:solidFill>
                    <a:effectLst/>
                    <a:uLnTx/>
                    <a:uFillTx/>
                  </a:rPr>
                  <a:t>Back-end subnet</a:t>
                </a:r>
              </a:p>
            </p:txBody>
          </p:sp>
        </p:grpSp>
        <p:grpSp>
          <p:nvGrpSpPr>
            <p:cNvPr id="15" name="Group 14"/>
            <p:cNvGrpSpPr/>
            <p:nvPr/>
          </p:nvGrpSpPr>
          <p:grpSpPr>
            <a:xfrm>
              <a:off x="5592516" y="3782503"/>
              <a:ext cx="2731301" cy="1546130"/>
              <a:chOff x="5684837" y="3421062"/>
              <a:chExt cx="2731301" cy="1546130"/>
            </a:xfrm>
          </p:grpSpPr>
          <p:sp>
            <p:nvSpPr>
              <p:cNvPr id="16" name="Rectangle 15"/>
              <p:cNvSpPr/>
              <p:nvPr/>
            </p:nvSpPr>
            <p:spPr bwMode="auto">
              <a:xfrm>
                <a:off x="5684837" y="3421062"/>
                <a:ext cx="2286000" cy="1447800"/>
              </a:xfrm>
              <a:prstGeom prst="rect">
                <a:avLst/>
              </a:prstGeom>
              <a:solidFill>
                <a:schemeClr val="accent4">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5439">
                        <a:srgbClr val="F8F8F8"/>
                      </a:gs>
                      <a:gs pos="10000">
                        <a:srgbClr val="F8F8F8"/>
                      </a:gs>
                    </a:gsLst>
                    <a:lin ang="5400000" scaled="0"/>
                  </a:gradFill>
                  <a:effectLst/>
                  <a:uLnTx/>
                  <a:uFillTx/>
                </a:endParaRPr>
              </a:p>
            </p:txBody>
          </p:sp>
          <p:pic>
            <p:nvPicPr>
              <p:cNvPr id="17" name="Picture 1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89637" y="3704494"/>
                <a:ext cx="564039" cy="564039"/>
              </a:xfrm>
              <a:prstGeom prst="rect">
                <a:avLst/>
              </a:prstGeom>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132637" y="3725861"/>
                <a:ext cx="564039" cy="564039"/>
              </a:xfrm>
              <a:prstGeom prst="rect">
                <a:avLst/>
              </a:prstGeom>
            </p:spPr>
          </p:pic>
          <p:sp>
            <p:nvSpPr>
              <p:cNvPr id="19" name="TextBox 18"/>
              <p:cNvSpPr txBox="1"/>
              <p:nvPr/>
            </p:nvSpPr>
            <p:spPr>
              <a:xfrm>
                <a:off x="5849136" y="4422427"/>
                <a:ext cx="2567002" cy="5447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solidFill>
                      <a:schemeClr val="bg1"/>
                    </a:solidFill>
                    <a:effectLst/>
                    <a:uLnTx/>
                    <a:uFillTx/>
                  </a:rPr>
                  <a:t>Firewall Appliance</a:t>
                </a:r>
              </a:p>
            </p:txBody>
          </p:sp>
          <p:sp>
            <p:nvSpPr>
              <p:cNvPr id="20" name="TextBox 19"/>
              <p:cNvSpPr txBox="1"/>
              <p:nvPr/>
            </p:nvSpPr>
            <p:spPr>
              <a:xfrm>
                <a:off x="5932011" y="4152138"/>
                <a:ext cx="895826" cy="4616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chemeClr val="bg1"/>
                    </a:solidFill>
                    <a:effectLst/>
                    <a:uLnTx/>
                    <a:uFillTx/>
                  </a:rPr>
                  <a:t>VM1</a:t>
                </a:r>
              </a:p>
            </p:txBody>
          </p:sp>
          <p:sp>
            <p:nvSpPr>
              <p:cNvPr id="21" name="TextBox 20"/>
              <p:cNvSpPr txBox="1"/>
              <p:nvPr/>
            </p:nvSpPr>
            <p:spPr>
              <a:xfrm>
                <a:off x="7075011" y="4152138"/>
                <a:ext cx="820975" cy="4616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200" b="0" i="0" u="none" strike="noStrike" kern="0" cap="none" spc="0" normalizeH="0" baseline="0" noProof="0">
                    <a:ln>
                      <a:noFill/>
                    </a:ln>
                    <a:solidFill>
                      <a:schemeClr val="bg1"/>
                    </a:solidFill>
                    <a:effectLst/>
                    <a:uLnTx/>
                    <a:uFillTx/>
                  </a:rPr>
                  <a:t>VM2</a:t>
                </a:r>
              </a:p>
            </p:txBody>
          </p:sp>
        </p:grpSp>
        <p:pic>
          <p:nvPicPr>
            <p:cNvPr id="22" name="Picture 21"/>
            <p:cNvPicPr>
              <a:picLocks noChangeAspect="1"/>
            </p:cNvPicPr>
            <p:nvPr/>
          </p:nvPicPr>
          <p:blipFill>
            <a:blip r:embed="rId5">
              <a:duotone>
                <a:schemeClr val="accent3">
                  <a:shade val="45000"/>
                  <a:satMod val="135000"/>
                </a:schemeClr>
                <a:prstClr val="white"/>
              </a:duotone>
            </a:blip>
            <a:stretch>
              <a:fillRect/>
            </a:stretch>
          </p:blipFill>
          <p:spPr>
            <a:xfrm>
              <a:off x="6391716" y="2937762"/>
              <a:ext cx="859922" cy="894481"/>
            </a:xfrm>
            <a:prstGeom prst="rect">
              <a:avLst/>
            </a:prstGeom>
          </p:spPr>
        </p:pic>
        <p:sp>
          <p:nvSpPr>
            <p:cNvPr id="23" name="Rounded Rectangle 23"/>
            <p:cNvSpPr/>
            <p:nvPr/>
          </p:nvSpPr>
          <p:spPr bwMode="auto">
            <a:xfrm>
              <a:off x="9990044" y="2858462"/>
              <a:ext cx="653743" cy="296718"/>
            </a:xfrm>
            <a:prstGeom prst="roundRect">
              <a:avLst/>
            </a:prstGeom>
            <a:solidFill>
              <a:schemeClr val="accent1">
                <a:lumMod val="60000"/>
                <a:lumOff val="4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gradFill>
                    <a:gsLst>
                      <a:gs pos="5439">
                        <a:srgbClr val="F8F8F8"/>
                      </a:gs>
                      <a:gs pos="10000">
                        <a:srgbClr val="F8F8F8"/>
                      </a:gs>
                    </a:gsLst>
                    <a:lin ang="5400000" scaled="0"/>
                  </a:gradFill>
                  <a:effectLst/>
                  <a:uLnTx/>
                  <a:uFillTx/>
                </a:rPr>
                <a:t>UDR</a:t>
              </a:r>
            </a:p>
          </p:txBody>
        </p:sp>
        <p:cxnSp>
          <p:nvCxnSpPr>
            <p:cNvPr id="24" name="Straight Arrow Connector 23"/>
            <p:cNvCxnSpPr/>
            <p:nvPr/>
          </p:nvCxnSpPr>
          <p:spPr>
            <a:xfrm flipH="1">
              <a:off x="6179335" y="3630103"/>
              <a:ext cx="556181" cy="435832"/>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8" idx="0"/>
            </p:cNvCxnSpPr>
            <p:nvPr/>
          </p:nvCxnSpPr>
          <p:spPr>
            <a:xfrm>
              <a:off x="6821677" y="3630103"/>
              <a:ext cx="500659" cy="457199"/>
            </a:xfrm>
            <a:prstGeom prst="straightConnector1">
              <a:avLst/>
            </a:prstGeom>
            <a:ln>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429142" y="2502809"/>
              <a:ext cx="964035" cy="627864"/>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400" b="0" i="0" u="none" strike="noStrike" kern="0" cap="none" spc="0" normalizeH="0" baseline="0" noProof="0">
                  <a:ln>
                    <a:noFill/>
                  </a:ln>
                  <a:gradFill>
                    <a:gsLst>
                      <a:gs pos="2917">
                        <a:schemeClr val="tx1"/>
                      </a:gs>
                      <a:gs pos="30000">
                        <a:schemeClr val="tx1"/>
                      </a:gs>
                    </a:gsLst>
                    <a:lin ang="5400000" scaled="0"/>
                  </a:gradFill>
                  <a:effectLst/>
                  <a:uLnTx/>
                  <a:uFillTx/>
                </a:rPr>
                <a:t>ILB</a:t>
              </a:r>
            </a:p>
          </p:txBody>
        </p:sp>
        <p:cxnSp>
          <p:nvCxnSpPr>
            <p:cNvPr id="27" name="Elbow Connector 41"/>
            <p:cNvCxnSpPr>
              <a:stCxn id="23" idx="2"/>
              <a:endCxn id="22" idx="3"/>
            </p:cNvCxnSpPr>
            <p:nvPr/>
          </p:nvCxnSpPr>
          <p:spPr>
            <a:xfrm rot="5400000">
              <a:off x="8669366" y="1737452"/>
              <a:ext cx="229823" cy="3065278"/>
            </a:xfrm>
            <a:prstGeom prst="bentConnector2">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10196251" y="3059228"/>
              <a:ext cx="2514600" cy="489365"/>
            </a:xfrm>
            <a:prstGeom prst="rect">
              <a:avLst/>
            </a:prstGeom>
            <a:no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schemeClr val="tx1"/>
                      </a:gs>
                      <a:gs pos="30000">
                        <a:schemeClr val="tx1"/>
                      </a:gs>
                    </a:gsLst>
                    <a:lin ang="5400000" scaled="0"/>
                  </a:gradFill>
                  <a:effectLst/>
                  <a:uLnTx/>
                  <a:uFillTx/>
                </a:rPr>
                <a:t>Back-end subnet </a:t>
              </a:r>
              <a:r>
                <a:rPr kumimoji="0" lang="en-US" sz="1400" b="0" i="0" u="none" strike="noStrike" kern="0" cap="none" spc="0" normalizeH="0" baseline="0" noProof="0">
                  <a:ln>
                    <a:noFill/>
                  </a:ln>
                  <a:gradFill>
                    <a:gsLst>
                      <a:gs pos="2917">
                        <a:schemeClr val="tx1"/>
                      </a:gs>
                      <a:gs pos="30000">
                        <a:schemeClr val="tx1"/>
                      </a:gs>
                    </a:gsLst>
                    <a:lin ang="5400000" scaled="0"/>
                  </a:gradFill>
                  <a:effectLst/>
                  <a:uLnTx/>
                  <a:uFillTx/>
                  <a:sym typeface="Wingdings" panose="05000000000000000000" pitchFamily="2" charset="2"/>
                </a:rPr>
                <a:t> ILB</a:t>
              </a:r>
              <a:endParaRPr kumimoji="0" lang="en-US" sz="1400" b="0" i="0" u="none" strike="noStrike" kern="0" cap="none" spc="0" normalizeH="0" baseline="0" noProof="0">
                <a:ln>
                  <a:noFill/>
                </a:ln>
                <a:gradFill>
                  <a:gsLst>
                    <a:gs pos="2917">
                      <a:schemeClr val="tx1"/>
                    </a:gs>
                    <a:gs pos="30000">
                      <a:schemeClr val="tx1"/>
                    </a:gs>
                  </a:gsLst>
                  <a:lin ang="5400000" scaled="0"/>
                </a:gradFill>
                <a:effectLst/>
                <a:uLnTx/>
                <a:uFillTx/>
              </a:endParaRPr>
            </a:p>
          </p:txBody>
        </p:sp>
        <p:cxnSp>
          <p:nvCxnSpPr>
            <p:cNvPr id="29" name="Elbow Connector 44"/>
            <p:cNvCxnSpPr/>
            <p:nvPr/>
          </p:nvCxnSpPr>
          <p:spPr>
            <a:xfrm>
              <a:off x="6735516" y="5230303"/>
              <a:ext cx="2286000" cy="533400"/>
            </a:xfrm>
            <a:prstGeom prst="bentConnector3">
              <a:avLst>
                <a:gd name="adj1" fmla="val 0"/>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Explosion 1 50"/>
            <p:cNvSpPr/>
            <p:nvPr/>
          </p:nvSpPr>
          <p:spPr bwMode="auto">
            <a:xfrm>
              <a:off x="7048299" y="2270857"/>
              <a:ext cx="1563348" cy="1077308"/>
            </a:xfrm>
            <a:prstGeom prst="irregularSeal1">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gradFill>
                    <a:gsLst>
                      <a:gs pos="5439">
                        <a:srgbClr val="F8F8F8"/>
                      </a:gs>
                      <a:gs pos="10000">
                        <a:srgbClr val="F8F8F8"/>
                      </a:gs>
                    </a:gsLst>
                    <a:lin ang="5400000" scaled="0"/>
                  </a:gradFill>
                  <a:effectLst/>
                  <a:uLnTx/>
                  <a:uFillTx/>
                </a:rPr>
                <a:t>Any port, any protocol</a:t>
              </a:r>
            </a:p>
          </p:txBody>
        </p:sp>
      </p:grpSp>
      <p:sp>
        <p:nvSpPr>
          <p:cNvPr id="34" name="Text Placeholder 1"/>
          <p:cNvSpPr>
            <a:spLocks noGrp="1"/>
          </p:cNvSpPr>
          <p:nvPr>
            <p:ph type="body" sz="quarter" idx="10"/>
          </p:nvPr>
        </p:nvSpPr>
        <p:spPr>
          <a:xfrm>
            <a:off x="366168" y="1212851"/>
            <a:ext cx="5226348" cy="4896725"/>
          </a:xfrm>
        </p:spPr>
        <p:txBody>
          <a:bodyPr/>
          <a:lstStyle/>
          <a:p>
            <a:r>
              <a:rPr lang="en-US" sz="3200">
                <a:solidFill>
                  <a:schemeClr val="tx2"/>
                </a:solidFill>
              </a:rPr>
              <a:t>High availability for NVA through Azure Internal  Load Balancer (ILB)</a:t>
            </a:r>
          </a:p>
          <a:p>
            <a:r>
              <a:rPr lang="en-US" sz="3200">
                <a:solidFill>
                  <a:schemeClr val="tx2"/>
                </a:solidFill>
              </a:rPr>
              <a:t>ILB supports any port,</a:t>
            </a:r>
            <a:br>
              <a:rPr lang="en-US" sz="3200">
                <a:solidFill>
                  <a:schemeClr val="tx2"/>
                </a:solidFill>
              </a:rPr>
            </a:br>
            <a:r>
              <a:rPr lang="en-US" sz="3200">
                <a:solidFill>
                  <a:schemeClr val="tx2"/>
                </a:solidFill>
              </a:rPr>
              <a:t>any protocol</a:t>
            </a:r>
          </a:p>
          <a:p>
            <a:r>
              <a:rPr lang="en-US" sz="3200">
                <a:solidFill>
                  <a:schemeClr val="tx2"/>
                </a:solidFill>
              </a:rPr>
              <a:t>UDR supports ILB as     next hop IP address</a:t>
            </a:r>
          </a:p>
          <a:p>
            <a:r>
              <a:rPr lang="en-US" sz="3200">
                <a:solidFill>
                  <a:schemeClr val="tx2"/>
                </a:solidFill>
              </a:rPr>
              <a:t>Failover in less than            15 seconds</a:t>
            </a:r>
          </a:p>
          <a:p>
            <a:pPr lvl="1"/>
            <a:endParaRPr lang="en-US" sz="1600">
              <a:solidFill>
                <a:schemeClr val="tx1"/>
              </a:solidFill>
              <a:latin typeface="+mj-lt"/>
            </a:endParaRPr>
          </a:p>
        </p:txBody>
      </p:sp>
      <p:sp>
        <p:nvSpPr>
          <p:cNvPr id="35" name="Title 16"/>
          <p:cNvSpPr txBox="1">
            <a:spLocks/>
          </p:cNvSpPr>
          <p:nvPr/>
        </p:nvSpPr>
        <p:spPr>
          <a:xfrm>
            <a:off x="366169" y="295278"/>
            <a:ext cx="11702551" cy="917575"/>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48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HA for NVA (ILB any port)</a:t>
            </a:r>
          </a:p>
        </p:txBody>
      </p:sp>
      <p:sp>
        <p:nvSpPr>
          <p:cNvPr id="33" name="Trapezoid 32">
            <a:extLst>
              <a:ext uri="{FF2B5EF4-FFF2-40B4-BE49-F238E27FC236}">
                <a16:creationId xmlns:a16="http://schemas.microsoft.com/office/drawing/2014/main" id="{2B0822DC-F5B5-4DA0-BF78-B918BCD5FBFD}"/>
              </a:ext>
            </a:extLst>
          </p:cNvPr>
          <p:cNvSpPr/>
          <p:nvPr/>
        </p:nvSpPr>
        <p:spPr bwMode="auto">
          <a:xfrm rot="2700000">
            <a:off x="10794945" y="352519"/>
            <a:ext cx="2127746" cy="469444"/>
          </a:xfrm>
          <a:prstGeom prst="trapezoid">
            <a:avLst>
              <a:gd name="adj" fmla="val 10119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r>
              <a:rPr lang="en-US" sz="2000" b="1" kern="0" dirty="0">
                <a:gradFill>
                  <a:gsLst>
                    <a:gs pos="0">
                      <a:srgbClr val="FFFFFF"/>
                    </a:gs>
                    <a:gs pos="100000">
                      <a:srgbClr val="FFFFFF"/>
                    </a:gs>
                  </a:gsLst>
                  <a:lin ang="5400000" scaled="0"/>
                </a:gradFill>
                <a:ea typeface="Segoe UI" pitchFamily="34" charset="0"/>
                <a:cs typeface="Segoe UI" pitchFamily="34" charset="0"/>
              </a:rPr>
              <a:t>Preview</a:t>
            </a:r>
          </a:p>
        </p:txBody>
      </p:sp>
    </p:spTree>
    <p:extLst>
      <p:ext uri="{BB962C8B-B14F-4D97-AF65-F5344CB8AC3E}">
        <p14:creationId xmlns:p14="http://schemas.microsoft.com/office/powerpoint/2010/main" val="2307378909"/>
      </p:ext>
    </p:extLst>
  </p:cSld>
  <p:clrMapOvr>
    <a:masterClrMapping/>
  </p:clrMapOvr>
  <p:transition>
    <p:fad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CA29-A8FF-43A7-9702-EDC3D8B99C33}"/>
              </a:ext>
            </a:extLst>
          </p:cNvPr>
          <p:cNvSpPr>
            <a:spLocks noGrp="1"/>
          </p:cNvSpPr>
          <p:nvPr>
            <p:ph type="title"/>
          </p:nvPr>
        </p:nvSpPr>
        <p:spPr/>
        <p:txBody>
          <a:bodyPr/>
          <a:lstStyle/>
          <a:p>
            <a:r>
              <a:rPr lang="en-US"/>
              <a:t>Network Watcher</a:t>
            </a:r>
            <a:endParaRPr lang="en-US" i="1"/>
          </a:p>
        </p:txBody>
      </p:sp>
      <p:graphicFrame>
        <p:nvGraphicFramePr>
          <p:cNvPr id="6" name="Diagram 5">
            <a:extLst>
              <a:ext uri="{FF2B5EF4-FFF2-40B4-BE49-F238E27FC236}">
                <a16:creationId xmlns:a16="http://schemas.microsoft.com/office/drawing/2014/main" id="{48755812-8A6D-41BC-A17B-2F7563B9327E}"/>
              </a:ext>
            </a:extLst>
          </p:cNvPr>
          <p:cNvGraphicFramePr/>
          <p:nvPr>
            <p:extLst/>
          </p:nvPr>
        </p:nvGraphicFramePr>
        <p:xfrm>
          <a:off x="275511" y="1211904"/>
          <a:ext cx="11885583" cy="54833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1">
            <a:extLst>
              <a:ext uri="{FF2B5EF4-FFF2-40B4-BE49-F238E27FC236}">
                <a16:creationId xmlns:a16="http://schemas.microsoft.com/office/drawing/2014/main" id="{CE20F579-0B6B-4922-B27F-0BCD2FE5A37D}"/>
              </a:ext>
            </a:extLst>
          </p:cNvPr>
          <p:cNvSpPr txBox="1">
            <a:spLocks/>
          </p:cNvSpPr>
          <p:nvPr/>
        </p:nvSpPr>
        <p:spPr>
          <a:xfrm>
            <a:off x="274733" y="1054124"/>
            <a:ext cx="11886361" cy="917327"/>
          </a:xfrm>
          <a:prstGeom prst="rect">
            <a:avLst/>
          </a:prstGeom>
        </p:spPr>
        <p:txBody>
          <a:bodyPr vert="horz" wrap="square" lIns="146264" tIns="91415" rIns="146264" bIns="91415"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3199" i="1"/>
              <a:t>end to end insights into your network</a:t>
            </a:r>
            <a:endParaRPr lang="en-US" sz="4799" i="1"/>
          </a:p>
        </p:txBody>
      </p:sp>
    </p:spTree>
    <p:extLst>
      <p:ext uri="{BB962C8B-B14F-4D97-AF65-F5344CB8AC3E}">
        <p14:creationId xmlns:p14="http://schemas.microsoft.com/office/powerpoint/2010/main" val="406728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FCA29-A8FF-43A7-9702-EDC3D8B99C33}"/>
              </a:ext>
            </a:extLst>
          </p:cNvPr>
          <p:cNvSpPr>
            <a:spLocks noGrp="1"/>
          </p:cNvSpPr>
          <p:nvPr>
            <p:ph type="title"/>
          </p:nvPr>
        </p:nvSpPr>
        <p:spPr/>
        <p:txBody>
          <a:bodyPr/>
          <a:lstStyle/>
          <a:p>
            <a:r>
              <a:rPr lang="en-US"/>
              <a:t>Network Watcher - </a:t>
            </a:r>
            <a:r>
              <a:rPr lang="en-US" sz="3600" i="1"/>
              <a:t>Connectivity Check</a:t>
            </a:r>
            <a:endParaRPr lang="en-US" i="1"/>
          </a:p>
        </p:txBody>
      </p:sp>
      <p:sp>
        <p:nvSpPr>
          <p:cNvPr id="3" name="Text Placeholder 2"/>
          <p:cNvSpPr>
            <a:spLocks noGrp="1"/>
          </p:cNvSpPr>
          <p:nvPr>
            <p:ph type="body" sz="quarter" idx="10"/>
          </p:nvPr>
        </p:nvSpPr>
        <p:spPr>
          <a:xfrm>
            <a:off x="274668" y="1211580"/>
            <a:ext cx="3860870" cy="5628347"/>
          </a:xfrm>
        </p:spPr>
        <p:txBody>
          <a:bodyPr>
            <a:normAutofit/>
          </a:bodyPr>
          <a:lstStyle/>
          <a:p>
            <a:pPr marL="0" indent="0">
              <a:buNone/>
            </a:pPr>
            <a:r>
              <a:rPr lang="en-US" b="1"/>
              <a:t>Issue</a:t>
            </a:r>
          </a:p>
          <a:p>
            <a:pPr lvl="1"/>
            <a:r>
              <a:rPr lang="en-US"/>
              <a:t>Customers have no way to determine if connectivity issues are due to infrastructure or misconfiguration</a:t>
            </a:r>
          </a:p>
          <a:p>
            <a:pPr lvl="1"/>
            <a:endParaRPr lang="en-US"/>
          </a:p>
          <a:p>
            <a:pPr marL="0" indent="0">
              <a:buNone/>
            </a:pPr>
            <a:r>
              <a:rPr lang="en-US" b="1"/>
              <a:t>Solution</a:t>
            </a:r>
          </a:p>
          <a:p>
            <a:pPr lvl="1"/>
            <a:r>
              <a:rPr lang="en-US"/>
              <a:t>Network Watcher Connectivity check helps validate connectivity between VMs or between a VM and any endpoint</a:t>
            </a:r>
          </a:p>
        </p:txBody>
      </p:sp>
      <p:sp>
        <p:nvSpPr>
          <p:cNvPr id="4" name="Title 1">
            <a:extLst>
              <a:ext uri="{FF2B5EF4-FFF2-40B4-BE49-F238E27FC236}">
                <a16:creationId xmlns:a16="http://schemas.microsoft.com/office/drawing/2014/main" id="{CE20F579-0B6B-4922-B27F-0BCD2FE5A37D}"/>
              </a:ext>
            </a:extLst>
          </p:cNvPr>
          <p:cNvSpPr txBox="1">
            <a:spLocks/>
          </p:cNvSpPr>
          <p:nvPr/>
        </p:nvSpPr>
        <p:spPr>
          <a:xfrm>
            <a:off x="274733" y="1054124"/>
            <a:ext cx="11886361" cy="917327"/>
          </a:xfrm>
          <a:prstGeom prst="rect">
            <a:avLst/>
          </a:prstGeom>
        </p:spPr>
        <p:txBody>
          <a:bodyPr vert="horz" wrap="square" lIns="146264" tIns="91415" rIns="146264" bIns="91415"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lang="en-US" sz="4799" i="1"/>
          </a:p>
        </p:txBody>
      </p:sp>
      <p:pic>
        <p:nvPicPr>
          <p:cNvPr id="8" name="Picture 7">
            <a:extLst>
              <a:ext uri="{FF2B5EF4-FFF2-40B4-BE49-F238E27FC236}">
                <a16:creationId xmlns:a16="http://schemas.microsoft.com/office/drawing/2014/main" id="{E2E39F8A-F581-424C-BB25-BB82EFFD2B95}"/>
              </a:ext>
            </a:extLst>
          </p:cNvPr>
          <p:cNvPicPr>
            <a:picLocks noChangeAspect="1"/>
          </p:cNvPicPr>
          <p:nvPr/>
        </p:nvPicPr>
        <p:blipFill>
          <a:blip r:embed="rId3"/>
          <a:stretch>
            <a:fillRect/>
          </a:stretch>
        </p:blipFill>
        <p:spPr>
          <a:xfrm>
            <a:off x="10562579" y="2290671"/>
            <a:ext cx="1872309" cy="4713239"/>
          </a:xfrm>
          <a:prstGeom prst="rect">
            <a:avLst/>
          </a:prstGeom>
        </p:spPr>
      </p:pic>
      <p:pic>
        <p:nvPicPr>
          <p:cNvPr id="13" name="Picture 12">
            <a:extLst>
              <a:ext uri="{FF2B5EF4-FFF2-40B4-BE49-F238E27FC236}">
                <a16:creationId xmlns:a16="http://schemas.microsoft.com/office/drawing/2014/main" id="{0A2E2410-89EA-46EB-9198-4C543D0EFD1F}"/>
              </a:ext>
            </a:extLst>
          </p:cNvPr>
          <p:cNvPicPr>
            <a:picLocks noChangeAspect="1"/>
          </p:cNvPicPr>
          <p:nvPr/>
        </p:nvPicPr>
        <p:blipFill>
          <a:blip r:embed="rId4"/>
          <a:stretch>
            <a:fillRect/>
          </a:stretch>
        </p:blipFill>
        <p:spPr>
          <a:xfrm>
            <a:off x="4233246" y="2280840"/>
            <a:ext cx="4261541" cy="4548456"/>
          </a:xfrm>
          <a:prstGeom prst="rect">
            <a:avLst/>
          </a:prstGeom>
        </p:spPr>
      </p:pic>
      <p:pic>
        <p:nvPicPr>
          <p:cNvPr id="14" name="Picture 13">
            <a:extLst>
              <a:ext uri="{FF2B5EF4-FFF2-40B4-BE49-F238E27FC236}">
                <a16:creationId xmlns:a16="http://schemas.microsoft.com/office/drawing/2014/main" id="{F5EACBFC-8DEA-458A-8CB9-023AAD5C9CBE}"/>
              </a:ext>
            </a:extLst>
          </p:cNvPr>
          <p:cNvPicPr>
            <a:picLocks noChangeAspect="1"/>
          </p:cNvPicPr>
          <p:nvPr/>
        </p:nvPicPr>
        <p:blipFill>
          <a:blip r:embed="rId5"/>
          <a:stretch>
            <a:fillRect/>
          </a:stretch>
        </p:blipFill>
        <p:spPr>
          <a:xfrm>
            <a:off x="8494787" y="2280839"/>
            <a:ext cx="2067793" cy="4216150"/>
          </a:xfrm>
          <a:prstGeom prst="rect">
            <a:avLst/>
          </a:prstGeom>
        </p:spPr>
      </p:pic>
      <p:sp>
        <p:nvSpPr>
          <p:cNvPr id="7" name="Trapezoid 6"/>
          <p:cNvSpPr/>
          <p:nvPr/>
        </p:nvSpPr>
        <p:spPr bwMode="auto">
          <a:xfrm rot="2700000">
            <a:off x="11018154" y="261194"/>
            <a:ext cx="1891977" cy="478790"/>
          </a:xfrm>
          <a:prstGeom prst="trapezoid">
            <a:avLst>
              <a:gd name="adj" fmla="val 101190"/>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defRPr/>
            </a:pPr>
            <a:r>
              <a:rPr lang="en-US" sz="2040" b="1" kern="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Semilight"/>
                <a:ea typeface="Segoe UI" pitchFamily="34" charset="0"/>
                <a:cs typeface="Segoe UI" pitchFamily="34" charset="0"/>
              </a:rPr>
              <a:t>New</a:t>
            </a:r>
          </a:p>
        </p:txBody>
      </p:sp>
    </p:spTree>
    <p:extLst>
      <p:ext uri="{BB962C8B-B14F-4D97-AF65-F5344CB8AC3E}">
        <p14:creationId xmlns:p14="http://schemas.microsoft.com/office/powerpoint/2010/main" val="1090613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 Watcher Roadmap</a:t>
            </a:r>
          </a:p>
        </p:txBody>
      </p:sp>
      <p:sp>
        <p:nvSpPr>
          <p:cNvPr id="4" name="Text Placeholder 3"/>
          <p:cNvSpPr>
            <a:spLocks noGrp="1"/>
          </p:cNvSpPr>
          <p:nvPr>
            <p:ph type="body" sz="quarter" idx="10"/>
          </p:nvPr>
        </p:nvSpPr>
        <p:spPr>
          <a:xfrm>
            <a:off x="274668" y="1211579"/>
            <a:ext cx="11887269" cy="5380212"/>
          </a:xfrm>
        </p:spPr>
        <p:txBody>
          <a:bodyPr>
            <a:normAutofit/>
          </a:bodyPr>
          <a:lstStyle/>
          <a:p>
            <a:r>
              <a:rPr lang="en-US"/>
              <a:t>Continuous network monitoring</a:t>
            </a:r>
          </a:p>
          <a:p>
            <a:pPr lvl="1"/>
            <a:endParaRPr lang="en-US"/>
          </a:p>
          <a:p>
            <a:r>
              <a:rPr lang="en-US"/>
              <a:t>Hybrid network monitoring</a:t>
            </a:r>
          </a:p>
          <a:p>
            <a:pPr lvl="1"/>
            <a:endParaRPr lang="en-US"/>
          </a:p>
          <a:p>
            <a:r>
              <a:rPr lang="en-US"/>
              <a:t>Living topology</a:t>
            </a:r>
          </a:p>
          <a:p>
            <a:pPr lvl="1"/>
            <a:endParaRPr lang="en-US"/>
          </a:p>
          <a:p>
            <a:r>
              <a:rPr lang="en-US"/>
              <a:t>NSG Flow logs bytes and packets</a:t>
            </a:r>
          </a:p>
          <a:p>
            <a:pPr lvl="1"/>
            <a:endParaRPr lang="en-US"/>
          </a:p>
          <a:p>
            <a:r>
              <a:rPr lang="en-US"/>
              <a:t>NSG Flow log analytics integration</a:t>
            </a:r>
          </a:p>
          <a:p>
            <a:pPr lvl="1"/>
            <a:endParaRPr lang="en-US"/>
          </a:p>
          <a:p>
            <a:r>
              <a:rPr lang="en-US"/>
              <a:t>Map of Internet</a:t>
            </a:r>
          </a:p>
        </p:txBody>
      </p:sp>
      <p:sp>
        <p:nvSpPr>
          <p:cNvPr id="5" name="Trapezoid 4"/>
          <p:cNvSpPr/>
          <p:nvPr/>
        </p:nvSpPr>
        <p:spPr bwMode="auto">
          <a:xfrm rot="2700000">
            <a:off x="11018154" y="261194"/>
            <a:ext cx="1891977" cy="478790"/>
          </a:xfrm>
          <a:prstGeom prst="trapezoid">
            <a:avLst>
              <a:gd name="adj" fmla="val 10119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r>
              <a:rPr lang="en-US" sz="2040" b="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Roadmap</a:t>
            </a:r>
          </a:p>
        </p:txBody>
      </p:sp>
    </p:spTree>
    <p:extLst>
      <p:ext uri="{BB962C8B-B14F-4D97-AF65-F5344CB8AC3E}">
        <p14:creationId xmlns:p14="http://schemas.microsoft.com/office/powerpoint/2010/main" val="341447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11702553" cy="5336846"/>
          </a:xfrm>
        </p:spPr>
        <p:txBody>
          <a:bodyPr/>
          <a:lstStyle/>
          <a:p>
            <a:r>
              <a:rPr lang="en-US">
                <a:solidFill>
                  <a:schemeClr val="tx2"/>
                </a:solidFill>
              </a:rPr>
              <a:t>Azure provided/managed service</a:t>
            </a:r>
          </a:p>
          <a:p>
            <a:r>
              <a:rPr lang="en-US">
                <a:solidFill>
                  <a:schemeClr val="tx2"/>
                </a:solidFill>
              </a:rPr>
              <a:t>All addresses are DHCP-based</a:t>
            </a:r>
          </a:p>
          <a:p>
            <a:r>
              <a:rPr lang="en-US">
                <a:solidFill>
                  <a:schemeClr val="tx2"/>
                </a:solidFill>
              </a:rPr>
              <a:t>Address not allocated until object created</a:t>
            </a:r>
          </a:p>
          <a:p>
            <a:r>
              <a:rPr lang="en-US">
                <a:solidFill>
                  <a:schemeClr val="tx2"/>
                </a:solidFill>
              </a:rPr>
              <a:t>Addresses are recovered when object is deallocated</a:t>
            </a:r>
          </a:p>
          <a:p>
            <a:r>
              <a:rPr lang="en-US">
                <a:solidFill>
                  <a:schemeClr val="tx2"/>
                </a:solidFill>
              </a:rPr>
              <a:t>Static addresses are DHCP reservations</a:t>
            </a:r>
          </a:p>
          <a:p>
            <a:r>
              <a:rPr lang="en-US">
                <a:solidFill>
                  <a:schemeClr val="tx2"/>
                </a:solidFill>
              </a:rPr>
              <a:t>Address prefix comes from </a:t>
            </a:r>
            <a:r>
              <a:rPr lang="en-US" err="1">
                <a:solidFill>
                  <a:schemeClr val="tx2"/>
                </a:solidFill>
              </a:rPr>
              <a:t>VNet</a:t>
            </a:r>
            <a:r>
              <a:rPr lang="en-US">
                <a:solidFill>
                  <a:schemeClr val="tx2"/>
                </a:solidFill>
              </a:rPr>
              <a:t>/subnet definitions</a:t>
            </a:r>
            <a:br>
              <a:rPr lang="en-US"/>
            </a:br>
            <a:endParaRPr lang="en-US"/>
          </a:p>
          <a:p>
            <a:pPr marL="0" indent="0">
              <a:buNone/>
            </a:pPr>
            <a:r>
              <a:rPr lang="en-US">
                <a:solidFill>
                  <a:srgbClr val="0078D7"/>
                </a:solidFill>
              </a:rPr>
              <a:t>Beware: using Group Policy to configure DHCP can result in isolated VM without any IP address. </a:t>
            </a:r>
          </a:p>
        </p:txBody>
      </p:sp>
      <p:sp>
        <p:nvSpPr>
          <p:cNvPr id="2" name="Title 1"/>
          <p:cNvSpPr>
            <a:spLocks noGrp="1"/>
          </p:cNvSpPr>
          <p:nvPr>
            <p:ph type="title"/>
          </p:nvPr>
        </p:nvSpPr>
        <p:spPr/>
        <p:txBody>
          <a:bodyPr/>
          <a:lstStyle/>
          <a:p>
            <a:r>
              <a:rPr lang="en-US"/>
              <a:t>DHCP</a:t>
            </a:r>
          </a:p>
        </p:txBody>
      </p:sp>
    </p:spTree>
    <p:extLst>
      <p:ext uri="{BB962C8B-B14F-4D97-AF65-F5344CB8AC3E}">
        <p14:creationId xmlns:p14="http://schemas.microsoft.com/office/powerpoint/2010/main" val="714776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network connectivity</a:t>
            </a:r>
          </a:p>
        </p:txBody>
      </p:sp>
    </p:spTree>
    <p:extLst>
      <p:ext uri="{BB962C8B-B14F-4D97-AF65-F5344CB8AC3E}">
        <p14:creationId xmlns:p14="http://schemas.microsoft.com/office/powerpoint/2010/main" val="1144740955"/>
      </p:ext>
    </p:extLst>
  </p:cSld>
  <p:clrMapOvr>
    <a:masterClrMapping/>
  </p:clrMapOvr>
  <p:transition>
    <p:fade/>
  </p:transition>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Path diversity for on-premises networks</a:t>
            </a:r>
          </a:p>
        </p:txBody>
      </p:sp>
      <p:grpSp>
        <p:nvGrpSpPr>
          <p:cNvPr id="2" name="Group 1"/>
          <p:cNvGrpSpPr/>
          <p:nvPr/>
        </p:nvGrpSpPr>
        <p:grpSpPr>
          <a:xfrm>
            <a:off x="1884867" y="3305175"/>
            <a:ext cx="9824293" cy="3543300"/>
            <a:chOff x="275257" y="2380890"/>
            <a:chExt cx="11887394" cy="4287393"/>
          </a:xfrm>
        </p:grpSpPr>
        <p:sp>
          <p:nvSpPr>
            <p:cNvPr id="107" name="Rectangle 106"/>
            <p:cNvSpPr/>
            <p:nvPr/>
          </p:nvSpPr>
          <p:spPr bwMode="auto">
            <a:xfrm>
              <a:off x="9708818" y="2380890"/>
              <a:ext cx="2453833" cy="4287393"/>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321" name="Rectangle 320"/>
            <p:cNvSpPr/>
            <p:nvPr/>
          </p:nvSpPr>
          <p:spPr bwMode="auto">
            <a:xfrm>
              <a:off x="775154" y="3281378"/>
              <a:ext cx="2242500" cy="2218916"/>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15" name="Rectangle 114"/>
            <p:cNvSpPr/>
            <p:nvPr/>
          </p:nvSpPr>
          <p:spPr bwMode="auto">
            <a:xfrm rot="2658552">
              <a:off x="8639714" y="2977717"/>
              <a:ext cx="823109" cy="795999"/>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116" name="Freeform 76"/>
            <p:cNvSpPr>
              <a:spLocks noEditPoints="1"/>
            </p:cNvSpPr>
            <p:nvPr/>
          </p:nvSpPr>
          <p:spPr bwMode="auto">
            <a:xfrm>
              <a:off x="8426071" y="2763293"/>
              <a:ext cx="1239420" cy="1239420"/>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bg2"/>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22" name="Rectangle 15"/>
            <p:cNvSpPr>
              <a:spLocks noChangeArrowheads="1"/>
            </p:cNvSpPr>
            <p:nvPr/>
          </p:nvSpPr>
          <p:spPr bwMode="auto">
            <a:xfrm>
              <a:off x="10033005" y="4771846"/>
              <a:ext cx="1802312" cy="1554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lnSpc>
                  <a:spcPct val="90000"/>
                </a:lnSpc>
                <a:spcAft>
                  <a:spcPts val="600"/>
                </a:spcAft>
                <a:defRPr/>
              </a:pPr>
              <a:r>
                <a:rPr lang="en-US" altLang="en-US" kern="0">
                  <a:latin typeface="Segoe UI"/>
                </a:rPr>
                <a:t>On-premises</a:t>
              </a:r>
            </a:p>
            <a:p>
              <a:pPr algn="ctr" defTabSz="914309">
                <a:lnSpc>
                  <a:spcPct val="90000"/>
                </a:lnSpc>
                <a:spcAft>
                  <a:spcPts val="600"/>
                </a:spcAft>
                <a:defRPr/>
              </a:pPr>
              <a:r>
                <a:rPr lang="en-US" altLang="en-US" kern="0">
                  <a:latin typeface="Segoe UI"/>
                </a:rPr>
                <a:t>Site 5</a:t>
              </a:r>
            </a:p>
            <a:p>
              <a:pPr algn="ctr" defTabSz="914309">
                <a:lnSpc>
                  <a:spcPct val="90000"/>
                </a:lnSpc>
                <a:spcAft>
                  <a:spcPts val="600"/>
                </a:spcAft>
                <a:defRPr/>
              </a:pPr>
              <a:r>
                <a:rPr lang="en-US" altLang="en-US" kern="0">
                  <a:latin typeface="Segoe UI"/>
                </a:rPr>
                <a:t>ASN65050</a:t>
              </a:r>
            </a:p>
            <a:p>
              <a:pPr algn="ctr" defTabSz="914309">
                <a:lnSpc>
                  <a:spcPct val="90000"/>
                </a:lnSpc>
                <a:spcAft>
                  <a:spcPts val="600"/>
                </a:spcAft>
                <a:defRPr/>
              </a:pPr>
              <a:r>
                <a:rPr lang="en-US" altLang="en-US" kern="0">
                  <a:latin typeface="Segoe UI"/>
                </a:rPr>
                <a:t>10.51.0.0/16</a:t>
              </a:r>
            </a:p>
            <a:p>
              <a:pPr algn="ctr" defTabSz="914309">
                <a:lnSpc>
                  <a:spcPct val="90000"/>
                </a:lnSpc>
                <a:spcAft>
                  <a:spcPts val="600"/>
                </a:spcAft>
                <a:defRPr/>
              </a:pPr>
              <a:r>
                <a:rPr lang="en-US" altLang="en-US" kern="0">
                  <a:latin typeface="Segoe UI"/>
                </a:rPr>
                <a:t>10.52.0.0/16</a:t>
              </a:r>
            </a:p>
          </p:txBody>
        </p:sp>
        <p:sp>
          <p:nvSpPr>
            <p:cNvPr id="235" name="Rectangle 5"/>
            <p:cNvSpPr>
              <a:spLocks noChangeArrowheads="1"/>
            </p:cNvSpPr>
            <p:nvPr/>
          </p:nvSpPr>
          <p:spPr bwMode="auto">
            <a:xfrm flipH="1">
              <a:off x="10191987" y="2631626"/>
              <a:ext cx="29907" cy="456481"/>
            </a:xfrm>
            <a:prstGeom prst="rect">
              <a:avLst/>
            </a:prstGeom>
            <a:solidFill>
              <a:srgbClr val="7030A0"/>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36" name="Rectangle 7"/>
            <p:cNvSpPr>
              <a:spLocks noChangeArrowheads="1"/>
            </p:cNvSpPr>
            <p:nvPr/>
          </p:nvSpPr>
          <p:spPr bwMode="auto">
            <a:xfrm flipH="1">
              <a:off x="10033005" y="2863015"/>
              <a:ext cx="489536" cy="1758239"/>
            </a:xfrm>
            <a:prstGeom prst="rect">
              <a:avLst/>
            </a:prstGeom>
            <a:solidFill>
              <a:srgbClr val="5A2781"/>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37" name="Rectangle 8"/>
            <p:cNvSpPr>
              <a:spLocks noChangeArrowheads="1"/>
            </p:cNvSpPr>
            <p:nvPr/>
          </p:nvSpPr>
          <p:spPr bwMode="auto">
            <a:xfrm flipH="1">
              <a:off x="10402911" y="2863015"/>
              <a:ext cx="119629" cy="1758239"/>
            </a:xfrm>
            <a:prstGeom prst="rect">
              <a:avLst/>
            </a:prstGeom>
            <a:solidFill>
              <a:srgbClr val="7030A0"/>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38" name="Rectangle 6"/>
            <p:cNvSpPr>
              <a:spLocks noChangeArrowheads="1"/>
            </p:cNvSpPr>
            <p:nvPr/>
          </p:nvSpPr>
          <p:spPr bwMode="auto">
            <a:xfrm flipH="1">
              <a:off x="10333653" y="2631626"/>
              <a:ext cx="29907" cy="456481"/>
            </a:xfrm>
            <a:prstGeom prst="rect">
              <a:avLst/>
            </a:prstGeom>
            <a:solidFill>
              <a:srgbClr val="5A2781"/>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39" name="Rectangle 12"/>
            <p:cNvSpPr>
              <a:spLocks noChangeArrowheads="1"/>
            </p:cNvSpPr>
            <p:nvPr/>
          </p:nvSpPr>
          <p:spPr bwMode="auto">
            <a:xfrm flipH="1">
              <a:off x="10492634" y="3398199"/>
              <a:ext cx="489536" cy="122305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40" name="Rectangle 13"/>
            <p:cNvSpPr>
              <a:spLocks noChangeArrowheads="1"/>
            </p:cNvSpPr>
            <p:nvPr/>
          </p:nvSpPr>
          <p:spPr bwMode="auto">
            <a:xfrm flipH="1">
              <a:off x="10550875" y="3280144"/>
              <a:ext cx="369906" cy="118054"/>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41" name="Rectangle 15"/>
            <p:cNvSpPr>
              <a:spLocks noChangeArrowheads="1"/>
            </p:cNvSpPr>
            <p:nvPr/>
          </p:nvSpPr>
          <p:spPr bwMode="auto">
            <a:xfrm flipH="1">
              <a:off x="10859393" y="3480050"/>
              <a:ext cx="55092" cy="114120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42" name="Rectangle 16"/>
            <p:cNvSpPr>
              <a:spLocks noChangeArrowheads="1"/>
            </p:cNvSpPr>
            <p:nvPr/>
          </p:nvSpPr>
          <p:spPr bwMode="auto">
            <a:xfrm flipH="1">
              <a:off x="10761799" y="3480050"/>
              <a:ext cx="50370" cy="114120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43" name="Rectangle 17"/>
            <p:cNvSpPr>
              <a:spLocks noChangeArrowheads="1"/>
            </p:cNvSpPr>
            <p:nvPr/>
          </p:nvSpPr>
          <p:spPr bwMode="auto">
            <a:xfrm flipH="1">
              <a:off x="10659485" y="3480050"/>
              <a:ext cx="51944" cy="114120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44" name="Rectangle 18"/>
            <p:cNvSpPr>
              <a:spLocks noChangeArrowheads="1"/>
            </p:cNvSpPr>
            <p:nvPr/>
          </p:nvSpPr>
          <p:spPr bwMode="auto">
            <a:xfrm flipH="1">
              <a:off x="10561893" y="3480050"/>
              <a:ext cx="50370" cy="114120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45" name="Rectangle 19"/>
            <p:cNvSpPr>
              <a:spLocks noChangeArrowheads="1"/>
            </p:cNvSpPr>
            <p:nvPr/>
          </p:nvSpPr>
          <p:spPr bwMode="auto">
            <a:xfrm flipH="1">
              <a:off x="10550875" y="3248669"/>
              <a:ext cx="369906" cy="34630"/>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46" name="Rectangle 20"/>
            <p:cNvSpPr>
              <a:spLocks noChangeArrowheads="1"/>
            </p:cNvSpPr>
            <p:nvPr/>
          </p:nvSpPr>
          <p:spPr bwMode="auto">
            <a:xfrm flipH="1">
              <a:off x="10492634" y="3361995"/>
              <a:ext cx="489536" cy="36204"/>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47" name="AutoShape 22"/>
            <p:cNvSpPr>
              <a:spLocks noChangeAspect="1" noChangeArrowheads="1" noTextEdit="1"/>
            </p:cNvSpPr>
            <p:nvPr/>
          </p:nvSpPr>
          <p:spPr bwMode="auto">
            <a:xfrm flipH="1">
              <a:off x="10963280" y="3088107"/>
              <a:ext cx="872035" cy="1536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48" name="Rectangle 24"/>
            <p:cNvSpPr>
              <a:spLocks noChangeArrowheads="1"/>
            </p:cNvSpPr>
            <p:nvPr/>
          </p:nvSpPr>
          <p:spPr bwMode="auto">
            <a:xfrm flipH="1">
              <a:off x="11224576" y="4130142"/>
              <a:ext cx="613888" cy="491110"/>
            </a:xfrm>
            <a:prstGeom prst="rect">
              <a:avLst/>
            </a:prstGeom>
            <a:solidFill>
              <a:srgbClr val="00CC66"/>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49" name="Freeform 25"/>
            <p:cNvSpPr>
              <a:spLocks/>
            </p:cNvSpPr>
            <p:nvPr/>
          </p:nvSpPr>
          <p:spPr bwMode="auto">
            <a:xfrm flipH="1">
              <a:off x="10963280" y="3243940"/>
              <a:ext cx="521018" cy="1377313"/>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chemeClr val="bg2"/>
            </a:solidFill>
            <a:ln>
              <a:noFill/>
            </a:ln>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50" name="Freeform 26"/>
            <p:cNvSpPr>
              <a:spLocks/>
            </p:cNvSpPr>
            <p:nvPr/>
          </p:nvSpPr>
          <p:spPr bwMode="auto">
            <a:xfrm flipH="1">
              <a:off x="11484298" y="4142735"/>
              <a:ext cx="354166" cy="478518"/>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51" name="Rectangle 27"/>
            <p:cNvSpPr>
              <a:spLocks noChangeArrowheads="1"/>
            </p:cNvSpPr>
            <p:nvPr/>
          </p:nvSpPr>
          <p:spPr bwMode="auto">
            <a:xfrm flipH="1">
              <a:off x="11366242" y="3344681"/>
              <a:ext cx="51945" cy="960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52" name="Rectangle 28"/>
            <p:cNvSpPr>
              <a:spLocks noChangeArrowheads="1"/>
            </p:cNvSpPr>
            <p:nvPr/>
          </p:nvSpPr>
          <p:spPr bwMode="auto">
            <a:xfrm flipH="1">
              <a:off x="11254483" y="3344681"/>
              <a:ext cx="51945" cy="9601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53" name="Rectangle 29"/>
            <p:cNvSpPr>
              <a:spLocks noChangeArrowheads="1"/>
            </p:cNvSpPr>
            <p:nvPr/>
          </p:nvSpPr>
          <p:spPr bwMode="auto">
            <a:xfrm flipH="1">
              <a:off x="11142724" y="3344681"/>
              <a:ext cx="51945" cy="9601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54" name="Rectangle 30"/>
            <p:cNvSpPr>
              <a:spLocks noChangeArrowheads="1"/>
            </p:cNvSpPr>
            <p:nvPr/>
          </p:nvSpPr>
          <p:spPr bwMode="auto">
            <a:xfrm flipH="1">
              <a:off x="11030965" y="3344681"/>
              <a:ext cx="51945" cy="960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55" name="Rectangle 31"/>
            <p:cNvSpPr>
              <a:spLocks noChangeArrowheads="1"/>
            </p:cNvSpPr>
            <p:nvPr/>
          </p:nvSpPr>
          <p:spPr bwMode="auto">
            <a:xfrm flipH="1">
              <a:off x="11366242" y="3489496"/>
              <a:ext cx="51945" cy="991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56" name="Rectangle 32"/>
            <p:cNvSpPr>
              <a:spLocks noChangeArrowheads="1"/>
            </p:cNvSpPr>
            <p:nvPr/>
          </p:nvSpPr>
          <p:spPr bwMode="auto">
            <a:xfrm flipH="1">
              <a:off x="11254483" y="3489496"/>
              <a:ext cx="51945" cy="991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57" name="Rectangle 33"/>
            <p:cNvSpPr>
              <a:spLocks noChangeArrowheads="1"/>
            </p:cNvSpPr>
            <p:nvPr/>
          </p:nvSpPr>
          <p:spPr bwMode="auto">
            <a:xfrm flipH="1">
              <a:off x="11142724" y="3489496"/>
              <a:ext cx="51945" cy="99167"/>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58" name="Rectangle 34"/>
            <p:cNvSpPr>
              <a:spLocks noChangeArrowheads="1"/>
            </p:cNvSpPr>
            <p:nvPr/>
          </p:nvSpPr>
          <p:spPr bwMode="auto">
            <a:xfrm flipH="1">
              <a:off x="11030965" y="3489496"/>
              <a:ext cx="51945" cy="991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59" name="Rectangle 35"/>
            <p:cNvSpPr>
              <a:spLocks noChangeArrowheads="1"/>
            </p:cNvSpPr>
            <p:nvPr/>
          </p:nvSpPr>
          <p:spPr bwMode="auto">
            <a:xfrm flipH="1">
              <a:off x="11366242" y="3637458"/>
              <a:ext cx="51945" cy="9601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60" name="Rectangle 36"/>
            <p:cNvSpPr>
              <a:spLocks noChangeArrowheads="1"/>
            </p:cNvSpPr>
            <p:nvPr/>
          </p:nvSpPr>
          <p:spPr bwMode="auto">
            <a:xfrm flipH="1">
              <a:off x="11254483" y="3637458"/>
              <a:ext cx="51945" cy="960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61" name="Rectangle 37"/>
            <p:cNvSpPr>
              <a:spLocks noChangeArrowheads="1"/>
            </p:cNvSpPr>
            <p:nvPr/>
          </p:nvSpPr>
          <p:spPr bwMode="auto">
            <a:xfrm flipH="1">
              <a:off x="11142724" y="3637458"/>
              <a:ext cx="51945" cy="960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62" name="Rectangle 38"/>
            <p:cNvSpPr>
              <a:spLocks noChangeArrowheads="1"/>
            </p:cNvSpPr>
            <p:nvPr/>
          </p:nvSpPr>
          <p:spPr bwMode="auto">
            <a:xfrm flipH="1">
              <a:off x="11030965" y="3637458"/>
              <a:ext cx="51945" cy="960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63" name="Rectangle 39"/>
            <p:cNvSpPr>
              <a:spLocks noChangeArrowheads="1"/>
            </p:cNvSpPr>
            <p:nvPr/>
          </p:nvSpPr>
          <p:spPr bwMode="auto">
            <a:xfrm flipH="1">
              <a:off x="11366242" y="3782273"/>
              <a:ext cx="51945" cy="960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64" name="Rectangle 40"/>
            <p:cNvSpPr>
              <a:spLocks noChangeArrowheads="1"/>
            </p:cNvSpPr>
            <p:nvPr/>
          </p:nvSpPr>
          <p:spPr bwMode="auto">
            <a:xfrm flipH="1">
              <a:off x="11254483" y="3782273"/>
              <a:ext cx="51945" cy="9601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65" name="Rectangle 41"/>
            <p:cNvSpPr>
              <a:spLocks noChangeArrowheads="1"/>
            </p:cNvSpPr>
            <p:nvPr/>
          </p:nvSpPr>
          <p:spPr bwMode="auto">
            <a:xfrm flipH="1">
              <a:off x="11142724" y="3782273"/>
              <a:ext cx="51945" cy="9601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66" name="Rectangle 42"/>
            <p:cNvSpPr>
              <a:spLocks noChangeArrowheads="1"/>
            </p:cNvSpPr>
            <p:nvPr/>
          </p:nvSpPr>
          <p:spPr bwMode="auto">
            <a:xfrm flipH="1">
              <a:off x="11030965" y="3782273"/>
              <a:ext cx="51945" cy="960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67" name="Rectangle 43"/>
            <p:cNvSpPr>
              <a:spLocks noChangeArrowheads="1"/>
            </p:cNvSpPr>
            <p:nvPr/>
          </p:nvSpPr>
          <p:spPr bwMode="auto">
            <a:xfrm flipH="1">
              <a:off x="11366242" y="3930236"/>
              <a:ext cx="51945" cy="960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68" name="Rectangle 44"/>
            <p:cNvSpPr>
              <a:spLocks noChangeArrowheads="1"/>
            </p:cNvSpPr>
            <p:nvPr/>
          </p:nvSpPr>
          <p:spPr bwMode="auto">
            <a:xfrm flipH="1">
              <a:off x="11254483" y="3930236"/>
              <a:ext cx="51945" cy="960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69" name="Rectangle 45"/>
            <p:cNvSpPr>
              <a:spLocks noChangeArrowheads="1"/>
            </p:cNvSpPr>
            <p:nvPr/>
          </p:nvSpPr>
          <p:spPr bwMode="auto">
            <a:xfrm flipH="1">
              <a:off x="11142724" y="3930236"/>
              <a:ext cx="51945" cy="9601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70" name="Rectangle 46"/>
            <p:cNvSpPr>
              <a:spLocks noChangeArrowheads="1"/>
            </p:cNvSpPr>
            <p:nvPr/>
          </p:nvSpPr>
          <p:spPr bwMode="auto">
            <a:xfrm flipH="1">
              <a:off x="11030965" y="3930236"/>
              <a:ext cx="51945" cy="9601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71" name="Rectangle 47"/>
            <p:cNvSpPr>
              <a:spLocks noChangeArrowheads="1"/>
            </p:cNvSpPr>
            <p:nvPr/>
          </p:nvSpPr>
          <p:spPr bwMode="auto">
            <a:xfrm flipH="1">
              <a:off x="11366242" y="4075050"/>
              <a:ext cx="51945" cy="9601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72" name="Rectangle 48"/>
            <p:cNvSpPr>
              <a:spLocks noChangeArrowheads="1"/>
            </p:cNvSpPr>
            <p:nvPr/>
          </p:nvSpPr>
          <p:spPr bwMode="auto">
            <a:xfrm flipH="1">
              <a:off x="11254483" y="4075050"/>
              <a:ext cx="51945" cy="96019"/>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73" name="Rectangle 49"/>
            <p:cNvSpPr>
              <a:spLocks noChangeArrowheads="1"/>
            </p:cNvSpPr>
            <p:nvPr/>
          </p:nvSpPr>
          <p:spPr bwMode="auto">
            <a:xfrm flipH="1">
              <a:off x="11142724" y="4075050"/>
              <a:ext cx="51945" cy="960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74" name="Rectangle 50"/>
            <p:cNvSpPr>
              <a:spLocks noChangeArrowheads="1"/>
            </p:cNvSpPr>
            <p:nvPr/>
          </p:nvSpPr>
          <p:spPr bwMode="auto">
            <a:xfrm flipH="1">
              <a:off x="11030965" y="4075050"/>
              <a:ext cx="51945" cy="9601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75" name="Rectangle 51"/>
            <p:cNvSpPr>
              <a:spLocks noChangeArrowheads="1"/>
            </p:cNvSpPr>
            <p:nvPr/>
          </p:nvSpPr>
          <p:spPr bwMode="auto">
            <a:xfrm flipH="1">
              <a:off x="11366242" y="4223013"/>
              <a:ext cx="51945" cy="97592"/>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76" name="Rectangle 52"/>
            <p:cNvSpPr>
              <a:spLocks noChangeArrowheads="1"/>
            </p:cNvSpPr>
            <p:nvPr/>
          </p:nvSpPr>
          <p:spPr bwMode="auto">
            <a:xfrm flipH="1">
              <a:off x="11254483" y="4223013"/>
              <a:ext cx="51945" cy="975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77" name="Rectangle 53"/>
            <p:cNvSpPr>
              <a:spLocks noChangeArrowheads="1"/>
            </p:cNvSpPr>
            <p:nvPr/>
          </p:nvSpPr>
          <p:spPr bwMode="auto">
            <a:xfrm flipH="1">
              <a:off x="11142724" y="4223013"/>
              <a:ext cx="51945" cy="97592"/>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78" name="Rectangle 54"/>
            <p:cNvSpPr>
              <a:spLocks noChangeArrowheads="1"/>
            </p:cNvSpPr>
            <p:nvPr/>
          </p:nvSpPr>
          <p:spPr bwMode="auto">
            <a:xfrm flipH="1">
              <a:off x="11030965" y="4223013"/>
              <a:ext cx="51945" cy="975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79" name="Rectangle 55"/>
            <p:cNvSpPr>
              <a:spLocks noChangeArrowheads="1"/>
            </p:cNvSpPr>
            <p:nvPr/>
          </p:nvSpPr>
          <p:spPr bwMode="auto">
            <a:xfrm flipH="1">
              <a:off x="11750315" y="4223013"/>
              <a:ext cx="51945" cy="97592"/>
            </a:xfrm>
            <a:prstGeom prst="rect">
              <a:avLst/>
            </a:prstGeom>
            <a:solidFill>
              <a:srgbClr val="007A3D"/>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80" name="Rectangle 56"/>
            <p:cNvSpPr>
              <a:spLocks noChangeArrowheads="1"/>
            </p:cNvSpPr>
            <p:nvPr/>
          </p:nvSpPr>
          <p:spPr bwMode="auto">
            <a:xfrm flipH="1">
              <a:off x="11638556" y="4223013"/>
              <a:ext cx="51945" cy="975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81" name="Rectangle 57"/>
            <p:cNvSpPr>
              <a:spLocks noChangeArrowheads="1"/>
            </p:cNvSpPr>
            <p:nvPr/>
          </p:nvSpPr>
          <p:spPr bwMode="auto">
            <a:xfrm flipH="1">
              <a:off x="11522075" y="4223013"/>
              <a:ext cx="51945" cy="975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82" name="Rectangle 58"/>
            <p:cNvSpPr>
              <a:spLocks noChangeArrowheads="1"/>
            </p:cNvSpPr>
            <p:nvPr/>
          </p:nvSpPr>
          <p:spPr bwMode="auto">
            <a:xfrm flipH="1">
              <a:off x="11750315" y="4367828"/>
              <a:ext cx="51945" cy="975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83" name="Rectangle 59"/>
            <p:cNvSpPr>
              <a:spLocks noChangeArrowheads="1"/>
            </p:cNvSpPr>
            <p:nvPr/>
          </p:nvSpPr>
          <p:spPr bwMode="auto">
            <a:xfrm flipH="1">
              <a:off x="11638556" y="4367828"/>
              <a:ext cx="51945" cy="97592"/>
            </a:xfrm>
            <a:prstGeom prst="rect">
              <a:avLst/>
            </a:prstGeom>
            <a:solidFill>
              <a:srgbClr val="00CC66"/>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84" name="Rectangle 60"/>
            <p:cNvSpPr>
              <a:spLocks noChangeArrowheads="1"/>
            </p:cNvSpPr>
            <p:nvPr/>
          </p:nvSpPr>
          <p:spPr bwMode="auto">
            <a:xfrm flipH="1">
              <a:off x="11522075" y="4367828"/>
              <a:ext cx="51945" cy="975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85" name="Rectangle 61"/>
            <p:cNvSpPr>
              <a:spLocks noChangeArrowheads="1"/>
            </p:cNvSpPr>
            <p:nvPr/>
          </p:nvSpPr>
          <p:spPr bwMode="auto">
            <a:xfrm flipH="1">
              <a:off x="11366242" y="4367828"/>
              <a:ext cx="51945" cy="975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86" name="Rectangle 62"/>
            <p:cNvSpPr>
              <a:spLocks noChangeArrowheads="1"/>
            </p:cNvSpPr>
            <p:nvPr/>
          </p:nvSpPr>
          <p:spPr bwMode="auto">
            <a:xfrm flipH="1">
              <a:off x="11254483" y="4367828"/>
              <a:ext cx="51945" cy="97592"/>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87" name="Rectangle 63"/>
            <p:cNvSpPr>
              <a:spLocks noChangeArrowheads="1"/>
            </p:cNvSpPr>
            <p:nvPr/>
          </p:nvSpPr>
          <p:spPr bwMode="auto">
            <a:xfrm flipH="1">
              <a:off x="11142724" y="4367828"/>
              <a:ext cx="51945" cy="9759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88" name="Rectangle 64"/>
            <p:cNvSpPr>
              <a:spLocks noChangeArrowheads="1"/>
            </p:cNvSpPr>
            <p:nvPr/>
          </p:nvSpPr>
          <p:spPr bwMode="auto">
            <a:xfrm flipH="1">
              <a:off x="11030965" y="4367828"/>
              <a:ext cx="51945" cy="97592"/>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89" name="Rectangle 65"/>
            <p:cNvSpPr>
              <a:spLocks noChangeArrowheads="1"/>
            </p:cNvSpPr>
            <p:nvPr/>
          </p:nvSpPr>
          <p:spPr bwMode="auto">
            <a:xfrm flipH="1">
              <a:off x="11030965" y="3147922"/>
              <a:ext cx="163703" cy="9601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90" name="Rectangle 66"/>
            <p:cNvSpPr>
              <a:spLocks noChangeArrowheads="1"/>
            </p:cNvSpPr>
            <p:nvPr/>
          </p:nvSpPr>
          <p:spPr bwMode="auto">
            <a:xfrm flipH="1">
              <a:off x="11336335" y="3084959"/>
              <a:ext cx="29908" cy="158982"/>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93" name="Rectangle 292"/>
            <p:cNvSpPr/>
            <p:nvPr/>
          </p:nvSpPr>
          <p:spPr bwMode="auto">
            <a:xfrm rot="2658552">
              <a:off x="8639714" y="4899486"/>
              <a:ext cx="823109" cy="795999"/>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94" name="Freeform 76"/>
            <p:cNvSpPr>
              <a:spLocks noEditPoints="1"/>
            </p:cNvSpPr>
            <p:nvPr/>
          </p:nvSpPr>
          <p:spPr bwMode="auto">
            <a:xfrm>
              <a:off x="8426071" y="4685062"/>
              <a:ext cx="1239420" cy="1239420"/>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bg2"/>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99" name="Rectangle 298"/>
            <p:cNvSpPr/>
            <p:nvPr/>
          </p:nvSpPr>
          <p:spPr bwMode="auto">
            <a:xfrm rot="2658552">
              <a:off x="2631039" y="4016913"/>
              <a:ext cx="823109" cy="795999"/>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300" name="Freeform 76"/>
            <p:cNvSpPr>
              <a:spLocks noEditPoints="1"/>
            </p:cNvSpPr>
            <p:nvPr/>
          </p:nvSpPr>
          <p:spPr bwMode="auto">
            <a:xfrm>
              <a:off x="2417396" y="3802489"/>
              <a:ext cx="1239420" cy="1239420"/>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rgbClr val="0078D7"/>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grpSp>
          <p:nvGrpSpPr>
            <p:cNvPr id="295" name="Group 294"/>
            <p:cNvGrpSpPr/>
            <p:nvPr/>
          </p:nvGrpSpPr>
          <p:grpSpPr>
            <a:xfrm>
              <a:off x="4797991" y="3212366"/>
              <a:ext cx="1654417" cy="267595"/>
              <a:chOff x="3713163" y="1598613"/>
              <a:chExt cx="1236663" cy="200025"/>
            </a:xfrm>
            <a:solidFill>
              <a:srgbClr val="0078D7"/>
            </a:solidFill>
          </p:grpSpPr>
          <p:sp>
            <p:nvSpPr>
              <p:cNvPr id="296"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grp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97" name="Oval 6"/>
              <p:cNvSpPr>
                <a:spLocks noChangeArrowheads="1"/>
              </p:cNvSpPr>
              <p:nvPr/>
            </p:nvSpPr>
            <p:spPr bwMode="auto">
              <a:xfrm>
                <a:off x="3713163" y="1598613"/>
                <a:ext cx="177800" cy="200025"/>
              </a:xfrm>
              <a:prstGeom prst="ellipse">
                <a:avLst/>
              </a:prstGeom>
              <a:grp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grpSp>
        <p:grpSp>
          <p:nvGrpSpPr>
            <p:cNvPr id="6" name="Group 5"/>
            <p:cNvGrpSpPr/>
            <p:nvPr/>
          </p:nvGrpSpPr>
          <p:grpSpPr>
            <a:xfrm>
              <a:off x="3765169" y="3353627"/>
              <a:ext cx="4582176" cy="1959129"/>
              <a:chOff x="3787746" y="3353627"/>
              <a:chExt cx="4745565" cy="1959129"/>
            </a:xfrm>
          </p:grpSpPr>
          <p:cxnSp>
            <p:nvCxnSpPr>
              <p:cNvPr id="17580" name="Connector: Elbow 17579"/>
              <p:cNvCxnSpPr/>
              <p:nvPr/>
            </p:nvCxnSpPr>
            <p:spPr>
              <a:xfrm flipV="1">
                <a:off x="3787746" y="3353627"/>
                <a:ext cx="4745565" cy="979565"/>
              </a:xfrm>
              <a:prstGeom prst="bentConnector3">
                <a:avLst>
                  <a:gd name="adj1" fmla="val 12997"/>
                </a:avLst>
              </a:prstGeom>
              <a:ln>
                <a:headEnd type="triangle" w="lg" len="med"/>
                <a:tailEnd type="triangle" w="lg" len="med"/>
              </a:ln>
            </p:spPr>
            <p:style>
              <a:lnRef idx="1">
                <a:schemeClr val="accent6"/>
              </a:lnRef>
              <a:fillRef idx="0">
                <a:schemeClr val="accent6"/>
              </a:fillRef>
              <a:effectRef idx="0">
                <a:schemeClr val="accent6"/>
              </a:effectRef>
              <a:fontRef idx="minor">
                <a:schemeClr val="tx1"/>
              </a:fontRef>
            </p:style>
          </p:cxnSp>
          <p:cxnSp>
            <p:nvCxnSpPr>
              <p:cNvPr id="307" name="Connector: Elbow 306"/>
              <p:cNvCxnSpPr/>
              <p:nvPr/>
            </p:nvCxnSpPr>
            <p:spPr>
              <a:xfrm>
                <a:off x="3787746" y="4333191"/>
                <a:ext cx="4745565" cy="979565"/>
              </a:xfrm>
              <a:prstGeom prst="bentConnector3">
                <a:avLst>
                  <a:gd name="adj1" fmla="val 12997"/>
                </a:avLst>
              </a:prstGeom>
              <a:ln>
                <a:headEnd type="triangle" w="lg" len="med"/>
                <a:tailEnd type="triangle" w="lg" len="med"/>
              </a:ln>
            </p:spPr>
            <p:style>
              <a:lnRef idx="1">
                <a:schemeClr val="accent6"/>
              </a:lnRef>
              <a:fillRef idx="0">
                <a:schemeClr val="accent6"/>
              </a:fillRef>
              <a:effectRef idx="0">
                <a:schemeClr val="accent6"/>
              </a:effectRef>
              <a:fontRef idx="minor">
                <a:schemeClr val="tx1"/>
              </a:fontRef>
            </p:style>
          </p:cxnSp>
        </p:grpSp>
        <p:grpSp>
          <p:nvGrpSpPr>
            <p:cNvPr id="308" name="Group 307"/>
            <p:cNvGrpSpPr/>
            <p:nvPr/>
          </p:nvGrpSpPr>
          <p:grpSpPr>
            <a:xfrm>
              <a:off x="4797991" y="5163686"/>
              <a:ext cx="1654417" cy="267595"/>
              <a:chOff x="3713163" y="1598613"/>
              <a:chExt cx="1236663" cy="200025"/>
            </a:xfrm>
            <a:solidFill>
              <a:srgbClr val="0078D7"/>
            </a:solidFill>
          </p:grpSpPr>
          <p:sp>
            <p:nvSpPr>
              <p:cNvPr id="309"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grp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310" name="Oval 6"/>
              <p:cNvSpPr>
                <a:spLocks noChangeArrowheads="1"/>
              </p:cNvSpPr>
              <p:nvPr/>
            </p:nvSpPr>
            <p:spPr bwMode="auto">
              <a:xfrm>
                <a:off x="3713163" y="1598613"/>
                <a:ext cx="177800" cy="200025"/>
              </a:xfrm>
              <a:prstGeom prst="ellipse">
                <a:avLst/>
              </a:prstGeom>
              <a:grp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grpSp>
        <p:sp>
          <p:nvSpPr>
            <p:cNvPr id="312" name="Freeform 5"/>
            <p:cNvSpPr>
              <a:spLocks/>
            </p:cNvSpPr>
            <p:nvPr/>
          </p:nvSpPr>
          <p:spPr bwMode="auto">
            <a:xfrm rot="16200000">
              <a:off x="6831360" y="4813698"/>
              <a:ext cx="201956" cy="402876"/>
            </a:xfrm>
            <a:custGeom>
              <a:avLst/>
              <a:gdLst>
                <a:gd name="T0" fmla="*/ 1168 w 1168"/>
                <a:gd name="T1" fmla="*/ 1857 h 2330"/>
                <a:gd name="T2" fmla="*/ 474 w 1168"/>
                <a:gd name="T3" fmla="*/ 1164 h 2330"/>
                <a:gd name="T4" fmla="*/ 1168 w 1168"/>
                <a:gd name="T5" fmla="*/ 477 h 2330"/>
                <a:gd name="T6" fmla="*/ 1168 w 1168"/>
                <a:gd name="T7" fmla="*/ 0 h 2330"/>
                <a:gd name="T8" fmla="*/ 0 w 1168"/>
                <a:gd name="T9" fmla="*/ 1164 h 2330"/>
                <a:gd name="T10" fmla="*/ 1168 w 1168"/>
                <a:gd name="T11" fmla="*/ 2330 h 2330"/>
                <a:gd name="T12" fmla="*/ 1168 w 1168"/>
                <a:gd name="T13" fmla="*/ 1857 h 2330"/>
                <a:gd name="T14" fmla="*/ 1168 w 1168"/>
                <a:gd name="T15" fmla="*/ 1857 h 2330"/>
                <a:gd name="T16" fmla="*/ 1168 w 1168"/>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8" h="2330">
                  <a:moveTo>
                    <a:pt x="1168" y="1857"/>
                  </a:moveTo>
                  <a:lnTo>
                    <a:pt x="474" y="1164"/>
                  </a:lnTo>
                  <a:lnTo>
                    <a:pt x="1168" y="477"/>
                  </a:lnTo>
                  <a:lnTo>
                    <a:pt x="1168" y="0"/>
                  </a:lnTo>
                  <a:lnTo>
                    <a:pt x="0" y="1164"/>
                  </a:lnTo>
                  <a:lnTo>
                    <a:pt x="1168" y="2330"/>
                  </a:lnTo>
                  <a:lnTo>
                    <a:pt x="1168" y="1857"/>
                  </a:lnTo>
                  <a:lnTo>
                    <a:pt x="1168" y="1857"/>
                  </a:lnTo>
                  <a:lnTo>
                    <a:pt x="1168" y="1857"/>
                  </a:lnTo>
                  <a:close/>
                </a:path>
              </a:pathLst>
            </a:custGeom>
            <a:solidFill>
              <a:srgbClr val="0078D7"/>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313" name="Freeform 6"/>
            <p:cNvSpPr>
              <a:spLocks/>
            </p:cNvSpPr>
            <p:nvPr/>
          </p:nvSpPr>
          <p:spPr bwMode="auto">
            <a:xfrm rot="16200000">
              <a:off x="6832397" y="3501901"/>
              <a:ext cx="199881" cy="402876"/>
            </a:xfrm>
            <a:custGeom>
              <a:avLst/>
              <a:gdLst>
                <a:gd name="T0" fmla="*/ 0 w 1156"/>
                <a:gd name="T1" fmla="*/ 1857 h 2330"/>
                <a:gd name="T2" fmla="*/ 686 w 1156"/>
                <a:gd name="T3" fmla="*/ 1164 h 2330"/>
                <a:gd name="T4" fmla="*/ 0 w 1156"/>
                <a:gd name="T5" fmla="*/ 477 h 2330"/>
                <a:gd name="T6" fmla="*/ 0 w 1156"/>
                <a:gd name="T7" fmla="*/ 0 h 2330"/>
                <a:gd name="T8" fmla="*/ 1156 w 1156"/>
                <a:gd name="T9" fmla="*/ 1164 h 2330"/>
                <a:gd name="T10" fmla="*/ 0 w 1156"/>
                <a:gd name="T11" fmla="*/ 2330 h 2330"/>
                <a:gd name="T12" fmla="*/ 0 w 1156"/>
                <a:gd name="T13" fmla="*/ 1857 h 2330"/>
                <a:gd name="T14" fmla="*/ 0 w 1156"/>
                <a:gd name="T15" fmla="*/ 1857 h 2330"/>
                <a:gd name="T16" fmla="*/ 0 w 1156"/>
                <a:gd name="T17" fmla="*/ 1857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6" h="2330">
                  <a:moveTo>
                    <a:pt x="0" y="1857"/>
                  </a:moveTo>
                  <a:lnTo>
                    <a:pt x="686" y="1164"/>
                  </a:lnTo>
                  <a:lnTo>
                    <a:pt x="0" y="477"/>
                  </a:lnTo>
                  <a:lnTo>
                    <a:pt x="0" y="0"/>
                  </a:lnTo>
                  <a:lnTo>
                    <a:pt x="1156" y="1164"/>
                  </a:lnTo>
                  <a:lnTo>
                    <a:pt x="0" y="2330"/>
                  </a:lnTo>
                  <a:lnTo>
                    <a:pt x="0" y="1857"/>
                  </a:lnTo>
                  <a:lnTo>
                    <a:pt x="0" y="1857"/>
                  </a:lnTo>
                  <a:lnTo>
                    <a:pt x="0" y="1857"/>
                  </a:lnTo>
                  <a:close/>
                </a:path>
              </a:pathLst>
            </a:custGeom>
            <a:solidFill>
              <a:srgbClr val="0078D7"/>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314" name="Oval 7"/>
            <p:cNvSpPr>
              <a:spLocks noChangeArrowheads="1"/>
            </p:cNvSpPr>
            <p:nvPr/>
          </p:nvSpPr>
          <p:spPr bwMode="auto">
            <a:xfrm rot="16200000">
              <a:off x="6886171" y="4467136"/>
              <a:ext cx="92333" cy="92679"/>
            </a:xfrm>
            <a:prstGeom prst="ellipse">
              <a:avLst/>
            </a:prstGeom>
            <a:solidFill>
              <a:srgbClr val="0078D7"/>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315" name="Oval 8"/>
            <p:cNvSpPr>
              <a:spLocks noChangeArrowheads="1"/>
            </p:cNvSpPr>
            <p:nvPr/>
          </p:nvSpPr>
          <p:spPr bwMode="auto">
            <a:xfrm rot="16200000">
              <a:off x="6885999" y="4301239"/>
              <a:ext cx="92678" cy="92679"/>
            </a:xfrm>
            <a:prstGeom prst="ellipse">
              <a:avLst/>
            </a:prstGeom>
            <a:solidFill>
              <a:srgbClr val="0078D7"/>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316" name="Oval 9"/>
            <p:cNvSpPr>
              <a:spLocks noChangeArrowheads="1"/>
            </p:cNvSpPr>
            <p:nvPr/>
          </p:nvSpPr>
          <p:spPr bwMode="auto">
            <a:xfrm rot="16200000">
              <a:off x="6885999" y="4135171"/>
              <a:ext cx="92678" cy="92679"/>
            </a:xfrm>
            <a:prstGeom prst="ellipse">
              <a:avLst/>
            </a:prstGeom>
            <a:solidFill>
              <a:srgbClr val="0078D7"/>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317" name="Oval 7"/>
            <p:cNvSpPr>
              <a:spLocks noChangeArrowheads="1"/>
            </p:cNvSpPr>
            <p:nvPr/>
          </p:nvSpPr>
          <p:spPr bwMode="auto">
            <a:xfrm rot="16200000">
              <a:off x="6886171" y="3969274"/>
              <a:ext cx="92333" cy="92679"/>
            </a:xfrm>
            <a:prstGeom prst="ellipse">
              <a:avLst/>
            </a:prstGeom>
            <a:solidFill>
              <a:srgbClr val="0078D7"/>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318" name="Oval 8"/>
            <p:cNvSpPr>
              <a:spLocks noChangeArrowheads="1"/>
            </p:cNvSpPr>
            <p:nvPr/>
          </p:nvSpPr>
          <p:spPr bwMode="auto">
            <a:xfrm rot="16200000">
              <a:off x="6885999" y="3803378"/>
              <a:ext cx="92678" cy="92679"/>
            </a:xfrm>
            <a:prstGeom prst="ellipse">
              <a:avLst/>
            </a:prstGeom>
            <a:solidFill>
              <a:srgbClr val="0078D7"/>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319" name="Oval 7"/>
            <p:cNvSpPr>
              <a:spLocks noChangeArrowheads="1"/>
            </p:cNvSpPr>
            <p:nvPr/>
          </p:nvSpPr>
          <p:spPr bwMode="auto">
            <a:xfrm rot="16200000">
              <a:off x="6886171" y="4798925"/>
              <a:ext cx="92333" cy="92679"/>
            </a:xfrm>
            <a:prstGeom prst="ellipse">
              <a:avLst/>
            </a:prstGeom>
            <a:solidFill>
              <a:srgbClr val="0078D7"/>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320" name="Oval 8"/>
            <p:cNvSpPr>
              <a:spLocks noChangeArrowheads="1"/>
            </p:cNvSpPr>
            <p:nvPr/>
          </p:nvSpPr>
          <p:spPr bwMode="auto">
            <a:xfrm rot="16200000">
              <a:off x="6885999" y="4633031"/>
              <a:ext cx="92678" cy="92679"/>
            </a:xfrm>
            <a:prstGeom prst="ellipse">
              <a:avLst/>
            </a:prstGeom>
            <a:solidFill>
              <a:srgbClr val="0078D7"/>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grpSp>
          <p:nvGrpSpPr>
            <p:cNvPr id="322" name="Group 321"/>
            <p:cNvGrpSpPr/>
            <p:nvPr/>
          </p:nvGrpSpPr>
          <p:grpSpPr>
            <a:xfrm>
              <a:off x="275257" y="2922825"/>
              <a:ext cx="1077513" cy="621270"/>
              <a:chOff x="4248046" y="490888"/>
              <a:chExt cx="8361830" cy="4821237"/>
            </a:xfrm>
            <a:solidFill>
              <a:schemeClr val="bg1">
                <a:lumMod val="95000"/>
              </a:schemeClr>
            </a:solidFill>
          </p:grpSpPr>
          <p:sp>
            <p:nvSpPr>
              <p:cNvPr id="323" name="Freeform 5"/>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grp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324" name="Freeform 5"/>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grp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325" name="Freeform 5"/>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grp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grpSp>
        <p:sp>
          <p:nvSpPr>
            <p:cNvPr id="326" name="Rectangle 15"/>
            <p:cNvSpPr>
              <a:spLocks noChangeArrowheads="1"/>
            </p:cNvSpPr>
            <p:nvPr/>
          </p:nvSpPr>
          <p:spPr bwMode="auto">
            <a:xfrm>
              <a:off x="8474990" y="4051142"/>
              <a:ext cx="1118040" cy="38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lnSpc>
                  <a:spcPct val="90000"/>
                </a:lnSpc>
                <a:spcAft>
                  <a:spcPts val="600"/>
                </a:spcAft>
                <a:defRPr/>
              </a:pPr>
              <a:r>
                <a:rPr lang="en-US" altLang="en-US" sz="1400" kern="0">
                  <a:solidFill>
                    <a:schemeClr val="tx2"/>
                  </a:solidFill>
                  <a:latin typeface="Segoe UI"/>
                </a:rPr>
                <a:t>On-premises </a:t>
              </a:r>
              <a:br>
                <a:rPr lang="en-US" altLang="en-US" sz="1400" kern="0">
                  <a:solidFill>
                    <a:schemeClr val="tx2"/>
                  </a:solidFill>
                  <a:latin typeface="Segoe UI"/>
                </a:rPr>
              </a:br>
              <a:r>
                <a:rPr lang="en-US" altLang="en-US" sz="1400" kern="0">
                  <a:solidFill>
                    <a:schemeClr val="tx2"/>
                  </a:solidFill>
                  <a:latin typeface="Segoe UI"/>
                </a:rPr>
                <a:t>VPN 1</a:t>
              </a:r>
            </a:p>
          </p:txBody>
        </p:sp>
        <p:sp>
          <p:nvSpPr>
            <p:cNvPr id="327" name="Rectangle 15"/>
            <p:cNvSpPr>
              <a:spLocks noChangeArrowheads="1"/>
            </p:cNvSpPr>
            <p:nvPr/>
          </p:nvSpPr>
          <p:spPr bwMode="auto">
            <a:xfrm>
              <a:off x="8474990" y="5924481"/>
              <a:ext cx="1118040" cy="38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lnSpc>
                  <a:spcPct val="90000"/>
                </a:lnSpc>
                <a:spcAft>
                  <a:spcPts val="600"/>
                </a:spcAft>
                <a:defRPr/>
              </a:pPr>
              <a:r>
                <a:rPr lang="en-US" altLang="en-US" sz="1400" kern="0">
                  <a:solidFill>
                    <a:schemeClr val="tx2"/>
                  </a:solidFill>
                  <a:latin typeface="Segoe UI"/>
                </a:rPr>
                <a:t>On-premises </a:t>
              </a:r>
              <a:br>
                <a:rPr lang="en-US" altLang="en-US" sz="1400" kern="0">
                  <a:solidFill>
                    <a:schemeClr val="tx2"/>
                  </a:solidFill>
                  <a:latin typeface="Segoe UI"/>
                </a:rPr>
              </a:br>
              <a:r>
                <a:rPr lang="en-US" altLang="en-US" sz="1400" kern="0">
                  <a:solidFill>
                    <a:schemeClr val="tx2"/>
                  </a:solidFill>
                  <a:latin typeface="Segoe UI"/>
                </a:rPr>
                <a:t>VPN 2</a:t>
              </a:r>
            </a:p>
          </p:txBody>
        </p:sp>
        <p:sp>
          <p:nvSpPr>
            <p:cNvPr id="328" name="Rectangle 15"/>
            <p:cNvSpPr>
              <a:spLocks noChangeArrowheads="1"/>
            </p:cNvSpPr>
            <p:nvPr/>
          </p:nvSpPr>
          <p:spPr bwMode="auto">
            <a:xfrm>
              <a:off x="2442410" y="5073235"/>
              <a:ext cx="1180107" cy="38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lnSpc>
                  <a:spcPct val="90000"/>
                </a:lnSpc>
                <a:spcAft>
                  <a:spcPts val="600"/>
                </a:spcAft>
                <a:defRPr/>
              </a:pPr>
              <a:r>
                <a:rPr lang="en-US" altLang="en-US" sz="1400" kern="0">
                  <a:solidFill>
                    <a:schemeClr val="tx2"/>
                  </a:solidFill>
                  <a:latin typeface="Segoe UI"/>
                </a:rPr>
                <a:t>Azure</a:t>
              </a:r>
              <a:br>
                <a:rPr lang="en-US" altLang="en-US" sz="1400" kern="0">
                  <a:solidFill>
                    <a:schemeClr val="tx2"/>
                  </a:solidFill>
                  <a:latin typeface="Segoe UI"/>
                </a:rPr>
              </a:br>
              <a:r>
                <a:rPr lang="en-US" altLang="en-US" sz="1400" kern="0">
                  <a:solidFill>
                    <a:schemeClr val="tx2"/>
                  </a:solidFill>
                  <a:latin typeface="Segoe UI"/>
                </a:rPr>
                <a:t>VPN </a:t>
              </a:r>
            </a:p>
          </p:txBody>
        </p:sp>
        <p:sp>
          <p:nvSpPr>
            <p:cNvPr id="329" name="Rectangle 15"/>
            <p:cNvSpPr>
              <a:spLocks noChangeArrowheads="1"/>
            </p:cNvSpPr>
            <p:nvPr/>
          </p:nvSpPr>
          <p:spPr bwMode="auto">
            <a:xfrm>
              <a:off x="7085018" y="4165881"/>
              <a:ext cx="1377109" cy="38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lnSpc>
                  <a:spcPct val="90000"/>
                </a:lnSpc>
                <a:spcAft>
                  <a:spcPts val="600"/>
                </a:spcAft>
                <a:defRPr/>
              </a:pPr>
              <a:r>
                <a:rPr lang="en-US" altLang="en-US" sz="1400" kern="0">
                  <a:latin typeface="Segoe UI"/>
                </a:rPr>
                <a:t>Active tunnels with BGP failover</a:t>
              </a:r>
            </a:p>
          </p:txBody>
        </p:sp>
        <p:sp>
          <p:nvSpPr>
            <p:cNvPr id="330" name="Rectangle 15"/>
            <p:cNvSpPr>
              <a:spLocks noChangeArrowheads="1"/>
            </p:cNvSpPr>
            <p:nvPr/>
          </p:nvSpPr>
          <p:spPr bwMode="auto">
            <a:xfrm>
              <a:off x="4797991" y="3585302"/>
              <a:ext cx="1654417" cy="38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lnSpc>
                  <a:spcPct val="90000"/>
                </a:lnSpc>
                <a:spcAft>
                  <a:spcPts val="600"/>
                </a:spcAft>
                <a:defRPr/>
              </a:pPr>
              <a:r>
                <a:rPr lang="en-US" altLang="en-US" sz="1400" kern="0">
                  <a:latin typeface="Segoe UI"/>
                </a:rPr>
                <a:t>IPsec/IKE S2S</a:t>
              </a:r>
              <a:br>
                <a:rPr lang="en-US" altLang="en-US" sz="1400" kern="0">
                  <a:latin typeface="Segoe UI"/>
                </a:rPr>
              </a:br>
              <a:r>
                <a:rPr lang="en-US" altLang="en-US" sz="1400" kern="0">
                  <a:latin typeface="Segoe UI"/>
                </a:rPr>
                <a:t>VPN tunnel 1</a:t>
              </a:r>
            </a:p>
          </p:txBody>
        </p:sp>
        <p:sp>
          <p:nvSpPr>
            <p:cNvPr id="331" name="Rectangle 15"/>
            <p:cNvSpPr>
              <a:spLocks noChangeArrowheads="1"/>
            </p:cNvSpPr>
            <p:nvPr/>
          </p:nvSpPr>
          <p:spPr bwMode="auto">
            <a:xfrm>
              <a:off x="4796054" y="5516223"/>
              <a:ext cx="1654417" cy="38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lnSpc>
                  <a:spcPct val="90000"/>
                </a:lnSpc>
                <a:spcAft>
                  <a:spcPts val="600"/>
                </a:spcAft>
                <a:defRPr/>
              </a:pPr>
              <a:r>
                <a:rPr lang="en-US" altLang="en-US" sz="1400" kern="0">
                  <a:latin typeface="Segoe UI"/>
                </a:rPr>
                <a:t>IPsec/IKE S2S</a:t>
              </a:r>
              <a:br>
                <a:rPr lang="en-US" altLang="en-US" sz="1400" kern="0">
                  <a:latin typeface="Segoe UI"/>
                </a:rPr>
              </a:br>
              <a:r>
                <a:rPr lang="en-US" altLang="en-US" sz="1400" kern="0">
                  <a:latin typeface="Segoe UI"/>
                </a:rPr>
                <a:t>VPN tunnel 2</a:t>
              </a:r>
            </a:p>
          </p:txBody>
        </p:sp>
        <p:sp>
          <p:nvSpPr>
            <p:cNvPr id="332" name="Rectangle 15"/>
            <p:cNvSpPr>
              <a:spLocks noChangeArrowheads="1"/>
            </p:cNvSpPr>
            <p:nvPr/>
          </p:nvSpPr>
          <p:spPr bwMode="auto">
            <a:xfrm>
              <a:off x="938022" y="3693244"/>
              <a:ext cx="1554855" cy="1554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09">
                <a:lnSpc>
                  <a:spcPct val="90000"/>
                </a:lnSpc>
                <a:spcAft>
                  <a:spcPts val="600"/>
                </a:spcAft>
                <a:defRPr/>
              </a:pPr>
              <a:r>
                <a:rPr lang="en-US" altLang="en-US" kern="0">
                  <a:latin typeface="Segoe UI"/>
                </a:rPr>
                <a:t>VNet1</a:t>
              </a:r>
            </a:p>
            <a:p>
              <a:pPr defTabSz="914309">
                <a:lnSpc>
                  <a:spcPct val="90000"/>
                </a:lnSpc>
                <a:spcAft>
                  <a:spcPts val="600"/>
                </a:spcAft>
                <a:defRPr/>
              </a:pPr>
              <a:r>
                <a:rPr lang="en-US" altLang="en-US" kern="0">
                  <a:latin typeface="Segoe UI"/>
                </a:rPr>
                <a:t>East US</a:t>
              </a:r>
            </a:p>
            <a:p>
              <a:pPr defTabSz="914309">
                <a:lnSpc>
                  <a:spcPct val="90000"/>
                </a:lnSpc>
                <a:spcAft>
                  <a:spcPts val="600"/>
                </a:spcAft>
                <a:defRPr/>
              </a:pPr>
              <a:r>
                <a:rPr lang="en-US" altLang="en-US" kern="0">
                  <a:latin typeface="Segoe UI"/>
                </a:rPr>
                <a:t>ASN 65010</a:t>
              </a:r>
            </a:p>
            <a:p>
              <a:pPr defTabSz="914309">
                <a:lnSpc>
                  <a:spcPct val="90000"/>
                </a:lnSpc>
                <a:spcAft>
                  <a:spcPts val="600"/>
                </a:spcAft>
                <a:defRPr/>
              </a:pPr>
              <a:r>
                <a:rPr lang="en-US" altLang="en-US" kern="0">
                  <a:latin typeface="Segoe UI"/>
                </a:rPr>
                <a:t>10.11.0.0/16</a:t>
              </a:r>
            </a:p>
            <a:p>
              <a:pPr defTabSz="914309">
                <a:lnSpc>
                  <a:spcPct val="90000"/>
                </a:lnSpc>
                <a:spcAft>
                  <a:spcPts val="600"/>
                </a:spcAft>
                <a:defRPr/>
              </a:pPr>
              <a:r>
                <a:rPr lang="en-US" altLang="en-US" kern="0">
                  <a:latin typeface="Segoe UI"/>
                </a:rPr>
                <a:t>10.11.0.0/16</a:t>
              </a:r>
            </a:p>
          </p:txBody>
        </p:sp>
      </p:grpSp>
      <p:sp>
        <p:nvSpPr>
          <p:cNvPr id="103" name="Text Placeholder 5"/>
          <p:cNvSpPr txBox="1">
            <a:spLocks/>
          </p:cNvSpPr>
          <p:nvPr/>
        </p:nvSpPr>
        <p:spPr>
          <a:xfrm>
            <a:off x="366169" y="1212851"/>
            <a:ext cx="11342991" cy="1858970"/>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rgbClr val="0078D7"/>
                </a:solidFill>
              </a:rPr>
              <a:t>Multiple tunnels/paths between Azure </a:t>
            </a:r>
            <a:r>
              <a:rPr lang="en-US" err="1">
                <a:solidFill>
                  <a:srgbClr val="0078D7"/>
                </a:solidFill>
              </a:rPr>
              <a:t>VNet</a:t>
            </a:r>
            <a:r>
              <a:rPr lang="en-US">
                <a:solidFill>
                  <a:srgbClr val="0078D7"/>
                </a:solidFill>
              </a:rPr>
              <a:t> and on-premises site</a:t>
            </a:r>
          </a:p>
          <a:p>
            <a:pPr marL="342900" lvl="1" indent="-342900" defTabSz="932742">
              <a:buClr>
                <a:schemeClr val="tx1"/>
              </a:buClr>
              <a:buSzPct val="100000"/>
            </a:pPr>
            <a:r>
              <a:rPr lang="en-US"/>
              <a:t>Use BGP for reachability detection and path failover</a:t>
            </a:r>
          </a:p>
          <a:p>
            <a:pPr marL="342900" lvl="1" indent="-342900" defTabSz="932742">
              <a:buClr>
                <a:schemeClr val="tx1"/>
              </a:buClr>
              <a:buSzPct val="100000"/>
            </a:pPr>
            <a:r>
              <a:rPr lang="en-US"/>
              <a:t>Support on-premises network with multiple ISPs and VPN devices</a:t>
            </a:r>
          </a:p>
        </p:txBody>
      </p:sp>
    </p:spTree>
    <p:extLst>
      <p:ext uri="{BB962C8B-B14F-4D97-AF65-F5344CB8AC3E}">
        <p14:creationId xmlns:p14="http://schemas.microsoft.com/office/powerpoint/2010/main" val="46800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Dual redundancy with Active-active Gateways</a:t>
            </a:r>
          </a:p>
        </p:txBody>
      </p:sp>
      <p:cxnSp>
        <p:nvCxnSpPr>
          <p:cNvPr id="115" name="Straight Arrow Connector 114"/>
          <p:cNvCxnSpPr/>
          <p:nvPr/>
        </p:nvCxnSpPr>
        <p:spPr>
          <a:xfrm>
            <a:off x="4820764" y="3887050"/>
            <a:ext cx="3618800" cy="0"/>
          </a:xfrm>
          <a:prstGeom prst="straightConnector1">
            <a:avLst/>
          </a:prstGeom>
          <a:ln w="25400">
            <a:solidFill>
              <a:schemeClr val="bg2"/>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a:off x="4820764" y="4203511"/>
            <a:ext cx="3618800" cy="1599622"/>
          </a:xfrm>
          <a:prstGeom prst="straightConnector1">
            <a:avLst/>
          </a:prstGeom>
          <a:ln w="25400">
            <a:solidFill>
              <a:schemeClr val="bg2"/>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4820764" y="4203511"/>
            <a:ext cx="3618800" cy="1542571"/>
          </a:xfrm>
          <a:prstGeom prst="straightConnector1">
            <a:avLst/>
          </a:prstGeom>
          <a:ln w="25400">
            <a:solidFill>
              <a:srgbClr val="0078D7"/>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03" name="Text Placeholder 5"/>
          <p:cNvSpPr txBox="1">
            <a:spLocks/>
          </p:cNvSpPr>
          <p:nvPr/>
        </p:nvSpPr>
        <p:spPr>
          <a:xfrm>
            <a:off x="366169" y="1212851"/>
            <a:ext cx="11342991" cy="1698927"/>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rgbClr val="0078D7"/>
                </a:solidFill>
              </a:rPr>
              <a:t>Zero downtime during planned maintenance</a:t>
            </a:r>
          </a:p>
          <a:p>
            <a:pPr marL="342900" lvl="1" indent="-342900" defTabSz="932742">
              <a:buClr>
                <a:schemeClr val="tx1"/>
              </a:buClr>
              <a:buSzPct val="100000"/>
            </a:pPr>
            <a:r>
              <a:rPr lang="en-US"/>
              <a:t>From active-standby to active-active</a:t>
            </a:r>
          </a:p>
          <a:p>
            <a:pPr marL="342900" lvl="1" indent="-342900" defTabSz="932742">
              <a:buClr>
                <a:schemeClr val="tx1"/>
              </a:buClr>
              <a:buSzPct val="100000"/>
            </a:pPr>
            <a:r>
              <a:rPr lang="en-US"/>
              <a:t>Support both cross-premises and </a:t>
            </a:r>
            <a:r>
              <a:rPr lang="en-US" err="1"/>
              <a:t>VNet</a:t>
            </a:r>
            <a:r>
              <a:rPr lang="en-US"/>
              <a:t>-to-</a:t>
            </a:r>
            <a:r>
              <a:rPr lang="en-US" err="1"/>
              <a:t>VNet</a:t>
            </a:r>
            <a:r>
              <a:rPr lang="en-US"/>
              <a:t> connectivity</a:t>
            </a:r>
          </a:p>
          <a:p>
            <a:pPr marL="342900" lvl="1" indent="-342900" defTabSz="932742">
              <a:buClr>
                <a:schemeClr val="tx1"/>
              </a:buClr>
              <a:buSzPct val="100000"/>
            </a:pPr>
            <a:r>
              <a:rPr lang="en-US"/>
              <a:t>Spreading traffic over multiple tunnels simultaneously</a:t>
            </a:r>
          </a:p>
        </p:txBody>
      </p:sp>
      <p:sp>
        <p:nvSpPr>
          <p:cNvPr id="83" name="Rectangle 82"/>
          <p:cNvSpPr/>
          <p:nvPr/>
        </p:nvSpPr>
        <p:spPr bwMode="auto">
          <a:xfrm>
            <a:off x="9681199" y="3305175"/>
            <a:ext cx="2027961" cy="3543300"/>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84" name="Rectangle 83"/>
          <p:cNvSpPr/>
          <p:nvPr/>
        </p:nvSpPr>
        <p:spPr bwMode="auto">
          <a:xfrm>
            <a:off x="2298005" y="4049380"/>
            <a:ext cx="1853306" cy="1833815"/>
          </a:xfrm>
          <a:prstGeom prst="rect">
            <a:avLst/>
          </a:prstGeom>
          <a:solidFill>
            <a:schemeClr val="bg1">
              <a:lumMod val="8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85" name="Rectangle 84"/>
          <p:cNvSpPr/>
          <p:nvPr/>
        </p:nvSpPr>
        <p:spPr bwMode="auto">
          <a:xfrm rot="2658552">
            <a:off x="8797642" y="3798420"/>
            <a:ext cx="680255" cy="657850"/>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86" name="Freeform 76"/>
          <p:cNvSpPr>
            <a:spLocks noEditPoints="1"/>
          </p:cNvSpPr>
          <p:nvPr/>
        </p:nvSpPr>
        <p:spPr bwMode="auto">
          <a:xfrm>
            <a:off x="8621077" y="3621211"/>
            <a:ext cx="1024314" cy="1024314"/>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bg2"/>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87" name="Rectangle 15"/>
          <p:cNvSpPr>
            <a:spLocks noChangeArrowheads="1"/>
          </p:cNvSpPr>
          <p:nvPr/>
        </p:nvSpPr>
        <p:spPr bwMode="auto">
          <a:xfrm>
            <a:off x="9949122" y="5281172"/>
            <a:ext cx="1489514" cy="128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lnSpc>
                <a:spcPct val="90000"/>
              </a:lnSpc>
              <a:spcAft>
                <a:spcPts val="600"/>
              </a:spcAft>
              <a:defRPr/>
            </a:pPr>
            <a:r>
              <a:rPr lang="en-US" altLang="en-US" kern="0">
                <a:latin typeface="Segoe UI"/>
              </a:rPr>
              <a:t>On-premises</a:t>
            </a:r>
          </a:p>
          <a:p>
            <a:pPr algn="ctr" defTabSz="914309">
              <a:lnSpc>
                <a:spcPct val="90000"/>
              </a:lnSpc>
              <a:spcAft>
                <a:spcPts val="600"/>
              </a:spcAft>
              <a:defRPr/>
            </a:pPr>
            <a:r>
              <a:rPr lang="en-US" altLang="en-US" kern="0">
                <a:latin typeface="Segoe UI"/>
              </a:rPr>
              <a:t>Site 5</a:t>
            </a:r>
          </a:p>
          <a:p>
            <a:pPr algn="ctr" defTabSz="914309">
              <a:lnSpc>
                <a:spcPct val="90000"/>
              </a:lnSpc>
              <a:spcAft>
                <a:spcPts val="600"/>
              </a:spcAft>
              <a:defRPr/>
            </a:pPr>
            <a:r>
              <a:rPr lang="en-US" altLang="en-US" kern="0">
                <a:latin typeface="Segoe UI"/>
              </a:rPr>
              <a:t>ASN65050</a:t>
            </a:r>
          </a:p>
          <a:p>
            <a:pPr algn="ctr" defTabSz="914309">
              <a:lnSpc>
                <a:spcPct val="90000"/>
              </a:lnSpc>
              <a:spcAft>
                <a:spcPts val="600"/>
              </a:spcAft>
              <a:defRPr/>
            </a:pPr>
            <a:r>
              <a:rPr lang="en-US" altLang="en-US" kern="0">
                <a:latin typeface="Segoe UI"/>
              </a:rPr>
              <a:t>10.51.0.0/16</a:t>
            </a:r>
          </a:p>
          <a:p>
            <a:pPr algn="ctr" defTabSz="914309">
              <a:lnSpc>
                <a:spcPct val="90000"/>
              </a:lnSpc>
              <a:spcAft>
                <a:spcPts val="600"/>
              </a:spcAft>
              <a:defRPr/>
            </a:pPr>
            <a:r>
              <a:rPr lang="en-US" altLang="en-US" kern="0">
                <a:latin typeface="Segoe UI"/>
              </a:rPr>
              <a:t>10.52.0.0/16</a:t>
            </a:r>
          </a:p>
        </p:txBody>
      </p:sp>
      <p:sp>
        <p:nvSpPr>
          <p:cNvPr id="88" name="Rectangle 5"/>
          <p:cNvSpPr>
            <a:spLocks noChangeArrowheads="1"/>
          </p:cNvSpPr>
          <p:nvPr/>
        </p:nvSpPr>
        <p:spPr bwMode="auto">
          <a:xfrm flipH="1">
            <a:off x="10080512" y="3512395"/>
            <a:ext cx="24717" cy="377257"/>
          </a:xfrm>
          <a:prstGeom prst="rect">
            <a:avLst/>
          </a:prstGeom>
          <a:solidFill>
            <a:srgbClr val="7030A0"/>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89" name="Rectangle 7"/>
          <p:cNvSpPr>
            <a:spLocks noChangeArrowheads="1"/>
          </p:cNvSpPr>
          <p:nvPr/>
        </p:nvSpPr>
        <p:spPr bwMode="auto">
          <a:xfrm flipH="1">
            <a:off x="9949122" y="3703625"/>
            <a:ext cx="404575" cy="1453090"/>
          </a:xfrm>
          <a:prstGeom prst="rect">
            <a:avLst/>
          </a:prstGeom>
          <a:solidFill>
            <a:srgbClr val="5A2781"/>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90" name="Rectangle 8"/>
          <p:cNvSpPr>
            <a:spLocks noChangeArrowheads="1"/>
          </p:cNvSpPr>
          <p:nvPr/>
        </p:nvSpPr>
        <p:spPr bwMode="auto">
          <a:xfrm flipH="1">
            <a:off x="10254829" y="3703625"/>
            <a:ext cx="98867" cy="1453090"/>
          </a:xfrm>
          <a:prstGeom prst="rect">
            <a:avLst/>
          </a:prstGeom>
          <a:solidFill>
            <a:srgbClr val="7030A0"/>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91" name="Rectangle 6"/>
          <p:cNvSpPr>
            <a:spLocks noChangeArrowheads="1"/>
          </p:cNvSpPr>
          <p:nvPr/>
        </p:nvSpPr>
        <p:spPr bwMode="auto">
          <a:xfrm flipH="1">
            <a:off x="10197591" y="3512395"/>
            <a:ext cx="24717" cy="377257"/>
          </a:xfrm>
          <a:prstGeom prst="rect">
            <a:avLst/>
          </a:prstGeom>
          <a:solidFill>
            <a:srgbClr val="5A2781"/>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96" name="Rectangle 12"/>
          <p:cNvSpPr>
            <a:spLocks noChangeArrowheads="1"/>
          </p:cNvSpPr>
          <p:nvPr/>
        </p:nvSpPr>
        <p:spPr bwMode="auto">
          <a:xfrm flipH="1">
            <a:off x="10328981" y="4145926"/>
            <a:ext cx="404575" cy="1010788"/>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97" name="Rectangle 13"/>
          <p:cNvSpPr>
            <a:spLocks noChangeArrowheads="1"/>
          </p:cNvSpPr>
          <p:nvPr/>
        </p:nvSpPr>
        <p:spPr bwMode="auto">
          <a:xfrm flipH="1">
            <a:off x="10377114" y="4048360"/>
            <a:ext cx="305707" cy="97565"/>
          </a:xfrm>
          <a:prstGeom prst="rect">
            <a:avLst/>
          </a:prstGeom>
          <a:solidFill>
            <a:srgbClr val="00BC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98" name="Rectangle 15"/>
          <p:cNvSpPr>
            <a:spLocks noChangeArrowheads="1"/>
          </p:cNvSpPr>
          <p:nvPr/>
        </p:nvSpPr>
        <p:spPr bwMode="auto">
          <a:xfrm flipH="1">
            <a:off x="10632087" y="4213572"/>
            <a:ext cx="45531" cy="94314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99" name="Rectangle 16"/>
          <p:cNvSpPr>
            <a:spLocks noChangeArrowheads="1"/>
          </p:cNvSpPr>
          <p:nvPr/>
        </p:nvSpPr>
        <p:spPr bwMode="auto">
          <a:xfrm flipH="1">
            <a:off x="10551431" y="4213572"/>
            <a:ext cx="41628" cy="94314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00" name="Rectangle 17"/>
          <p:cNvSpPr>
            <a:spLocks noChangeArrowheads="1"/>
          </p:cNvSpPr>
          <p:nvPr/>
        </p:nvSpPr>
        <p:spPr bwMode="auto">
          <a:xfrm flipH="1">
            <a:off x="10466874" y="4213572"/>
            <a:ext cx="42929" cy="94314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01" name="Rectangle 18"/>
          <p:cNvSpPr>
            <a:spLocks noChangeArrowheads="1"/>
          </p:cNvSpPr>
          <p:nvPr/>
        </p:nvSpPr>
        <p:spPr bwMode="auto">
          <a:xfrm flipH="1">
            <a:off x="10386219" y="4213572"/>
            <a:ext cx="41628" cy="94314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02" name="Rectangle 19"/>
          <p:cNvSpPr>
            <a:spLocks noChangeArrowheads="1"/>
          </p:cNvSpPr>
          <p:nvPr/>
        </p:nvSpPr>
        <p:spPr bwMode="auto">
          <a:xfrm flipH="1">
            <a:off x="10377114" y="4022348"/>
            <a:ext cx="305707" cy="28620"/>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06" name="Rectangle 20"/>
          <p:cNvSpPr>
            <a:spLocks noChangeArrowheads="1"/>
          </p:cNvSpPr>
          <p:nvPr/>
        </p:nvSpPr>
        <p:spPr bwMode="auto">
          <a:xfrm flipH="1">
            <a:off x="10328981" y="4116006"/>
            <a:ext cx="404575" cy="29921"/>
          </a:xfrm>
          <a:prstGeom prst="rect">
            <a:avLst/>
          </a:prstGeom>
          <a:solidFill>
            <a:srgbClr val="90D8F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07" name="AutoShape 22"/>
          <p:cNvSpPr>
            <a:spLocks noChangeAspect="1" noChangeArrowheads="1" noTextEdit="1"/>
          </p:cNvSpPr>
          <p:nvPr/>
        </p:nvSpPr>
        <p:spPr bwMode="auto">
          <a:xfrm flipH="1">
            <a:off x="10717944" y="3889652"/>
            <a:ext cx="720690" cy="126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08" name="Rectangle 24"/>
          <p:cNvSpPr>
            <a:spLocks noChangeArrowheads="1"/>
          </p:cNvSpPr>
          <p:nvPr/>
        </p:nvSpPr>
        <p:spPr bwMode="auto">
          <a:xfrm flipH="1">
            <a:off x="10933891" y="4750838"/>
            <a:ext cx="507345" cy="405876"/>
          </a:xfrm>
          <a:prstGeom prst="rect">
            <a:avLst/>
          </a:prstGeom>
          <a:solidFill>
            <a:srgbClr val="00CC66"/>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09" name="Freeform 25"/>
          <p:cNvSpPr>
            <a:spLocks/>
          </p:cNvSpPr>
          <p:nvPr/>
        </p:nvSpPr>
        <p:spPr bwMode="auto">
          <a:xfrm flipH="1">
            <a:off x="10717944" y="4018439"/>
            <a:ext cx="430593" cy="1138275"/>
          </a:xfrm>
          <a:custGeom>
            <a:avLst/>
            <a:gdLst>
              <a:gd name="T0" fmla="*/ 0 w 331"/>
              <a:gd name="T1" fmla="*/ 0 h 875"/>
              <a:gd name="T2" fmla="*/ 331 w 331"/>
              <a:gd name="T3" fmla="*/ 0 h 875"/>
              <a:gd name="T4" fmla="*/ 331 w 331"/>
              <a:gd name="T5" fmla="*/ 875 h 875"/>
              <a:gd name="T6" fmla="*/ 0 w 331"/>
              <a:gd name="T7" fmla="*/ 875 h 875"/>
              <a:gd name="T8" fmla="*/ 0 w 331"/>
              <a:gd name="T9" fmla="*/ 571 h 875"/>
              <a:gd name="T10" fmla="*/ 0 w 331"/>
              <a:gd name="T11" fmla="*/ 0 h 875"/>
            </a:gdLst>
            <a:ahLst/>
            <a:cxnLst>
              <a:cxn ang="0">
                <a:pos x="T0" y="T1"/>
              </a:cxn>
              <a:cxn ang="0">
                <a:pos x="T2" y="T3"/>
              </a:cxn>
              <a:cxn ang="0">
                <a:pos x="T4" y="T5"/>
              </a:cxn>
              <a:cxn ang="0">
                <a:pos x="T6" y="T7"/>
              </a:cxn>
              <a:cxn ang="0">
                <a:pos x="T8" y="T9"/>
              </a:cxn>
              <a:cxn ang="0">
                <a:pos x="T10" y="T11"/>
              </a:cxn>
            </a:cxnLst>
            <a:rect l="0" t="0" r="r" b="b"/>
            <a:pathLst>
              <a:path w="331" h="875">
                <a:moveTo>
                  <a:pt x="0" y="0"/>
                </a:moveTo>
                <a:lnTo>
                  <a:pt x="331" y="0"/>
                </a:lnTo>
                <a:lnTo>
                  <a:pt x="331" y="875"/>
                </a:lnTo>
                <a:lnTo>
                  <a:pt x="0" y="875"/>
                </a:lnTo>
                <a:lnTo>
                  <a:pt x="0" y="571"/>
                </a:lnTo>
                <a:lnTo>
                  <a:pt x="0" y="0"/>
                </a:lnTo>
                <a:close/>
              </a:path>
            </a:pathLst>
          </a:custGeom>
          <a:solidFill>
            <a:schemeClr val="bg2"/>
          </a:solidFill>
          <a:ln>
            <a:noFill/>
          </a:ln>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10" name="Freeform 26"/>
          <p:cNvSpPr>
            <a:spLocks/>
          </p:cNvSpPr>
          <p:nvPr/>
        </p:nvSpPr>
        <p:spPr bwMode="auto">
          <a:xfrm flipH="1">
            <a:off x="11148538" y="4761245"/>
            <a:ext cx="292699" cy="395469"/>
          </a:xfrm>
          <a:custGeom>
            <a:avLst/>
            <a:gdLst>
              <a:gd name="T0" fmla="*/ 0 w 225"/>
              <a:gd name="T1" fmla="*/ 304 h 304"/>
              <a:gd name="T2" fmla="*/ 225 w 225"/>
              <a:gd name="T3" fmla="*/ 304 h 304"/>
              <a:gd name="T4" fmla="*/ 225 w 225"/>
              <a:gd name="T5" fmla="*/ 0 h 304"/>
              <a:gd name="T6" fmla="*/ 0 w 225"/>
              <a:gd name="T7" fmla="*/ 304 h 304"/>
            </a:gdLst>
            <a:ahLst/>
            <a:cxnLst>
              <a:cxn ang="0">
                <a:pos x="T0" y="T1"/>
              </a:cxn>
              <a:cxn ang="0">
                <a:pos x="T2" y="T3"/>
              </a:cxn>
              <a:cxn ang="0">
                <a:pos x="T4" y="T5"/>
              </a:cxn>
              <a:cxn ang="0">
                <a:pos x="T6" y="T7"/>
              </a:cxn>
            </a:cxnLst>
            <a:rect l="0" t="0" r="r" b="b"/>
            <a:pathLst>
              <a:path w="225" h="304">
                <a:moveTo>
                  <a:pt x="0" y="304"/>
                </a:moveTo>
                <a:lnTo>
                  <a:pt x="225" y="304"/>
                </a:lnTo>
                <a:lnTo>
                  <a:pt x="225" y="0"/>
                </a:lnTo>
                <a:lnTo>
                  <a:pt x="0" y="304"/>
                </a:lnTo>
                <a:close/>
              </a:path>
            </a:pathLst>
          </a:custGeom>
          <a:solidFill>
            <a:srgbClr val="007A3D"/>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11" name="Rectangle 27"/>
          <p:cNvSpPr>
            <a:spLocks noChangeArrowheads="1"/>
          </p:cNvSpPr>
          <p:nvPr/>
        </p:nvSpPr>
        <p:spPr bwMode="auto">
          <a:xfrm flipH="1">
            <a:off x="11050971" y="4101696"/>
            <a:ext cx="42930" cy="793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74" name="Rectangle 28"/>
          <p:cNvSpPr>
            <a:spLocks noChangeArrowheads="1"/>
          </p:cNvSpPr>
          <p:nvPr/>
        </p:nvSpPr>
        <p:spPr bwMode="auto">
          <a:xfrm flipH="1">
            <a:off x="10958608" y="4101696"/>
            <a:ext cx="42930" cy="7935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75" name="Rectangle 29"/>
          <p:cNvSpPr>
            <a:spLocks noChangeArrowheads="1"/>
          </p:cNvSpPr>
          <p:nvPr/>
        </p:nvSpPr>
        <p:spPr bwMode="auto">
          <a:xfrm flipH="1">
            <a:off x="10866245" y="4101696"/>
            <a:ext cx="42930" cy="7935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76" name="Rectangle 30"/>
          <p:cNvSpPr>
            <a:spLocks noChangeArrowheads="1"/>
          </p:cNvSpPr>
          <p:nvPr/>
        </p:nvSpPr>
        <p:spPr bwMode="auto">
          <a:xfrm flipH="1">
            <a:off x="10773882" y="4101696"/>
            <a:ext cx="42930" cy="793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77" name="Rectangle 31"/>
          <p:cNvSpPr>
            <a:spLocks noChangeArrowheads="1"/>
          </p:cNvSpPr>
          <p:nvPr/>
        </p:nvSpPr>
        <p:spPr bwMode="auto">
          <a:xfrm flipH="1">
            <a:off x="11050971" y="4221378"/>
            <a:ext cx="42930" cy="819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78" name="Rectangle 32"/>
          <p:cNvSpPr>
            <a:spLocks noChangeArrowheads="1"/>
          </p:cNvSpPr>
          <p:nvPr/>
        </p:nvSpPr>
        <p:spPr bwMode="auto">
          <a:xfrm flipH="1">
            <a:off x="10958608" y="4221378"/>
            <a:ext cx="42930" cy="819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79" name="Rectangle 33"/>
          <p:cNvSpPr>
            <a:spLocks noChangeArrowheads="1"/>
          </p:cNvSpPr>
          <p:nvPr/>
        </p:nvSpPr>
        <p:spPr bwMode="auto">
          <a:xfrm flipH="1">
            <a:off x="10866245" y="4221378"/>
            <a:ext cx="42930" cy="81956"/>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80" name="Rectangle 34"/>
          <p:cNvSpPr>
            <a:spLocks noChangeArrowheads="1"/>
          </p:cNvSpPr>
          <p:nvPr/>
        </p:nvSpPr>
        <p:spPr bwMode="auto">
          <a:xfrm flipH="1">
            <a:off x="10773882" y="4221378"/>
            <a:ext cx="42930" cy="8195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81" name="Rectangle 35"/>
          <p:cNvSpPr>
            <a:spLocks noChangeArrowheads="1"/>
          </p:cNvSpPr>
          <p:nvPr/>
        </p:nvSpPr>
        <p:spPr bwMode="auto">
          <a:xfrm flipH="1">
            <a:off x="11050971" y="4343661"/>
            <a:ext cx="42930" cy="7935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82" name="Rectangle 36"/>
          <p:cNvSpPr>
            <a:spLocks noChangeArrowheads="1"/>
          </p:cNvSpPr>
          <p:nvPr/>
        </p:nvSpPr>
        <p:spPr bwMode="auto">
          <a:xfrm flipH="1">
            <a:off x="10958608" y="4343661"/>
            <a:ext cx="42930" cy="793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83" name="Rectangle 37"/>
          <p:cNvSpPr>
            <a:spLocks noChangeArrowheads="1"/>
          </p:cNvSpPr>
          <p:nvPr/>
        </p:nvSpPr>
        <p:spPr bwMode="auto">
          <a:xfrm flipH="1">
            <a:off x="10866245" y="4343661"/>
            <a:ext cx="42930" cy="793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84" name="Rectangle 38"/>
          <p:cNvSpPr>
            <a:spLocks noChangeArrowheads="1"/>
          </p:cNvSpPr>
          <p:nvPr/>
        </p:nvSpPr>
        <p:spPr bwMode="auto">
          <a:xfrm flipH="1">
            <a:off x="10773882" y="4343661"/>
            <a:ext cx="42930" cy="793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85" name="Rectangle 39"/>
          <p:cNvSpPr>
            <a:spLocks noChangeArrowheads="1"/>
          </p:cNvSpPr>
          <p:nvPr/>
        </p:nvSpPr>
        <p:spPr bwMode="auto">
          <a:xfrm flipH="1">
            <a:off x="11050971" y="4463343"/>
            <a:ext cx="42930" cy="793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86" name="Rectangle 40"/>
          <p:cNvSpPr>
            <a:spLocks noChangeArrowheads="1"/>
          </p:cNvSpPr>
          <p:nvPr/>
        </p:nvSpPr>
        <p:spPr bwMode="auto">
          <a:xfrm flipH="1">
            <a:off x="10958608" y="4463343"/>
            <a:ext cx="42930" cy="7935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87" name="Rectangle 41"/>
          <p:cNvSpPr>
            <a:spLocks noChangeArrowheads="1"/>
          </p:cNvSpPr>
          <p:nvPr/>
        </p:nvSpPr>
        <p:spPr bwMode="auto">
          <a:xfrm flipH="1">
            <a:off x="10866245" y="4463343"/>
            <a:ext cx="42930" cy="7935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88" name="Rectangle 42"/>
          <p:cNvSpPr>
            <a:spLocks noChangeArrowheads="1"/>
          </p:cNvSpPr>
          <p:nvPr/>
        </p:nvSpPr>
        <p:spPr bwMode="auto">
          <a:xfrm flipH="1">
            <a:off x="10773882" y="4463343"/>
            <a:ext cx="42930" cy="793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89" name="Rectangle 43"/>
          <p:cNvSpPr>
            <a:spLocks noChangeArrowheads="1"/>
          </p:cNvSpPr>
          <p:nvPr/>
        </p:nvSpPr>
        <p:spPr bwMode="auto">
          <a:xfrm flipH="1">
            <a:off x="11050971" y="4585626"/>
            <a:ext cx="42930" cy="793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90" name="Rectangle 44"/>
          <p:cNvSpPr>
            <a:spLocks noChangeArrowheads="1"/>
          </p:cNvSpPr>
          <p:nvPr/>
        </p:nvSpPr>
        <p:spPr bwMode="auto">
          <a:xfrm flipH="1">
            <a:off x="10958608" y="4585626"/>
            <a:ext cx="42930" cy="793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91" name="Rectangle 45"/>
          <p:cNvSpPr>
            <a:spLocks noChangeArrowheads="1"/>
          </p:cNvSpPr>
          <p:nvPr/>
        </p:nvSpPr>
        <p:spPr bwMode="auto">
          <a:xfrm flipH="1">
            <a:off x="10866245" y="4585626"/>
            <a:ext cx="42930" cy="7935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99" name="Rectangle 46"/>
          <p:cNvSpPr>
            <a:spLocks noChangeArrowheads="1"/>
          </p:cNvSpPr>
          <p:nvPr/>
        </p:nvSpPr>
        <p:spPr bwMode="auto">
          <a:xfrm flipH="1">
            <a:off x="10773882" y="4585626"/>
            <a:ext cx="42930" cy="7935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00" name="Rectangle 47"/>
          <p:cNvSpPr>
            <a:spLocks noChangeArrowheads="1"/>
          </p:cNvSpPr>
          <p:nvPr/>
        </p:nvSpPr>
        <p:spPr bwMode="auto">
          <a:xfrm flipH="1">
            <a:off x="11050971" y="4705307"/>
            <a:ext cx="42930" cy="7935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01" name="Rectangle 48"/>
          <p:cNvSpPr>
            <a:spLocks noChangeArrowheads="1"/>
          </p:cNvSpPr>
          <p:nvPr/>
        </p:nvSpPr>
        <p:spPr bwMode="auto">
          <a:xfrm flipH="1">
            <a:off x="10958608" y="4705307"/>
            <a:ext cx="42930" cy="7935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04" name="Rectangle 49"/>
          <p:cNvSpPr>
            <a:spLocks noChangeArrowheads="1"/>
          </p:cNvSpPr>
          <p:nvPr/>
        </p:nvSpPr>
        <p:spPr bwMode="auto">
          <a:xfrm flipH="1">
            <a:off x="10866245" y="4705307"/>
            <a:ext cx="42930" cy="793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05" name="Rectangle 50"/>
          <p:cNvSpPr>
            <a:spLocks noChangeArrowheads="1"/>
          </p:cNvSpPr>
          <p:nvPr/>
        </p:nvSpPr>
        <p:spPr bwMode="auto">
          <a:xfrm flipH="1">
            <a:off x="10773882" y="4705307"/>
            <a:ext cx="42930" cy="793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06" name="Rectangle 51"/>
          <p:cNvSpPr>
            <a:spLocks noChangeArrowheads="1"/>
          </p:cNvSpPr>
          <p:nvPr/>
        </p:nvSpPr>
        <p:spPr bwMode="auto">
          <a:xfrm flipH="1">
            <a:off x="11050971" y="4827591"/>
            <a:ext cx="42930" cy="8065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07" name="Rectangle 52"/>
          <p:cNvSpPr>
            <a:spLocks noChangeArrowheads="1"/>
          </p:cNvSpPr>
          <p:nvPr/>
        </p:nvSpPr>
        <p:spPr bwMode="auto">
          <a:xfrm flipH="1">
            <a:off x="10958608" y="4827591"/>
            <a:ext cx="42930" cy="806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08" name="Rectangle 53"/>
          <p:cNvSpPr>
            <a:spLocks noChangeArrowheads="1"/>
          </p:cNvSpPr>
          <p:nvPr/>
        </p:nvSpPr>
        <p:spPr bwMode="auto">
          <a:xfrm flipH="1">
            <a:off x="10866245" y="4827591"/>
            <a:ext cx="42930" cy="8065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09" name="Rectangle 54"/>
          <p:cNvSpPr>
            <a:spLocks noChangeArrowheads="1"/>
          </p:cNvSpPr>
          <p:nvPr/>
        </p:nvSpPr>
        <p:spPr bwMode="auto">
          <a:xfrm flipH="1">
            <a:off x="10773882" y="4827591"/>
            <a:ext cx="42930" cy="806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10" name="Rectangle 55"/>
          <p:cNvSpPr>
            <a:spLocks noChangeArrowheads="1"/>
          </p:cNvSpPr>
          <p:nvPr/>
        </p:nvSpPr>
        <p:spPr bwMode="auto">
          <a:xfrm flipH="1">
            <a:off x="11368386" y="4827591"/>
            <a:ext cx="42930" cy="80655"/>
          </a:xfrm>
          <a:prstGeom prst="rect">
            <a:avLst/>
          </a:prstGeom>
          <a:solidFill>
            <a:srgbClr val="007A3D"/>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11" name="Rectangle 56"/>
          <p:cNvSpPr>
            <a:spLocks noChangeArrowheads="1"/>
          </p:cNvSpPr>
          <p:nvPr/>
        </p:nvSpPr>
        <p:spPr bwMode="auto">
          <a:xfrm flipH="1">
            <a:off x="11276024" y="4827591"/>
            <a:ext cx="42930" cy="806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12" name="Rectangle 57"/>
          <p:cNvSpPr>
            <a:spLocks noChangeArrowheads="1"/>
          </p:cNvSpPr>
          <p:nvPr/>
        </p:nvSpPr>
        <p:spPr bwMode="auto">
          <a:xfrm flipH="1">
            <a:off x="11179758" y="4827591"/>
            <a:ext cx="42930" cy="806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13" name="Rectangle 58"/>
          <p:cNvSpPr>
            <a:spLocks noChangeArrowheads="1"/>
          </p:cNvSpPr>
          <p:nvPr/>
        </p:nvSpPr>
        <p:spPr bwMode="auto">
          <a:xfrm flipH="1">
            <a:off x="11368386" y="4947273"/>
            <a:ext cx="42930" cy="806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14" name="Rectangle 59"/>
          <p:cNvSpPr>
            <a:spLocks noChangeArrowheads="1"/>
          </p:cNvSpPr>
          <p:nvPr/>
        </p:nvSpPr>
        <p:spPr bwMode="auto">
          <a:xfrm flipH="1">
            <a:off x="11276024" y="4947273"/>
            <a:ext cx="42930" cy="80655"/>
          </a:xfrm>
          <a:prstGeom prst="rect">
            <a:avLst/>
          </a:prstGeom>
          <a:solidFill>
            <a:srgbClr val="00CC66"/>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15" name="Rectangle 60"/>
          <p:cNvSpPr>
            <a:spLocks noChangeArrowheads="1"/>
          </p:cNvSpPr>
          <p:nvPr/>
        </p:nvSpPr>
        <p:spPr bwMode="auto">
          <a:xfrm flipH="1">
            <a:off x="11179758" y="4947273"/>
            <a:ext cx="42930" cy="806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16" name="Rectangle 61"/>
          <p:cNvSpPr>
            <a:spLocks noChangeArrowheads="1"/>
          </p:cNvSpPr>
          <p:nvPr/>
        </p:nvSpPr>
        <p:spPr bwMode="auto">
          <a:xfrm flipH="1">
            <a:off x="11050971" y="4947273"/>
            <a:ext cx="42930" cy="806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17" name="Rectangle 62"/>
          <p:cNvSpPr>
            <a:spLocks noChangeArrowheads="1"/>
          </p:cNvSpPr>
          <p:nvPr/>
        </p:nvSpPr>
        <p:spPr bwMode="auto">
          <a:xfrm flipH="1">
            <a:off x="10958608" y="4947273"/>
            <a:ext cx="42930" cy="8065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18" name="Rectangle 63"/>
          <p:cNvSpPr>
            <a:spLocks noChangeArrowheads="1"/>
          </p:cNvSpPr>
          <p:nvPr/>
        </p:nvSpPr>
        <p:spPr bwMode="auto">
          <a:xfrm flipH="1">
            <a:off x="10866245" y="4947273"/>
            <a:ext cx="42930" cy="8065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19" name="Rectangle 64"/>
          <p:cNvSpPr>
            <a:spLocks noChangeArrowheads="1"/>
          </p:cNvSpPr>
          <p:nvPr/>
        </p:nvSpPr>
        <p:spPr bwMode="auto">
          <a:xfrm flipH="1">
            <a:off x="10773882" y="4947273"/>
            <a:ext cx="42930" cy="80655"/>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20" name="Rectangle 65"/>
          <p:cNvSpPr>
            <a:spLocks noChangeArrowheads="1"/>
          </p:cNvSpPr>
          <p:nvPr/>
        </p:nvSpPr>
        <p:spPr bwMode="auto">
          <a:xfrm flipH="1">
            <a:off x="10773882" y="3939086"/>
            <a:ext cx="135292" cy="7935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21" name="Rectangle 66"/>
          <p:cNvSpPr>
            <a:spLocks noChangeArrowheads="1"/>
          </p:cNvSpPr>
          <p:nvPr/>
        </p:nvSpPr>
        <p:spPr bwMode="auto">
          <a:xfrm flipH="1">
            <a:off x="11026254" y="3887050"/>
            <a:ext cx="24717" cy="131390"/>
          </a:xfrm>
          <a:prstGeom prst="rect">
            <a:avLst/>
          </a:prstGeom>
          <a:solidFill>
            <a:srgbClr val="DC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22" name="Rectangle 221"/>
          <p:cNvSpPr/>
          <p:nvPr/>
        </p:nvSpPr>
        <p:spPr bwMode="auto">
          <a:xfrm rot="2658552">
            <a:off x="8797642" y="5386659"/>
            <a:ext cx="680255" cy="657850"/>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23" name="Freeform 76"/>
          <p:cNvSpPr>
            <a:spLocks noEditPoints="1"/>
          </p:cNvSpPr>
          <p:nvPr/>
        </p:nvSpPr>
        <p:spPr bwMode="auto">
          <a:xfrm>
            <a:off x="8621077" y="5209449"/>
            <a:ext cx="1024314" cy="1024314"/>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bg2"/>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24" name="Rectangle 223"/>
          <p:cNvSpPr/>
          <p:nvPr/>
        </p:nvSpPr>
        <p:spPr bwMode="auto">
          <a:xfrm rot="2658552">
            <a:off x="3831794" y="4657260"/>
            <a:ext cx="680255" cy="657850"/>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225" name="Freeform 76"/>
          <p:cNvSpPr>
            <a:spLocks noEditPoints="1"/>
          </p:cNvSpPr>
          <p:nvPr/>
        </p:nvSpPr>
        <p:spPr bwMode="auto">
          <a:xfrm>
            <a:off x="3655230" y="4480050"/>
            <a:ext cx="1024314" cy="1024314"/>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rgbClr val="0078D7"/>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grpSp>
        <p:nvGrpSpPr>
          <p:cNvPr id="238" name="Group 237"/>
          <p:cNvGrpSpPr/>
          <p:nvPr/>
        </p:nvGrpSpPr>
        <p:grpSpPr>
          <a:xfrm>
            <a:off x="1884867" y="3753055"/>
            <a:ext cx="890507" cy="513446"/>
            <a:chOff x="4248046" y="490888"/>
            <a:chExt cx="8361830" cy="4821237"/>
          </a:xfrm>
          <a:solidFill>
            <a:schemeClr val="bg1">
              <a:lumMod val="95000"/>
            </a:schemeClr>
          </a:solidFill>
        </p:grpSpPr>
        <p:sp>
          <p:nvSpPr>
            <p:cNvPr id="246" name="Freeform 5"/>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grp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47" name="Freeform 5"/>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grp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48" name="Freeform 5"/>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grp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grpSp>
      <p:sp>
        <p:nvSpPr>
          <p:cNvPr id="239" name="Rectangle 15"/>
          <p:cNvSpPr>
            <a:spLocks noChangeArrowheads="1"/>
          </p:cNvSpPr>
          <p:nvPr/>
        </p:nvSpPr>
        <p:spPr bwMode="auto">
          <a:xfrm>
            <a:off x="8661506" y="4685549"/>
            <a:ext cx="924000" cy="32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lnSpc>
                <a:spcPct val="90000"/>
              </a:lnSpc>
              <a:spcAft>
                <a:spcPts val="600"/>
              </a:spcAft>
              <a:defRPr/>
            </a:pPr>
            <a:r>
              <a:rPr lang="en-US" altLang="en-US" sz="1400" kern="0">
                <a:solidFill>
                  <a:schemeClr val="tx2"/>
                </a:solidFill>
                <a:latin typeface="Segoe UI"/>
              </a:rPr>
              <a:t>On-premises </a:t>
            </a:r>
            <a:br>
              <a:rPr lang="en-US" altLang="en-US" sz="1400" kern="0">
                <a:solidFill>
                  <a:schemeClr val="tx2"/>
                </a:solidFill>
                <a:latin typeface="Segoe UI"/>
              </a:rPr>
            </a:br>
            <a:r>
              <a:rPr lang="en-US" altLang="en-US" sz="1400" kern="0">
                <a:solidFill>
                  <a:schemeClr val="tx2"/>
                </a:solidFill>
                <a:latin typeface="Segoe UI"/>
              </a:rPr>
              <a:t>VPN 1</a:t>
            </a:r>
          </a:p>
        </p:txBody>
      </p:sp>
      <p:sp>
        <p:nvSpPr>
          <p:cNvPr id="240" name="Rectangle 15"/>
          <p:cNvSpPr>
            <a:spLocks noChangeArrowheads="1"/>
          </p:cNvSpPr>
          <p:nvPr/>
        </p:nvSpPr>
        <p:spPr bwMode="auto">
          <a:xfrm>
            <a:off x="8661506" y="6233763"/>
            <a:ext cx="924000" cy="32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lnSpc>
                <a:spcPct val="90000"/>
              </a:lnSpc>
              <a:spcAft>
                <a:spcPts val="600"/>
              </a:spcAft>
              <a:defRPr/>
            </a:pPr>
            <a:r>
              <a:rPr lang="en-US" altLang="en-US" sz="1400" kern="0">
                <a:solidFill>
                  <a:schemeClr val="tx2"/>
                </a:solidFill>
                <a:latin typeface="Segoe UI"/>
              </a:rPr>
              <a:t>On-premises </a:t>
            </a:r>
            <a:br>
              <a:rPr lang="en-US" altLang="en-US" sz="1400" kern="0">
                <a:solidFill>
                  <a:schemeClr val="tx2"/>
                </a:solidFill>
                <a:latin typeface="Segoe UI"/>
              </a:rPr>
            </a:br>
            <a:r>
              <a:rPr lang="en-US" altLang="en-US" sz="1400" kern="0">
                <a:solidFill>
                  <a:schemeClr val="tx2"/>
                </a:solidFill>
                <a:latin typeface="Segoe UI"/>
              </a:rPr>
              <a:t>VPN 2</a:t>
            </a:r>
          </a:p>
        </p:txBody>
      </p:sp>
      <p:sp>
        <p:nvSpPr>
          <p:cNvPr id="241" name="Rectangle 15"/>
          <p:cNvSpPr>
            <a:spLocks noChangeArrowheads="1"/>
          </p:cNvSpPr>
          <p:nvPr/>
        </p:nvSpPr>
        <p:spPr bwMode="auto">
          <a:xfrm>
            <a:off x="3675903" y="5530254"/>
            <a:ext cx="975295" cy="320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lnSpc>
                <a:spcPct val="90000"/>
              </a:lnSpc>
              <a:spcAft>
                <a:spcPts val="600"/>
              </a:spcAft>
              <a:defRPr/>
            </a:pPr>
            <a:r>
              <a:rPr lang="en-US" altLang="en-US" sz="1400" kern="0">
                <a:solidFill>
                  <a:schemeClr val="tx2"/>
                </a:solidFill>
                <a:latin typeface="Segoe UI"/>
              </a:rPr>
              <a:t>Azure</a:t>
            </a:r>
            <a:br>
              <a:rPr lang="en-US" altLang="en-US" sz="1400" kern="0">
                <a:solidFill>
                  <a:schemeClr val="tx2"/>
                </a:solidFill>
                <a:latin typeface="Segoe UI"/>
              </a:rPr>
            </a:br>
            <a:r>
              <a:rPr lang="en-US" altLang="en-US" sz="1400" kern="0">
                <a:solidFill>
                  <a:schemeClr val="tx2"/>
                </a:solidFill>
                <a:latin typeface="Segoe UI"/>
              </a:rPr>
              <a:t>VPN </a:t>
            </a:r>
          </a:p>
        </p:txBody>
      </p:sp>
      <p:sp>
        <p:nvSpPr>
          <p:cNvPr id="245" name="Rectangle 15"/>
          <p:cNvSpPr>
            <a:spLocks noChangeArrowheads="1"/>
          </p:cNvSpPr>
          <p:nvPr/>
        </p:nvSpPr>
        <p:spPr bwMode="auto">
          <a:xfrm>
            <a:off x="2432607" y="4389765"/>
            <a:ext cx="1285004" cy="1284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09">
              <a:lnSpc>
                <a:spcPct val="90000"/>
              </a:lnSpc>
              <a:spcAft>
                <a:spcPts val="600"/>
              </a:spcAft>
              <a:defRPr/>
            </a:pPr>
            <a:r>
              <a:rPr lang="en-US" altLang="en-US" kern="0">
                <a:latin typeface="Segoe UI"/>
              </a:rPr>
              <a:t>VNet1</a:t>
            </a:r>
          </a:p>
          <a:p>
            <a:pPr defTabSz="914309">
              <a:lnSpc>
                <a:spcPct val="90000"/>
              </a:lnSpc>
              <a:spcAft>
                <a:spcPts val="600"/>
              </a:spcAft>
              <a:defRPr/>
            </a:pPr>
            <a:r>
              <a:rPr lang="en-US" altLang="en-US" kern="0">
                <a:latin typeface="Segoe UI"/>
              </a:rPr>
              <a:t>East US</a:t>
            </a:r>
          </a:p>
          <a:p>
            <a:pPr defTabSz="914309">
              <a:lnSpc>
                <a:spcPct val="90000"/>
              </a:lnSpc>
              <a:spcAft>
                <a:spcPts val="600"/>
              </a:spcAft>
              <a:defRPr/>
            </a:pPr>
            <a:r>
              <a:rPr lang="en-US" altLang="en-US" kern="0">
                <a:latin typeface="Segoe UI"/>
              </a:rPr>
              <a:t>ASN 65010</a:t>
            </a:r>
          </a:p>
          <a:p>
            <a:pPr defTabSz="914309">
              <a:lnSpc>
                <a:spcPct val="90000"/>
              </a:lnSpc>
              <a:spcAft>
                <a:spcPts val="600"/>
              </a:spcAft>
              <a:defRPr/>
            </a:pPr>
            <a:r>
              <a:rPr lang="en-US" altLang="en-US" kern="0">
                <a:latin typeface="Segoe UI"/>
              </a:rPr>
              <a:t>10.11.0.0/16</a:t>
            </a:r>
          </a:p>
          <a:p>
            <a:pPr defTabSz="914309">
              <a:lnSpc>
                <a:spcPct val="90000"/>
              </a:lnSpc>
              <a:spcAft>
                <a:spcPts val="600"/>
              </a:spcAft>
              <a:defRPr/>
            </a:pPr>
            <a:r>
              <a:rPr lang="en-US" altLang="en-US" kern="0">
                <a:latin typeface="Segoe UI"/>
              </a:rPr>
              <a:t>10.11.0.0/16</a:t>
            </a:r>
          </a:p>
        </p:txBody>
      </p:sp>
      <p:cxnSp>
        <p:nvCxnSpPr>
          <p:cNvPr id="255" name="Straight Arrow Connector 254"/>
          <p:cNvCxnSpPr/>
          <p:nvPr/>
        </p:nvCxnSpPr>
        <p:spPr>
          <a:xfrm>
            <a:off x="4820764" y="6049225"/>
            <a:ext cx="3618800" cy="0"/>
          </a:xfrm>
          <a:prstGeom prst="straightConnector1">
            <a:avLst/>
          </a:prstGeom>
          <a:ln w="25400">
            <a:solidFill>
              <a:schemeClr val="bg2"/>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084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14499" y="2651264"/>
            <a:ext cx="8340488" cy="3963702"/>
          </a:xfrm>
          <a:prstGeom prst="rect">
            <a:avLst/>
          </a:prstGeom>
          <a:noFill/>
        </p:spPr>
      </p:pic>
      <p:sp>
        <p:nvSpPr>
          <p:cNvPr id="106" name="Text Placeholder 105"/>
          <p:cNvSpPr>
            <a:spLocks noGrp="1"/>
          </p:cNvSpPr>
          <p:nvPr>
            <p:ph type="body" sz="quarter" idx="10"/>
          </p:nvPr>
        </p:nvSpPr>
        <p:spPr>
          <a:xfrm>
            <a:off x="366168" y="1212851"/>
            <a:ext cx="11702553" cy="2954655"/>
          </a:xfrm>
        </p:spPr>
        <p:txBody>
          <a:bodyPr/>
          <a:lstStyle/>
          <a:p>
            <a:r>
              <a:rPr lang="en-US" sz="2400">
                <a:solidFill>
                  <a:schemeClr val="tx2"/>
                </a:solidFill>
              </a:rPr>
              <a:t>Full-mesh direct connectivity</a:t>
            </a:r>
          </a:p>
          <a:p>
            <a:r>
              <a:rPr lang="en-US" sz="2400">
                <a:solidFill>
                  <a:schemeClr val="tx2"/>
                </a:solidFill>
              </a:rPr>
              <a:t>High bandwidth</a:t>
            </a:r>
          </a:p>
          <a:p>
            <a:r>
              <a:rPr lang="en-US" sz="2400">
                <a:solidFill>
                  <a:schemeClr val="tx2"/>
                </a:solidFill>
              </a:rPr>
              <a:t>Low latency</a:t>
            </a:r>
          </a:p>
          <a:p>
            <a:r>
              <a:rPr lang="en-US" sz="2400">
                <a:solidFill>
                  <a:schemeClr val="tx2"/>
                </a:solidFill>
              </a:rPr>
              <a:t>Classic to ARM Peering</a:t>
            </a:r>
          </a:p>
          <a:p>
            <a:r>
              <a:rPr lang="en-US" sz="2400">
                <a:solidFill>
                  <a:schemeClr val="tx2"/>
                </a:solidFill>
              </a:rPr>
              <a:t>Cross subscription – Same tenant</a:t>
            </a:r>
          </a:p>
          <a:p>
            <a:r>
              <a:rPr lang="en-US" sz="2400">
                <a:solidFill>
                  <a:schemeClr val="tx2"/>
                </a:solidFill>
              </a:rPr>
              <a:t>Hub and Spoke configuration</a:t>
            </a:r>
          </a:p>
          <a:p>
            <a:r>
              <a:rPr lang="en-US" sz="2400">
                <a:solidFill>
                  <a:schemeClr val="tx2"/>
                </a:solidFill>
              </a:rPr>
              <a:t>Billing effective from 11/01</a:t>
            </a:r>
          </a:p>
        </p:txBody>
      </p:sp>
      <p:sp>
        <p:nvSpPr>
          <p:cNvPr id="3" name="Title 2"/>
          <p:cNvSpPr>
            <a:spLocks noGrp="1"/>
          </p:cNvSpPr>
          <p:nvPr>
            <p:ph type="title"/>
          </p:nvPr>
        </p:nvSpPr>
        <p:spPr/>
        <p:txBody>
          <a:bodyPr/>
          <a:lstStyle/>
          <a:p>
            <a:r>
              <a:rPr lang="en-US"/>
              <a:t>VNet peering</a:t>
            </a:r>
            <a:br>
              <a:rPr lang="en-US"/>
            </a:br>
            <a:endParaRPr lang="en-US"/>
          </a:p>
        </p:txBody>
      </p:sp>
    </p:spTree>
    <p:extLst>
      <p:ext uri="{BB962C8B-B14F-4D97-AF65-F5344CB8AC3E}">
        <p14:creationId xmlns:p14="http://schemas.microsoft.com/office/powerpoint/2010/main" val="155433470"/>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168" y="1212851"/>
            <a:ext cx="4754149" cy="1908215"/>
          </a:xfrm>
        </p:spPr>
        <p:txBody>
          <a:bodyPr/>
          <a:lstStyle/>
          <a:p>
            <a:pPr marL="342900" lvl="1" indent="-342900" defTabSz="932742">
              <a:buClr>
                <a:schemeClr val="tx1"/>
              </a:buClr>
              <a:buSzPct val="100000"/>
            </a:pPr>
            <a:r>
              <a:rPr lang="en-US"/>
              <a:t>ExpressRoute gateways can connect to ExpressRoute circuits in multiple locations</a:t>
            </a:r>
          </a:p>
          <a:p>
            <a:pPr marL="342900" lvl="1" indent="-342900" defTabSz="932742">
              <a:buClr>
                <a:schemeClr val="tx1"/>
              </a:buClr>
              <a:buSzPct val="100000"/>
            </a:pPr>
            <a:r>
              <a:rPr lang="en-US"/>
              <a:t>ExpressRoute circuits can be connected to multiple ExpressRoute Gateways</a:t>
            </a:r>
          </a:p>
        </p:txBody>
      </p:sp>
      <p:sp>
        <p:nvSpPr>
          <p:cNvPr id="17" name="Title 16"/>
          <p:cNvSpPr>
            <a:spLocks noGrp="1"/>
          </p:cNvSpPr>
          <p:nvPr>
            <p:ph type="title"/>
          </p:nvPr>
        </p:nvSpPr>
        <p:spPr/>
        <p:txBody>
          <a:bodyPr/>
          <a:lstStyle/>
          <a:p>
            <a:r>
              <a:rPr lang="en-US"/>
              <a:t>ExpressRoute disaster recovery</a:t>
            </a:r>
          </a:p>
        </p:txBody>
      </p:sp>
      <p:pic>
        <p:nvPicPr>
          <p:cNvPr id="2" name="Picture 1"/>
          <p:cNvPicPr>
            <a:picLocks noChangeAspect="1"/>
          </p:cNvPicPr>
          <p:nvPr/>
        </p:nvPicPr>
        <p:blipFill>
          <a:blip r:embed="rId3"/>
          <a:stretch>
            <a:fillRect/>
          </a:stretch>
        </p:blipFill>
        <p:spPr>
          <a:xfrm>
            <a:off x="5120317" y="1028724"/>
            <a:ext cx="7222759" cy="5854170"/>
          </a:xfrm>
          <a:prstGeom prst="rect">
            <a:avLst/>
          </a:prstGeom>
        </p:spPr>
      </p:pic>
      <p:sp>
        <p:nvSpPr>
          <p:cNvPr id="5" name="Text Placeholder 5"/>
          <p:cNvSpPr txBox="1">
            <a:spLocks/>
          </p:cNvSpPr>
          <p:nvPr/>
        </p:nvSpPr>
        <p:spPr>
          <a:xfrm>
            <a:off x="685483" y="3442745"/>
            <a:ext cx="4115520" cy="1514261"/>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a:solidFill>
                  <a:srgbClr val="0078D7"/>
                </a:solidFill>
              </a:rPr>
              <a:t>The solution for disaster recovery is multiple ExpressRoute</a:t>
            </a:r>
          </a:p>
        </p:txBody>
      </p:sp>
    </p:spTree>
    <p:extLst>
      <p:ext uri="{BB962C8B-B14F-4D97-AF65-F5344CB8AC3E}">
        <p14:creationId xmlns:p14="http://schemas.microsoft.com/office/powerpoint/2010/main" val="653350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168" y="1212851"/>
            <a:ext cx="11702553" cy="4616648"/>
          </a:xfrm>
        </p:spPr>
        <p:txBody>
          <a:bodyPr/>
          <a:lstStyle/>
          <a:p>
            <a:pPr marL="342900" lvl="1" indent="-342900" defTabSz="932742">
              <a:buClr>
                <a:schemeClr val="tx1"/>
              </a:buClr>
              <a:buSzPct val="100000"/>
            </a:pPr>
            <a:r>
              <a:rPr lang="en-US" sz="1800"/>
              <a:t>ExpressRoute gateway is connected to </a:t>
            </a:r>
            <a:br>
              <a:rPr lang="en-US" sz="1800"/>
            </a:br>
            <a:r>
              <a:rPr lang="en-US" sz="1800"/>
              <a:t>at least two ExpressRoute circuits</a:t>
            </a:r>
          </a:p>
          <a:p>
            <a:pPr marL="342900" lvl="1" indent="-342900" defTabSz="932742">
              <a:buClr>
                <a:schemeClr val="tx1"/>
              </a:buClr>
              <a:buSzPct val="100000"/>
            </a:pPr>
            <a:endParaRPr lang="en-US" sz="1800"/>
          </a:p>
          <a:p>
            <a:pPr marL="342900" lvl="1" indent="-342900" defTabSz="932742">
              <a:buClr>
                <a:schemeClr val="tx1"/>
              </a:buClr>
              <a:buSzPct val="100000"/>
            </a:pPr>
            <a:r>
              <a:rPr lang="en-US" sz="1800"/>
              <a:t>All on-premises routes are broadcast to </a:t>
            </a:r>
            <a:br>
              <a:rPr lang="en-US" sz="1800"/>
            </a:br>
            <a:r>
              <a:rPr lang="en-US" sz="1800"/>
              <a:t>Azure from each ExpressRoute locations</a:t>
            </a:r>
          </a:p>
          <a:p>
            <a:pPr marL="342900" lvl="1" indent="-342900" defTabSz="932742">
              <a:buClr>
                <a:schemeClr val="tx1"/>
              </a:buClr>
              <a:buSzPct val="100000"/>
            </a:pPr>
            <a:endParaRPr lang="en-US" sz="1800"/>
          </a:p>
          <a:p>
            <a:pPr marL="342900" lvl="1" indent="-342900" defTabSz="932742">
              <a:buClr>
                <a:schemeClr val="tx1"/>
              </a:buClr>
              <a:buSzPct val="100000"/>
            </a:pPr>
            <a:r>
              <a:rPr lang="en-US" sz="1800"/>
              <a:t>Each individual prefix should have an </a:t>
            </a:r>
            <a:br>
              <a:rPr lang="en-US" sz="1800"/>
            </a:br>
            <a:r>
              <a:rPr lang="en-US" sz="1800"/>
              <a:t>appropriate AS Path weighting to indicate </a:t>
            </a:r>
            <a:br>
              <a:rPr lang="en-US" sz="1800"/>
            </a:br>
            <a:r>
              <a:rPr lang="en-US" sz="1800"/>
              <a:t>path preference</a:t>
            </a:r>
          </a:p>
          <a:p>
            <a:pPr marL="342900" lvl="1" indent="-342900" defTabSz="932742">
              <a:buClr>
                <a:schemeClr val="tx1"/>
              </a:buClr>
              <a:buSzPct val="100000"/>
            </a:pPr>
            <a:endParaRPr lang="en-US" sz="1800"/>
          </a:p>
          <a:p>
            <a:pPr marL="342900" lvl="1" indent="-342900" defTabSz="932742">
              <a:buClr>
                <a:schemeClr val="tx1"/>
              </a:buClr>
              <a:buSzPct val="100000"/>
            </a:pPr>
            <a:r>
              <a:rPr lang="en-US" sz="1800"/>
              <a:t>ExpressRoute gateway will send traffic to</a:t>
            </a:r>
            <a:br>
              <a:rPr lang="en-US" sz="1800"/>
            </a:br>
            <a:r>
              <a:rPr lang="en-US" sz="1800"/>
              <a:t>the route with shortest AS Path</a:t>
            </a:r>
          </a:p>
          <a:p>
            <a:pPr marL="342900" lvl="1" indent="-342900" defTabSz="932742">
              <a:buClr>
                <a:schemeClr val="tx1"/>
              </a:buClr>
              <a:buSzPct val="100000"/>
            </a:pPr>
            <a:endParaRPr lang="en-US" sz="1800"/>
          </a:p>
          <a:p>
            <a:pPr marL="342900" lvl="1" indent="-342900" defTabSz="932742">
              <a:buClr>
                <a:schemeClr val="tx1"/>
              </a:buClr>
              <a:buSzPct val="100000"/>
            </a:pPr>
            <a:r>
              <a:rPr lang="en-US" sz="1800"/>
              <a:t>For reverse flow, use local preference values </a:t>
            </a:r>
            <a:br>
              <a:rPr lang="en-US" sz="1800"/>
            </a:br>
            <a:r>
              <a:rPr lang="en-US" sz="1800"/>
              <a:t>on routes advertised from Azure as they </a:t>
            </a:r>
            <a:br>
              <a:rPr lang="en-US" sz="1800"/>
            </a:br>
            <a:r>
              <a:rPr lang="en-US" sz="1800"/>
              <a:t>arrive to backbone edge routers</a:t>
            </a:r>
          </a:p>
        </p:txBody>
      </p:sp>
      <p:sp>
        <p:nvSpPr>
          <p:cNvPr id="17" name="Title 16"/>
          <p:cNvSpPr>
            <a:spLocks noGrp="1"/>
          </p:cNvSpPr>
          <p:nvPr>
            <p:ph type="title"/>
          </p:nvPr>
        </p:nvSpPr>
        <p:spPr/>
        <p:txBody>
          <a:bodyPr/>
          <a:lstStyle/>
          <a:p>
            <a:r>
              <a:rPr lang="en-US"/>
              <a:t>Multi-path ExpressRoute</a:t>
            </a:r>
          </a:p>
        </p:txBody>
      </p:sp>
      <p:pic>
        <p:nvPicPr>
          <p:cNvPr id="2" name="Picture 1"/>
          <p:cNvPicPr>
            <a:picLocks noChangeAspect="1"/>
          </p:cNvPicPr>
          <p:nvPr/>
        </p:nvPicPr>
        <p:blipFill>
          <a:blip r:embed="rId3"/>
          <a:stretch>
            <a:fillRect/>
          </a:stretch>
        </p:blipFill>
        <p:spPr>
          <a:xfrm>
            <a:off x="5120317" y="1117331"/>
            <a:ext cx="7222759" cy="5854170"/>
          </a:xfrm>
          <a:prstGeom prst="rect">
            <a:avLst/>
          </a:prstGeom>
        </p:spPr>
      </p:pic>
      <p:graphicFrame>
        <p:nvGraphicFramePr>
          <p:cNvPr id="3" name="Table 2"/>
          <p:cNvGraphicFramePr>
            <a:graphicFrameLocks noGrp="1"/>
          </p:cNvGraphicFramePr>
          <p:nvPr>
            <p:extLst/>
          </p:nvPr>
        </p:nvGraphicFramePr>
        <p:xfrm>
          <a:off x="6612022" y="5933961"/>
          <a:ext cx="2102829" cy="1005711"/>
        </p:xfrm>
        <a:graphic>
          <a:graphicData uri="http://schemas.openxmlformats.org/drawingml/2006/table">
            <a:tbl>
              <a:tblPr firstRow="1" bandRow="1">
                <a:tableStyleId>{21E4AEA4-8DFA-4A89-87EB-49C32662AFE0}</a:tableStyleId>
              </a:tblPr>
              <a:tblGrid>
                <a:gridCol w="1005701">
                  <a:extLst>
                    <a:ext uri="{9D8B030D-6E8A-4147-A177-3AD203B41FA5}">
                      <a16:colId xmlns:a16="http://schemas.microsoft.com/office/drawing/2014/main" val="3126274897"/>
                    </a:ext>
                  </a:extLst>
                </a:gridCol>
                <a:gridCol w="1097128">
                  <a:extLst>
                    <a:ext uri="{9D8B030D-6E8A-4147-A177-3AD203B41FA5}">
                      <a16:colId xmlns:a16="http://schemas.microsoft.com/office/drawing/2014/main" val="952511061"/>
                    </a:ext>
                  </a:extLst>
                </a:gridCol>
              </a:tblGrid>
              <a:tr h="335237">
                <a:tc>
                  <a:txBody>
                    <a:bodyPr/>
                    <a:lstStyle/>
                    <a:p>
                      <a:r>
                        <a:rPr lang="en-US" sz="1200"/>
                        <a:t>Range</a:t>
                      </a:r>
                    </a:p>
                  </a:txBody>
                  <a:tcPr marL="91428" marR="91428" marT="45714" marB="45714"/>
                </a:tc>
                <a:tc>
                  <a:txBody>
                    <a:bodyPr/>
                    <a:lstStyle/>
                    <a:p>
                      <a:r>
                        <a:rPr lang="en-US" sz="1200"/>
                        <a:t>AS Path</a:t>
                      </a:r>
                    </a:p>
                  </a:txBody>
                  <a:tcPr marL="91428" marR="91428" marT="45714" marB="45714"/>
                </a:tc>
                <a:extLst>
                  <a:ext uri="{0D108BD9-81ED-4DB2-BD59-A6C34878D82A}">
                    <a16:rowId xmlns:a16="http://schemas.microsoft.com/office/drawing/2014/main" val="4113681311"/>
                  </a:ext>
                </a:extLst>
              </a:tr>
              <a:tr h="335237">
                <a:tc>
                  <a:txBody>
                    <a:bodyPr/>
                    <a:lstStyle/>
                    <a:p>
                      <a:r>
                        <a:rPr lang="en-US" sz="1200"/>
                        <a:t>10.1.0.0/16</a:t>
                      </a:r>
                    </a:p>
                  </a:txBody>
                  <a:tcPr marL="91428" marR="91428" marT="45714" marB="45714"/>
                </a:tc>
                <a:tc>
                  <a:txBody>
                    <a:bodyPr/>
                    <a:lstStyle/>
                    <a:p>
                      <a:r>
                        <a:rPr lang="en-US" sz="1200"/>
                        <a:t>64496</a:t>
                      </a:r>
                    </a:p>
                  </a:txBody>
                  <a:tcPr marL="91428" marR="91428" marT="45714" marB="45714"/>
                </a:tc>
                <a:extLst>
                  <a:ext uri="{0D108BD9-81ED-4DB2-BD59-A6C34878D82A}">
                    <a16:rowId xmlns:a16="http://schemas.microsoft.com/office/drawing/2014/main" val="2352500412"/>
                  </a:ext>
                </a:extLst>
              </a:tr>
              <a:tr h="335237">
                <a:tc>
                  <a:txBody>
                    <a:bodyPr/>
                    <a:lstStyle/>
                    <a:p>
                      <a:r>
                        <a:rPr lang="en-US" sz="1200"/>
                        <a:t>10.2.0.0/16</a:t>
                      </a:r>
                    </a:p>
                  </a:txBody>
                  <a:tcPr marL="91428" marR="91428" marT="45714" marB="45714"/>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64496 64496</a:t>
                      </a:r>
                    </a:p>
                  </a:txBody>
                  <a:tcPr marL="91428" marR="91428" marT="45714" marB="45714"/>
                </a:tc>
                <a:extLst>
                  <a:ext uri="{0D108BD9-81ED-4DB2-BD59-A6C34878D82A}">
                    <a16:rowId xmlns:a16="http://schemas.microsoft.com/office/drawing/2014/main" val="3144157928"/>
                  </a:ext>
                </a:extLst>
              </a:tr>
            </a:tbl>
          </a:graphicData>
        </a:graphic>
      </p:graphicFrame>
      <p:graphicFrame>
        <p:nvGraphicFramePr>
          <p:cNvPr id="7" name="Table 6"/>
          <p:cNvGraphicFramePr>
            <a:graphicFrameLocks noGrp="1"/>
          </p:cNvGraphicFramePr>
          <p:nvPr>
            <p:extLst/>
          </p:nvPr>
        </p:nvGraphicFramePr>
        <p:xfrm>
          <a:off x="8868837" y="5933610"/>
          <a:ext cx="2102829" cy="1005711"/>
        </p:xfrm>
        <a:graphic>
          <a:graphicData uri="http://schemas.openxmlformats.org/drawingml/2006/table">
            <a:tbl>
              <a:tblPr firstRow="1" bandRow="1">
                <a:tableStyleId>{21E4AEA4-8DFA-4A89-87EB-49C32662AFE0}</a:tableStyleId>
              </a:tblPr>
              <a:tblGrid>
                <a:gridCol w="1005701">
                  <a:extLst>
                    <a:ext uri="{9D8B030D-6E8A-4147-A177-3AD203B41FA5}">
                      <a16:colId xmlns:a16="http://schemas.microsoft.com/office/drawing/2014/main" val="3126274897"/>
                    </a:ext>
                  </a:extLst>
                </a:gridCol>
                <a:gridCol w="1097128">
                  <a:extLst>
                    <a:ext uri="{9D8B030D-6E8A-4147-A177-3AD203B41FA5}">
                      <a16:colId xmlns:a16="http://schemas.microsoft.com/office/drawing/2014/main" val="952511061"/>
                    </a:ext>
                  </a:extLst>
                </a:gridCol>
              </a:tblGrid>
              <a:tr h="335237">
                <a:tc>
                  <a:txBody>
                    <a:bodyPr/>
                    <a:lstStyle/>
                    <a:p>
                      <a:r>
                        <a:rPr lang="en-US" sz="1200"/>
                        <a:t>Range</a:t>
                      </a:r>
                    </a:p>
                  </a:txBody>
                  <a:tcPr marL="91428" marR="91428" marT="45714" marB="45714"/>
                </a:tc>
                <a:tc>
                  <a:txBody>
                    <a:bodyPr/>
                    <a:lstStyle/>
                    <a:p>
                      <a:r>
                        <a:rPr lang="en-US" sz="1200"/>
                        <a:t>AS Path</a:t>
                      </a:r>
                    </a:p>
                  </a:txBody>
                  <a:tcPr marL="91428" marR="91428" marT="45714" marB="45714"/>
                </a:tc>
                <a:extLst>
                  <a:ext uri="{0D108BD9-81ED-4DB2-BD59-A6C34878D82A}">
                    <a16:rowId xmlns:a16="http://schemas.microsoft.com/office/drawing/2014/main" val="4113681311"/>
                  </a:ext>
                </a:extLst>
              </a:tr>
              <a:tr h="335237">
                <a:tc>
                  <a:txBody>
                    <a:bodyPr/>
                    <a:lstStyle/>
                    <a:p>
                      <a:r>
                        <a:rPr lang="en-US" sz="1200"/>
                        <a:t>10.1.0.0/16</a:t>
                      </a:r>
                    </a:p>
                  </a:txBody>
                  <a:tcPr marL="91428" marR="91428" marT="45714" marB="45714"/>
                </a:tc>
                <a:tc>
                  <a:txBody>
                    <a:bodyPr/>
                    <a:lstStyle/>
                    <a:p>
                      <a:r>
                        <a:rPr lang="en-US" sz="1200"/>
                        <a:t>64496 64496</a:t>
                      </a:r>
                    </a:p>
                  </a:txBody>
                  <a:tcPr marL="91428" marR="91428" marT="45714" marB="45714"/>
                </a:tc>
                <a:extLst>
                  <a:ext uri="{0D108BD9-81ED-4DB2-BD59-A6C34878D82A}">
                    <a16:rowId xmlns:a16="http://schemas.microsoft.com/office/drawing/2014/main" val="2352500412"/>
                  </a:ext>
                </a:extLst>
              </a:tr>
              <a:tr h="335237">
                <a:tc>
                  <a:txBody>
                    <a:bodyPr/>
                    <a:lstStyle/>
                    <a:p>
                      <a:r>
                        <a:rPr lang="en-US" sz="1200"/>
                        <a:t>10.2.0.0/16</a:t>
                      </a:r>
                    </a:p>
                  </a:txBody>
                  <a:tcPr marL="91428" marR="91428" marT="45714" marB="45714"/>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64496</a:t>
                      </a:r>
                    </a:p>
                  </a:txBody>
                  <a:tcPr marL="91428" marR="91428" marT="45714" marB="45714"/>
                </a:tc>
                <a:extLst>
                  <a:ext uri="{0D108BD9-81ED-4DB2-BD59-A6C34878D82A}">
                    <a16:rowId xmlns:a16="http://schemas.microsoft.com/office/drawing/2014/main" val="3144157928"/>
                  </a:ext>
                </a:extLst>
              </a:tr>
            </a:tbl>
          </a:graphicData>
        </a:graphic>
      </p:graphicFrame>
      <p:graphicFrame>
        <p:nvGraphicFramePr>
          <p:cNvPr id="8" name="Table 7"/>
          <p:cNvGraphicFramePr>
            <a:graphicFrameLocks noGrp="1"/>
          </p:cNvGraphicFramePr>
          <p:nvPr>
            <p:extLst/>
          </p:nvPr>
        </p:nvGraphicFramePr>
        <p:xfrm>
          <a:off x="7223145" y="907118"/>
          <a:ext cx="2742820" cy="1676185"/>
        </p:xfrm>
        <a:graphic>
          <a:graphicData uri="http://schemas.openxmlformats.org/drawingml/2006/table">
            <a:tbl>
              <a:tblPr firstRow="1" bandRow="1">
                <a:tableStyleId>{21E4AEA4-8DFA-4A89-87EB-49C32662AFE0}</a:tableStyleId>
              </a:tblPr>
              <a:tblGrid>
                <a:gridCol w="1040380">
                  <a:extLst>
                    <a:ext uri="{9D8B030D-6E8A-4147-A177-3AD203B41FA5}">
                      <a16:colId xmlns:a16="http://schemas.microsoft.com/office/drawing/2014/main" val="3126274897"/>
                    </a:ext>
                  </a:extLst>
                </a:gridCol>
                <a:gridCol w="1134960">
                  <a:extLst>
                    <a:ext uri="{9D8B030D-6E8A-4147-A177-3AD203B41FA5}">
                      <a16:colId xmlns:a16="http://schemas.microsoft.com/office/drawing/2014/main" val="952511061"/>
                    </a:ext>
                  </a:extLst>
                </a:gridCol>
                <a:gridCol w="567480">
                  <a:extLst>
                    <a:ext uri="{9D8B030D-6E8A-4147-A177-3AD203B41FA5}">
                      <a16:colId xmlns:a16="http://schemas.microsoft.com/office/drawing/2014/main" val="2735240727"/>
                    </a:ext>
                  </a:extLst>
                </a:gridCol>
              </a:tblGrid>
              <a:tr h="335237">
                <a:tc>
                  <a:txBody>
                    <a:bodyPr/>
                    <a:lstStyle/>
                    <a:p>
                      <a:r>
                        <a:rPr lang="en-US" sz="1200"/>
                        <a:t>Range</a:t>
                      </a:r>
                    </a:p>
                  </a:txBody>
                  <a:tcPr marL="91428" marR="91428" marT="45714" marB="45714"/>
                </a:tc>
                <a:tc>
                  <a:txBody>
                    <a:bodyPr/>
                    <a:lstStyle/>
                    <a:p>
                      <a:r>
                        <a:rPr lang="en-US" sz="1200"/>
                        <a:t>AS Path</a:t>
                      </a:r>
                    </a:p>
                  </a:txBody>
                  <a:tcPr marL="91428" marR="91428" marT="45714" marB="45714"/>
                </a:tc>
                <a:tc>
                  <a:txBody>
                    <a:bodyPr/>
                    <a:lstStyle/>
                    <a:p>
                      <a:r>
                        <a:rPr lang="en-US" sz="1200"/>
                        <a:t>From</a:t>
                      </a:r>
                    </a:p>
                  </a:txBody>
                  <a:tcPr marL="91428" marR="91428" marT="45714" marB="45714"/>
                </a:tc>
                <a:extLst>
                  <a:ext uri="{0D108BD9-81ED-4DB2-BD59-A6C34878D82A}">
                    <a16:rowId xmlns:a16="http://schemas.microsoft.com/office/drawing/2014/main" val="4113681311"/>
                  </a:ext>
                </a:extLst>
              </a:tr>
              <a:tr h="335237">
                <a:tc>
                  <a:txBody>
                    <a:bodyPr/>
                    <a:lstStyle/>
                    <a:p>
                      <a:r>
                        <a:rPr lang="en-US" sz="1200"/>
                        <a:t>10.1.0.0/16</a:t>
                      </a:r>
                    </a:p>
                  </a:txBody>
                  <a:tcPr marL="91428" marR="91428" marT="45714" marB="45714" anchor="ctr"/>
                </a:tc>
                <a:tc>
                  <a:txBody>
                    <a:bodyPr/>
                    <a:lstStyle/>
                    <a:p>
                      <a:r>
                        <a:rPr lang="en-US" sz="1200"/>
                        <a:t>64496</a:t>
                      </a:r>
                    </a:p>
                  </a:txBody>
                  <a:tcPr marL="91428" marR="91428" marT="45714" marB="45714" anchor="ctr"/>
                </a:tc>
                <a:tc>
                  <a:txBody>
                    <a:bodyPr/>
                    <a:lstStyle/>
                    <a:p>
                      <a:pPr algn="ctr"/>
                      <a:r>
                        <a:rPr lang="en-US" sz="1200"/>
                        <a:t>LA</a:t>
                      </a:r>
                    </a:p>
                  </a:txBody>
                  <a:tcPr marL="91428" marR="91428" marT="45714" marB="45714" anchor="ctr"/>
                </a:tc>
                <a:extLst>
                  <a:ext uri="{0D108BD9-81ED-4DB2-BD59-A6C34878D82A}">
                    <a16:rowId xmlns:a16="http://schemas.microsoft.com/office/drawing/2014/main" val="2352500412"/>
                  </a:ext>
                </a:extLst>
              </a:tr>
              <a:tr h="335237">
                <a:tc>
                  <a:txBody>
                    <a:bodyPr/>
                    <a:lstStyle/>
                    <a:p>
                      <a:r>
                        <a:rPr lang="en-US" sz="1200"/>
                        <a:t>10.1.0.0/16</a:t>
                      </a:r>
                    </a:p>
                  </a:txBody>
                  <a:tcPr marL="91428" marR="91428" marT="45714" marB="45714" anchor="ctr"/>
                </a:tc>
                <a:tc>
                  <a:txBody>
                    <a:bodyPr/>
                    <a:lstStyle/>
                    <a:p>
                      <a:r>
                        <a:rPr lang="en-US" sz="1200"/>
                        <a:t>64496 64496</a:t>
                      </a:r>
                    </a:p>
                  </a:txBody>
                  <a:tcPr marL="91428" marR="91428" marT="45714" marB="45714"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t>NY</a:t>
                      </a:r>
                    </a:p>
                  </a:txBody>
                  <a:tcPr marL="91428" marR="91428" marT="45714" marB="45714" anchor="ctr"/>
                </a:tc>
                <a:extLst>
                  <a:ext uri="{0D108BD9-81ED-4DB2-BD59-A6C34878D82A}">
                    <a16:rowId xmlns:a16="http://schemas.microsoft.com/office/drawing/2014/main" val="3144157928"/>
                  </a:ext>
                </a:extLst>
              </a:tr>
              <a:tr h="335237">
                <a:tc>
                  <a:txBody>
                    <a:bodyPr/>
                    <a:lstStyle/>
                    <a:p>
                      <a:r>
                        <a:rPr lang="en-US" sz="1200"/>
                        <a:t>10.2.0.0/16</a:t>
                      </a:r>
                    </a:p>
                  </a:txBody>
                  <a:tcPr marL="91428" marR="91428" marT="45714" marB="45714"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64496</a:t>
                      </a:r>
                    </a:p>
                  </a:txBody>
                  <a:tcPr marL="91428" marR="91428" marT="45714" marB="45714"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t>NY</a:t>
                      </a:r>
                    </a:p>
                  </a:txBody>
                  <a:tcPr marL="91428" marR="91428" marT="45714" marB="45714" anchor="ctr"/>
                </a:tc>
                <a:extLst>
                  <a:ext uri="{0D108BD9-81ED-4DB2-BD59-A6C34878D82A}">
                    <a16:rowId xmlns:a16="http://schemas.microsoft.com/office/drawing/2014/main" val="3658173330"/>
                  </a:ext>
                </a:extLst>
              </a:tr>
              <a:tr h="335237">
                <a:tc>
                  <a:txBody>
                    <a:bodyPr/>
                    <a:lstStyle/>
                    <a:p>
                      <a:r>
                        <a:rPr lang="en-US" sz="1200"/>
                        <a:t>10.2.0.0/16</a:t>
                      </a:r>
                    </a:p>
                  </a:txBody>
                  <a:tcPr marL="91428" marR="91428" marT="45714" marB="45714"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64496 64496</a:t>
                      </a:r>
                    </a:p>
                  </a:txBody>
                  <a:tcPr marL="91428" marR="91428" marT="45714" marB="45714"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t>LA</a:t>
                      </a:r>
                    </a:p>
                  </a:txBody>
                  <a:tcPr marL="91428" marR="91428" marT="45714" marB="45714" anchor="ctr"/>
                </a:tc>
                <a:extLst>
                  <a:ext uri="{0D108BD9-81ED-4DB2-BD59-A6C34878D82A}">
                    <a16:rowId xmlns:a16="http://schemas.microsoft.com/office/drawing/2014/main" val="2089414263"/>
                  </a:ext>
                </a:extLst>
              </a:tr>
            </a:tbl>
          </a:graphicData>
        </a:graphic>
      </p:graphicFrame>
      <p:sp>
        <p:nvSpPr>
          <p:cNvPr id="5" name="TextBox 4"/>
          <p:cNvSpPr txBox="1"/>
          <p:nvPr/>
        </p:nvSpPr>
        <p:spPr>
          <a:xfrm>
            <a:off x="7223145" y="571588"/>
            <a:ext cx="2742820" cy="461606"/>
          </a:xfrm>
          <a:prstGeom prst="rect">
            <a:avLst/>
          </a:prstGeom>
          <a:noFill/>
        </p:spPr>
        <p:txBody>
          <a:bodyPr wrap="square" lIns="182857" tIns="146285" rIns="182857" bIns="146285" rtlCol="0">
            <a:spAutoFit/>
          </a:bodyPr>
          <a:lstStyle/>
          <a:p>
            <a:pPr algn="ctr" defTabSz="914309">
              <a:lnSpc>
                <a:spcPct val="90000"/>
              </a:lnSpc>
              <a:spcAft>
                <a:spcPts val="600"/>
              </a:spcAft>
              <a:defRPr/>
            </a:pPr>
            <a:r>
              <a:rPr lang="en-US" sz="1200" b="1" kern="0">
                <a:gradFill>
                  <a:gsLst>
                    <a:gs pos="2917">
                      <a:schemeClr val="tx1"/>
                    </a:gs>
                    <a:gs pos="30000">
                      <a:schemeClr val="tx1"/>
                    </a:gs>
                  </a:gsLst>
                  <a:lin ang="5400000" scaled="0"/>
                </a:gradFill>
              </a:rPr>
              <a:t>What the </a:t>
            </a:r>
            <a:r>
              <a:rPr lang="en-US" sz="1200" b="1" kern="0">
                <a:gradFill>
                  <a:gsLst>
                    <a:gs pos="2917">
                      <a:schemeClr val="tx1"/>
                    </a:gs>
                    <a:gs pos="30000">
                      <a:schemeClr val="tx1"/>
                    </a:gs>
                  </a:gsLst>
                  <a:lin ang="5400000" scaled="0"/>
                </a:gradFill>
                <a:highlight>
                  <a:srgbClr val="FFFF00"/>
                </a:highlight>
              </a:rPr>
              <a:t>West</a:t>
            </a:r>
            <a:r>
              <a:rPr lang="en-US" sz="1200" b="1" kern="0">
                <a:gradFill>
                  <a:gsLst>
                    <a:gs pos="2917">
                      <a:schemeClr val="tx1"/>
                    </a:gs>
                    <a:gs pos="30000">
                      <a:schemeClr val="tx1"/>
                    </a:gs>
                  </a:gsLst>
                  <a:lin ang="5400000" scaled="0"/>
                </a:gradFill>
              </a:rPr>
              <a:t> Gateway “sees”</a:t>
            </a:r>
          </a:p>
        </p:txBody>
      </p:sp>
      <p:sp>
        <p:nvSpPr>
          <p:cNvPr id="10" name="TextBox 9"/>
          <p:cNvSpPr txBox="1"/>
          <p:nvPr/>
        </p:nvSpPr>
        <p:spPr>
          <a:xfrm>
            <a:off x="6612021" y="5613615"/>
            <a:ext cx="2102830" cy="461606"/>
          </a:xfrm>
          <a:prstGeom prst="rect">
            <a:avLst/>
          </a:prstGeom>
          <a:noFill/>
        </p:spPr>
        <p:txBody>
          <a:bodyPr wrap="square" lIns="182857" tIns="146285" rIns="182857" bIns="146285" rtlCol="0">
            <a:spAutoFit/>
          </a:bodyPr>
          <a:lstStyle/>
          <a:p>
            <a:pPr algn="ctr" defTabSz="914309">
              <a:lnSpc>
                <a:spcPct val="90000"/>
              </a:lnSpc>
              <a:spcAft>
                <a:spcPts val="600"/>
              </a:spcAft>
              <a:defRPr/>
            </a:pPr>
            <a:r>
              <a:rPr lang="en-US" sz="1200" b="1" kern="0">
                <a:gradFill>
                  <a:gsLst>
                    <a:gs pos="2917">
                      <a:schemeClr val="tx1"/>
                    </a:gs>
                    <a:gs pos="30000">
                      <a:schemeClr val="tx1"/>
                    </a:gs>
                  </a:gsLst>
                  <a:lin ang="5400000" scaled="0"/>
                </a:gradFill>
              </a:rPr>
              <a:t>Sent to Azure from LA</a:t>
            </a:r>
          </a:p>
        </p:txBody>
      </p:sp>
      <p:sp>
        <p:nvSpPr>
          <p:cNvPr id="11" name="TextBox 10"/>
          <p:cNvSpPr txBox="1"/>
          <p:nvPr/>
        </p:nvSpPr>
        <p:spPr>
          <a:xfrm>
            <a:off x="8868835" y="5625591"/>
            <a:ext cx="2102831" cy="461606"/>
          </a:xfrm>
          <a:prstGeom prst="rect">
            <a:avLst/>
          </a:prstGeom>
          <a:noFill/>
        </p:spPr>
        <p:txBody>
          <a:bodyPr wrap="square" lIns="182857" tIns="146285" rIns="182857" bIns="146285" rtlCol="0">
            <a:spAutoFit/>
          </a:bodyPr>
          <a:lstStyle/>
          <a:p>
            <a:pPr algn="ctr" defTabSz="914309">
              <a:lnSpc>
                <a:spcPct val="90000"/>
              </a:lnSpc>
              <a:spcAft>
                <a:spcPts val="600"/>
              </a:spcAft>
              <a:defRPr/>
            </a:pPr>
            <a:r>
              <a:rPr lang="en-US" sz="1200" b="1" kern="0">
                <a:gradFill>
                  <a:gsLst>
                    <a:gs pos="2917">
                      <a:schemeClr val="tx1"/>
                    </a:gs>
                    <a:gs pos="30000">
                      <a:schemeClr val="tx1"/>
                    </a:gs>
                  </a:gsLst>
                  <a:lin ang="5400000" scaled="0"/>
                </a:gradFill>
              </a:rPr>
              <a:t>Sent to Azure from NY</a:t>
            </a:r>
          </a:p>
        </p:txBody>
      </p:sp>
      <p:sp>
        <p:nvSpPr>
          <p:cNvPr id="4" name="TextBox 3"/>
          <p:cNvSpPr txBox="1"/>
          <p:nvPr/>
        </p:nvSpPr>
        <p:spPr>
          <a:xfrm>
            <a:off x="6857436" y="4689170"/>
            <a:ext cx="3528201" cy="744496"/>
          </a:xfrm>
          <a:prstGeom prst="rect">
            <a:avLst/>
          </a:prstGeom>
          <a:solidFill>
            <a:srgbClr val="F8F8F8"/>
          </a:solidFill>
        </p:spPr>
        <p:txBody>
          <a:bodyPr wrap="square" lIns="182857" tIns="146285" rIns="182857" bIns="146285" rtlCol="0" anchor="ctr" anchorCtr="0">
            <a:noAutofit/>
          </a:bodyPr>
          <a:lstStyle/>
          <a:p>
            <a:pPr algn="ctr" defTabSz="914309">
              <a:lnSpc>
                <a:spcPct val="90000"/>
              </a:lnSpc>
              <a:spcAft>
                <a:spcPts val="600"/>
              </a:spcAft>
              <a:defRPr/>
            </a:pPr>
            <a:r>
              <a:rPr lang="en-US" sz="2000" kern="0">
                <a:solidFill>
                  <a:sysClr val="windowText" lastClr="000000"/>
                </a:solidFill>
                <a:latin typeface="Calibri" panose="020F0502020204030204" pitchFamily="34" charset="0"/>
                <a:cs typeface="Calibri" panose="020F0502020204030204" pitchFamily="34" charset="0"/>
              </a:rPr>
              <a:t>Ethernet backbone network</a:t>
            </a:r>
          </a:p>
        </p:txBody>
      </p:sp>
    </p:spTree>
    <p:extLst>
      <p:ext uri="{BB962C8B-B14F-4D97-AF65-F5344CB8AC3E}">
        <p14:creationId xmlns:p14="http://schemas.microsoft.com/office/powerpoint/2010/main" val="91942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169" y="1212851"/>
            <a:ext cx="4119568" cy="2379113"/>
          </a:xfrm>
        </p:spPr>
        <p:txBody>
          <a:bodyPr/>
          <a:lstStyle/>
          <a:p>
            <a:pPr marL="342900" lvl="1" indent="-342900" defTabSz="932742">
              <a:buClr>
                <a:schemeClr val="tx1"/>
              </a:buClr>
              <a:buSzPct val="100000"/>
            </a:pPr>
            <a:r>
              <a:rPr lang="en-US" sz="1800"/>
              <a:t>In this example; West Gateway would send 10.1.1.1 down the Los Angeles ExpressRoute circuit </a:t>
            </a:r>
          </a:p>
          <a:p>
            <a:pPr marL="342900" lvl="1" indent="-342900" defTabSz="932742">
              <a:buClr>
                <a:schemeClr val="tx1"/>
              </a:buClr>
              <a:buSzPct val="100000"/>
            </a:pPr>
            <a:r>
              <a:rPr lang="en-US" sz="1800"/>
              <a:t>If LA ER fails, BGP will drop the routes from LA </a:t>
            </a:r>
          </a:p>
          <a:p>
            <a:pPr marL="342900" lvl="1" indent="-342900" defTabSz="932742">
              <a:buClr>
                <a:schemeClr val="tx1"/>
              </a:buClr>
              <a:buSzPct val="100000"/>
            </a:pPr>
            <a:r>
              <a:rPr lang="en-US" sz="1800"/>
              <a:t>The NY path would be used to get to the LA office</a:t>
            </a:r>
          </a:p>
          <a:p>
            <a:pPr marL="342891" lvl="1" indent="0">
              <a:buNone/>
            </a:pPr>
            <a:endParaRPr lang="en-US"/>
          </a:p>
        </p:txBody>
      </p:sp>
      <p:sp>
        <p:nvSpPr>
          <p:cNvPr id="17" name="Title 16"/>
          <p:cNvSpPr>
            <a:spLocks noGrp="1"/>
          </p:cNvSpPr>
          <p:nvPr>
            <p:ph type="title"/>
          </p:nvPr>
        </p:nvSpPr>
        <p:spPr/>
        <p:txBody>
          <a:bodyPr/>
          <a:lstStyle/>
          <a:p>
            <a:r>
              <a:rPr lang="en-US"/>
              <a:t>Multi-path ExpressRoute</a:t>
            </a:r>
          </a:p>
        </p:txBody>
      </p:sp>
      <p:pic>
        <p:nvPicPr>
          <p:cNvPr id="2" name="Picture 1"/>
          <p:cNvPicPr>
            <a:picLocks noChangeAspect="1"/>
          </p:cNvPicPr>
          <p:nvPr/>
        </p:nvPicPr>
        <p:blipFill>
          <a:blip r:embed="rId3"/>
          <a:stretch>
            <a:fillRect/>
          </a:stretch>
        </p:blipFill>
        <p:spPr>
          <a:xfrm>
            <a:off x="5120317" y="1028724"/>
            <a:ext cx="7222759" cy="5854170"/>
          </a:xfrm>
          <a:prstGeom prst="rect">
            <a:avLst/>
          </a:prstGeom>
        </p:spPr>
      </p:pic>
      <p:graphicFrame>
        <p:nvGraphicFramePr>
          <p:cNvPr id="3" name="Table 2"/>
          <p:cNvGraphicFramePr>
            <a:graphicFrameLocks noGrp="1"/>
          </p:cNvGraphicFramePr>
          <p:nvPr/>
        </p:nvGraphicFramePr>
        <p:xfrm>
          <a:off x="6612022" y="5933961"/>
          <a:ext cx="2102829" cy="1005711"/>
        </p:xfrm>
        <a:graphic>
          <a:graphicData uri="http://schemas.openxmlformats.org/drawingml/2006/table">
            <a:tbl>
              <a:tblPr firstRow="1" bandRow="1">
                <a:tableStyleId>{21E4AEA4-8DFA-4A89-87EB-49C32662AFE0}</a:tableStyleId>
              </a:tblPr>
              <a:tblGrid>
                <a:gridCol w="1005701">
                  <a:extLst>
                    <a:ext uri="{9D8B030D-6E8A-4147-A177-3AD203B41FA5}">
                      <a16:colId xmlns:a16="http://schemas.microsoft.com/office/drawing/2014/main" val="3126274897"/>
                    </a:ext>
                  </a:extLst>
                </a:gridCol>
                <a:gridCol w="1097128">
                  <a:extLst>
                    <a:ext uri="{9D8B030D-6E8A-4147-A177-3AD203B41FA5}">
                      <a16:colId xmlns:a16="http://schemas.microsoft.com/office/drawing/2014/main" val="952511061"/>
                    </a:ext>
                  </a:extLst>
                </a:gridCol>
              </a:tblGrid>
              <a:tr h="335237">
                <a:tc>
                  <a:txBody>
                    <a:bodyPr/>
                    <a:lstStyle/>
                    <a:p>
                      <a:r>
                        <a:rPr lang="en-US" sz="1200"/>
                        <a:t>Range</a:t>
                      </a:r>
                    </a:p>
                  </a:txBody>
                  <a:tcPr marL="91428" marR="91428" marT="45714" marB="45714"/>
                </a:tc>
                <a:tc>
                  <a:txBody>
                    <a:bodyPr/>
                    <a:lstStyle/>
                    <a:p>
                      <a:r>
                        <a:rPr lang="en-US" sz="1200"/>
                        <a:t>AS Path</a:t>
                      </a:r>
                    </a:p>
                  </a:txBody>
                  <a:tcPr marL="91428" marR="91428" marT="45714" marB="45714"/>
                </a:tc>
                <a:extLst>
                  <a:ext uri="{0D108BD9-81ED-4DB2-BD59-A6C34878D82A}">
                    <a16:rowId xmlns:a16="http://schemas.microsoft.com/office/drawing/2014/main" val="4113681311"/>
                  </a:ext>
                </a:extLst>
              </a:tr>
              <a:tr h="335237">
                <a:tc>
                  <a:txBody>
                    <a:bodyPr/>
                    <a:lstStyle/>
                    <a:p>
                      <a:r>
                        <a:rPr lang="en-US" sz="1200"/>
                        <a:t>10.1.0.0/16</a:t>
                      </a:r>
                    </a:p>
                  </a:txBody>
                  <a:tcPr marL="91428" marR="91428" marT="45714" marB="45714"/>
                </a:tc>
                <a:tc>
                  <a:txBody>
                    <a:bodyPr/>
                    <a:lstStyle/>
                    <a:p>
                      <a:r>
                        <a:rPr lang="en-US" sz="1200"/>
                        <a:t>64496</a:t>
                      </a:r>
                    </a:p>
                  </a:txBody>
                  <a:tcPr marL="91428" marR="91428" marT="45714" marB="45714"/>
                </a:tc>
                <a:extLst>
                  <a:ext uri="{0D108BD9-81ED-4DB2-BD59-A6C34878D82A}">
                    <a16:rowId xmlns:a16="http://schemas.microsoft.com/office/drawing/2014/main" val="2352500412"/>
                  </a:ext>
                </a:extLst>
              </a:tr>
              <a:tr h="335237">
                <a:tc>
                  <a:txBody>
                    <a:bodyPr/>
                    <a:lstStyle/>
                    <a:p>
                      <a:r>
                        <a:rPr lang="en-US" sz="1200"/>
                        <a:t>10.2.0.0/16</a:t>
                      </a:r>
                    </a:p>
                  </a:txBody>
                  <a:tcPr marL="91428" marR="91428" marT="45714" marB="45714"/>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64496 64496</a:t>
                      </a:r>
                    </a:p>
                  </a:txBody>
                  <a:tcPr marL="91428" marR="91428" marT="45714" marB="45714"/>
                </a:tc>
                <a:extLst>
                  <a:ext uri="{0D108BD9-81ED-4DB2-BD59-A6C34878D82A}">
                    <a16:rowId xmlns:a16="http://schemas.microsoft.com/office/drawing/2014/main" val="3144157928"/>
                  </a:ext>
                </a:extLst>
              </a:tr>
            </a:tbl>
          </a:graphicData>
        </a:graphic>
      </p:graphicFrame>
      <p:graphicFrame>
        <p:nvGraphicFramePr>
          <p:cNvPr id="7" name="Table 6"/>
          <p:cNvGraphicFramePr>
            <a:graphicFrameLocks noGrp="1"/>
          </p:cNvGraphicFramePr>
          <p:nvPr/>
        </p:nvGraphicFramePr>
        <p:xfrm>
          <a:off x="8868837" y="5933610"/>
          <a:ext cx="2102829" cy="1005711"/>
        </p:xfrm>
        <a:graphic>
          <a:graphicData uri="http://schemas.openxmlformats.org/drawingml/2006/table">
            <a:tbl>
              <a:tblPr firstRow="1" bandRow="1">
                <a:tableStyleId>{21E4AEA4-8DFA-4A89-87EB-49C32662AFE0}</a:tableStyleId>
              </a:tblPr>
              <a:tblGrid>
                <a:gridCol w="1005701">
                  <a:extLst>
                    <a:ext uri="{9D8B030D-6E8A-4147-A177-3AD203B41FA5}">
                      <a16:colId xmlns:a16="http://schemas.microsoft.com/office/drawing/2014/main" val="3126274897"/>
                    </a:ext>
                  </a:extLst>
                </a:gridCol>
                <a:gridCol w="1097128">
                  <a:extLst>
                    <a:ext uri="{9D8B030D-6E8A-4147-A177-3AD203B41FA5}">
                      <a16:colId xmlns:a16="http://schemas.microsoft.com/office/drawing/2014/main" val="952511061"/>
                    </a:ext>
                  </a:extLst>
                </a:gridCol>
              </a:tblGrid>
              <a:tr h="335237">
                <a:tc>
                  <a:txBody>
                    <a:bodyPr/>
                    <a:lstStyle/>
                    <a:p>
                      <a:r>
                        <a:rPr lang="en-US" sz="1200"/>
                        <a:t>Range</a:t>
                      </a:r>
                    </a:p>
                  </a:txBody>
                  <a:tcPr marL="91428" marR="91428" marT="45714" marB="45714"/>
                </a:tc>
                <a:tc>
                  <a:txBody>
                    <a:bodyPr/>
                    <a:lstStyle/>
                    <a:p>
                      <a:r>
                        <a:rPr lang="en-US" sz="1200"/>
                        <a:t>AS Path</a:t>
                      </a:r>
                    </a:p>
                  </a:txBody>
                  <a:tcPr marL="91428" marR="91428" marT="45714" marB="45714"/>
                </a:tc>
                <a:extLst>
                  <a:ext uri="{0D108BD9-81ED-4DB2-BD59-A6C34878D82A}">
                    <a16:rowId xmlns:a16="http://schemas.microsoft.com/office/drawing/2014/main" val="4113681311"/>
                  </a:ext>
                </a:extLst>
              </a:tr>
              <a:tr h="335237">
                <a:tc>
                  <a:txBody>
                    <a:bodyPr/>
                    <a:lstStyle/>
                    <a:p>
                      <a:r>
                        <a:rPr lang="en-US" sz="1200"/>
                        <a:t>10.1.0.0/16</a:t>
                      </a:r>
                    </a:p>
                  </a:txBody>
                  <a:tcPr marL="91428" marR="91428" marT="45714" marB="45714"/>
                </a:tc>
                <a:tc>
                  <a:txBody>
                    <a:bodyPr/>
                    <a:lstStyle/>
                    <a:p>
                      <a:r>
                        <a:rPr lang="en-US" sz="1200"/>
                        <a:t>64496 64496</a:t>
                      </a:r>
                    </a:p>
                  </a:txBody>
                  <a:tcPr marL="91428" marR="91428" marT="45714" marB="45714"/>
                </a:tc>
                <a:extLst>
                  <a:ext uri="{0D108BD9-81ED-4DB2-BD59-A6C34878D82A}">
                    <a16:rowId xmlns:a16="http://schemas.microsoft.com/office/drawing/2014/main" val="2352500412"/>
                  </a:ext>
                </a:extLst>
              </a:tr>
              <a:tr h="335237">
                <a:tc>
                  <a:txBody>
                    <a:bodyPr/>
                    <a:lstStyle/>
                    <a:p>
                      <a:r>
                        <a:rPr lang="en-US" sz="1200"/>
                        <a:t>10.2.0.0/16</a:t>
                      </a:r>
                    </a:p>
                  </a:txBody>
                  <a:tcPr marL="91428" marR="91428" marT="45714" marB="45714"/>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64496</a:t>
                      </a:r>
                    </a:p>
                  </a:txBody>
                  <a:tcPr marL="91428" marR="91428" marT="45714" marB="45714"/>
                </a:tc>
                <a:extLst>
                  <a:ext uri="{0D108BD9-81ED-4DB2-BD59-A6C34878D82A}">
                    <a16:rowId xmlns:a16="http://schemas.microsoft.com/office/drawing/2014/main" val="3144157928"/>
                  </a:ext>
                </a:extLst>
              </a:tr>
            </a:tbl>
          </a:graphicData>
        </a:graphic>
      </p:graphicFrame>
      <p:graphicFrame>
        <p:nvGraphicFramePr>
          <p:cNvPr id="8" name="Table 7"/>
          <p:cNvGraphicFramePr>
            <a:graphicFrameLocks noGrp="1"/>
          </p:cNvGraphicFramePr>
          <p:nvPr/>
        </p:nvGraphicFramePr>
        <p:xfrm>
          <a:off x="7223145" y="907118"/>
          <a:ext cx="2742820" cy="1676185"/>
        </p:xfrm>
        <a:graphic>
          <a:graphicData uri="http://schemas.openxmlformats.org/drawingml/2006/table">
            <a:tbl>
              <a:tblPr firstRow="1" bandRow="1">
                <a:tableStyleId>{21E4AEA4-8DFA-4A89-87EB-49C32662AFE0}</a:tableStyleId>
              </a:tblPr>
              <a:tblGrid>
                <a:gridCol w="1040380">
                  <a:extLst>
                    <a:ext uri="{9D8B030D-6E8A-4147-A177-3AD203B41FA5}">
                      <a16:colId xmlns:a16="http://schemas.microsoft.com/office/drawing/2014/main" val="3126274897"/>
                    </a:ext>
                  </a:extLst>
                </a:gridCol>
                <a:gridCol w="1134960">
                  <a:extLst>
                    <a:ext uri="{9D8B030D-6E8A-4147-A177-3AD203B41FA5}">
                      <a16:colId xmlns:a16="http://schemas.microsoft.com/office/drawing/2014/main" val="952511061"/>
                    </a:ext>
                  </a:extLst>
                </a:gridCol>
                <a:gridCol w="567480">
                  <a:extLst>
                    <a:ext uri="{9D8B030D-6E8A-4147-A177-3AD203B41FA5}">
                      <a16:colId xmlns:a16="http://schemas.microsoft.com/office/drawing/2014/main" val="2735240727"/>
                    </a:ext>
                  </a:extLst>
                </a:gridCol>
              </a:tblGrid>
              <a:tr h="335237">
                <a:tc>
                  <a:txBody>
                    <a:bodyPr/>
                    <a:lstStyle/>
                    <a:p>
                      <a:r>
                        <a:rPr lang="en-US" sz="1200"/>
                        <a:t>Range</a:t>
                      </a:r>
                    </a:p>
                  </a:txBody>
                  <a:tcPr marL="91428" marR="91428" marT="45714" marB="45714"/>
                </a:tc>
                <a:tc>
                  <a:txBody>
                    <a:bodyPr/>
                    <a:lstStyle/>
                    <a:p>
                      <a:r>
                        <a:rPr lang="en-US" sz="1200"/>
                        <a:t>AS Path</a:t>
                      </a:r>
                    </a:p>
                  </a:txBody>
                  <a:tcPr marL="91428" marR="91428" marT="45714" marB="45714"/>
                </a:tc>
                <a:tc>
                  <a:txBody>
                    <a:bodyPr/>
                    <a:lstStyle/>
                    <a:p>
                      <a:r>
                        <a:rPr lang="en-US" sz="1200"/>
                        <a:t>From</a:t>
                      </a:r>
                    </a:p>
                  </a:txBody>
                  <a:tcPr marL="91428" marR="91428" marT="45714" marB="45714"/>
                </a:tc>
                <a:extLst>
                  <a:ext uri="{0D108BD9-81ED-4DB2-BD59-A6C34878D82A}">
                    <a16:rowId xmlns:a16="http://schemas.microsoft.com/office/drawing/2014/main" val="4113681311"/>
                  </a:ext>
                </a:extLst>
              </a:tr>
              <a:tr h="335237">
                <a:tc>
                  <a:txBody>
                    <a:bodyPr/>
                    <a:lstStyle/>
                    <a:p>
                      <a:r>
                        <a:rPr lang="en-US" sz="1200"/>
                        <a:t>10.1.0.0/16</a:t>
                      </a:r>
                    </a:p>
                  </a:txBody>
                  <a:tcPr marL="91428" marR="91428" marT="45714" marB="45714" anchor="ctr"/>
                </a:tc>
                <a:tc>
                  <a:txBody>
                    <a:bodyPr/>
                    <a:lstStyle/>
                    <a:p>
                      <a:r>
                        <a:rPr lang="en-US" sz="1200"/>
                        <a:t>64496</a:t>
                      </a:r>
                    </a:p>
                  </a:txBody>
                  <a:tcPr marL="91428" marR="91428" marT="45714" marB="45714" anchor="ctr"/>
                </a:tc>
                <a:tc>
                  <a:txBody>
                    <a:bodyPr/>
                    <a:lstStyle/>
                    <a:p>
                      <a:pPr algn="ctr"/>
                      <a:r>
                        <a:rPr lang="en-US" sz="1200"/>
                        <a:t>LA</a:t>
                      </a:r>
                    </a:p>
                  </a:txBody>
                  <a:tcPr marL="91428" marR="91428" marT="45714" marB="45714" anchor="ctr"/>
                </a:tc>
                <a:extLst>
                  <a:ext uri="{0D108BD9-81ED-4DB2-BD59-A6C34878D82A}">
                    <a16:rowId xmlns:a16="http://schemas.microsoft.com/office/drawing/2014/main" val="2352500412"/>
                  </a:ext>
                </a:extLst>
              </a:tr>
              <a:tr h="335237">
                <a:tc>
                  <a:txBody>
                    <a:bodyPr/>
                    <a:lstStyle/>
                    <a:p>
                      <a:r>
                        <a:rPr lang="en-US" sz="1200"/>
                        <a:t>10.1.0.0/16</a:t>
                      </a:r>
                    </a:p>
                  </a:txBody>
                  <a:tcPr marL="91428" marR="91428" marT="45714" marB="45714" anchor="ctr"/>
                </a:tc>
                <a:tc>
                  <a:txBody>
                    <a:bodyPr/>
                    <a:lstStyle/>
                    <a:p>
                      <a:r>
                        <a:rPr lang="en-US" sz="1200"/>
                        <a:t>64496 64496</a:t>
                      </a:r>
                    </a:p>
                  </a:txBody>
                  <a:tcPr marL="91428" marR="91428" marT="45714" marB="45714"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t>NY</a:t>
                      </a:r>
                    </a:p>
                  </a:txBody>
                  <a:tcPr marL="91428" marR="91428" marT="45714" marB="45714" anchor="ctr"/>
                </a:tc>
                <a:extLst>
                  <a:ext uri="{0D108BD9-81ED-4DB2-BD59-A6C34878D82A}">
                    <a16:rowId xmlns:a16="http://schemas.microsoft.com/office/drawing/2014/main" val="3144157928"/>
                  </a:ext>
                </a:extLst>
              </a:tr>
              <a:tr h="335237">
                <a:tc>
                  <a:txBody>
                    <a:bodyPr/>
                    <a:lstStyle/>
                    <a:p>
                      <a:r>
                        <a:rPr lang="en-US" sz="1200"/>
                        <a:t>10.2.0.0/16</a:t>
                      </a:r>
                    </a:p>
                  </a:txBody>
                  <a:tcPr marL="91428" marR="91428" marT="45714" marB="45714"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64496</a:t>
                      </a:r>
                    </a:p>
                  </a:txBody>
                  <a:tcPr marL="91428" marR="91428" marT="45714" marB="45714"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t>NY</a:t>
                      </a:r>
                    </a:p>
                  </a:txBody>
                  <a:tcPr marL="91428" marR="91428" marT="45714" marB="45714" anchor="ctr"/>
                </a:tc>
                <a:extLst>
                  <a:ext uri="{0D108BD9-81ED-4DB2-BD59-A6C34878D82A}">
                    <a16:rowId xmlns:a16="http://schemas.microsoft.com/office/drawing/2014/main" val="3658173330"/>
                  </a:ext>
                </a:extLst>
              </a:tr>
              <a:tr h="335237">
                <a:tc>
                  <a:txBody>
                    <a:bodyPr/>
                    <a:lstStyle/>
                    <a:p>
                      <a:r>
                        <a:rPr lang="en-US" sz="1200"/>
                        <a:t>10.2.0.0/16</a:t>
                      </a:r>
                    </a:p>
                  </a:txBody>
                  <a:tcPr marL="91428" marR="91428" marT="45714" marB="45714" anchor="ct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1200"/>
                        <a:t>64496 64496</a:t>
                      </a:r>
                    </a:p>
                  </a:txBody>
                  <a:tcPr marL="91428" marR="91428" marT="45714" marB="45714" anchor="ct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200"/>
                        <a:t>LA</a:t>
                      </a:r>
                    </a:p>
                  </a:txBody>
                  <a:tcPr marL="91428" marR="91428" marT="45714" marB="45714" anchor="ctr"/>
                </a:tc>
                <a:extLst>
                  <a:ext uri="{0D108BD9-81ED-4DB2-BD59-A6C34878D82A}">
                    <a16:rowId xmlns:a16="http://schemas.microsoft.com/office/drawing/2014/main" val="2089414263"/>
                  </a:ext>
                </a:extLst>
              </a:tr>
            </a:tbl>
          </a:graphicData>
        </a:graphic>
      </p:graphicFrame>
      <p:sp>
        <p:nvSpPr>
          <p:cNvPr id="5" name="TextBox 4"/>
          <p:cNvSpPr txBox="1"/>
          <p:nvPr/>
        </p:nvSpPr>
        <p:spPr>
          <a:xfrm>
            <a:off x="7223145" y="571588"/>
            <a:ext cx="2742820" cy="461606"/>
          </a:xfrm>
          <a:prstGeom prst="rect">
            <a:avLst/>
          </a:prstGeom>
          <a:noFill/>
        </p:spPr>
        <p:txBody>
          <a:bodyPr wrap="square" lIns="182857" tIns="146285" rIns="182857" bIns="146285" rtlCol="0">
            <a:spAutoFit/>
          </a:bodyPr>
          <a:lstStyle/>
          <a:p>
            <a:pPr algn="ctr" defTabSz="914309">
              <a:lnSpc>
                <a:spcPct val="90000"/>
              </a:lnSpc>
              <a:spcAft>
                <a:spcPts val="600"/>
              </a:spcAft>
              <a:defRPr/>
            </a:pPr>
            <a:r>
              <a:rPr lang="en-US" sz="1200" b="1" kern="0">
                <a:gradFill>
                  <a:gsLst>
                    <a:gs pos="2917">
                      <a:schemeClr val="tx1"/>
                    </a:gs>
                    <a:gs pos="30000">
                      <a:schemeClr val="tx1"/>
                    </a:gs>
                  </a:gsLst>
                  <a:lin ang="5400000" scaled="0"/>
                </a:gradFill>
              </a:rPr>
              <a:t>What the </a:t>
            </a:r>
            <a:r>
              <a:rPr lang="en-US" sz="1200" b="1" kern="0">
                <a:gradFill>
                  <a:gsLst>
                    <a:gs pos="2917">
                      <a:schemeClr val="tx1"/>
                    </a:gs>
                    <a:gs pos="30000">
                      <a:schemeClr val="tx1"/>
                    </a:gs>
                  </a:gsLst>
                  <a:lin ang="5400000" scaled="0"/>
                </a:gradFill>
                <a:highlight>
                  <a:srgbClr val="FFFF00"/>
                </a:highlight>
              </a:rPr>
              <a:t>West</a:t>
            </a:r>
            <a:r>
              <a:rPr lang="en-US" sz="1200" b="1" kern="0">
                <a:gradFill>
                  <a:gsLst>
                    <a:gs pos="2917">
                      <a:schemeClr val="tx1"/>
                    </a:gs>
                    <a:gs pos="30000">
                      <a:schemeClr val="tx1"/>
                    </a:gs>
                  </a:gsLst>
                  <a:lin ang="5400000" scaled="0"/>
                </a:gradFill>
              </a:rPr>
              <a:t> Gateway “sees”</a:t>
            </a:r>
          </a:p>
        </p:txBody>
      </p:sp>
      <p:sp>
        <p:nvSpPr>
          <p:cNvPr id="10" name="TextBox 9"/>
          <p:cNvSpPr txBox="1"/>
          <p:nvPr/>
        </p:nvSpPr>
        <p:spPr>
          <a:xfrm>
            <a:off x="6612021" y="5613615"/>
            <a:ext cx="2102830" cy="461606"/>
          </a:xfrm>
          <a:prstGeom prst="rect">
            <a:avLst/>
          </a:prstGeom>
          <a:noFill/>
        </p:spPr>
        <p:txBody>
          <a:bodyPr wrap="square" lIns="182857" tIns="146285" rIns="182857" bIns="146285" rtlCol="0">
            <a:spAutoFit/>
          </a:bodyPr>
          <a:lstStyle/>
          <a:p>
            <a:pPr algn="ctr" defTabSz="914309">
              <a:lnSpc>
                <a:spcPct val="90000"/>
              </a:lnSpc>
              <a:spcAft>
                <a:spcPts val="600"/>
              </a:spcAft>
              <a:defRPr/>
            </a:pPr>
            <a:r>
              <a:rPr lang="en-US" sz="1200" b="1" kern="0">
                <a:gradFill>
                  <a:gsLst>
                    <a:gs pos="2917">
                      <a:schemeClr val="tx1"/>
                    </a:gs>
                    <a:gs pos="30000">
                      <a:schemeClr val="tx1"/>
                    </a:gs>
                  </a:gsLst>
                  <a:lin ang="5400000" scaled="0"/>
                </a:gradFill>
              </a:rPr>
              <a:t>Sent to Azure from LA</a:t>
            </a:r>
          </a:p>
        </p:txBody>
      </p:sp>
      <p:sp>
        <p:nvSpPr>
          <p:cNvPr id="11" name="TextBox 10"/>
          <p:cNvSpPr txBox="1"/>
          <p:nvPr/>
        </p:nvSpPr>
        <p:spPr>
          <a:xfrm>
            <a:off x="8868835" y="5625591"/>
            <a:ext cx="2102831" cy="461606"/>
          </a:xfrm>
          <a:prstGeom prst="rect">
            <a:avLst/>
          </a:prstGeom>
          <a:noFill/>
        </p:spPr>
        <p:txBody>
          <a:bodyPr wrap="square" lIns="182857" tIns="146285" rIns="182857" bIns="146285" rtlCol="0">
            <a:spAutoFit/>
          </a:bodyPr>
          <a:lstStyle/>
          <a:p>
            <a:pPr algn="ctr" defTabSz="914309">
              <a:lnSpc>
                <a:spcPct val="90000"/>
              </a:lnSpc>
              <a:spcAft>
                <a:spcPts val="600"/>
              </a:spcAft>
              <a:defRPr/>
            </a:pPr>
            <a:r>
              <a:rPr lang="en-US" sz="1200" b="1" kern="0">
                <a:gradFill>
                  <a:gsLst>
                    <a:gs pos="2917">
                      <a:schemeClr val="tx1"/>
                    </a:gs>
                    <a:gs pos="30000">
                      <a:schemeClr val="tx1"/>
                    </a:gs>
                  </a:gsLst>
                  <a:lin ang="5400000" scaled="0"/>
                </a:gradFill>
              </a:rPr>
              <a:t>Sent to Azure from NY</a:t>
            </a:r>
          </a:p>
        </p:txBody>
      </p:sp>
      <p:cxnSp>
        <p:nvCxnSpPr>
          <p:cNvPr id="13" name="Straight Arrow Connector 12"/>
          <p:cNvCxnSpPr>
            <a:cxnSpLocks/>
          </p:cNvCxnSpPr>
          <p:nvPr/>
        </p:nvCxnSpPr>
        <p:spPr>
          <a:xfrm flipH="1">
            <a:off x="6217445" y="2401544"/>
            <a:ext cx="548563" cy="1698800"/>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p:cNvCxnSpPr>
          <p:nvPr/>
        </p:nvCxnSpPr>
        <p:spPr>
          <a:xfrm flipH="1">
            <a:off x="6034590" y="4100344"/>
            <a:ext cx="182856" cy="1225465"/>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cxnSpLocks/>
          </p:cNvCxnSpPr>
          <p:nvPr/>
        </p:nvCxnSpPr>
        <p:spPr>
          <a:xfrm>
            <a:off x="6918390" y="2553925"/>
            <a:ext cx="3961848" cy="1546420"/>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3" name="Cross 22"/>
          <p:cNvSpPr/>
          <p:nvPr/>
        </p:nvSpPr>
        <p:spPr bwMode="auto">
          <a:xfrm rot="2807535">
            <a:off x="5662443" y="3583920"/>
            <a:ext cx="1188555" cy="1188555"/>
          </a:xfrm>
          <a:prstGeom prst="plus">
            <a:avLst>
              <a:gd name="adj" fmla="val 44231"/>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25" name="Straight Connector 24"/>
          <p:cNvCxnSpPr>
            <a:cxnSpLocks/>
          </p:cNvCxnSpPr>
          <p:nvPr/>
        </p:nvCxnSpPr>
        <p:spPr>
          <a:xfrm>
            <a:off x="7230364" y="1394433"/>
            <a:ext cx="2689885" cy="0"/>
          </a:xfrm>
          <a:prstGeom prst="line">
            <a:avLst/>
          </a:prstGeom>
          <a:ln w="38100">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a:cxnSpLocks/>
          </p:cNvCxnSpPr>
          <p:nvPr/>
        </p:nvCxnSpPr>
        <p:spPr>
          <a:xfrm>
            <a:off x="7249612" y="2401544"/>
            <a:ext cx="2689885" cy="0"/>
          </a:xfrm>
          <a:prstGeom prst="line">
            <a:avLst/>
          </a:prstGeom>
          <a:ln w="38100">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cxnSpLocks/>
          </p:cNvCxnSpPr>
          <p:nvPr/>
        </p:nvCxnSpPr>
        <p:spPr>
          <a:xfrm flipH="1">
            <a:off x="6126017" y="4145845"/>
            <a:ext cx="4571368" cy="1179963"/>
          </a:xfrm>
          <a:prstGeom prst="straightConnector1">
            <a:avLst/>
          </a:prstGeom>
          <a:ln w="76200">
            <a:solidFill>
              <a:srgbClr val="FFC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Text Placeholder 5"/>
          <p:cNvSpPr txBox="1">
            <a:spLocks/>
          </p:cNvSpPr>
          <p:nvPr/>
        </p:nvSpPr>
        <p:spPr>
          <a:xfrm>
            <a:off x="685483" y="3442745"/>
            <a:ext cx="4754149" cy="1680460"/>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rgbClr val="0078D7"/>
                </a:solidFill>
              </a:rPr>
              <a:t>To influence traffic flow, use AS Path or Local Preference settings</a:t>
            </a:r>
          </a:p>
        </p:txBody>
      </p:sp>
    </p:spTree>
    <p:extLst>
      <p:ext uri="{BB962C8B-B14F-4D97-AF65-F5344CB8AC3E}">
        <p14:creationId xmlns:p14="http://schemas.microsoft.com/office/powerpoint/2010/main" val="1329074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xEl>
                                              <p:pRg st="0" end="0"/>
                                            </p:txEl>
                                          </p:spTgt>
                                        </p:tgtEl>
                                      </p:cBhvr>
                                    </p:animEffect>
                                    <p:set>
                                      <p:cBhvr>
                                        <p:cTn id="7" dur="1" fill="hold">
                                          <p:stCondLst>
                                            <p:cond delay="499"/>
                                          </p:stCondLst>
                                        </p:cTn>
                                        <p:tgtEl>
                                          <p:spTgt spid="6">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3"/>
                                        </p:tgtEl>
                                      </p:cBhvr>
                                    </p:animEffect>
                                    <p:set>
                                      <p:cBhvr>
                                        <p:cTn id="10" dur="1" fill="hold">
                                          <p:stCondLst>
                                            <p:cond delay="499"/>
                                          </p:stCondLst>
                                        </p:cTn>
                                        <p:tgtEl>
                                          <p:spTgt spid="1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16"/>
                                        </p:tgtEl>
                                      </p:cBhvr>
                                    </p:animEffect>
                                    <p:set>
                                      <p:cBhvr>
                                        <p:cTn id="13" dur="1" fill="hold">
                                          <p:stCondLst>
                                            <p:cond delay="499"/>
                                          </p:stCondLst>
                                        </p:cTn>
                                        <p:tgtEl>
                                          <p:spTgt spid="16"/>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500"/>
                                        <p:tgtEl>
                                          <p:spTgt spid="6">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par>
                                <p:cTn id="34" presetID="10" presetClass="entr" presetSubtype="0" fill="hold" nodeType="withEffect">
                                  <p:stCondLst>
                                    <p:cond delay="0"/>
                                  </p:stCondLst>
                                  <p:childTnLst>
                                    <p:set>
                                      <p:cBhvr>
                                        <p:cTn id="35" dur="1" fill="hold">
                                          <p:stCondLst>
                                            <p:cond delay="0"/>
                                          </p:stCondLst>
                                        </p:cTn>
                                        <p:tgtEl>
                                          <p:spTgt spid="24">
                                            <p:txEl>
                                              <p:pRg st="0" end="0"/>
                                            </p:txEl>
                                          </p:spTgt>
                                        </p:tgtEl>
                                        <p:attrNameLst>
                                          <p:attrName>style.visibility</p:attrName>
                                        </p:attrNameLst>
                                      </p:cBhvr>
                                      <p:to>
                                        <p:strVal val="visible"/>
                                      </p:to>
                                    </p:set>
                                    <p:animEffect transition="in" filter="fade">
                                      <p:cBhvr>
                                        <p:cTn id="36"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Networking in V1 and V2 stack</a:t>
            </a:r>
          </a:p>
        </p:txBody>
      </p:sp>
      <p:sp>
        <p:nvSpPr>
          <p:cNvPr id="6" name="Rounded Rectangle 5"/>
          <p:cNvSpPr/>
          <p:nvPr/>
        </p:nvSpPr>
        <p:spPr bwMode="auto">
          <a:xfrm>
            <a:off x="426983" y="1897266"/>
            <a:ext cx="2057137" cy="685712"/>
          </a:xfrm>
          <a:prstGeom prst="round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Portal</a:t>
            </a:r>
          </a:p>
        </p:txBody>
      </p:sp>
      <p:sp>
        <p:nvSpPr>
          <p:cNvPr id="7" name="Rounded Rectangle 6"/>
          <p:cNvSpPr/>
          <p:nvPr/>
        </p:nvSpPr>
        <p:spPr bwMode="auto">
          <a:xfrm>
            <a:off x="3093643" y="1897266"/>
            <a:ext cx="2057137" cy="685712"/>
          </a:xfrm>
          <a:prstGeom prst="round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Svc </a:t>
            </a:r>
            <a:r>
              <a:rPr lang="en-US" sz="2000" err="1">
                <a:gradFill>
                  <a:gsLst>
                    <a:gs pos="0">
                      <a:srgbClr val="FFFFFF"/>
                    </a:gs>
                    <a:gs pos="100000">
                      <a:srgbClr val="FFFFFF"/>
                    </a:gs>
                  </a:gsLst>
                  <a:lin ang="5400000" scaled="0"/>
                </a:gradFill>
                <a:latin typeface="Segoe UI"/>
              </a:rPr>
              <a:t>Mgmt</a:t>
            </a:r>
            <a:r>
              <a:rPr lang="en-US" sz="2000">
                <a:gradFill>
                  <a:gsLst>
                    <a:gs pos="0">
                      <a:srgbClr val="FFFFFF"/>
                    </a:gs>
                    <a:gs pos="100000">
                      <a:srgbClr val="FFFFFF"/>
                    </a:gs>
                  </a:gsLst>
                  <a:lin ang="5400000" scaled="0"/>
                </a:gradFill>
                <a:latin typeface="Segoe UI"/>
              </a:rPr>
              <a:t> API</a:t>
            </a:r>
          </a:p>
        </p:txBody>
      </p:sp>
      <p:sp>
        <p:nvSpPr>
          <p:cNvPr id="8" name="Rectangle 7"/>
          <p:cNvSpPr/>
          <p:nvPr/>
        </p:nvSpPr>
        <p:spPr bwMode="auto">
          <a:xfrm>
            <a:off x="438931" y="2963930"/>
            <a:ext cx="4647607" cy="914283"/>
          </a:xfrm>
          <a:prstGeom prst="rect">
            <a:avLst/>
          </a:prstGeom>
          <a:solidFill>
            <a:schemeClr val="tx1">
              <a:lumMod val="6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RDFE (</a:t>
            </a:r>
            <a:r>
              <a:rPr lang="en-US" sz="2000" b="1">
                <a:gradFill>
                  <a:gsLst>
                    <a:gs pos="0">
                      <a:srgbClr val="FFFFFF"/>
                    </a:gs>
                    <a:gs pos="100000">
                      <a:srgbClr val="FFFFFF"/>
                    </a:gs>
                  </a:gsLst>
                  <a:lin ang="5400000" scaled="0"/>
                </a:gradFill>
                <a:latin typeface="Segoe UI"/>
              </a:rPr>
              <a:t>GLOBAL</a:t>
            </a:r>
            <a:r>
              <a:rPr lang="en-US" sz="2000">
                <a:gradFill>
                  <a:gsLst>
                    <a:gs pos="0">
                      <a:srgbClr val="FFFFFF"/>
                    </a:gs>
                    <a:gs pos="100000">
                      <a:srgbClr val="FFFFFF"/>
                    </a:gs>
                  </a:gsLst>
                  <a:lin ang="5400000" scaled="0"/>
                </a:gradFill>
                <a:latin typeface="Segoe UI"/>
              </a:rPr>
              <a:t>)</a:t>
            </a:r>
          </a:p>
        </p:txBody>
      </p:sp>
      <p:sp>
        <p:nvSpPr>
          <p:cNvPr id="9" name="TextBox 8"/>
          <p:cNvSpPr txBox="1"/>
          <p:nvPr/>
        </p:nvSpPr>
        <p:spPr>
          <a:xfrm>
            <a:off x="426983" y="1213141"/>
            <a:ext cx="2057137" cy="627784"/>
          </a:xfrm>
          <a:prstGeom prst="rect">
            <a:avLst/>
          </a:prstGeom>
          <a:noFill/>
        </p:spPr>
        <p:txBody>
          <a:bodyPr wrap="square" lIns="182857" tIns="146285" rIns="182857" bIns="146285" rtlCol="0">
            <a:spAutoFit/>
          </a:bodyPr>
          <a:lstStyle/>
          <a:p>
            <a:pPr defTabSz="932649">
              <a:lnSpc>
                <a:spcPct val="90000"/>
              </a:lnSpc>
              <a:spcAft>
                <a:spcPts val="600"/>
              </a:spcAft>
              <a:defRPr/>
            </a:pPr>
            <a:r>
              <a:rPr lang="en-US" sz="2400" b="1">
                <a:latin typeface="Segoe UI"/>
              </a:rPr>
              <a:t>ASM stack</a:t>
            </a:r>
          </a:p>
        </p:txBody>
      </p:sp>
      <p:sp>
        <p:nvSpPr>
          <p:cNvPr id="10" name="Rounded Rectangle 9"/>
          <p:cNvSpPr/>
          <p:nvPr/>
        </p:nvSpPr>
        <p:spPr bwMode="auto">
          <a:xfrm>
            <a:off x="579364" y="4487736"/>
            <a:ext cx="1295235" cy="533332"/>
          </a:xfrm>
          <a:prstGeom prst="roundRect">
            <a:avLst/>
          </a:prstGeom>
          <a:solidFill>
            <a:schemeClr val="bg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RNM</a:t>
            </a:r>
          </a:p>
        </p:txBody>
      </p:sp>
      <p:sp>
        <p:nvSpPr>
          <p:cNvPr id="11" name="Rounded Rectangle 10"/>
          <p:cNvSpPr/>
          <p:nvPr/>
        </p:nvSpPr>
        <p:spPr bwMode="auto">
          <a:xfrm>
            <a:off x="3931736" y="4487736"/>
            <a:ext cx="1295235" cy="533332"/>
          </a:xfrm>
          <a:prstGeom prst="roundRect">
            <a:avLst/>
          </a:prstGeom>
          <a:solidFill>
            <a:schemeClr val="bg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RNM</a:t>
            </a:r>
          </a:p>
        </p:txBody>
      </p:sp>
      <p:sp>
        <p:nvSpPr>
          <p:cNvPr id="12" name="TextBox 11"/>
          <p:cNvSpPr txBox="1"/>
          <p:nvPr/>
        </p:nvSpPr>
        <p:spPr>
          <a:xfrm>
            <a:off x="1988884" y="4352462"/>
            <a:ext cx="2057137" cy="627784"/>
          </a:xfrm>
          <a:prstGeom prst="rect">
            <a:avLst/>
          </a:prstGeom>
          <a:noFill/>
        </p:spPr>
        <p:txBody>
          <a:bodyPr wrap="square" lIns="182857" tIns="146285" rIns="182857" bIns="146285" rtlCol="0">
            <a:spAutoFit/>
          </a:bodyPr>
          <a:lstStyle/>
          <a:p>
            <a:pPr defTabSz="932649">
              <a:lnSpc>
                <a:spcPct val="90000"/>
              </a:lnSpc>
              <a:spcAft>
                <a:spcPts val="600"/>
              </a:spcAft>
              <a:defRPr/>
            </a:pPr>
            <a:r>
              <a:rPr lang="en-US" sz="2400" b="1">
                <a:latin typeface="Segoe UI"/>
              </a:rPr>
              <a:t>REGIONAL</a:t>
            </a:r>
          </a:p>
        </p:txBody>
      </p:sp>
      <p:cxnSp>
        <p:nvCxnSpPr>
          <p:cNvPr id="14" name="Straight Connector 13"/>
          <p:cNvCxnSpPr/>
          <p:nvPr/>
        </p:nvCxnSpPr>
        <p:spPr>
          <a:xfrm>
            <a:off x="2307513" y="4972392"/>
            <a:ext cx="1295235" cy="0"/>
          </a:xfrm>
          <a:prstGeom prst="line">
            <a:avLst/>
          </a:prstGeom>
          <a:ln w="254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065074" y="5315111"/>
            <a:ext cx="2057137" cy="627784"/>
          </a:xfrm>
          <a:prstGeom prst="rect">
            <a:avLst/>
          </a:prstGeom>
          <a:noFill/>
        </p:spPr>
        <p:txBody>
          <a:bodyPr wrap="square" lIns="182857" tIns="146285" rIns="182857" bIns="146285" rtlCol="0">
            <a:spAutoFit/>
          </a:bodyPr>
          <a:lstStyle/>
          <a:p>
            <a:pPr defTabSz="932649">
              <a:lnSpc>
                <a:spcPct val="90000"/>
              </a:lnSpc>
              <a:spcAft>
                <a:spcPts val="600"/>
              </a:spcAft>
              <a:defRPr/>
            </a:pPr>
            <a:r>
              <a:rPr lang="en-US" sz="2400" b="1">
                <a:latin typeface="Segoe UI"/>
              </a:rPr>
              <a:t>CLUSTER</a:t>
            </a:r>
          </a:p>
        </p:txBody>
      </p:sp>
      <p:cxnSp>
        <p:nvCxnSpPr>
          <p:cNvPr id="18" name="Straight Connector 17"/>
          <p:cNvCxnSpPr/>
          <p:nvPr/>
        </p:nvCxnSpPr>
        <p:spPr>
          <a:xfrm>
            <a:off x="2307513" y="5956827"/>
            <a:ext cx="1295235" cy="0"/>
          </a:xfrm>
          <a:prstGeom prst="line">
            <a:avLst/>
          </a:prstGeom>
          <a:ln w="254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8" idx="2"/>
            <a:endCxn id="10" idx="0"/>
          </p:cNvCxnSpPr>
          <p:nvPr/>
        </p:nvCxnSpPr>
        <p:spPr>
          <a:xfrm flipH="1">
            <a:off x="1226982" y="3878213"/>
            <a:ext cx="1535753" cy="6095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8" idx="2"/>
            <a:endCxn id="11" idx="0"/>
          </p:cNvCxnSpPr>
          <p:nvPr/>
        </p:nvCxnSpPr>
        <p:spPr>
          <a:xfrm>
            <a:off x="2762735" y="3878213"/>
            <a:ext cx="1816619" cy="60952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10" idx="2"/>
          </p:cNvCxnSpPr>
          <p:nvPr/>
        </p:nvCxnSpPr>
        <p:spPr>
          <a:xfrm>
            <a:off x="1226981" y="5021067"/>
            <a:ext cx="0" cy="45714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4579353" y="5021067"/>
            <a:ext cx="0" cy="45714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550706" y="5972839"/>
            <a:ext cx="0" cy="4348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4122211" y="2582979"/>
            <a:ext cx="0" cy="38095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0" name="Group 109"/>
          <p:cNvGrpSpPr/>
          <p:nvPr/>
        </p:nvGrpSpPr>
        <p:grpSpPr>
          <a:xfrm>
            <a:off x="3918830" y="5492142"/>
            <a:ext cx="1253045" cy="443209"/>
            <a:chOff x="579437" y="5499941"/>
            <a:chExt cx="1253205" cy="443266"/>
          </a:xfrm>
        </p:grpSpPr>
        <p:sp>
          <p:nvSpPr>
            <p:cNvPr id="105" name="Rectangle 104"/>
            <p:cNvSpPr/>
            <p:nvPr/>
          </p:nvSpPr>
          <p:spPr bwMode="auto">
            <a:xfrm>
              <a:off x="579437" y="5499941"/>
              <a:ext cx="533400" cy="435721"/>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FC</a:t>
              </a:r>
            </a:p>
          </p:txBody>
        </p:sp>
        <p:sp>
          <p:nvSpPr>
            <p:cNvPr id="106" name="Rectangle 105"/>
            <p:cNvSpPr/>
            <p:nvPr/>
          </p:nvSpPr>
          <p:spPr bwMode="auto">
            <a:xfrm>
              <a:off x="1086852" y="5507486"/>
              <a:ext cx="745790" cy="435721"/>
            </a:xfrm>
            <a:prstGeom prst="rect">
              <a:avLst/>
            </a:prstGeom>
            <a:solidFill>
              <a:schemeClr val="tx2"/>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NSM</a:t>
              </a:r>
            </a:p>
          </p:txBody>
        </p:sp>
      </p:grpSp>
      <p:grpSp>
        <p:nvGrpSpPr>
          <p:cNvPr id="2" name="Group 1"/>
          <p:cNvGrpSpPr/>
          <p:nvPr/>
        </p:nvGrpSpPr>
        <p:grpSpPr>
          <a:xfrm>
            <a:off x="503173" y="6392492"/>
            <a:ext cx="1257140" cy="457142"/>
            <a:chOff x="503237" y="6392862"/>
            <a:chExt cx="1257300" cy="457200"/>
          </a:xfrm>
        </p:grpSpPr>
        <p:sp>
          <p:nvSpPr>
            <p:cNvPr id="19" name="Rounded Rectangle 18"/>
            <p:cNvSpPr/>
            <p:nvPr/>
          </p:nvSpPr>
          <p:spPr bwMode="auto">
            <a:xfrm>
              <a:off x="503237" y="6392862"/>
              <a:ext cx="692151" cy="457200"/>
            </a:xfrm>
            <a:prstGeom prst="roundRect">
              <a:avLst>
                <a:gd name="adj" fmla="val 0"/>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HOST</a:t>
              </a:r>
            </a:p>
          </p:txBody>
        </p:sp>
        <p:sp>
          <p:nvSpPr>
            <p:cNvPr id="109" name="Rounded Rectangle 108"/>
            <p:cNvSpPr/>
            <p:nvPr/>
          </p:nvSpPr>
          <p:spPr bwMode="auto">
            <a:xfrm>
              <a:off x="1189037" y="6392862"/>
              <a:ext cx="571500" cy="457200"/>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SDN</a:t>
              </a:r>
            </a:p>
          </p:txBody>
        </p:sp>
      </p:grpSp>
      <p:grpSp>
        <p:nvGrpSpPr>
          <p:cNvPr id="112" name="Group 111"/>
          <p:cNvGrpSpPr/>
          <p:nvPr/>
        </p:nvGrpSpPr>
        <p:grpSpPr>
          <a:xfrm>
            <a:off x="540309" y="5508183"/>
            <a:ext cx="1253045" cy="443209"/>
            <a:chOff x="579437" y="5499941"/>
            <a:chExt cx="1253205" cy="443266"/>
          </a:xfrm>
        </p:grpSpPr>
        <p:sp>
          <p:nvSpPr>
            <p:cNvPr id="113" name="Rectangle 112"/>
            <p:cNvSpPr/>
            <p:nvPr/>
          </p:nvSpPr>
          <p:spPr bwMode="auto">
            <a:xfrm>
              <a:off x="579437" y="5499941"/>
              <a:ext cx="533400" cy="435721"/>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FC</a:t>
              </a:r>
            </a:p>
          </p:txBody>
        </p:sp>
        <p:sp>
          <p:nvSpPr>
            <p:cNvPr id="114" name="Rectangle 113"/>
            <p:cNvSpPr/>
            <p:nvPr/>
          </p:nvSpPr>
          <p:spPr bwMode="auto">
            <a:xfrm>
              <a:off x="1086852" y="5507486"/>
              <a:ext cx="745790" cy="435721"/>
            </a:xfrm>
            <a:prstGeom prst="rect">
              <a:avLst/>
            </a:prstGeom>
            <a:solidFill>
              <a:schemeClr val="tx2"/>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NSM</a:t>
              </a:r>
            </a:p>
          </p:txBody>
        </p:sp>
      </p:grpSp>
      <p:grpSp>
        <p:nvGrpSpPr>
          <p:cNvPr id="117" name="Group 116"/>
          <p:cNvGrpSpPr/>
          <p:nvPr/>
        </p:nvGrpSpPr>
        <p:grpSpPr>
          <a:xfrm>
            <a:off x="2321026" y="6386631"/>
            <a:ext cx="1267854" cy="463004"/>
            <a:chOff x="503237" y="6392862"/>
            <a:chExt cx="1268016" cy="463063"/>
          </a:xfrm>
        </p:grpSpPr>
        <p:sp>
          <p:nvSpPr>
            <p:cNvPr id="118" name="Rounded Rectangle 117"/>
            <p:cNvSpPr/>
            <p:nvPr/>
          </p:nvSpPr>
          <p:spPr bwMode="auto">
            <a:xfrm>
              <a:off x="503237" y="6392862"/>
              <a:ext cx="692151" cy="457200"/>
            </a:xfrm>
            <a:prstGeom prst="roundRect">
              <a:avLst>
                <a:gd name="adj" fmla="val 0"/>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HOST</a:t>
              </a:r>
            </a:p>
          </p:txBody>
        </p:sp>
        <p:sp>
          <p:nvSpPr>
            <p:cNvPr id="119" name="Rounded Rectangle 118"/>
            <p:cNvSpPr/>
            <p:nvPr/>
          </p:nvSpPr>
          <p:spPr bwMode="auto">
            <a:xfrm>
              <a:off x="1199753" y="6398725"/>
              <a:ext cx="571500" cy="457200"/>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SDN</a:t>
              </a:r>
            </a:p>
          </p:txBody>
        </p:sp>
      </p:grpSp>
      <p:grpSp>
        <p:nvGrpSpPr>
          <p:cNvPr id="120" name="Group 119"/>
          <p:cNvGrpSpPr/>
          <p:nvPr/>
        </p:nvGrpSpPr>
        <p:grpSpPr>
          <a:xfrm>
            <a:off x="3969831" y="6378950"/>
            <a:ext cx="1219044" cy="470685"/>
            <a:chOff x="503237" y="6392862"/>
            <a:chExt cx="1219200" cy="470745"/>
          </a:xfrm>
        </p:grpSpPr>
        <p:sp>
          <p:nvSpPr>
            <p:cNvPr id="121" name="Rounded Rectangle 120"/>
            <p:cNvSpPr/>
            <p:nvPr/>
          </p:nvSpPr>
          <p:spPr bwMode="auto">
            <a:xfrm>
              <a:off x="503237" y="6392862"/>
              <a:ext cx="692151" cy="457200"/>
            </a:xfrm>
            <a:prstGeom prst="roundRect">
              <a:avLst>
                <a:gd name="adj" fmla="val 0"/>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HOST</a:t>
              </a:r>
            </a:p>
          </p:txBody>
        </p:sp>
        <p:sp>
          <p:nvSpPr>
            <p:cNvPr id="122" name="Rounded Rectangle 121"/>
            <p:cNvSpPr/>
            <p:nvPr/>
          </p:nvSpPr>
          <p:spPr bwMode="auto">
            <a:xfrm>
              <a:off x="1150937" y="6406407"/>
              <a:ext cx="571500" cy="457200"/>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SDN</a:t>
              </a:r>
            </a:p>
          </p:txBody>
        </p:sp>
      </p:grpSp>
      <p:cxnSp>
        <p:nvCxnSpPr>
          <p:cNvPr id="130" name="Straight Arrow Connector 129"/>
          <p:cNvCxnSpPr>
            <a:cxnSpLocks/>
            <a:stCxn id="106" idx="2"/>
          </p:cNvCxnSpPr>
          <p:nvPr/>
        </p:nvCxnSpPr>
        <p:spPr>
          <a:xfrm>
            <a:off x="4799027" y="5935351"/>
            <a:ext cx="0" cy="45127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7017442" y="1213141"/>
            <a:ext cx="4821394" cy="5636493"/>
            <a:chOff x="7018337" y="1212849"/>
            <a:chExt cx="4822010" cy="5637213"/>
          </a:xfrm>
        </p:grpSpPr>
        <p:sp>
          <p:nvSpPr>
            <p:cNvPr id="49" name="Rounded Rectangle 48"/>
            <p:cNvSpPr/>
            <p:nvPr/>
          </p:nvSpPr>
          <p:spPr bwMode="auto">
            <a:xfrm>
              <a:off x="7018337" y="1897062"/>
              <a:ext cx="2057400" cy="685800"/>
            </a:xfrm>
            <a:prstGeom prst="round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Portal</a:t>
              </a:r>
            </a:p>
          </p:txBody>
        </p:sp>
        <p:sp>
          <p:nvSpPr>
            <p:cNvPr id="50" name="Rounded Rectangle 49"/>
            <p:cNvSpPr/>
            <p:nvPr/>
          </p:nvSpPr>
          <p:spPr bwMode="auto">
            <a:xfrm>
              <a:off x="9685337" y="1897062"/>
              <a:ext cx="2057400" cy="685800"/>
            </a:xfrm>
            <a:prstGeom prst="round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ARM API</a:t>
              </a:r>
            </a:p>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a:t>
              </a:r>
              <a:r>
                <a:rPr lang="en-US" sz="2000" b="1">
                  <a:gradFill>
                    <a:gsLst>
                      <a:gs pos="0">
                        <a:srgbClr val="FFFFFF"/>
                      </a:gs>
                      <a:gs pos="100000">
                        <a:srgbClr val="FFFFFF"/>
                      </a:gs>
                    </a:gsLst>
                    <a:lin ang="5400000" scaled="0"/>
                  </a:gradFill>
                  <a:latin typeface="Segoe UI"/>
                </a:rPr>
                <a:t>GLOBAL</a:t>
              </a:r>
              <a:r>
                <a:rPr lang="en-US" sz="2000">
                  <a:gradFill>
                    <a:gsLst>
                      <a:gs pos="0">
                        <a:srgbClr val="FFFFFF"/>
                      </a:gs>
                      <a:gs pos="100000">
                        <a:srgbClr val="FFFFFF"/>
                      </a:gs>
                    </a:gsLst>
                    <a:lin ang="5400000" scaled="0"/>
                  </a:gradFill>
                  <a:latin typeface="Segoe UI"/>
                </a:rPr>
                <a:t>)</a:t>
              </a:r>
            </a:p>
          </p:txBody>
        </p:sp>
        <p:sp>
          <p:nvSpPr>
            <p:cNvPr id="52" name="TextBox 51"/>
            <p:cNvSpPr txBox="1"/>
            <p:nvPr/>
          </p:nvSpPr>
          <p:spPr>
            <a:xfrm>
              <a:off x="7018337" y="1212849"/>
              <a:ext cx="2057400" cy="627864"/>
            </a:xfrm>
            <a:prstGeom prst="rect">
              <a:avLst/>
            </a:prstGeom>
            <a:noFill/>
          </p:spPr>
          <p:txBody>
            <a:bodyPr wrap="square" lIns="182857" tIns="146285" rIns="182857" bIns="146285" rtlCol="0">
              <a:spAutoFit/>
            </a:bodyPr>
            <a:lstStyle/>
            <a:p>
              <a:pPr defTabSz="932649">
                <a:lnSpc>
                  <a:spcPct val="90000"/>
                </a:lnSpc>
                <a:spcAft>
                  <a:spcPts val="600"/>
                </a:spcAft>
                <a:defRPr/>
              </a:pPr>
              <a:r>
                <a:rPr lang="en-US" sz="2400" b="1">
                  <a:latin typeface="Segoe UI"/>
                </a:rPr>
                <a:t>ARM stack</a:t>
              </a:r>
            </a:p>
          </p:txBody>
        </p:sp>
        <p:sp>
          <p:nvSpPr>
            <p:cNvPr id="53" name="Rounded Rectangle 52"/>
            <p:cNvSpPr/>
            <p:nvPr/>
          </p:nvSpPr>
          <p:spPr bwMode="auto">
            <a:xfrm>
              <a:off x="7170737" y="4487862"/>
              <a:ext cx="1295400" cy="533400"/>
            </a:xfrm>
            <a:prstGeom prst="roundRect">
              <a:avLst/>
            </a:prstGeom>
            <a:solidFill>
              <a:schemeClr val="bg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RNM</a:t>
              </a:r>
            </a:p>
          </p:txBody>
        </p:sp>
        <p:sp>
          <p:nvSpPr>
            <p:cNvPr id="54" name="Rounded Rectangle 53"/>
            <p:cNvSpPr/>
            <p:nvPr/>
          </p:nvSpPr>
          <p:spPr bwMode="auto">
            <a:xfrm>
              <a:off x="10523537" y="4487862"/>
              <a:ext cx="1295400" cy="533400"/>
            </a:xfrm>
            <a:prstGeom prst="roundRect">
              <a:avLst/>
            </a:prstGeom>
            <a:solidFill>
              <a:schemeClr val="bg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RNM</a:t>
              </a:r>
            </a:p>
          </p:txBody>
        </p:sp>
        <p:sp>
          <p:nvSpPr>
            <p:cNvPr id="55" name="TextBox 54"/>
            <p:cNvSpPr txBox="1"/>
            <p:nvPr/>
          </p:nvSpPr>
          <p:spPr>
            <a:xfrm>
              <a:off x="8466137" y="4337749"/>
              <a:ext cx="2057400" cy="627864"/>
            </a:xfrm>
            <a:prstGeom prst="rect">
              <a:avLst/>
            </a:prstGeom>
            <a:noFill/>
          </p:spPr>
          <p:txBody>
            <a:bodyPr wrap="square" lIns="182857" tIns="146285" rIns="182857" bIns="146285" rtlCol="0">
              <a:spAutoFit/>
            </a:bodyPr>
            <a:lstStyle/>
            <a:p>
              <a:pPr defTabSz="932649">
                <a:lnSpc>
                  <a:spcPct val="90000"/>
                </a:lnSpc>
                <a:spcAft>
                  <a:spcPts val="600"/>
                </a:spcAft>
                <a:defRPr/>
              </a:pPr>
              <a:r>
                <a:rPr lang="en-US" sz="2400" b="1">
                  <a:latin typeface="Segoe UI"/>
                </a:rPr>
                <a:t>REGIONAL</a:t>
              </a:r>
            </a:p>
          </p:txBody>
        </p:sp>
        <p:cxnSp>
          <p:nvCxnSpPr>
            <p:cNvPr id="56" name="Straight Connector 55"/>
            <p:cNvCxnSpPr/>
            <p:nvPr/>
          </p:nvCxnSpPr>
          <p:spPr>
            <a:xfrm>
              <a:off x="8702340" y="4972580"/>
              <a:ext cx="1295400" cy="0"/>
            </a:xfrm>
            <a:prstGeom prst="line">
              <a:avLst/>
            </a:prstGeom>
            <a:ln w="254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8538243" y="5307798"/>
              <a:ext cx="2057400" cy="627864"/>
            </a:xfrm>
            <a:prstGeom prst="rect">
              <a:avLst/>
            </a:prstGeom>
            <a:noFill/>
          </p:spPr>
          <p:txBody>
            <a:bodyPr wrap="square" lIns="182857" tIns="146285" rIns="182857" bIns="146285" rtlCol="0">
              <a:spAutoFit/>
            </a:bodyPr>
            <a:lstStyle/>
            <a:p>
              <a:pPr defTabSz="932649">
                <a:lnSpc>
                  <a:spcPct val="90000"/>
                </a:lnSpc>
                <a:spcAft>
                  <a:spcPts val="600"/>
                </a:spcAft>
                <a:defRPr/>
              </a:pPr>
              <a:r>
                <a:rPr lang="en-US" sz="2400" b="1">
                  <a:latin typeface="Segoe UI"/>
                </a:rPr>
                <a:t>CLUSTER</a:t>
              </a:r>
            </a:p>
          </p:txBody>
        </p:sp>
        <p:cxnSp>
          <p:nvCxnSpPr>
            <p:cNvPr id="60" name="Straight Connector 59"/>
            <p:cNvCxnSpPr/>
            <p:nvPr/>
          </p:nvCxnSpPr>
          <p:spPr>
            <a:xfrm>
              <a:off x="8750467" y="5957141"/>
              <a:ext cx="1295400" cy="0"/>
            </a:xfrm>
            <a:prstGeom prst="line">
              <a:avLst/>
            </a:prstGeom>
            <a:ln w="254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53" idx="2"/>
            </p:cNvCxnSpPr>
            <p:nvPr/>
          </p:nvCxnSpPr>
          <p:spPr>
            <a:xfrm>
              <a:off x="7818437" y="5021262"/>
              <a:ext cx="0" cy="4572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11171237" y="5021262"/>
              <a:ext cx="0" cy="4572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7818437" y="5957141"/>
              <a:ext cx="0" cy="43493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11209337" y="5935662"/>
              <a:ext cx="5975" cy="4564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5" name="Rounded Rectangle 94"/>
            <p:cNvSpPr/>
            <p:nvPr/>
          </p:nvSpPr>
          <p:spPr bwMode="auto">
            <a:xfrm>
              <a:off x="7132637" y="3421062"/>
              <a:ext cx="1291012" cy="45720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NRP</a:t>
              </a:r>
            </a:p>
          </p:txBody>
        </p:sp>
        <p:sp>
          <p:nvSpPr>
            <p:cNvPr id="98" name="TextBox 97"/>
            <p:cNvSpPr txBox="1"/>
            <p:nvPr/>
          </p:nvSpPr>
          <p:spPr>
            <a:xfrm>
              <a:off x="8504069" y="3203166"/>
              <a:ext cx="2057400" cy="627864"/>
            </a:xfrm>
            <a:prstGeom prst="rect">
              <a:avLst/>
            </a:prstGeom>
            <a:noFill/>
          </p:spPr>
          <p:txBody>
            <a:bodyPr wrap="square" lIns="182857" tIns="146285" rIns="182857" bIns="146285" rtlCol="0">
              <a:spAutoFit/>
            </a:bodyPr>
            <a:lstStyle/>
            <a:p>
              <a:pPr defTabSz="932649">
                <a:lnSpc>
                  <a:spcPct val="90000"/>
                </a:lnSpc>
                <a:spcAft>
                  <a:spcPts val="600"/>
                </a:spcAft>
                <a:defRPr/>
              </a:pPr>
              <a:r>
                <a:rPr lang="en-US" sz="2400" b="1">
                  <a:latin typeface="Segoe UI"/>
                </a:rPr>
                <a:t>REGIONAL</a:t>
              </a:r>
            </a:p>
          </p:txBody>
        </p:sp>
        <p:cxnSp>
          <p:nvCxnSpPr>
            <p:cNvPr id="99" name="Straight Connector 98"/>
            <p:cNvCxnSpPr/>
            <p:nvPr/>
          </p:nvCxnSpPr>
          <p:spPr>
            <a:xfrm>
              <a:off x="8810958" y="3760045"/>
              <a:ext cx="1295400" cy="0"/>
            </a:xfrm>
            <a:prstGeom prst="line">
              <a:avLst/>
            </a:prstGeom>
            <a:ln w="25400">
              <a:solidFill>
                <a:schemeClr val="tx1"/>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103" name="Rounded Rectangle 102"/>
            <p:cNvSpPr/>
            <p:nvPr/>
          </p:nvSpPr>
          <p:spPr bwMode="auto">
            <a:xfrm>
              <a:off x="10523537" y="3421062"/>
              <a:ext cx="1295400" cy="45720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NRP</a:t>
              </a:r>
            </a:p>
          </p:txBody>
        </p:sp>
        <p:cxnSp>
          <p:nvCxnSpPr>
            <p:cNvPr id="140" name="Straight Arrow Connector 139"/>
            <p:cNvCxnSpPr>
              <a:stCxn id="103" idx="2"/>
              <a:endCxn id="54" idx="0"/>
            </p:cNvCxnSpPr>
            <p:nvPr/>
          </p:nvCxnSpPr>
          <p:spPr>
            <a:xfrm>
              <a:off x="11171237" y="3878262"/>
              <a:ext cx="0" cy="6096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95" idx="2"/>
            </p:cNvCxnSpPr>
            <p:nvPr/>
          </p:nvCxnSpPr>
          <p:spPr>
            <a:xfrm>
              <a:off x="7778143" y="3878262"/>
              <a:ext cx="2363" cy="59377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flipH="1">
              <a:off x="7818437" y="2582862"/>
              <a:ext cx="2895600" cy="81672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endCxn id="103" idx="0"/>
            </p:cNvCxnSpPr>
            <p:nvPr/>
          </p:nvCxnSpPr>
          <p:spPr>
            <a:xfrm>
              <a:off x="10714037" y="2582862"/>
              <a:ext cx="457200" cy="8382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4" name="Group 63"/>
            <p:cNvGrpSpPr/>
            <p:nvPr/>
          </p:nvGrpSpPr>
          <p:grpSpPr>
            <a:xfrm>
              <a:off x="7165084" y="5529888"/>
              <a:ext cx="1253205" cy="443266"/>
              <a:chOff x="579437" y="5499941"/>
              <a:chExt cx="1253205" cy="443266"/>
            </a:xfrm>
          </p:grpSpPr>
          <p:sp>
            <p:nvSpPr>
              <p:cNvPr id="65" name="Rectangle 64"/>
              <p:cNvSpPr/>
              <p:nvPr/>
            </p:nvSpPr>
            <p:spPr bwMode="auto">
              <a:xfrm>
                <a:off x="579437" y="5499941"/>
                <a:ext cx="533400" cy="435721"/>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FC</a:t>
                </a:r>
              </a:p>
            </p:txBody>
          </p:sp>
          <p:sp>
            <p:nvSpPr>
              <p:cNvPr id="70" name="Rectangle 69"/>
              <p:cNvSpPr/>
              <p:nvPr/>
            </p:nvSpPr>
            <p:spPr bwMode="auto">
              <a:xfrm>
                <a:off x="1086852" y="5507486"/>
                <a:ext cx="745790" cy="435721"/>
              </a:xfrm>
              <a:prstGeom prst="rect">
                <a:avLst/>
              </a:prstGeom>
              <a:solidFill>
                <a:schemeClr val="tx2"/>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NSM</a:t>
                </a:r>
              </a:p>
            </p:txBody>
          </p:sp>
        </p:grpSp>
        <p:grpSp>
          <p:nvGrpSpPr>
            <p:cNvPr id="71" name="Group 70"/>
            <p:cNvGrpSpPr/>
            <p:nvPr/>
          </p:nvGrpSpPr>
          <p:grpSpPr>
            <a:xfrm>
              <a:off x="10583047" y="5460655"/>
              <a:ext cx="1253205" cy="443266"/>
              <a:chOff x="579437" y="5499941"/>
              <a:chExt cx="1253205" cy="443266"/>
            </a:xfrm>
          </p:grpSpPr>
          <p:sp>
            <p:nvSpPr>
              <p:cNvPr id="72" name="Rectangle 71"/>
              <p:cNvSpPr/>
              <p:nvPr/>
            </p:nvSpPr>
            <p:spPr bwMode="auto">
              <a:xfrm>
                <a:off x="579437" y="5499941"/>
                <a:ext cx="533400" cy="435721"/>
              </a:xfrm>
              <a:prstGeom prst="rect">
                <a:avLst/>
              </a:prstGeom>
              <a:solidFill>
                <a:schemeClr val="accent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FC</a:t>
                </a:r>
              </a:p>
            </p:txBody>
          </p:sp>
          <p:sp>
            <p:nvSpPr>
              <p:cNvPr id="73" name="Rectangle 72"/>
              <p:cNvSpPr/>
              <p:nvPr/>
            </p:nvSpPr>
            <p:spPr bwMode="auto">
              <a:xfrm>
                <a:off x="1086852" y="5507486"/>
                <a:ext cx="745790" cy="435721"/>
              </a:xfrm>
              <a:prstGeom prst="rect">
                <a:avLst/>
              </a:prstGeom>
              <a:solidFill>
                <a:schemeClr val="tx2"/>
              </a:solidFill>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NSM</a:t>
                </a:r>
              </a:p>
            </p:txBody>
          </p:sp>
        </p:grpSp>
        <p:grpSp>
          <p:nvGrpSpPr>
            <p:cNvPr id="74" name="Group 73"/>
            <p:cNvGrpSpPr/>
            <p:nvPr/>
          </p:nvGrpSpPr>
          <p:grpSpPr>
            <a:xfrm>
              <a:off x="7160989" y="6368191"/>
              <a:ext cx="1257300" cy="457200"/>
              <a:chOff x="503237" y="6392862"/>
              <a:chExt cx="1257300" cy="457200"/>
            </a:xfrm>
          </p:grpSpPr>
          <p:sp>
            <p:nvSpPr>
              <p:cNvPr id="75" name="Rounded Rectangle 74"/>
              <p:cNvSpPr/>
              <p:nvPr/>
            </p:nvSpPr>
            <p:spPr bwMode="auto">
              <a:xfrm>
                <a:off x="503237" y="6392862"/>
                <a:ext cx="692151" cy="457200"/>
              </a:xfrm>
              <a:prstGeom prst="roundRect">
                <a:avLst>
                  <a:gd name="adj" fmla="val 0"/>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HOST</a:t>
                </a:r>
              </a:p>
            </p:txBody>
          </p:sp>
          <p:sp>
            <p:nvSpPr>
              <p:cNvPr id="76" name="Rounded Rectangle 75"/>
              <p:cNvSpPr/>
              <p:nvPr/>
            </p:nvSpPr>
            <p:spPr bwMode="auto">
              <a:xfrm>
                <a:off x="1189037" y="6392862"/>
                <a:ext cx="571500" cy="457200"/>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SDN</a:t>
                </a:r>
              </a:p>
            </p:txBody>
          </p:sp>
        </p:grpSp>
        <p:grpSp>
          <p:nvGrpSpPr>
            <p:cNvPr id="77" name="Group 76"/>
            <p:cNvGrpSpPr/>
            <p:nvPr/>
          </p:nvGrpSpPr>
          <p:grpSpPr>
            <a:xfrm>
              <a:off x="8828087" y="6368191"/>
              <a:ext cx="1257300" cy="457200"/>
              <a:chOff x="503237" y="6392862"/>
              <a:chExt cx="1257300" cy="457200"/>
            </a:xfrm>
          </p:grpSpPr>
          <p:sp>
            <p:nvSpPr>
              <p:cNvPr id="78" name="Rounded Rectangle 77"/>
              <p:cNvSpPr/>
              <p:nvPr/>
            </p:nvSpPr>
            <p:spPr bwMode="auto">
              <a:xfrm>
                <a:off x="503237" y="6392862"/>
                <a:ext cx="692151" cy="457200"/>
              </a:xfrm>
              <a:prstGeom prst="roundRect">
                <a:avLst>
                  <a:gd name="adj" fmla="val 0"/>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HOST</a:t>
                </a:r>
              </a:p>
            </p:txBody>
          </p:sp>
          <p:sp>
            <p:nvSpPr>
              <p:cNvPr id="79" name="Rounded Rectangle 78"/>
              <p:cNvSpPr/>
              <p:nvPr/>
            </p:nvSpPr>
            <p:spPr bwMode="auto">
              <a:xfrm>
                <a:off x="1189037" y="6392862"/>
                <a:ext cx="571500" cy="457200"/>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SDN</a:t>
                </a:r>
              </a:p>
            </p:txBody>
          </p:sp>
        </p:grpSp>
        <p:grpSp>
          <p:nvGrpSpPr>
            <p:cNvPr id="80" name="Group 79"/>
            <p:cNvGrpSpPr/>
            <p:nvPr/>
          </p:nvGrpSpPr>
          <p:grpSpPr>
            <a:xfrm>
              <a:off x="10583047" y="6392862"/>
              <a:ext cx="1257300" cy="457200"/>
              <a:chOff x="503237" y="6392862"/>
              <a:chExt cx="1257300" cy="457200"/>
            </a:xfrm>
          </p:grpSpPr>
          <p:sp>
            <p:nvSpPr>
              <p:cNvPr id="81" name="Rounded Rectangle 80"/>
              <p:cNvSpPr/>
              <p:nvPr/>
            </p:nvSpPr>
            <p:spPr bwMode="auto">
              <a:xfrm>
                <a:off x="503237" y="6392862"/>
                <a:ext cx="692151" cy="457200"/>
              </a:xfrm>
              <a:prstGeom prst="roundRect">
                <a:avLst>
                  <a:gd name="adj" fmla="val 0"/>
                </a:avLst>
              </a:prstGeom>
              <a:solidFill>
                <a:schemeClr val="accent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HOST</a:t>
                </a:r>
              </a:p>
            </p:txBody>
          </p:sp>
          <p:sp>
            <p:nvSpPr>
              <p:cNvPr id="82" name="Rounded Rectangle 81"/>
              <p:cNvSpPr/>
              <p:nvPr/>
            </p:nvSpPr>
            <p:spPr bwMode="auto">
              <a:xfrm>
                <a:off x="1189037" y="6392862"/>
                <a:ext cx="571500" cy="457200"/>
              </a:xfrm>
              <a:prstGeom prst="roundRect">
                <a:avLst>
                  <a:gd name="adj" fmla="val 0"/>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r>
                  <a:rPr lang="en-US" sz="2000">
                    <a:gradFill>
                      <a:gsLst>
                        <a:gs pos="0">
                          <a:srgbClr val="FFFFFF"/>
                        </a:gs>
                        <a:gs pos="100000">
                          <a:srgbClr val="FFFFFF"/>
                        </a:gs>
                      </a:gsLst>
                      <a:lin ang="5400000" scaled="0"/>
                    </a:gradFill>
                    <a:latin typeface="Segoe UI"/>
                  </a:rPr>
                  <a:t>SDN</a:t>
                </a:r>
              </a:p>
            </p:txBody>
          </p:sp>
        </p:grpSp>
      </p:grpSp>
    </p:spTree>
    <p:extLst>
      <p:ext uri="{BB962C8B-B14F-4D97-AF65-F5344CB8AC3E}">
        <p14:creationId xmlns:p14="http://schemas.microsoft.com/office/powerpoint/2010/main" val="1193762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network planning</a:t>
            </a:r>
          </a:p>
        </p:txBody>
      </p:sp>
      <p:sp>
        <p:nvSpPr>
          <p:cNvPr id="6" name="Rectangle 5"/>
          <p:cNvSpPr/>
          <p:nvPr/>
        </p:nvSpPr>
        <p:spPr bwMode="auto">
          <a:xfrm>
            <a:off x="8960936" y="3061735"/>
            <a:ext cx="2285708" cy="2285708"/>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defTabSz="913852" fontAlgn="base">
              <a:spcBef>
                <a:spcPct val="0"/>
              </a:spcBef>
              <a:spcAft>
                <a:spcPct val="0"/>
              </a:spcAft>
            </a:pPr>
            <a:endParaRPr lang="en-US" sz="20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grpSp>
        <p:nvGrpSpPr>
          <p:cNvPr id="8" name="Group 7"/>
          <p:cNvGrpSpPr>
            <a:grpSpLocks noChangeAspect="1"/>
          </p:cNvGrpSpPr>
          <p:nvPr/>
        </p:nvGrpSpPr>
        <p:grpSpPr>
          <a:xfrm>
            <a:off x="4922489" y="3145954"/>
            <a:ext cx="2285429" cy="2285708"/>
            <a:chOff x="9480664" y="1611384"/>
            <a:chExt cx="2743200" cy="2743535"/>
          </a:xfrm>
        </p:grpSpPr>
        <p:sp>
          <p:nvSpPr>
            <p:cNvPr id="9" name="Rectangle 8"/>
            <p:cNvSpPr/>
            <p:nvPr/>
          </p:nvSpPr>
          <p:spPr bwMode="auto">
            <a:xfrm>
              <a:off x="9480664" y="1611384"/>
              <a:ext cx="2743200" cy="2743200"/>
            </a:xfrm>
            <a:prstGeom prst="rect">
              <a:avLst/>
            </a:prstGeom>
            <a:solidFill>
              <a:srgbClr val="004B1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defTabSz="913852" fontAlgn="base">
                <a:spcBef>
                  <a:spcPct val="0"/>
                </a:spcBef>
                <a:spcAft>
                  <a:spcPct val="0"/>
                </a:spcAft>
              </a:pPr>
              <a:endParaRPr lang="en-US" sz="20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10" name="Picture 9"/>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9485109" y="2616951"/>
              <a:ext cx="2521801" cy="1737968"/>
            </a:xfrm>
            <a:prstGeom prst="rect">
              <a:avLst/>
            </a:prstGeom>
          </p:spPr>
        </p:pic>
      </p:grpSp>
      <p:sp>
        <p:nvSpPr>
          <p:cNvPr id="12" name="Text Placeholder 2"/>
          <p:cNvSpPr txBox="1">
            <a:spLocks/>
          </p:cNvSpPr>
          <p:nvPr/>
        </p:nvSpPr>
        <p:spPr>
          <a:xfrm>
            <a:off x="4456138" y="5378708"/>
            <a:ext cx="2751780" cy="683240"/>
          </a:xfrm>
          <a:prstGeom prst="rect">
            <a:avLst/>
          </a:prstGeom>
        </p:spPr>
        <p:txBody>
          <a:bodyPr vert="horz" wrap="square" lIns="146286" tIns="91428" rIns="146286" bIns="91428"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1250">
                      <a:schemeClr val="tx1"/>
                    </a:gs>
                    <a:gs pos="100000">
                      <a:schemeClr val="tx1"/>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600"/>
              <a:t>Topology</a:t>
            </a:r>
          </a:p>
        </p:txBody>
      </p:sp>
      <p:sp>
        <p:nvSpPr>
          <p:cNvPr id="13" name="Text Placeholder 2"/>
          <p:cNvSpPr txBox="1">
            <a:spLocks/>
          </p:cNvSpPr>
          <p:nvPr/>
        </p:nvSpPr>
        <p:spPr>
          <a:xfrm>
            <a:off x="8269477" y="5378708"/>
            <a:ext cx="2752116" cy="683240"/>
          </a:xfrm>
          <a:prstGeom prst="rect">
            <a:avLst/>
          </a:prstGeom>
        </p:spPr>
        <p:txBody>
          <a:bodyPr vert="horz" wrap="square" lIns="146286" tIns="91428" rIns="146286" bIns="91428"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1250">
                      <a:schemeClr val="tx1"/>
                    </a:gs>
                    <a:gs pos="100000">
                      <a:schemeClr val="tx1"/>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600"/>
              <a:t>Ingress</a:t>
            </a:r>
          </a:p>
        </p:txBody>
      </p:sp>
      <p:grpSp>
        <p:nvGrpSpPr>
          <p:cNvPr id="14" name="Group 13"/>
          <p:cNvGrpSpPr>
            <a:grpSpLocks noChangeAspect="1"/>
          </p:cNvGrpSpPr>
          <p:nvPr/>
        </p:nvGrpSpPr>
        <p:grpSpPr>
          <a:xfrm>
            <a:off x="910107" y="3114599"/>
            <a:ext cx="2286400" cy="2285708"/>
            <a:chOff x="6445673" y="1611384"/>
            <a:chExt cx="2744364" cy="2743534"/>
          </a:xfrm>
        </p:grpSpPr>
        <p:sp>
          <p:nvSpPr>
            <p:cNvPr id="15" name="Rectangle 14"/>
            <p:cNvSpPr/>
            <p:nvPr/>
          </p:nvSpPr>
          <p:spPr bwMode="auto">
            <a:xfrm>
              <a:off x="6445673" y="1611384"/>
              <a:ext cx="2743200" cy="2743200"/>
            </a:xfrm>
            <a:prstGeom prst="rect">
              <a:avLst/>
            </a:prstGeom>
            <a:solidFill>
              <a:srgbClr val="004B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defTabSz="913852" fontAlgn="base">
                <a:spcBef>
                  <a:spcPct val="0"/>
                </a:spcBef>
                <a:spcAft>
                  <a:spcPct val="0"/>
                </a:spcAft>
              </a:pPr>
              <a:endParaRPr lang="en-US" sz="2000">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pic>
          <p:nvPicPr>
            <p:cNvPr id="16" name="Picture 15"/>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6656652" y="2583842"/>
              <a:ext cx="2533385" cy="1771076"/>
            </a:xfrm>
            <a:prstGeom prst="rect">
              <a:avLst/>
            </a:prstGeom>
          </p:spPr>
        </p:pic>
      </p:grpSp>
      <p:sp>
        <p:nvSpPr>
          <p:cNvPr id="17" name="Text Placeholder 2"/>
          <p:cNvSpPr txBox="1">
            <a:spLocks/>
          </p:cNvSpPr>
          <p:nvPr/>
        </p:nvSpPr>
        <p:spPr>
          <a:xfrm>
            <a:off x="273421" y="1570618"/>
            <a:ext cx="11888046" cy="1071038"/>
          </a:xfrm>
          <a:prstGeom prst="rect">
            <a:avLst/>
          </a:prstGeom>
        </p:spPr>
        <p:txBody>
          <a:bodyPr vert="horz" wrap="square" lIns="146286" tIns="91428" rIns="146286" bIns="91428"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1250">
                      <a:schemeClr val="tx1"/>
                    </a:gs>
                    <a:gs pos="100000">
                      <a:schemeClr val="tx1"/>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340"/>
              </a:spcAft>
              <a:buClrTx/>
              <a:buSzTx/>
              <a:defRPr/>
            </a:pPr>
            <a:r>
              <a:rPr lang="en-US" sz="3200"/>
              <a:t>Three main areas in Azure network planning regardless of the application or service being hosted:</a:t>
            </a:r>
          </a:p>
        </p:txBody>
      </p:sp>
      <p:sp>
        <p:nvSpPr>
          <p:cNvPr id="4" name="Trapezoid 3"/>
          <p:cNvSpPr/>
          <p:nvPr/>
        </p:nvSpPr>
        <p:spPr bwMode="auto">
          <a:xfrm>
            <a:off x="9645535" y="3671189"/>
            <a:ext cx="914400" cy="1066800"/>
          </a:xfrm>
          <a:prstGeom prst="trapezoi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cxnSp>
        <p:nvCxnSpPr>
          <p:cNvPr id="19" name="Straight Connector 18"/>
          <p:cNvCxnSpPr>
            <a:stCxn id="4" idx="2"/>
          </p:cNvCxnSpPr>
          <p:nvPr/>
        </p:nvCxnSpPr>
        <p:spPr>
          <a:xfrm flipH="1" flipV="1">
            <a:off x="10101826" y="3671189"/>
            <a:ext cx="909" cy="1066800"/>
          </a:xfrm>
          <a:prstGeom prst="line">
            <a:avLst/>
          </a:prstGeom>
          <a:ln w="28575">
            <a:solidFill>
              <a:schemeClr val="bg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2"/>
          <p:cNvSpPr txBox="1">
            <a:spLocks/>
          </p:cNvSpPr>
          <p:nvPr/>
        </p:nvSpPr>
        <p:spPr>
          <a:xfrm>
            <a:off x="676932" y="5378708"/>
            <a:ext cx="2751780" cy="683240"/>
          </a:xfrm>
          <a:prstGeom prst="rect">
            <a:avLst/>
          </a:prstGeom>
        </p:spPr>
        <p:txBody>
          <a:bodyPr vert="horz" wrap="square" lIns="146286" tIns="91428" rIns="146286" bIns="91428" rtlCol="0">
            <a:spAutoFit/>
          </a:bodyPr>
          <a:lstStyle>
            <a:lvl1pPr marL="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4000" kern="1200" spc="0" baseline="0">
                <a:gradFill>
                  <a:gsLst>
                    <a:gs pos="1250">
                      <a:schemeClr val="tx1"/>
                    </a:gs>
                    <a:gs pos="100000">
                      <a:schemeClr val="tx1"/>
                    </a:gs>
                  </a:gsLst>
                  <a:lin ang="5400000" scaled="0"/>
                </a:gradFill>
                <a:latin typeface="+mj-lt"/>
                <a:ea typeface="+mn-ea"/>
                <a:cs typeface="+mn-cs"/>
              </a:defRPr>
            </a:lvl1pPr>
            <a:lvl2pPr marL="285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223838"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3pPr>
            <a:lvl4pPr marL="476250"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4pPr>
            <a:lvl5pPr marL="739775" marR="0" indent="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3600"/>
              <a:t>Connectivity</a:t>
            </a:r>
          </a:p>
        </p:txBody>
      </p:sp>
    </p:spTree>
    <p:extLst>
      <p:ext uri="{BB962C8B-B14F-4D97-AF65-F5344CB8AC3E}">
        <p14:creationId xmlns:p14="http://schemas.microsoft.com/office/powerpoint/2010/main" val="30032561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8" grpId="0"/>
    </p:bldLst>
  </p:timing>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a:t>ExpressRoute peering locations</a:t>
            </a:r>
          </a:p>
        </p:txBody>
      </p:sp>
      <p:pic>
        <p:nvPicPr>
          <p:cNvPr id="8" name="Picture 7"/>
          <p:cNvPicPr>
            <a:picLocks noChangeAspect="1"/>
          </p:cNvPicPr>
          <p:nvPr/>
        </p:nvPicPr>
        <p:blipFill>
          <a:blip r:embed="rId3"/>
          <a:stretch>
            <a:fillRect/>
          </a:stretch>
        </p:blipFill>
        <p:spPr>
          <a:xfrm>
            <a:off x="653978" y="1212850"/>
            <a:ext cx="11278465" cy="5789612"/>
          </a:xfrm>
          <a:prstGeom prst="rect">
            <a:avLst/>
          </a:prstGeom>
        </p:spPr>
      </p:pic>
    </p:spTree>
    <p:extLst>
      <p:ext uri="{BB962C8B-B14F-4D97-AF65-F5344CB8AC3E}">
        <p14:creationId xmlns:p14="http://schemas.microsoft.com/office/powerpoint/2010/main" val="292358858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11702553" cy="4838248"/>
          </a:xfrm>
        </p:spPr>
        <p:txBody>
          <a:bodyPr/>
          <a:lstStyle/>
          <a:p>
            <a:r>
              <a:rPr lang="en-US">
                <a:solidFill>
                  <a:schemeClr val="tx2"/>
                </a:solidFill>
              </a:rPr>
              <a:t>All subnets can see/route to all other subnets</a:t>
            </a:r>
          </a:p>
          <a:p>
            <a:r>
              <a:rPr lang="en-US">
                <a:solidFill>
                  <a:schemeClr val="tx2"/>
                </a:solidFill>
              </a:rPr>
              <a:t>Virtual Network subnets (multiple)</a:t>
            </a:r>
          </a:p>
          <a:p>
            <a:r>
              <a:rPr lang="en-US">
                <a:solidFill>
                  <a:schemeClr val="tx2"/>
                </a:solidFill>
              </a:rPr>
              <a:t>Gateway subnet (single)</a:t>
            </a:r>
          </a:p>
          <a:p>
            <a:r>
              <a:rPr lang="en-US">
                <a:solidFill>
                  <a:schemeClr val="tx2"/>
                </a:solidFill>
              </a:rPr>
              <a:t>One logical gateway per gateway subnet</a:t>
            </a:r>
          </a:p>
          <a:p>
            <a:r>
              <a:rPr lang="en-US">
                <a:solidFill>
                  <a:schemeClr val="tx2"/>
                </a:solidFill>
              </a:rPr>
              <a:t>All traffic flows through gateway to get to on premises</a:t>
            </a:r>
          </a:p>
          <a:p>
            <a:r>
              <a:rPr lang="en-US">
                <a:solidFill>
                  <a:schemeClr val="tx2"/>
                </a:solidFill>
              </a:rPr>
              <a:t>Influence routing with user-defined routes (e.g. NVA, S2S Forced Tunneling) and BGP (e.g. ER Forced Tunneling)</a:t>
            </a:r>
          </a:p>
          <a:p>
            <a:r>
              <a:rPr lang="en-US">
                <a:solidFill>
                  <a:schemeClr val="tx2"/>
                </a:solidFill>
              </a:rPr>
              <a:t>By default, each </a:t>
            </a:r>
            <a:r>
              <a:rPr lang="en-US" err="1">
                <a:solidFill>
                  <a:schemeClr val="tx2"/>
                </a:solidFill>
              </a:rPr>
              <a:t>VNet</a:t>
            </a:r>
            <a:r>
              <a:rPr lang="en-US">
                <a:solidFill>
                  <a:schemeClr val="tx2"/>
                </a:solidFill>
              </a:rPr>
              <a:t> has outbound internet access (NAT)</a:t>
            </a:r>
          </a:p>
        </p:txBody>
      </p:sp>
      <p:sp>
        <p:nvSpPr>
          <p:cNvPr id="3" name="Title 2"/>
          <p:cNvSpPr>
            <a:spLocks noGrp="1"/>
          </p:cNvSpPr>
          <p:nvPr>
            <p:ph type="title"/>
          </p:nvPr>
        </p:nvSpPr>
        <p:spPr/>
        <p:txBody>
          <a:bodyPr/>
          <a:lstStyle/>
          <a:p>
            <a:r>
              <a:rPr lang="en-US"/>
              <a:t>Routing within a Virtual Network</a:t>
            </a:r>
          </a:p>
        </p:txBody>
      </p:sp>
    </p:spTree>
    <p:extLst>
      <p:ext uri="{BB962C8B-B14F-4D97-AF65-F5344CB8AC3E}">
        <p14:creationId xmlns:p14="http://schemas.microsoft.com/office/powerpoint/2010/main" val="141298185"/>
      </p:ext>
    </p:extLst>
  </p:cSld>
  <p:clrMapOvr>
    <a:masterClrMapping/>
  </p:clrMapOvr>
  <p:transition>
    <p:fade/>
  </p:transition>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p:cNvSpPr/>
          <p:nvPr/>
        </p:nvSpPr>
        <p:spPr bwMode="auto">
          <a:xfrm>
            <a:off x="1" y="447"/>
            <a:ext cx="12434888" cy="6993632"/>
          </a:xfrm>
          <a:prstGeom prst="rect">
            <a:avLst/>
          </a:prstGeom>
          <a:solidFill>
            <a:srgbClr val="EEEEE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3" name="Title 2"/>
          <p:cNvSpPr>
            <a:spLocks noGrp="1"/>
          </p:cNvSpPr>
          <p:nvPr>
            <p:ph type="title"/>
          </p:nvPr>
        </p:nvSpPr>
        <p:spPr/>
        <p:txBody>
          <a:bodyPr/>
          <a:lstStyle/>
          <a:p>
            <a:r>
              <a:rPr lang="en-US"/>
              <a:t>Growing global ExpressRoute ecosystem</a:t>
            </a:r>
          </a:p>
        </p:txBody>
      </p:sp>
      <p:pic>
        <p:nvPicPr>
          <p:cNvPr id="4" name="Picture 3"/>
          <p:cNvPicPr>
            <a:picLocks noChangeAspect="1"/>
          </p:cNvPicPr>
          <p:nvPr/>
        </p:nvPicPr>
        <p:blipFill>
          <a:blip r:embed="rId3"/>
          <a:stretch>
            <a:fillRect/>
          </a:stretch>
        </p:blipFill>
        <p:spPr>
          <a:xfrm>
            <a:off x="1304045" y="1411667"/>
            <a:ext cx="9826800" cy="5228488"/>
          </a:xfrm>
          <a:prstGeom prst="rect">
            <a:avLst/>
          </a:prstGeom>
        </p:spPr>
      </p:pic>
    </p:spTree>
    <p:extLst>
      <p:ext uri="{BB962C8B-B14F-4D97-AF65-F5344CB8AC3E}">
        <p14:creationId xmlns:p14="http://schemas.microsoft.com/office/powerpoint/2010/main" val="3812788709"/>
      </p:ext>
    </p:extLst>
  </p:cSld>
  <p:clrMapOvr>
    <a:masterClrMapping/>
  </p:clrMapOvr>
  <p:transition>
    <p:fade/>
  </p:transition>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t>Expanding the virtual appliance ecosystem</a:t>
            </a:r>
          </a:p>
        </p:txBody>
      </p:sp>
      <p:pic>
        <p:nvPicPr>
          <p:cNvPr id="15" name="Picture 1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2696" y="3577673"/>
            <a:ext cx="1568003" cy="630337"/>
          </a:xfrm>
          <a:prstGeom prst="rect">
            <a:avLst/>
          </a:prstGeom>
          <a:solidFill>
            <a:schemeClr val="bg1"/>
          </a:solidFill>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31037" y="2546859"/>
            <a:ext cx="1297632" cy="685712"/>
          </a:xfrm>
          <a:prstGeom prst="rect">
            <a:avLst/>
          </a:prstGeom>
          <a:solidFill>
            <a:schemeClr val="bg1"/>
          </a:solidFill>
          <a:ln>
            <a:noFill/>
          </a:ln>
        </p:spPr>
      </p:pic>
      <p:pic>
        <p:nvPicPr>
          <p:cNvPr id="14" name="Picture 13"/>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109555" y="3549985"/>
            <a:ext cx="764251" cy="685712"/>
          </a:xfrm>
          <a:prstGeom prst="rect">
            <a:avLst/>
          </a:prstGeom>
          <a:noFill/>
          <a:ln>
            <a:noFill/>
          </a:ln>
        </p:spPr>
      </p:pic>
      <p:pic>
        <p:nvPicPr>
          <p:cNvPr id="21" name="Picture 20"/>
          <p:cNvPicPr>
            <a:picLocks noChangeAspect="1"/>
          </p:cNvPicPr>
          <p:nvPr/>
        </p:nvPicPr>
        <p:blipFill>
          <a:blip r:embed="rId6"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560085" y="3633876"/>
            <a:ext cx="1590205" cy="517930"/>
          </a:xfrm>
          <a:prstGeom prst="rect">
            <a:avLst/>
          </a:prstGeom>
          <a:solidFill>
            <a:schemeClr val="bg1"/>
          </a:solidFill>
        </p:spPr>
      </p:pic>
      <p:pic>
        <p:nvPicPr>
          <p:cNvPr id="22" name="Picture 21"/>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147172" y="2672040"/>
            <a:ext cx="2625942" cy="435350"/>
          </a:xfrm>
          <a:prstGeom prst="rect">
            <a:avLst/>
          </a:prstGeom>
        </p:spPr>
      </p:pic>
      <p:grpSp>
        <p:nvGrpSpPr>
          <p:cNvPr id="13" name="Group 12"/>
          <p:cNvGrpSpPr/>
          <p:nvPr/>
        </p:nvGrpSpPr>
        <p:grpSpPr>
          <a:xfrm>
            <a:off x="5248573" y="1566160"/>
            <a:ext cx="1836752" cy="564393"/>
            <a:chOff x="8275637" y="1237646"/>
            <a:chExt cx="3200400" cy="964216"/>
          </a:xfrm>
        </p:grpSpPr>
        <p:sp>
          <p:nvSpPr>
            <p:cNvPr id="10" name="Rectangle 9"/>
            <p:cNvSpPr/>
            <p:nvPr/>
          </p:nvSpPr>
          <p:spPr bwMode="auto">
            <a:xfrm>
              <a:off x="8275637" y="1237646"/>
              <a:ext cx="3200400" cy="96421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27" name="Picture 2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57087" y="1390864"/>
              <a:ext cx="3003337" cy="717190"/>
            </a:xfrm>
            <a:prstGeom prst="rect">
              <a:avLst/>
            </a:prstGeom>
            <a:solidFill>
              <a:schemeClr val="bg1"/>
            </a:solidFill>
            <a:ln>
              <a:noFill/>
            </a:ln>
          </p:spPr>
        </p:pic>
      </p:grpSp>
      <p:pic>
        <p:nvPicPr>
          <p:cNvPr id="12" name="Picture 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8186591" y="2663501"/>
            <a:ext cx="1561899" cy="452429"/>
          </a:xfrm>
          <a:prstGeom prst="rect">
            <a:avLst/>
          </a:prstGeom>
        </p:spPr>
      </p:pic>
      <p:pic>
        <p:nvPicPr>
          <p:cNvPr id="3" name="Picture 4"/>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02662" y="3703904"/>
            <a:ext cx="1828567" cy="377875"/>
          </a:xfrm>
          <a:prstGeom prst="rect">
            <a:avLst/>
          </a:prstGeom>
        </p:spPr>
      </p:pic>
      <p:pic>
        <p:nvPicPr>
          <p:cNvPr id="2" name="Picture 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619403" y="1713681"/>
            <a:ext cx="2237671" cy="269350"/>
          </a:xfrm>
          <a:prstGeom prst="rect">
            <a:avLst/>
          </a:prstGeom>
          <a:solidFill>
            <a:schemeClr val="bg1"/>
          </a:solidFill>
        </p:spPr>
      </p:pic>
      <p:pic>
        <p:nvPicPr>
          <p:cNvPr id="17" name="Picture 16"/>
          <p:cNvPicPr>
            <a:picLocks noChangeAspect="1"/>
          </p:cNvPicPr>
          <p:nvPr/>
        </p:nvPicPr>
        <p:blipFill rotWithShape="1">
          <a:blip r:embed="rId12" cstate="screen">
            <a:extLst>
              <a:ext uri="{28A0092B-C50C-407E-A947-70E740481C1C}">
                <a14:useLocalDpi xmlns:a14="http://schemas.microsoft.com/office/drawing/2010/main"/>
              </a:ext>
            </a:extLst>
          </a:blip>
          <a:srcRect l="12611" t="22306" r="8989" b="22941"/>
          <a:stretch/>
        </p:blipFill>
        <p:spPr>
          <a:xfrm>
            <a:off x="807935" y="4579956"/>
            <a:ext cx="1582732" cy="581412"/>
          </a:xfrm>
          <a:prstGeom prst="rect">
            <a:avLst/>
          </a:prstGeom>
          <a:solidFill>
            <a:schemeClr val="bg1"/>
          </a:solidFill>
        </p:spPr>
      </p:pic>
      <p:pic>
        <p:nvPicPr>
          <p:cNvPr id="18" name="Picture 17"/>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895263" y="4675512"/>
            <a:ext cx="2293017" cy="390301"/>
          </a:xfrm>
          <a:prstGeom prst="rect">
            <a:avLst/>
          </a:prstGeom>
          <a:solidFill>
            <a:schemeClr val="bg1"/>
          </a:solidFill>
        </p:spPr>
      </p:pic>
      <p:pic>
        <p:nvPicPr>
          <p:cNvPr id="4" name="Picture 3"/>
          <p:cNvPicPr>
            <a:picLocks noChangeAspect="1"/>
          </p:cNvPicPr>
          <p:nvPr/>
        </p:nvPicPr>
        <p:blipFill>
          <a:blip r:embed="rId14"/>
          <a:stretch>
            <a:fillRect/>
          </a:stretch>
        </p:blipFill>
        <p:spPr>
          <a:xfrm>
            <a:off x="7476825" y="1621185"/>
            <a:ext cx="2438089" cy="454342"/>
          </a:xfrm>
          <a:prstGeom prst="rect">
            <a:avLst/>
          </a:prstGeom>
        </p:spPr>
      </p:pic>
      <p:pic>
        <p:nvPicPr>
          <p:cNvPr id="6" name="Picture 5"/>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686724" y="2630809"/>
            <a:ext cx="1902525" cy="517813"/>
          </a:xfrm>
          <a:prstGeom prst="rect">
            <a:avLst/>
          </a:prstGeom>
        </p:spPr>
      </p:pic>
      <p:pic>
        <p:nvPicPr>
          <p:cNvPr id="8" name="Picture 7"/>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720027" y="1419031"/>
            <a:ext cx="1507875" cy="858651"/>
          </a:xfrm>
          <a:prstGeom prst="rect">
            <a:avLst/>
          </a:prstGeom>
        </p:spPr>
      </p:pic>
      <p:pic>
        <p:nvPicPr>
          <p:cNvPr id="5" name="Picture 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330632" y="4438964"/>
            <a:ext cx="863397" cy="863397"/>
          </a:xfrm>
          <a:prstGeom prst="rect">
            <a:avLst/>
          </a:prstGeom>
        </p:spPr>
      </p:pic>
      <p:pic>
        <p:nvPicPr>
          <p:cNvPr id="9" name="Picture 8"/>
          <p:cNvPicPr>
            <a:picLocks noChangeAspect="1"/>
          </p:cNvPicPr>
          <p:nvPr/>
        </p:nvPicPr>
        <p:blipFill>
          <a:blip r:embed="rId18"/>
          <a:stretch>
            <a:fillRect/>
          </a:stretch>
        </p:blipFill>
        <p:spPr>
          <a:xfrm>
            <a:off x="10306414" y="1416657"/>
            <a:ext cx="863398" cy="863398"/>
          </a:xfrm>
          <a:prstGeom prst="rect">
            <a:avLst/>
          </a:prstGeom>
        </p:spPr>
      </p:pic>
      <p:pic>
        <p:nvPicPr>
          <p:cNvPr id="11" name="Picture 10"/>
          <p:cNvPicPr>
            <a:picLocks noChangeAspect="1"/>
          </p:cNvPicPr>
          <p:nvPr/>
        </p:nvPicPr>
        <p:blipFill>
          <a:blip r:embed="rId19"/>
          <a:stretch>
            <a:fillRect/>
          </a:stretch>
        </p:blipFill>
        <p:spPr>
          <a:xfrm>
            <a:off x="6653412" y="5493441"/>
            <a:ext cx="868850" cy="868850"/>
          </a:xfrm>
          <a:prstGeom prst="rect">
            <a:avLst/>
          </a:prstGeom>
        </p:spPr>
      </p:pic>
      <p:pic>
        <p:nvPicPr>
          <p:cNvPr id="19" name="Picture 18"/>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5692877" y="4589467"/>
            <a:ext cx="2009519" cy="562391"/>
          </a:xfrm>
          <a:prstGeom prst="rect">
            <a:avLst/>
          </a:prstGeom>
        </p:spPr>
      </p:pic>
      <p:pic>
        <p:nvPicPr>
          <p:cNvPr id="20" name="Picture 19"/>
          <p:cNvPicPr>
            <a:picLocks noChangeAspect="1"/>
          </p:cNvPicPr>
          <p:nvPr/>
        </p:nvPicPr>
        <p:blipFill>
          <a:blip r:embed="rId21"/>
          <a:stretch>
            <a:fillRect/>
          </a:stretch>
        </p:blipFill>
        <p:spPr>
          <a:xfrm>
            <a:off x="8206993" y="4694473"/>
            <a:ext cx="1619043" cy="352380"/>
          </a:xfrm>
          <a:prstGeom prst="rect">
            <a:avLst/>
          </a:prstGeom>
        </p:spPr>
      </p:pic>
      <p:pic>
        <p:nvPicPr>
          <p:cNvPr id="23" name="Picture 2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0306414" y="2458016"/>
            <a:ext cx="863398" cy="863398"/>
          </a:xfrm>
          <a:prstGeom prst="rect">
            <a:avLst/>
          </a:prstGeom>
        </p:spPr>
      </p:pic>
      <p:pic>
        <p:nvPicPr>
          <p:cNvPr id="24" name="Picture 23"/>
          <p:cNvPicPr>
            <a:picLocks noChangeAspect="1"/>
          </p:cNvPicPr>
          <p:nvPr/>
        </p:nvPicPr>
        <p:blipFill>
          <a:blip r:embed="rId23"/>
          <a:stretch>
            <a:fillRect/>
          </a:stretch>
        </p:blipFill>
        <p:spPr>
          <a:xfrm>
            <a:off x="8579149" y="3685023"/>
            <a:ext cx="2212041" cy="415638"/>
          </a:xfrm>
          <a:prstGeom prst="rect">
            <a:avLst/>
          </a:prstGeom>
        </p:spPr>
      </p:pic>
      <p:pic>
        <p:nvPicPr>
          <p:cNvPr id="25" name="Picture 24"/>
          <p:cNvPicPr>
            <a:picLocks noChangeAspect="1"/>
          </p:cNvPicPr>
          <p:nvPr/>
        </p:nvPicPr>
        <p:blipFill>
          <a:blip r:embed="rId24"/>
          <a:stretch>
            <a:fillRect/>
          </a:stretch>
        </p:blipFill>
        <p:spPr>
          <a:xfrm>
            <a:off x="4489256" y="5528466"/>
            <a:ext cx="1641973" cy="798798"/>
          </a:xfrm>
          <a:prstGeom prst="rect">
            <a:avLst/>
          </a:prstGeom>
        </p:spPr>
      </p:pic>
    </p:spTree>
    <p:extLst>
      <p:ext uri="{BB962C8B-B14F-4D97-AF65-F5344CB8AC3E}">
        <p14:creationId xmlns:p14="http://schemas.microsoft.com/office/powerpoint/2010/main" val="1632011906"/>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405112" y="1241778"/>
            <a:ext cx="5810000" cy="5488603"/>
          </a:xfrm>
          <a:prstGeom prst="rect">
            <a:avLst/>
          </a:prstGeom>
        </p:spPr>
      </p:pic>
      <p:sp>
        <p:nvSpPr>
          <p:cNvPr id="6" name="Text Placeholder 5"/>
          <p:cNvSpPr>
            <a:spLocks noGrp="1"/>
          </p:cNvSpPr>
          <p:nvPr>
            <p:ph type="body" sz="quarter" idx="10"/>
          </p:nvPr>
        </p:nvSpPr>
        <p:spPr>
          <a:xfrm>
            <a:off x="366168" y="1212851"/>
            <a:ext cx="5665841" cy="4865947"/>
          </a:xfrm>
        </p:spPr>
        <p:txBody>
          <a:bodyPr/>
          <a:lstStyle/>
          <a:p>
            <a:pPr marL="342900" lvl="1" indent="-342900" defTabSz="932742">
              <a:buClr>
                <a:schemeClr val="tx1"/>
              </a:buClr>
              <a:buSzPct val="100000"/>
            </a:pPr>
            <a:r>
              <a:rPr lang="en-US" sz="1800"/>
              <a:t>With forced tunneling, all internet bound traffic is forced to on-premises due to the 0/0 prefix being advertised in BGP by the on-premises network</a:t>
            </a:r>
          </a:p>
          <a:p>
            <a:pPr marL="342900" lvl="1" indent="-342900" defTabSz="932742">
              <a:buClr>
                <a:schemeClr val="tx1"/>
              </a:buClr>
              <a:buSzPct val="100000"/>
            </a:pPr>
            <a:endParaRPr lang="en-US" sz="1800"/>
          </a:p>
          <a:p>
            <a:pPr marL="342900" lvl="1" indent="-342900" defTabSz="932742">
              <a:buClr>
                <a:schemeClr val="tx1"/>
              </a:buClr>
              <a:buSzPct val="100000"/>
            </a:pPr>
            <a:r>
              <a:rPr lang="en-US" sz="1800"/>
              <a:t>But what if ExpressRoute or BGP fails? How can we stop VMs in Azure from talking out to the internet?</a:t>
            </a:r>
          </a:p>
          <a:p>
            <a:pPr marL="342900" lvl="1" indent="-342900" defTabSz="932742">
              <a:buClr>
                <a:schemeClr val="tx1"/>
              </a:buClr>
              <a:buSzPct val="100000"/>
            </a:pPr>
            <a:endParaRPr lang="en-US" sz="1800"/>
          </a:p>
          <a:p>
            <a:pPr marL="342900" lvl="1" indent="-342900" defTabSz="932742">
              <a:buClr>
                <a:schemeClr val="tx1"/>
              </a:buClr>
              <a:buSzPct val="100000"/>
            </a:pPr>
            <a:r>
              <a:rPr lang="en-US" sz="1800"/>
              <a:t>Layered NSG routes!!</a:t>
            </a:r>
          </a:p>
          <a:p>
            <a:pPr marL="342900" lvl="1" indent="-342900" defTabSz="932742">
              <a:buClr>
                <a:schemeClr val="tx1"/>
              </a:buClr>
              <a:buSzPct val="100000"/>
            </a:pPr>
            <a:endParaRPr lang="en-US" sz="1800"/>
          </a:p>
          <a:p>
            <a:pPr marL="342900" lvl="1" indent="-342900" defTabSz="932742">
              <a:buClr>
                <a:schemeClr val="tx1"/>
              </a:buClr>
              <a:buSzPct val="100000"/>
            </a:pPr>
            <a:r>
              <a:rPr lang="en-US" sz="1800"/>
              <a:t>With Forced Tunneling enabled, 0/0 is considered part of the </a:t>
            </a:r>
            <a:r>
              <a:rPr lang="en-US" sz="1800" err="1"/>
              <a:t>VirtualNetwork</a:t>
            </a:r>
            <a:r>
              <a:rPr lang="en-US" sz="1800"/>
              <a:t> tag as long as BGP is broadcasting it to the ExpressRoute or VPN gateway</a:t>
            </a:r>
          </a:p>
          <a:p>
            <a:pPr marL="342900" lvl="1" indent="-342900" defTabSz="932742">
              <a:buClr>
                <a:schemeClr val="tx1"/>
              </a:buClr>
              <a:buSzPct val="100000"/>
            </a:pPr>
            <a:endParaRPr lang="en-US" sz="1800"/>
          </a:p>
          <a:p>
            <a:pPr marL="342900" lvl="1" indent="-342900" defTabSz="932742">
              <a:buClr>
                <a:schemeClr val="tx1"/>
              </a:buClr>
              <a:buSzPct val="100000"/>
            </a:pPr>
            <a:r>
              <a:rPr lang="en-US" sz="1800"/>
              <a:t>All internet addresses (</a:t>
            </a:r>
            <a:r>
              <a:rPr lang="en-US" sz="1800" err="1"/>
              <a:t>ie</a:t>
            </a:r>
            <a:r>
              <a:rPr lang="en-US" sz="1800"/>
              <a:t> 0/0 minus RFC 1918)         are in the Internet tag</a:t>
            </a:r>
          </a:p>
        </p:txBody>
      </p:sp>
      <p:sp>
        <p:nvSpPr>
          <p:cNvPr id="17" name="Title 16"/>
          <p:cNvSpPr>
            <a:spLocks noGrp="1"/>
          </p:cNvSpPr>
          <p:nvPr>
            <p:ph type="title"/>
          </p:nvPr>
        </p:nvSpPr>
        <p:spPr/>
        <p:txBody>
          <a:bodyPr/>
          <a:lstStyle/>
          <a:p>
            <a:r>
              <a:rPr lang="en-US"/>
              <a:t>Force tunneling “failsafe”</a:t>
            </a:r>
          </a:p>
        </p:txBody>
      </p:sp>
      <p:sp>
        <p:nvSpPr>
          <p:cNvPr id="3" name="Line Callout 1 2"/>
          <p:cNvSpPr/>
          <p:nvPr/>
        </p:nvSpPr>
        <p:spPr bwMode="auto">
          <a:xfrm>
            <a:off x="9143119" y="5815696"/>
            <a:ext cx="914273" cy="182856"/>
          </a:xfrm>
          <a:prstGeom prst="borderCallout1">
            <a:avLst>
              <a:gd name="adj1" fmla="val 18750"/>
              <a:gd name="adj2" fmla="val -8333"/>
              <a:gd name="adj3" fmla="val -464409"/>
              <a:gd name="adj4" fmla="val -314515"/>
            </a:avLst>
          </a:prstGeom>
          <a:noFill/>
          <a:ln w="22225">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7" name="Line Callout 1 6"/>
          <p:cNvSpPr/>
          <p:nvPr/>
        </p:nvSpPr>
        <p:spPr bwMode="auto">
          <a:xfrm>
            <a:off x="9143119" y="6134364"/>
            <a:ext cx="914273" cy="182856"/>
          </a:xfrm>
          <a:prstGeom prst="borderCallout1">
            <a:avLst>
              <a:gd name="adj1" fmla="val 18750"/>
              <a:gd name="adj2" fmla="val -8333"/>
              <a:gd name="adj3" fmla="val -273636"/>
              <a:gd name="adj4" fmla="val -314088"/>
            </a:avLst>
          </a:prstGeom>
          <a:noFill/>
          <a:ln w="22225">
            <a:solidFill>
              <a:srgbClr val="FFC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spTree>
    <p:extLst>
      <p:ext uri="{BB962C8B-B14F-4D97-AF65-F5344CB8AC3E}">
        <p14:creationId xmlns:p14="http://schemas.microsoft.com/office/powerpoint/2010/main" val="1906148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Lst>
  </p:timing>
</p:sld>
</file>

<file path=ppt/slides/slide1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6291291" y="1109827"/>
            <a:ext cx="6036711" cy="5702773"/>
          </a:xfrm>
          <a:prstGeom prst="rect">
            <a:avLst/>
          </a:prstGeom>
        </p:spPr>
      </p:pic>
      <p:sp>
        <p:nvSpPr>
          <p:cNvPr id="6" name="Text Placeholder 5"/>
          <p:cNvSpPr>
            <a:spLocks noGrp="1"/>
          </p:cNvSpPr>
          <p:nvPr>
            <p:ph type="body" sz="quarter" idx="10"/>
          </p:nvPr>
        </p:nvSpPr>
        <p:spPr>
          <a:xfrm>
            <a:off x="366168" y="1212851"/>
            <a:ext cx="5344519" cy="2769989"/>
          </a:xfrm>
        </p:spPr>
        <p:txBody>
          <a:bodyPr/>
          <a:lstStyle/>
          <a:p>
            <a:pPr marL="342900" lvl="1" indent="-342900" defTabSz="932742">
              <a:buClr>
                <a:schemeClr val="tx1"/>
              </a:buClr>
              <a:buSzPct val="100000"/>
            </a:pPr>
            <a:r>
              <a:rPr lang="en-US" sz="1800"/>
              <a:t>Inbound connections are </a:t>
            </a:r>
            <a:r>
              <a:rPr lang="en-US" sz="1800" err="1"/>
              <a:t>stateful</a:t>
            </a:r>
            <a:r>
              <a:rPr lang="en-US" sz="1800"/>
              <a:t>, so they can be used to access to the endpoint</a:t>
            </a:r>
          </a:p>
          <a:p>
            <a:pPr lvl="1"/>
            <a:endParaRPr lang="en-US"/>
          </a:p>
          <a:p>
            <a:pPr lvl="1"/>
            <a:endParaRPr lang="en-US"/>
          </a:p>
          <a:p>
            <a:pPr lvl="1"/>
            <a:endParaRPr lang="en-US"/>
          </a:p>
          <a:p>
            <a:pPr lvl="1"/>
            <a:endParaRPr lang="en-US"/>
          </a:p>
          <a:p>
            <a:pPr lvl="1"/>
            <a:endParaRPr lang="en-US"/>
          </a:p>
          <a:p>
            <a:pPr marL="342891" lvl="1" indent="0">
              <a:buNone/>
            </a:pPr>
            <a:endParaRPr lang="en-US"/>
          </a:p>
        </p:txBody>
      </p:sp>
      <p:sp>
        <p:nvSpPr>
          <p:cNvPr id="17" name="Title 16"/>
          <p:cNvSpPr>
            <a:spLocks noGrp="1"/>
          </p:cNvSpPr>
          <p:nvPr>
            <p:ph type="title"/>
          </p:nvPr>
        </p:nvSpPr>
        <p:spPr/>
        <p:txBody>
          <a:bodyPr/>
          <a:lstStyle/>
          <a:p>
            <a:r>
              <a:rPr lang="en-US"/>
              <a:t>Force tunneling “failsafe”</a:t>
            </a:r>
          </a:p>
        </p:txBody>
      </p:sp>
      <p:pic>
        <p:nvPicPr>
          <p:cNvPr id="5" name="Picture 4"/>
          <p:cNvPicPr>
            <a:picLocks noChangeAspect="1"/>
          </p:cNvPicPr>
          <p:nvPr/>
        </p:nvPicPr>
        <p:blipFill>
          <a:blip r:embed="rId4"/>
          <a:stretch>
            <a:fillRect/>
          </a:stretch>
        </p:blipFill>
        <p:spPr>
          <a:xfrm>
            <a:off x="9291749" y="1771905"/>
            <a:ext cx="95238" cy="171428"/>
          </a:xfrm>
          <a:prstGeom prst="rect">
            <a:avLst/>
          </a:prstGeom>
        </p:spPr>
      </p:pic>
      <p:pic>
        <p:nvPicPr>
          <p:cNvPr id="10" name="Picture 9"/>
          <p:cNvPicPr>
            <a:picLocks noChangeAspect="1"/>
          </p:cNvPicPr>
          <p:nvPr/>
        </p:nvPicPr>
        <p:blipFill>
          <a:blip r:embed="rId5"/>
          <a:stretch>
            <a:fillRect/>
          </a:stretch>
        </p:blipFill>
        <p:spPr>
          <a:xfrm>
            <a:off x="6583153" y="4301644"/>
            <a:ext cx="5302785" cy="238095"/>
          </a:xfrm>
          <a:prstGeom prst="rect">
            <a:avLst/>
          </a:prstGeom>
        </p:spPr>
      </p:pic>
      <p:sp>
        <p:nvSpPr>
          <p:cNvPr id="8" name="Text Placeholder 5"/>
          <p:cNvSpPr txBox="1">
            <a:spLocks/>
          </p:cNvSpPr>
          <p:nvPr/>
        </p:nvSpPr>
        <p:spPr>
          <a:xfrm>
            <a:off x="685483" y="3442745"/>
            <a:ext cx="5455606" cy="1680460"/>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rgbClr val="0078D7"/>
                </a:solidFill>
              </a:rPr>
              <a:t>Use layered NSGs to prevent Internet egress if default route is withdrawn</a:t>
            </a:r>
          </a:p>
        </p:txBody>
      </p:sp>
    </p:spTree>
    <p:extLst>
      <p:ext uri="{BB962C8B-B14F-4D97-AF65-F5344CB8AC3E}">
        <p14:creationId xmlns:p14="http://schemas.microsoft.com/office/powerpoint/2010/main" val="4037100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 performance</a:t>
            </a:r>
          </a:p>
        </p:txBody>
      </p:sp>
    </p:spTree>
    <p:extLst>
      <p:ext uri="{BB962C8B-B14F-4D97-AF65-F5344CB8AC3E}">
        <p14:creationId xmlns:p14="http://schemas.microsoft.com/office/powerpoint/2010/main" val="1341521623"/>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7" name="Title 1"/>
          <p:cNvSpPr>
            <a:spLocks noGrp="1"/>
          </p:cNvSpPr>
          <p:nvPr>
            <p:ph type="title"/>
          </p:nvPr>
        </p:nvSpPr>
        <p:spPr/>
        <p:txBody>
          <a:bodyPr/>
          <a:lstStyle/>
          <a:p>
            <a:r>
              <a:rPr lang="en-US"/>
              <a:t>Introduction to network performance</a:t>
            </a:r>
          </a:p>
        </p:txBody>
      </p:sp>
      <p:sp>
        <p:nvSpPr>
          <p:cNvPr id="542" name="Content Placeholder 5"/>
          <p:cNvSpPr txBox="1">
            <a:spLocks/>
          </p:cNvSpPr>
          <p:nvPr/>
        </p:nvSpPr>
        <p:spPr>
          <a:xfrm>
            <a:off x="402336" y="1143000"/>
            <a:ext cx="11277600" cy="4953000"/>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Our ability to accompany customers build a Hybrid Cloud Network Architecture that is secure and high performing is crucial to differentiate our cloud services across Azure and Office 365. </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00"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mn-ea"/>
              <a:cs typeface="Segoe UI Light" panose="020B0502040204020203" pitchFamily="34" charset="0"/>
            </a:endParaRP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GB" sz="2400"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mn-ea"/>
                <a:cs typeface="Segoe UI Light" panose="020B0502040204020203" pitchFamily="34" charset="0"/>
              </a:rPr>
              <a:t>In this section, we discuss key options &amp; parameters that influence network performance when connecting to Azure:</a:t>
            </a:r>
          </a:p>
          <a:p>
            <a:pPr marL="342900" marR="0" lvl="1" indent="-342900" defTabSz="932742" fontAlgn="auto">
              <a:spcAft>
                <a:spcPts val="0"/>
              </a:spcAft>
              <a:buClr>
                <a:schemeClr val="tx1"/>
              </a:buClr>
              <a:buSzPct val="100000"/>
              <a:tabLst/>
              <a:defRPr/>
            </a:pPr>
            <a:r>
              <a:rPr lang="en-GB" sz="2000"/>
              <a:t>TCP Protocol heuristic – 3 Way handshake, Options (Window Scaling, SACK, MSS)</a:t>
            </a:r>
          </a:p>
          <a:p>
            <a:pPr marL="342900" marR="0" lvl="1" indent="-342900" defTabSz="932742" fontAlgn="auto">
              <a:spcAft>
                <a:spcPts val="0"/>
              </a:spcAft>
              <a:buClr>
                <a:schemeClr val="tx1"/>
              </a:buClr>
              <a:buSzPct val="100000"/>
              <a:tabLst/>
              <a:defRPr/>
            </a:pPr>
            <a:r>
              <a:rPr lang="en-GB" sz="2000"/>
              <a:t>Network Latency</a:t>
            </a:r>
          </a:p>
          <a:p>
            <a:pPr marL="342900" marR="0" lvl="1" indent="-342900" defTabSz="932742" fontAlgn="auto">
              <a:spcAft>
                <a:spcPts val="0"/>
              </a:spcAft>
              <a:buClr>
                <a:schemeClr val="tx1"/>
              </a:buClr>
              <a:buSzPct val="100000"/>
              <a:tabLst/>
              <a:defRPr/>
            </a:pPr>
            <a:r>
              <a:rPr lang="en-GB" sz="2000"/>
              <a:t>Routing</a:t>
            </a:r>
          </a:p>
          <a:p>
            <a:pPr marL="342900" marR="0" lvl="1" indent="-342900" defTabSz="932742" fontAlgn="auto">
              <a:spcAft>
                <a:spcPts val="0"/>
              </a:spcAft>
              <a:buClr>
                <a:schemeClr val="tx1"/>
              </a:buClr>
              <a:buSzPct val="100000"/>
              <a:tabLst/>
              <a:defRPr/>
            </a:pPr>
            <a:r>
              <a:rPr lang="en-GB" sz="2000" err="1"/>
              <a:t>vRSS</a:t>
            </a:r>
            <a:endParaRPr lang="en-GB" sz="2000"/>
          </a:p>
          <a:p>
            <a:pPr marL="342900" marR="0" lvl="1" indent="-342900" defTabSz="932742" fontAlgn="auto">
              <a:spcAft>
                <a:spcPts val="0"/>
              </a:spcAft>
              <a:buClr>
                <a:schemeClr val="tx1"/>
              </a:buClr>
              <a:buSzPct val="100000"/>
              <a:tabLst/>
              <a:defRPr/>
            </a:pPr>
            <a:r>
              <a:rPr lang="en-GB" sz="2000"/>
              <a:t>Packet loss</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GB" sz="2400"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mn-ea"/>
                <a:cs typeface="Segoe UI Light" panose="020B0502040204020203" pitchFamily="34" charset="0"/>
              </a:rPr>
              <a:t>	</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GB" sz="2400"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mn-ea"/>
                <a:cs typeface="Segoe UI Light" panose="020B0502040204020203" pitchFamily="34" charset="0"/>
              </a:rPr>
              <a:t>The above mentioned are relevant to on-premises scenarios too, but are far more critical for Azure due to the increase in network latency. 	</a:t>
            </a:r>
          </a:p>
          <a:p>
            <a:pPr marL="342846" marR="0" lvl="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a:pPr>
            <a:endParaRPr kumimoji="0" lang="en-US" sz="2400"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900482274"/>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Rectangle 11"/>
          <p:cNvSpPr/>
          <p:nvPr/>
        </p:nvSpPr>
        <p:spPr>
          <a:xfrm>
            <a:off x="202340" y="5041273"/>
            <a:ext cx="2379467" cy="6503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93260" marR="0" lvl="0" indent="0" defTabSz="634684" eaLnBrk="1" fontAlgn="auto" latinLnBrk="0" hangingPunct="1">
              <a:lnSpc>
                <a:spcPct val="90000"/>
              </a:lnSpc>
              <a:spcBef>
                <a:spcPts val="0"/>
              </a:spcBef>
              <a:spcAft>
                <a:spcPct val="35000"/>
              </a:spcAft>
              <a:buClrTx/>
              <a:buSzTx/>
              <a:buFontTx/>
              <a:buNone/>
              <a:tabLst/>
              <a:defRPr/>
            </a:pPr>
            <a:r>
              <a:rPr kumimoji="0" lang="en-US" sz="1836"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Name Resolution</a:t>
            </a:r>
          </a:p>
        </p:txBody>
      </p:sp>
      <p:sp>
        <p:nvSpPr>
          <p:cNvPr id="1056" name="Rectangle 1055"/>
          <p:cNvSpPr/>
          <p:nvPr/>
        </p:nvSpPr>
        <p:spPr>
          <a:xfrm>
            <a:off x="2615971" y="5041273"/>
            <a:ext cx="2379467" cy="6503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93260" marR="0" lvl="0" indent="0" defTabSz="634684" eaLnBrk="1" fontAlgn="auto" latinLnBrk="0" hangingPunct="1">
              <a:lnSpc>
                <a:spcPct val="90000"/>
              </a:lnSpc>
              <a:spcBef>
                <a:spcPts val="0"/>
              </a:spcBef>
              <a:spcAft>
                <a:spcPct val="35000"/>
              </a:spcAft>
              <a:buClrTx/>
              <a:buSzTx/>
              <a:buFontTx/>
              <a:buNone/>
              <a:tabLst/>
              <a:defRPr/>
            </a:pPr>
            <a:r>
              <a:rPr kumimoji="0" lang="en-US" sz="1836"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Three Way Handshake</a:t>
            </a:r>
          </a:p>
        </p:txBody>
      </p:sp>
      <p:sp>
        <p:nvSpPr>
          <p:cNvPr id="1057" name="Rectangle 1056"/>
          <p:cNvSpPr/>
          <p:nvPr/>
        </p:nvSpPr>
        <p:spPr>
          <a:xfrm>
            <a:off x="5028611" y="5041273"/>
            <a:ext cx="2379467" cy="6503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93260" marR="0" lvl="0" indent="0" defTabSz="634684" eaLnBrk="1" fontAlgn="auto" latinLnBrk="0" hangingPunct="1">
              <a:lnSpc>
                <a:spcPct val="90000"/>
              </a:lnSpc>
              <a:spcBef>
                <a:spcPts val="0"/>
              </a:spcBef>
              <a:spcAft>
                <a:spcPct val="35000"/>
              </a:spcAft>
              <a:buClrTx/>
              <a:buSzTx/>
              <a:buFontTx/>
              <a:buNone/>
              <a:tabLst/>
              <a:defRPr/>
            </a:pPr>
            <a:r>
              <a:rPr kumimoji="0" lang="en-US" sz="1836"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Proxy Authentication?</a:t>
            </a:r>
          </a:p>
        </p:txBody>
      </p:sp>
      <p:sp>
        <p:nvSpPr>
          <p:cNvPr id="1058" name="Rectangle 1057"/>
          <p:cNvSpPr/>
          <p:nvPr/>
        </p:nvSpPr>
        <p:spPr>
          <a:xfrm>
            <a:off x="7441251" y="5041067"/>
            <a:ext cx="2379467" cy="6503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93260" marR="0" lvl="0" indent="0" defTabSz="634684" eaLnBrk="1" fontAlgn="auto" latinLnBrk="0" hangingPunct="1">
              <a:lnSpc>
                <a:spcPct val="90000"/>
              </a:lnSpc>
              <a:spcBef>
                <a:spcPts val="0"/>
              </a:spcBef>
              <a:spcAft>
                <a:spcPct val="35000"/>
              </a:spcAft>
              <a:buClrTx/>
              <a:buSzTx/>
              <a:buFontTx/>
              <a:buNone/>
              <a:tabLst/>
              <a:defRPr/>
            </a:pPr>
            <a:r>
              <a:rPr kumimoji="0" lang="en-US" sz="1836"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SSL Authentication</a:t>
            </a:r>
          </a:p>
        </p:txBody>
      </p:sp>
      <p:sp>
        <p:nvSpPr>
          <p:cNvPr id="1059" name="Rectangle 1058"/>
          <p:cNvSpPr/>
          <p:nvPr/>
        </p:nvSpPr>
        <p:spPr>
          <a:xfrm>
            <a:off x="9854882" y="5042434"/>
            <a:ext cx="2379467" cy="65032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93260" marR="0" lvl="0" indent="0"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ysClr val="windowText" lastClr="000000"/>
                </a:solidFill>
                <a:effectLst/>
                <a:uLnTx/>
                <a:uFillTx/>
                <a:latin typeface="Segoe UI Light" panose="020B0502040204020203" pitchFamily="34" charset="0"/>
                <a:cs typeface="Segoe UI Light" panose="020B0502040204020203" pitchFamily="34" charset="0"/>
              </a:rPr>
              <a:t>Do Work</a:t>
            </a:r>
          </a:p>
        </p:txBody>
      </p:sp>
      <p:cxnSp>
        <p:nvCxnSpPr>
          <p:cNvPr id="677" name="Straight Connector 676"/>
          <p:cNvCxnSpPr/>
          <p:nvPr/>
        </p:nvCxnSpPr>
        <p:spPr>
          <a:xfrm>
            <a:off x="8761438" y="4069971"/>
            <a:ext cx="938650" cy="0"/>
          </a:xfrm>
          <a:prstGeom prst="line">
            <a:avLst/>
          </a:prstGeom>
          <a:ln w="381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671" name="Straight Connector 670"/>
          <p:cNvCxnSpPr/>
          <p:nvPr/>
        </p:nvCxnSpPr>
        <p:spPr>
          <a:xfrm>
            <a:off x="6727853" y="4087200"/>
            <a:ext cx="1184098" cy="0"/>
          </a:xfrm>
          <a:prstGeom prst="line">
            <a:avLst/>
          </a:prstGeom>
          <a:ln w="381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670" name="Straight Connector 669"/>
          <p:cNvCxnSpPr/>
          <p:nvPr/>
        </p:nvCxnSpPr>
        <p:spPr>
          <a:xfrm>
            <a:off x="5051690" y="4084977"/>
            <a:ext cx="1184098" cy="0"/>
          </a:xfrm>
          <a:prstGeom prst="line">
            <a:avLst/>
          </a:prstGeom>
          <a:ln w="381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547" name="Straight Connector 546"/>
          <p:cNvCxnSpPr/>
          <p:nvPr/>
        </p:nvCxnSpPr>
        <p:spPr>
          <a:xfrm>
            <a:off x="3108767" y="4080537"/>
            <a:ext cx="938650" cy="0"/>
          </a:xfrm>
          <a:prstGeom prst="line">
            <a:avLst/>
          </a:prstGeom>
          <a:ln w="381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a:off x="1781532" y="4089841"/>
            <a:ext cx="938650" cy="0"/>
          </a:xfrm>
          <a:prstGeom prst="line">
            <a:avLst/>
          </a:prstGeom>
          <a:ln w="38100">
            <a:solidFill>
              <a:schemeClr val="bg1">
                <a:lumMod val="65000"/>
                <a:lumOff val="35000"/>
              </a:schemeClr>
            </a:solidFill>
          </a:ln>
          <a:effectLst/>
        </p:spPr>
        <p:style>
          <a:lnRef idx="2">
            <a:schemeClr val="accent1"/>
          </a:lnRef>
          <a:fillRef idx="0">
            <a:schemeClr val="accent1"/>
          </a:fillRef>
          <a:effectRef idx="1">
            <a:schemeClr val="accent1"/>
          </a:effectRef>
          <a:fontRef idx="minor">
            <a:schemeClr val="tx1"/>
          </a:fontRef>
        </p:style>
      </p:cxnSp>
      <p:grpSp>
        <p:nvGrpSpPr>
          <p:cNvPr id="271" name="Group 270"/>
          <p:cNvGrpSpPr/>
          <p:nvPr/>
        </p:nvGrpSpPr>
        <p:grpSpPr>
          <a:xfrm>
            <a:off x="6024044" y="2973844"/>
            <a:ext cx="796787" cy="1666459"/>
            <a:chOff x="8399463" y="969963"/>
            <a:chExt cx="763588" cy="1597025"/>
          </a:xfrm>
        </p:grpSpPr>
        <p:sp>
          <p:nvSpPr>
            <p:cNvPr id="484" name="Rectangle 69"/>
            <p:cNvSpPr>
              <a:spLocks noChangeArrowheads="1"/>
            </p:cNvSpPr>
            <p:nvPr/>
          </p:nvSpPr>
          <p:spPr bwMode="auto">
            <a:xfrm>
              <a:off x="8399463" y="969963"/>
              <a:ext cx="763588" cy="1597025"/>
            </a:xfrm>
            <a:prstGeom prst="rect">
              <a:avLst/>
            </a:prstGeom>
            <a:solidFill>
              <a:schemeClr val="accent4">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85" name="Rectangle 70"/>
            <p:cNvSpPr>
              <a:spLocks noChangeArrowheads="1"/>
            </p:cNvSpPr>
            <p:nvPr/>
          </p:nvSpPr>
          <p:spPr bwMode="auto">
            <a:xfrm>
              <a:off x="8470901" y="1047750"/>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86" name="Rectangle 71"/>
            <p:cNvSpPr>
              <a:spLocks noChangeArrowheads="1"/>
            </p:cNvSpPr>
            <p:nvPr/>
          </p:nvSpPr>
          <p:spPr bwMode="auto">
            <a:xfrm>
              <a:off x="8507413" y="1089025"/>
              <a:ext cx="547688" cy="1412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87" name="Rectangle 72"/>
            <p:cNvSpPr>
              <a:spLocks noChangeArrowheads="1"/>
            </p:cNvSpPr>
            <p:nvPr/>
          </p:nvSpPr>
          <p:spPr bwMode="auto">
            <a:xfrm>
              <a:off x="8528051" y="1112838"/>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88" name="Rectangle 73"/>
            <p:cNvSpPr>
              <a:spLocks noChangeArrowheads="1"/>
            </p:cNvSpPr>
            <p:nvPr/>
          </p:nvSpPr>
          <p:spPr bwMode="auto">
            <a:xfrm>
              <a:off x="8559801" y="1112838"/>
              <a:ext cx="14288"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89" name="Rectangle 74"/>
            <p:cNvSpPr>
              <a:spLocks noChangeArrowheads="1"/>
            </p:cNvSpPr>
            <p:nvPr/>
          </p:nvSpPr>
          <p:spPr bwMode="auto">
            <a:xfrm>
              <a:off x="8589963" y="1112838"/>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90" name="Rectangle 75"/>
            <p:cNvSpPr>
              <a:spLocks noChangeArrowheads="1"/>
            </p:cNvSpPr>
            <p:nvPr/>
          </p:nvSpPr>
          <p:spPr bwMode="auto">
            <a:xfrm>
              <a:off x="8621713" y="1112838"/>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91" name="Rectangle 76"/>
            <p:cNvSpPr>
              <a:spLocks noChangeArrowheads="1"/>
            </p:cNvSpPr>
            <p:nvPr/>
          </p:nvSpPr>
          <p:spPr bwMode="auto">
            <a:xfrm>
              <a:off x="8651876" y="1112838"/>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92" name="Rectangle 77"/>
            <p:cNvSpPr>
              <a:spLocks noChangeArrowheads="1"/>
            </p:cNvSpPr>
            <p:nvPr/>
          </p:nvSpPr>
          <p:spPr bwMode="auto">
            <a:xfrm>
              <a:off x="8683626" y="1112838"/>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93" name="Oval 78"/>
            <p:cNvSpPr>
              <a:spLocks noChangeArrowheads="1"/>
            </p:cNvSpPr>
            <p:nvPr/>
          </p:nvSpPr>
          <p:spPr bwMode="auto">
            <a:xfrm>
              <a:off x="8972551" y="1141413"/>
              <a:ext cx="34925" cy="365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94" name="Rectangle 79"/>
            <p:cNvSpPr>
              <a:spLocks noChangeArrowheads="1"/>
            </p:cNvSpPr>
            <p:nvPr/>
          </p:nvSpPr>
          <p:spPr bwMode="auto">
            <a:xfrm>
              <a:off x="8507413" y="1268413"/>
              <a:ext cx="547688"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95" name="Rectangle 80"/>
            <p:cNvSpPr>
              <a:spLocks noChangeArrowheads="1"/>
            </p:cNvSpPr>
            <p:nvPr/>
          </p:nvSpPr>
          <p:spPr bwMode="auto">
            <a:xfrm>
              <a:off x="8528051" y="1292225"/>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96" name="Rectangle 81"/>
            <p:cNvSpPr>
              <a:spLocks noChangeArrowheads="1"/>
            </p:cNvSpPr>
            <p:nvPr/>
          </p:nvSpPr>
          <p:spPr bwMode="auto">
            <a:xfrm>
              <a:off x="8559801" y="1292225"/>
              <a:ext cx="14288"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97" name="Rectangle 82"/>
            <p:cNvSpPr>
              <a:spLocks noChangeArrowheads="1"/>
            </p:cNvSpPr>
            <p:nvPr/>
          </p:nvSpPr>
          <p:spPr bwMode="auto">
            <a:xfrm>
              <a:off x="8589963" y="1292225"/>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98" name="Rectangle 83"/>
            <p:cNvSpPr>
              <a:spLocks noChangeArrowheads="1"/>
            </p:cNvSpPr>
            <p:nvPr/>
          </p:nvSpPr>
          <p:spPr bwMode="auto">
            <a:xfrm>
              <a:off x="8621713" y="1292225"/>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99" name="Rectangle 84"/>
            <p:cNvSpPr>
              <a:spLocks noChangeArrowheads="1"/>
            </p:cNvSpPr>
            <p:nvPr/>
          </p:nvSpPr>
          <p:spPr bwMode="auto">
            <a:xfrm>
              <a:off x="8651876" y="1292225"/>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00" name="Rectangle 85"/>
            <p:cNvSpPr>
              <a:spLocks noChangeArrowheads="1"/>
            </p:cNvSpPr>
            <p:nvPr/>
          </p:nvSpPr>
          <p:spPr bwMode="auto">
            <a:xfrm>
              <a:off x="8683626" y="1292225"/>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01" name="Oval 86"/>
            <p:cNvSpPr>
              <a:spLocks noChangeArrowheads="1"/>
            </p:cNvSpPr>
            <p:nvPr/>
          </p:nvSpPr>
          <p:spPr bwMode="auto">
            <a:xfrm>
              <a:off x="8972551" y="13223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02" name="Rectangle 87"/>
            <p:cNvSpPr>
              <a:spLocks noChangeArrowheads="1"/>
            </p:cNvSpPr>
            <p:nvPr/>
          </p:nvSpPr>
          <p:spPr bwMode="auto">
            <a:xfrm>
              <a:off x="8507413" y="1447800"/>
              <a:ext cx="547688"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03" name="Rectangle 88"/>
            <p:cNvSpPr>
              <a:spLocks noChangeArrowheads="1"/>
            </p:cNvSpPr>
            <p:nvPr/>
          </p:nvSpPr>
          <p:spPr bwMode="auto">
            <a:xfrm>
              <a:off x="8528051" y="1473200"/>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04" name="Rectangle 89"/>
            <p:cNvSpPr>
              <a:spLocks noChangeArrowheads="1"/>
            </p:cNvSpPr>
            <p:nvPr/>
          </p:nvSpPr>
          <p:spPr bwMode="auto">
            <a:xfrm>
              <a:off x="8559801" y="1473200"/>
              <a:ext cx="14288"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05" name="Rectangle 90"/>
            <p:cNvSpPr>
              <a:spLocks noChangeArrowheads="1"/>
            </p:cNvSpPr>
            <p:nvPr/>
          </p:nvSpPr>
          <p:spPr bwMode="auto">
            <a:xfrm>
              <a:off x="8589963" y="1473200"/>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06" name="Rectangle 91"/>
            <p:cNvSpPr>
              <a:spLocks noChangeArrowheads="1"/>
            </p:cNvSpPr>
            <p:nvPr/>
          </p:nvSpPr>
          <p:spPr bwMode="auto">
            <a:xfrm>
              <a:off x="8621713" y="1473200"/>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07" name="Rectangle 92"/>
            <p:cNvSpPr>
              <a:spLocks noChangeArrowheads="1"/>
            </p:cNvSpPr>
            <p:nvPr/>
          </p:nvSpPr>
          <p:spPr bwMode="auto">
            <a:xfrm>
              <a:off x="8651876" y="1473200"/>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08" name="Rectangle 93"/>
            <p:cNvSpPr>
              <a:spLocks noChangeArrowheads="1"/>
            </p:cNvSpPr>
            <p:nvPr/>
          </p:nvSpPr>
          <p:spPr bwMode="auto">
            <a:xfrm>
              <a:off x="8683626" y="1473200"/>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09" name="Oval 94"/>
            <p:cNvSpPr>
              <a:spLocks noChangeArrowheads="1"/>
            </p:cNvSpPr>
            <p:nvPr/>
          </p:nvSpPr>
          <p:spPr bwMode="auto">
            <a:xfrm>
              <a:off x="8972551" y="1501775"/>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10" name="Rectangle 95"/>
            <p:cNvSpPr>
              <a:spLocks noChangeArrowheads="1"/>
            </p:cNvSpPr>
            <p:nvPr/>
          </p:nvSpPr>
          <p:spPr bwMode="auto">
            <a:xfrm>
              <a:off x="8507413" y="1628775"/>
              <a:ext cx="547688"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11" name="Rectangle 96"/>
            <p:cNvSpPr>
              <a:spLocks noChangeArrowheads="1"/>
            </p:cNvSpPr>
            <p:nvPr/>
          </p:nvSpPr>
          <p:spPr bwMode="auto">
            <a:xfrm>
              <a:off x="8528051" y="1652588"/>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12" name="Rectangle 97"/>
            <p:cNvSpPr>
              <a:spLocks noChangeArrowheads="1"/>
            </p:cNvSpPr>
            <p:nvPr/>
          </p:nvSpPr>
          <p:spPr bwMode="auto">
            <a:xfrm>
              <a:off x="8559801" y="1652588"/>
              <a:ext cx="14288"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13" name="Rectangle 98"/>
            <p:cNvSpPr>
              <a:spLocks noChangeArrowheads="1"/>
            </p:cNvSpPr>
            <p:nvPr/>
          </p:nvSpPr>
          <p:spPr bwMode="auto">
            <a:xfrm>
              <a:off x="8589963" y="1652588"/>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14" name="Rectangle 99"/>
            <p:cNvSpPr>
              <a:spLocks noChangeArrowheads="1"/>
            </p:cNvSpPr>
            <p:nvPr/>
          </p:nvSpPr>
          <p:spPr bwMode="auto">
            <a:xfrm>
              <a:off x="8621713" y="1652588"/>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15" name="Rectangle 100"/>
            <p:cNvSpPr>
              <a:spLocks noChangeArrowheads="1"/>
            </p:cNvSpPr>
            <p:nvPr/>
          </p:nvSpPr>
          <p:spPr bwMode="auto">
            <a:xfrm>
              <a:off x="8651876" y="1652588"/>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16" name="Rectangle 101"/>
            <p:cNvSpPr>
              <a:spLocks noChangeArrowheads="1"/>
            </p:cNvSpPr>
            <p:nvPr/>
          </p:nvSpPr>
          <p:spPr bwMode="auto">
            <a:xfrm>
              <a:off x="8683626" y="1652588"/>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17" name="Oval 102"/>
            <p:cNvSpPr>
              <a:spLocks noChangeArrowheads="1"/>
            </p:cNvSpPr>
            <p:nvPr/>
          </p:nvSpPr>
          <p:spPr bwMode="auto">
            <a:xfrm>
              <a:off x="8972551" y="1681163"/>
              <a:ext cx="34925" cy="365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18" name="Rectangle 103"/>
            <p:cNvSpPr>
              <a:spLocks noChangeArrowheads="1"/>
            </p:cNvSpPr>
            <p:nvPr/>
          </p:nvSpPr>
          <p:spPr bwMode="auto">
            <a:xfrm>
              <a:off x="8507413" y="1808163"/>
              <a:ext cx="547688"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19" name="Rectangle 104"/>
            <p:cNvSpPr>
              <a:spLocks noChangeArrowheads="1"/>
            </p:cNvSpPr>
            <p:nvPr/>
          </p:nvSpPr>
          <p:spPr bwMode="auto">
            <a:xfrm>
              <a:off x="8528051" y="1833563"/>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20" name="Rectangle 105"/>
            <p:cNvSpPr>
              <a:spLocks noChangeArrowheads="1"/>
            </p:cNvSpPr>
            <p:nvPr/>
          </p:nvSpPr>
          <p:spPr bwMode="auto">
            <a:xfrm>
              <a:off x="8559801" y="1833563"/>
              <a:ext cx="14288"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21" name="Rectangle 106"/>
            <p:cNvSpPr>
              <a:spLocks noChangeArrowheads="1"/>
            </p:cNvSpPr>
            <p:nvPr/>
          </p:nvSpPr>
          <p:spPr bwMode="auto">
            <a:xfrm>
              <a:off x="8589963" y="1833563"/>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22" name="Rectangle 107"/>
            <p:cNvSpPr>
              <a:spLocks noChangeArrowheads="1"/>
            </p:cNvSpPr>
            <p:nvPr/>
          </p:nvSpPr>
          <p:spPr bwMode="auto">
            <a:xfrm>
              <a:off x="8621713" y="1833563"/>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23" name="Rectangle 108"/>
            <p:cNvSpPr>
              <a:spLocks noChangeArrowheads="1"/>
            </p:cNvSpPr>
            <p:nvPr/>
          </p:nvSpPr>
          <p:spPr bwMode="auto">
            <a:xfrm>
              <a:off x="8651876" y="1833563"/>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24" name="Rectangle 109"/>
            <p:cNvSpPr>
              <a:spLocks noChangeArrowheads="1"/>
            </p:cNvSpPr>
            <p:nvPr/>
          </p:nvSpPr>
          <p:spPr bwMode="auto">
            <a:xfrm>
              <a:off x="8683626" y="1833563"/>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25" name="Oval 110"/>
            <p:cNvSpPr>
              <a:spLocks noChangeArrowheads="1"/>
            </p:cNvSpPr>
            <p:nvPr/>
          </p:nvSpPr>
          <p:spPr bwMode="auto">
            <a:xfrm>
              <a:off x="8972551" y="18621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26" name="Rectangle 111"/>
            <p:cNvSpPr>
              <a:spLocks noChangeArrowheads="1"/>
            </p:cNvSpPr>
            <p:nvPr/>
          </p:nvSpPr>
          <p:spPr bwMode="auto">
            <a:xfrm>
              <a:off x="8507413" y="1989138"/>
              <a:ext cx="547688" cy="1412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27" name="Rectangle 112"/>
            <p:cNvSpPr>
              <a:spLocks noChangeArrowheads="1"/>
            </p:cNvSpPr>
            <p:nvPr/>
          </p:nvSpPr>
          <p:spPr bwMode="auto">
            <a:xfrm>
              <a:off x="8528051" y="2012950"/>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28" name="Rectangle 113"/>
            <p:cNvSpPr>
              <a:spLocks noChangeArrowheads="1"/>
            </p:cNvSpPr>
            <p:nvPr/>
          </p:nvSpPr>
          <p:spPr bwMode="auto">
            <a:xfrm>
              <a:off x="8559801" y="2012950"/>
              <a:ext cx="14288"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29" name="Rectangle 114"/>
            <p:cNvSpPr>
              <a:spLocks noChangeArrowheads="1"/>
            </p:cNvSpPr>
            <p:nvPr/>
          </p:nvSpPr>
          <p:spPr bwMode="auto">
            <a:xfrm>
              <a:off x="8589963" y="2012950"/>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30" name="Rectangle 115"/>
            <p:cNvSpPr>
              <a:spLocks noChangeArrowheads="1"/>
            </p:cNvSpPr>
            <p:nvPr/>
          </p:nvSpPr>
          <p:spPr bwMode="auto">
            <a:xfrm>
              <a:off x="8621713" y="2012950"/>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31" name="Rectangle 116"/>
            <p:cNvSpPr>
              <a:spLocks noChangeArrowheads="1"/>
            </p:cNvSpPr>
            <p:nvPr/>
          </p:nvSpPr>
          <p:spPr bwMode="auto">
            <a:xfrm>
              <a:off x="8651876" y="2012950"/>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32" name="Rectangle 117"/>
            <p:cNvSpPr>
              <a:spLocks noChangeArrowheads="1"/>
            </p:cNvSpPr>
            <p:nvPr/>
          </p:nvSpPr>
          <p:spPr bwMode="auto">
            <a:xfrm>
              <a:off x="8683626" y="2012950"/>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33" name="Oval 118"/>
            <p:cNvSpPr>
              <a:spLocks noChangeArrowheads="1"/>
            </p:cNvSpPr>
            <p:nvPr/>
          </p:nvSpPr>
          <p:spPr bwMode="auto">
            <a:xfrm>
              <a:off x="8972551" y="2041525"/>
              <a:ext cx="34925" cy="365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34" name="Rectangle 119"/>
            <p:cNvSpPr>
              <a:spLocks noChangeArrowheads="1"/>
            </p:cNvSpPr>
            <p:nvPr/>
          </p:nvSpPr>
          <p:spPr bwMode="auto">
            <a:xfrm>
              <a:off x="8507413" y="2168525"/>
              <a:ext cx="547688"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35" name="Rectangle 120"/>
            <p:cNvSpPr>
              <a:spLocks noChangeArrowheads="1"/>
            </p:cNvSpPr>
            <p:nvPr/>
          </p:nvSpPr>
          <p:spPr bwMode="auto">
            <a:xfrm>
              <a:off x="8528051" y="219392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36" name="Rectangle 121"/>
            <p:cNvSpPr>
              <a:spLocks noChangeArrowheads="1"/>
            </p:cNvSpPr>
            <p:nvPr/>
          </p:nvSpPr>
          <p:spPr bwMode="auto">
            <a:xfrm>
              <a:off x="8559801" y="219392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37" name="Rectangle 122"/>
            <p:cNvSpPr>
              <a:spLocks noChangeArrowheads="1"/>
            </p:cNvSpPr>
            <p:nvPr/>
          </p:nvSpPr>
          <p:spPr bwMode="auto">
            <a:xfrm>
              <a:off x="8589963" y="219392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38" name="Rectangle 123"/>
            <p:cNvSpPr>
              <a:spLocks noChangeArrowheads="1"/>
            </p:cNvSpPr>
            <p:nvPr/>
          </p:nvSpPr>
          <p:spPr bwMode="auto">
            <a:xfrm>
              <a:off x="8621713" y="219392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39" name="Rectangle 124"/>
            <p:cNvSpPr>
              <a:spLocks noChangeArrowheads="1"/>
            </p:cNvSpPr>
            <p:nvPr/>
          </p:nvSpPr>
          <p:spPr bwMode="auto">
            <a:xfrm>
              <a:off x="8651876" y="219392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40" name="Rectangle 125"/>
            <p:cNvSpPr>
              <a:spLocks noChangeArrowheads="1"/>
            </p:cNvSpPr>
            <p:nvPr/>
          </p:nvSpPr>
          <p:spPr bwMode="auto">
            <a:xfrm>
              <a:off x="8683626" y="219392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41" name="Oval 126"/>
            <p:cNvSpPr>
              <a:spLocks noChangeArrowheads="1"/>
            </p:cNvSpPr>
            <p:nvPr/>
          </p:nvSpPr>
          <p:spPr bwMode="auto">
            <a:xfrm>
              <a:off x="8972551" y="22225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nvGrpSpPr>
          <p:cNvPr id="424" name="Group 423"/>
          <p:cNvGrpSpPr/>
          <p:nvPr/>
        </p:nvGrpSpPr>
        <p:grpSpPr>
          <a:xfrm>
            <a:off x="4041370" y="2511429"/>
            <a:ext cx="1025526" cy="2144861"/>
            <a:chOff x="8399463" y="969963"/>
            <a:chExt cx="763588" cy="1597025"/>
          </a:xfrm>
        </p:grpSpPr>
        <p:sp>
          <p:nvSpPr>
            <p:cNvPr id="426" name="Rectangle 69"/>
            <p:cNvSpPr>
              <a:spLocks noChangeArrowheads="1"/>
            </p:cNvSpPr>
            <p:nvPr/>
          </p:nvSpPr>
          <p:spPr bwMode="auto">
            <a:xfrm>
              <a:off x="8399463" y="969963"/>
              <a:ext cx="763588" cy="159702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27" name="Rectangle 70"/>
            <p:cNvSpPr>
              <a:spLocks noChangeArrowheads="1"/>
            </p:cNvSpPr>
            <p:nvPr/>
          </p:nvSpPr>
          <p:spPr bwMode="auto">
            <a:xfrm>
              <a:off x="8470901" y="1047750"/>
              <a:ext cx="619125" cy="1387475"/>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28" name="Rectangle 71"/>
            <p:cNvSpPr>
              <a:spLocks noChangeArrowheads="1"/>
            </p:cNvSpPr>
            <p:nvPr/>
          </p:nvSpPr>
          <p:spPr bwMode="auto">
            <a:xfrm>
              <a:off x="8507413" y="1089025"/>
              <a:ext cx="547688" cy="1412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29" name="Rectangle 72"/>
            <p:cNvSpPr>
              <a:spLocks noChangeArrowheads="1"/>
            </p:cNvSpPr>
            <p:nvPr/>
          </p:nvSpPr>
          <p:spPr bwMode="auto">
            <a:xfrm>
              <a:off x="8528051" y="1112838"/>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30" name="Rectangle 73"/>
            <p:cNvSpPr>
              <a:spLocks noChangeArrowheads="1"/>
            </p:cNvSpPr>
            <p:nvPr/>
          </p:nvSpPr>
          <p:spPr bwMode="auto">
            <a:xfrm>
              <a:off x="8559801" y="1112838"/>
              <a:ext cx="14288"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31" name="Rectangle 74"/>
            <p:cNvSpPr>
              <a:spLocks noChangeArrowheads="1"/>
            </p:cNvSpPr>
            <p:nvPr/>
          </p:nvSpPr>
          <p:spPr bwMode="auto">
            <a:xfrm>
              <a:off x="8589963" y="1112838"/>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32" name="Rectangle 75"/>
            <p:cNvSpPr>
              <a:spLocks noChangeArrowheads="1"/>
            </p:cNvSpPr>
            <p:nvPr/>
          </p:nvSpPr>
          <p:spPr bwMode="auto">
            <a:xfrm>
              <a:off x="8621713" y="1112838"/>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33" name="Rectangle 76"/>
            <p:cNvSpPr>
              <a:spLocks noChangeArrowheads="1"/>
            </p:cNvSpPr>
            <p:nvPr/>
          </p:nvSpPr>
          <p:spPr bwMode="auto">
            <a:xfrm>
              <a:off x="8651876" y="1112838"/>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34" name="Rectangle 77"/>
            <p:cNvSpPr>
              <a:spLocks noChangeArrowheads="1"/>
            </p:cNvSpPr>
            <p:nvPr/>
          </p:nvSpPr>
          <p:spPr bwMode="auto">
            <a:xfrm>
              <a:off x="8683626" y="1112838"/>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35" name="Oval 78"/>
            <p:cNvSpPr>
              <a:spLocks noChangeArrowheads="1"/>
            </p:cNvSpPr>
            <p:nvPr/>
          </p:nvSpPr>
          <p:spPr bwMode="auto">
            <a:xfrm>
              <a:off x="8972551" y="1141413"/>
              <a:ext cx="34925" cy="365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36" name="Rectangle 79"/>
            <p:cNvSpPr>
              <a:spLocks noChangeArrowheads="1"/>
            </p:cNvSpPr>
            <p:nvPr/>
          </p:nvSpPr>
          <p:spPr bwMode="auto">
            <a:xfrm>
              <a:off x="8507413" y="1268413"/>
              <a:ext cx="547688"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37" name="Rectangle 80"/>
            <p:cNvSpPr>
              <a:spLocks noChangeArrowheads="1"/>
            </p:cNvSpPr>
            <p:nvPr/>
          </p:nvSpPr>
          <p:spPr bwMode="auto">
            <a:xfrm>
              <a:off x="8528051" y="1292225"/>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38" name="Rectangle 81"/>
            <p:cNvSpPr>
              <a:spLocks noChangeArrowheads="1"/>
            </p:cNvSpPr>
            <p:nvPr/>
          </p:nvSpPr>
          <p:spPr bwMode="auto">
            <a:xfrm>
              <a:off x="8559801" y="1292225"/>
              <a:ext cx="14288"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39" name="Rectangle 82"/>
            <p:cNvSpPr>
              <a:spLocks noChangeArrowheads="1"/>
            </p:cNvSpPr>
            <p:nvPr/>
          </p:nvSpPr>
          <p:spPr bwMode="auto">
            <a:xfrm>
              <a:off x="8589963" y="1292225"/>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40" name="Rectangle 83"/>
            <p:cNvSpPr>
              <a:spLocks noChangeArrowheads="1"/>
            </p:cNvSpPr>
            <p:nvPr/>
          </p:nvSpPr>
          <p:spPr bwMode="auto">
            <a:xfrm>
              <a:off x="8621713" y="1292225"/>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41" name="Rectangle 84"/>
            <p:cNvSpPr>
              <a:spLocks noChangeArrowheads="1"/>
            </p:cNvSpPr>
            <p:nvPr/>
          </p:nvSpPr>
          <p:spPr bwMode="auto">
            <a:xfrm>
              <a:off x="8651876" y="1292225"/>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42" name="Rectangle 85"/>
            <p:cNvSpPr>
              <a:spLocks noChangeArrowheads="1"/>
            </p:cNvSpPr>
            <p:nvPr/>
          </p:nvSpPr>
          <p:spPr bwMode="auto">
            <a:xfrm>
              <a:off x="8683626" y="1292225"/>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43" name="Oval 86"/>
            <p:cNvSpPr>
              <a:spLocks noChangeArrowheads="1"/>
            </p:cNvSpPr>
            <p:nvPr/>
          </p:nvSpPr>
          <p:spPr bwMode="auto">
            <a:xfrm>
              <a:off x="8972551" y="132238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44" name="Rectangle 87"/>
            <p:cNvSpPr>
              <a:spLocks noChangeArrowheads="1"/>
            </p:cNvSpPr>
            <p:nvPr/>
          </p:nvSpPr>
          <p:spPr bwMode="auto">
            <a:xfrm>
              <a:off x="8507413" y="1447800"/>
              <a:ext cx="547688"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45" name="Rectangle 88"/>
            <p:cNvSpPr>
              <a:spLocks noChangeArrowheads="1"/>
            </p:cNvSpPr>
            <p:nvPr/>
          </p:nvSpPr>
          <p:spPr bwMode="auto">
            <a:xfrm>
              <a:off x="8528051" y="1473200"/>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46" name="Rectangle 89"/>
            <p:cNvSpPr>
              <a:spLocks noChangeArrowheads="1"/>
            </p:cNvSpPr>
            <p:nvPr/>
          </p:nvSpPr>
          <p:spPr bwMode="auto">
            <a:xfrm>
              <a:off x="8559801" y="1473200"/>
              <a:ext cx="14288"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47" name="Rectangle 90"/>
            <p:cNvSpPr>
              <a:spLocks noChangeArrowheads="1"/>
            </p:cNvSpPr>
            <p:nvPr/>
          </p:nvSpPr>
          <p:spPr bwMode="auto">
            <a:xfrm>
              <a:off x="8589963" y="1473200"/>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48" name="Rectangle 91"/>
            <p:cNvSpPr>
              <a:spLocks noChangeArrowheads="1"/>
            </p:cNvSpPr>
            <p:nvPr/>
          </p:nvSpPr>
          <p:spPr bwMode="auto">
            <a:xfrm>
              <a:off x="8621713" y="1473200"/>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49" name="Rectangle 92"/>
            <p:cNvSpPr>
              <a:spLocks noChangeArrowheads="1"/>
            </p:cNvSpPr>
            <p:nvPr/>
          </p:nvSpPr>
          <p:spPr bwMode="auto">
            <a:xfrm>
              <a:off x="8651876" y="1473200"/>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50" name="Rectangle 93"/>
            <p:cNvSpPr>
              <a:spLocks noChangeArrowheads="1"/>
            </p:cNvSpPr>
            <p:nvPr/>
          </p:nvSpPr>
          <p:spPr bwMode="auto">
            <a:xfrm>
              <a:off x="8683626" y="1473200"/>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51" name="Oval 94"/>
            <p:cNvSpPr>
              <a:spLocks noChangeArrowheads="1"/>
            </p:cNvSpPr>
            <p:nvPr/>
          </p:nvSpPr>
          <p:spPr bwMode="auto">
            <a:xfrm>
              <a:off x="8972551" y="1501775"/>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52" name="Rectangle 95"/>
            <p:cNvSpPr>
              <a:spLocks noChangeArrowheads="1"/>
            </p:cNvSpPr>
            <p:nvPr/>
          </p:nvSpPr>
          <p:spPr bwMode="auto">
            <a:xfrm>
              <a:off x="8507413" y="1628775"/>
              <a:ext cx="547688"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53" name="Rectangle 96"/>
            <p:cNvSpPr>
              <a:spLocks noChangeArrowheads="1"/>
            </p:cNvSpPr>
            <p:nvPr/>
          </p:nvSpPr>
          <p:spPr bwMode="auto">
            <a:xfrm>
              <a:off x="8528051" y="1652588"/>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54" name="Rectangle 97"/>
            <p:cNvSpPr>
              <a:spLocks noChangeArrowheads="1"/>
            </p:cNvSpPr>
            <p:nvPr/>
          </p:nvSpPr>
          <p:spPr bwMode="auto">
            <a:xfrm>
              <a:off x="8559801" y="1652588"/>
              <a:ext cx="14288"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55" name="Rectangle 98"/>
            <p:cNvSpPr>
              <a:spLocks noChangeArrowheads="1"/>
            </p:cNvSpPr>
            <p:nvPr/>
          </p:nvSpPr>
          <p:spPr bwMode="auto">
            <a:xfrm>
              <a:off x="8589963" y="1652588"/>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56" name="Rectangle 99"/>
            <p:cNvSpPr>
              <a:spLocks noChangeArrowheads="1"/>
            </p:cNvSpPr>
            <p:nvPr/>
          </p:nvSpPr>
          <p:spPr bwMode="auto">
            <a:xfrm>
              <a:off x="8621713" y="1652588"/>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57" name="Rectangle 100"/>
            <p:cNvSpPr>
              <a:spLocks noChangeArrowheads="1"/>
            </p:cNvSpPr>
            <p:nvPr/>
          </p:nvSpPr>
          <p:spPr bwMode="auto">
            <a:xfrm>
              <a:off x="8651876" y="1652588"/>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58" name="Rectangle 101"/>
            <p:cNvSpPr>
              <a:spLocks noChangeArrowheads="1"/>
            </p:cNvSpPr>
            <p:nvPr/>
          </p:nvSpPr>
          <p:spPr bwMode="auto">
            <a:xfrm>
              <a:off x="8683626" y="1652588"/>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59" name="Oval 102"/>
            <p:cNvSpPr>
              <a:spLocks noChangeArrowheads="1"/>
            </p:cNvSpPr>
            <p:nvPr/>
          </p:nvSpPr>
          <p:spPr bwMode="auto">
            <a:xfrm>
              <a:off x="8972551" y="1681163"/>
              <a:ext cx="34925" cy="365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60" name="Rectangle 103"/>
            <p:cNvSpPr>
              <a:spLocks noChangeArrowheads="1"/>
            </p:cNvSpPr>
            <p:nvPr/>
          </p:nvSpPr>
          <p:spPr bwMode="auto">
            <a:xfrm>
              <a:off x="8507413" y="1808163"/>
              <a:ext cx="547688"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61" name="Rectangle 104"/>
            <p:cNvSpPr>
              <a:spLocks noChangeArrowheads="1"/>
            </p:cNvSpPr>
            <p:nvPr/>
          </p:nvSpPr>
          <p:spPr bwMode="auto">
            <a:xfrm>
              <a:off x="8528051" y="1833563"/>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62" name="Rectangle 105"/>
            <p:cNvSpPr>
              <a:spLocks noChangeArrowheads="1"/>
            </p:cNvSpPr>
            <p:nvPr/>
          </p:nvSpPr>
          <p:spPr bwMode="auto">
            <a:xfrm>
              <a:off x="8559801" y="1833563"/>
              <a:ext cx="14288"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63" name="Rectangle 106"/>
            <p:cNvSpPr>
              <a:spLocks noChangeArrowheads="1"/>
            </p:cNvSpPr>
            <p:nvPr/>
          </p:nvSpPr>
          <p:spPr bwMode="auto">
            <a:xfrm>
              <a:off x="8589963" y="1833563"/>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64" name="Rectangle 107"/>
            <p:cNvSpPr>
              <a:spLocks noChangeArrowheads="1"/>
            </p:cNvSpPr>
            <p:nvPr/>
          </p:nvSpPr>
          <p:spPr bwMode="auto">
            <a:xfrm>
              <a:off x="8621713" y="1833563"/>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65" name="Rectangle 108"/>
            <p:cNvSpPr>
              <a:spLocks noChangeArrowheads="1"/>
            </p:cNvSpPr>
            <p:nvPr/>
          </p:nvSpPr>
          <p:spPr bwMode="auto">
            <a:xfrm>
              <a:off x="8651876" y="1833563"/>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66" name="Rectangle 109"/>
            <p:cNvSpPr>
              <a:spLocks noChangeArrowheads="1"/>
            </p:cNvSpPr>
            <p:nvPr/>
          </p:nvSpPr>
          <p:spPr bwMode="auto">
            <a:xfrm>
              <a:off x="8683626" y="1833563"/>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67" name="Oval 110"/>
            <p:cNvSpPr>
              <a:spLocks noChangeArrowheads="1"/>
            </p:cNvSpPr>
            <p:nvPr/>
          </p:nvSpPr>
          <p:spPr bwMode="auto">
            <a:xfrm>
              <a:off x="8972551" y="1862138"/>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68" name="Rectangle 111"/>
            <p:cNvSpPr>
              <a:spLocks noChangeArrowheads="1"/>
            </p:cNvSpPr>
            <p:nvPr/>
          </p:nvSpPr>
          <p:spPr bwMode="auto">
            <a:xfrm>
              <a:off x="8507413" y="1989138"/>
              <a:ext cx="547688" cy="1412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69" name="Rectangle 112"/>
            <p:cNvSpPr>
              <a:spLocks noChangeArrowheads="1"/>
            </p:cNvSpPr>
            <p:nvPr/>
          </p:nvSpPr>
          <p:spPr bwMode="auto">
            <a:xfrm>
              <a:off x="8528051" y="2012950"/>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70" name="Rectangle 113"/>
            <p:cNvSpPr>
              <a:spLocks noChangeArrowheads="1"/>
            </p:cNvSpPr>
            <p:nvPr/>
          </p:nvSpPr>
          <p:spPr bwMode="auto">
            <a:xfrm>
              <a:off x="8559801" y="2012950"/>
              <a:ext cx="14288"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71" name="Rectangle 114"/>
            <p:cNvSpPr>
              <a:spLocks noChangeArrowheads="1"/>
            </p:cNvSpPr>
            <p:nvPr/>
          </p:nvSpPr>
          <p:spPr bwMode="auto">
            <a:xfrm>
              <a:off x="8589963" y="2012950"/>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72" name="Rectangle 115"/>
            <p:cNvSpPr>
              <a:spLocks noChangeArrowheads="1"/>
            </p:cNvSpPr>
            <p:nvPr/>
          </p:nvSpPr>
          <p:spPr bwMode="auto">
            <a:xfrm>
              <a:off x="8621713" y="2012950"/>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73" name="Rectangle 116"/>
            <p:cNvSpPr>
              <a:spLocks noChangeArrowheads="1"/>
            </p:cNvSpPr>
            <p:nvPr/>
          </p:nvSpPr>
          <p:spPr bwMode="auto">
            <a:xfrm>
              <a:off x="8651876" y="2012950"/>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74" name="Rectangle 117"/>
            <p:cNvSpPr>
              <a:spLocks noChangeArrowheads="1"/>
            </p:cNvSpPr>
            <p:nvPr/>
          </p:nvSpPr>
          <p:spPr bwMode="auto">
            <a:xfrm>
              <a:off x="8683626" y="2012950"/>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75" name="Oval 118"/>
            <p:cNvSpPr>
              <a:spLocks noChangeArrowheads="1"/>
            </p:cNvSpPr>
            <p:nvPr/>
          </p:nvSpPr>
          <p:spPr bwMode="auto">
            <a:xfrm>
              <a:off x="8972551" y="2041525"/>
              <a:ext cx="34925" cy="365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76" name="Rectangle 119"/>
            <p:cNvSpPr>
              <a:spLocks noChangeArrowheads="1"/>
            </p:cNvSpPr>
            <p:nvPr/>
          </p:nvSpPr>
          <p:spPr bwMode="auto">
            <a:xfrm>
              <a:off x="8507413" y="2168525"/>
              <a:ext cx="547688"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77" name="Rectangle 120"/>
            <p:cNvSpPr>
              <a:spLocks noChangeArrowheads="1"/>
            </p:cNvSpPr>
            <p:nvPr/>
          </p:nvSpPr>
          <p:spPr bwMode="auto">
            <a:xfrm>
              <a:off x="8528051" y="219392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78" name="Rectangle 121"/>
            <p:cNvSpPr>
              <a:spLocks noChangeArrowheads="1"/>
            </p:cNvSpPr>
            <p:nvPr/>
          </p:nvSpPr>
          <p:spPr bwMode="auto">
            <a:xfrm>
              <a:off x="8559801" y="2193925"/>
              <a:ext cx="14288"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79" name="Rectangle 122"/>
            <p:cNvSpPr>
              <a:spLocks noChangeArrowheads="1"/>
            </p:cNvSpPr>
            <p:nvPr/>
          </p:nvSpPr>
          <p:spPr bwMode="auto">
            <a:xfrm>
              <a:off x="8589963" y="219392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80" name="Rectangle 123"/>
            <p:cNvSpPr>
              <a:spLocks noChangeArrowheads="1"/>
            </p:cNvSpPr>
            <p:nvPr/>
          </p:nvSpPr>
          <p:spPr bwMode="auto">
            <a:xfrm>
              <a:off x="8621713" y="219392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81" name="Rectangle 124"/>
            <p:cNvSpPr>
              <a:spLocks noChangeArrowheads="1"/>
            </p:cNvSpPr>
            <p:nvPr/>
          </p:nvSpPr>
          <p:spPr bwMode="auto">
            <a:xfrm>
              <a:off x="8651876" y="219392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82" name="Rectangle 125"/>
            <p:cNvSpPr>
              <a:spLocks noChangeArrowheads="1"/>
            </p:cNvSpPr>
            <p:nvPr/>
          </p:nvSpPr>
          <p:spPr bwMode="auto">
            <a:xfrm>
              <a:off x="8683626" y="2193925"/>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83" name="Oval 126"/>
            <p:cNvSpPr>
              <a:spLocks noChangeArrowheads="1"/>
            </p:cNvSpPr>
            <p:nvPr/>
          </p:nvSpPr>
          <p:spPr bwMode="auto">
            <a:xfrm>
              <a:off x="8972551" y="222250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nvGrpSpPr>
          <p:cNvPr id="275" name="Group 274"/>
          <p:cNvGrpSpPr/>
          <p:nvPr/>
        </p:nvGrpSpPr>
        <p:grpSpPr>
          <a:xfrm>
            <a:off x="2564748" y="3537628"/>
            <a:ext cx="792489" cy="1119180"/>
            <a:chOff x="8426450" y="1997240"/>
            <a:chExt cx="596900" cy="842962"/>
          </a:xfrm>
        </p:grpSpPr>
        <p:sp>
          <p:nvSpPr>
            <p:cNvPr id="276" name="Rectangle 43"/>
            <p:cNvSpPr>
              <a:spLocks noChangeArrowheads="1"/>
            </p:cNvSpPr>
            <p:nvPr/>
          </p:nvSpPr>
          <p:spPr bwMode="auto">
            <a:xfrm>
              <a:off x="8426450" y="1997240"/>
              <a:ext cx="596900" cy="842962"/>
            </a:xfrm>
            <a:prstGeom prst="rect">
              <a:avLst/>
            </a:prstGeom>
            <a:solidFill>
              <a:schemeClr val="bg1">
                <a:lumMod val="65000"/>
                <a:lumOff val="3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77" name="Rectangle 44"/>
            <p:cNvSpPr>
              <a:spLocks noChangeArrowheads="1"/>
            </p:cNvSpPr>
            <p:nvPr/>
          </p:nvSpPr>
          <p:spPr bwMode="auto">
            <a:xfrm>
              <a:off x="8499475" y="2075028"/>
              <a:ext cx="450850" cy="6334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78" name="Rectangle 45"/>
            <p:cNvSpPr>
              <a:spLocks noChangeArrowheads="1"/>
            </p:cNvSpPr>
            <p:nvPr/>
          </p:nvSpPr>
          <p:spPr bwMode="auto">
            <a:xfrm>
              <a:off x="8534400" y="2114715"/>
              <a:ext cx="3794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79" name="Rectangle 46"/>
            <p:cNvSpPr>
              <a:spLocks noChangeArrowheads="1"/>
            </p:cNvSpPr>
            <p:nvPr/>
          </p:nvSpPr>
          <p:spPr bwMode="auto">
            <a:xfrm>
              <a:off x="8556625" y="2140115"/>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80" name="Rectangle 47"/>
            <p:cNvSpPr>
              <a:spLocks noChangeArrowheads="1"/>
            </p:cNvSpPr>
            <p:nvPr/>
          </p:nvSpPr>
          <p:spPr bwMode="auto">
            <a:xfrm>
              <a:off x="8588375" y="2140115"/>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81" name="Rectangle 48"/>
            <p:cNvSpPr>
              <a:spLocks noChangeArrowheads="1"/>
            </p:cNvSpPr>
            <p:nvPr/>
          </p:nvSpPr>
          <p:spPr bwMode="auto">
            <a:xfrm>
              <a:off x="8618537" y="2140115"/>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82" name="Rectangle 49"/>
            <p:cNvSpPr>
              <a:spLocks noChangeArrowheads="1"/>
            </p:cNvSpPr>
            <p:nvPr/>
          </p:nvSpPr>
          <p:spPr bwMode="auto">
            <a:xfrm>
              <a:off x="8650287" y="2140115"/>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83" name="Rectangle 50"/>
            <p:cNvSpPr>
              <a:spLocks noChangeArrowheads="1"/>
            </p:cNvSpPr>
            <p:nvPr/>
          </p:nvSpPr>
          <p:spPr bwMode="auto">
            <a:xfrm>
              <a:off x="8680450" y="2140115"/>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84" name="Rectangle 51"/>
            <p:cNvSpPr>
              <a:spLocks noChangeArrowheads="1"/>
            </p:cNvSpPr>
            <p:nvPr/>
          </p:nvSpPr>
          <p:spPr bwMode="auto">
            <a:xfrm>
              <a:off x="8712200" y="2140115"/>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85" name="Oval 52"/>
            <p:cNvSpPr>
              <a:spLocks noChangeArrowheads="1"/>
            </p:cNvSpPr>
            <p:nvPr/>
          </p:nvSpPr>
          <p:spPr bwMode="auto">
            <a:xfrm>
              <a:off x="8832850" y="2168690"/>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86" name="Rectangle 53"/>
            <p:cNvSpPr>
              <a:spLocks noChangeArrowheads="1"/>
            </p:cNvSpPr>
            <p:nvPr/>
          </p:nvSpPr>
          <p:spPr bwMode="auto">
            <a:xfrm>
              <a:off x="8534400" y="2295690"/>
              <a:ext cx="379413" cy="141287"/>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87" name="Rectangle 54"/>
            <p:cNvSpPr>
              <a:spLocks noChangeArrowheads="1"/>
            </p:cNvSpPr>
            <p:nvPr/>
          </p:nvSpPr>
          <p:spPr bwMode="auto">
            <a:xfrm>
              <a:off x="8556625" y="2319503"/>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88" name="Rectangle 55"/>
            <p:cNvSpPr>
              <a:spLocks noChangeArrowheads="1"/>
            </p:cNvSpPr>
            <p:nvPr/>
          </p:nvSpPr>
          <p:spPr bwMode="auto">
            <a:xfrm>
              <a:off x="8588375" y="2319503"/>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89" name="Rectangle 56"/>
            <p:cNvSpPr>
              <a:spLocks noChangeArrowheads="1"/>
            </p:cNvSpPr>
            <p:nvPr/>
          </p:nvSpPr>
          <p:spPr bwMode="auto">
            <a:xfrm>
              <a:off x="8618537" y="2319503"/>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90" name="Rectangle 57"/>
            <p:cNvSpPr>
              <a:spLocks noChangeArrowheads="1"/>
            </p:cNvSpPr>
            <p:nvPr/>
          </p:nvSpPr>
          <p:spPr bwMode="auto">
            <a:xfrm>
              <a:off x="8650287" y="2319503"/>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91" name="Rectangle 58"/>
            <p:cNvSpPr>
              <a:spLocks noChangeArrowheads="1"/>
            </p:cNvSpPr>
            <p:nvPr/>
          </p:nvSpPr>
          <p:spPr bwMode="auto">
            <a:xfrm>
              <a:off x="8680450" y="2319503"/>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92" name="Rectangle 59"/>
            <p:cNvSpPr>
              <a:spLocks noChangeArrowheads="1"/>
            </p:cNvSpPr>
            <p:nvPr/>
          </p:nvSpPr>
          <p:spPr bwMode="auto">
            <a:xfrm>
              <a:off x="8712200" y="2319503"/>
              <a:ext cx="15875" cy="93662"/>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93" name="Oval 60"/>
            <p:cNvSpPr>
              <a:spLocks noChangeArrowheads="1"/>
            </p:cNvSpPr>
            <p:nvPr/>
          </p:nvSpPr>
          <p:spPr bwMode="auto">
            <a:xfrm>
              <a:off x="8832850" y="2348078"/>
              <a:ext cx="34925" cy="36512"/>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94" name="Rectangle 61"/>
            <p:cNvSpPr>
              <a:spLocks noChangeArrowheads="1"/>
            </p:cNvSpPr>
            <p:nvPr/>
          </p:nvSpPr>
          <p:spPr bwMode="auto">
            <a:xfrm>
              <a:off x="8534400" y="2475078"/>
              <a:ext cx="379413" cy="14287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95" name="Rectangle 62"/>
            <p:cNvSpPr>
              <a:spLocks noChangeArrowheads="1"/>
            </p:cNvSpPr>
            <p:nvPr/>
          </p:nvSpPr>
          <p:spPr bwMode="auto">
            <a:xfrm>
              <a:off x="8556625" y="250047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96" name="Rectangle 63"/>
            <p:cNvSpPr>
              <a:spLocks noChangeArrowheads="1"/>
            </p:cNvSpPr>
            <p:nvPr/>
          </p:nvSpPr>
          <p:spPr bwMode="auto">
            <a:xfrm>
              <a:off x="8588375" y="250047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97" name="Rectangle 64"/>
            <p:cNvSpPr>
              <a:spLocks noChangeArrowheads="1"/>
            </p:cNvSpPr>
            <p:nvPr/>
          </p:nvSpPr>
          <p:spPr bwMode="auto">
            <a:xfrm>
              <a:off x="8618537" y="250047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98" name="Rectangle 65"/>
            <p:cNvSpPr>
              <a:spLocks noChangeArrowheads="1"/>
            </p:cNvSpPr>
            <p:nvPr/>
          </p:nvSpPr>
          <p:spPr bwMode="auto">
            <a:xfrm>
              <a:off x="8650287" y="250047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299" name="Rectangle 66"/>
            <p:cNvSpPr>
              <a:spLocks noChangeArrowheads="1"/>
            </p:cNvSpPr>
            <p:nvPr/>
          </p:nvSpPr>
          <p:spPr bwMode="auto">
            <a:xfrm>
              <a:off x="8680450" y="250047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00" name="Rectangle 67"/>
            <p:cNvSpPr>
              <a:spLocks noChangeArrowheads="1"/>
            </p:cNvSpPr>
            <p:nvPr/>
          </p:nvSpPr>
          <p:spPr bwMode="auto">
            <a:xfrm>
              <a:off x="8712200" y="2500478"/>
              <a:ext cx="15875" cy="920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01" name="Oval 68"/>
            <p:cNvSpPr>
              <a:spLocks noChangeArrowheads="1"/>
            </p:cNvSpPr>
            <p:nvPr/>
          </p:nvSpPr>
          <p:spPr bwMode="auto">
            <a:xfrm>
              <a:off x="8832850" y="2529053"/>
              <a:ext cx="34925" cy="3492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nvGrpSpPr>
          <p:cNvPr id="553" name="Group 552"/>
          <p:cNvGrpSpPr/>
          <p:nvPr/>
        </p:nvGrpSpPr>
        <p:grpSpPr>
          <a:xfrm>
            <a:off x="7753564" y="2513400"/>
            <a:ext cx="1026448" cy="2149445"/>
            <a:chOff x="3765550" y="2930525"/>
            <a:chExt cx="320675" cy="671513"/>
          </a:xfrm>
        </p:grpSpPr>
        <p:sp>
          <p:nvSpPr>
            <p:cNvPr id="554" name="Rectangle 8"/>
            <p:cNvSpPr>
              <a:spLocks noChangeArrowheads="1"/>
            </p:cNvSpPr>
            <p:nvPr/>
          </p:nvSpPr>
          <p:spPr bwMode="auto">
            <a:xfrm>
              <a:off x="3765550" y="2930525"/>
              <a:ext cx="320675" cy="671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55" name="Rectangle 9"/>
            <p:cNvSpPr>
              <a:spLocks noChangeArrowheads="1"/>
            </p:cNvSpPr>
            <p:nvPr/>
          </p:nvSpPr>
          <p:spPr bwMode="auto">
            <a:xfrm>
              <a:off x="3794125" y="2963862"/>
              <a:ext cx="260350" cy="5826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56" name="Rectangle 10"/>
            <p:cNvSpPr>
              <a:spLocks noChangeArrowheads="1"/>
            </p:cNvSpPr>
            <p:nvPr/>
          </p:nvSpPr>
          <p:spPr bwMode="auto">
            <a:xfrm>
              <a:off x="3810000" y="2982912"/>
              <a:ext cx="231775" cy="587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57" name="Rectangle 11"/>
            <p:cNvSpPr>
              <a:spLocks noChangeArrowheads="1"/>
            </p:cNvSpPr>
            <p:nvPr/>
          </p:nvSpPr>
          <p:spPr bwMode="auto">
            <a:xfrm>
              <a:off x="3819525" y="29908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58" name="Rectangle 12"/>
            <p:cNvSpPr>
              <a:spLocks noChangeArrowheads="1"/>
            </p:cNvSpPr>
            <p:nvPr/>
          </p:nvSpPr>
          <p:spPr bwMode="auto">
            <a:xfrm>
              <a:off x="3832225" y="29908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59" name="Rectangle 13"/>
            <p:cNvSpPr>
              <a:spLocks noChangeArrowheads="1"/>
            </p:cNvSpPr>
            <p:nvPr/>
          </p:nvSpPr>
          <p:spPr bwMode="auto">
            <a:xfrm>
              <a:off x="3844925" y="2990850"/>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60" name="Rectangle 14"/>
            <p:cNvSpPr>
              <a:spLocks noChangeArrowheads="1"/>
            </p:cNvSpPr>
            <p:nvPr/>
          </p:nvSpPr>
          <p:spPr bwMode="auto">
            <a:xfrm>
              <a:off x="3859213" y="29908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61" name="Rectangle 15"/>
            <p:cNvSpPr>
              <a:spLocks noChangeArrowheads="1"/>
            </p:cNvSpPr>
            <p:nvPr/>
          </p:nvSpPr>
          <p:spPr bwMode="auto">
            <a:xfrm>
              <a:off x="3871913" y="29908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62" name="Rectangle 16"/>
            <p:cNvSpPr>
              <a:spLocks noChangeArrowheads="1"/>
            </p:cNvSpPr>
            <p:nvPr/>
          </p:nvSpPr>
          <p:spPr bwMode="auto">
            <a:xfrm>
              <a:off x="3886200" y="29908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63" name="Oval 17"/>
            <p:cNvSpPr>
              <a:spLocks noChangeArrowheads="1"/>
            </p:cNvSpPr>
            <p:nvPr/>
          </p:nvSpPr>
          <p:spPr bwMode="auto">
            <a:xfrm>
              <a:off x="4005263" y="3005137"/>
              <a:ext cx="15875" cy="1428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64" name="Rectangle 18"/>
            <p:cNvSpPr>
              <a:spLocks noChangeArrowheads="1"/>
            </p:cNvSpPr>
            <p:nvPr/>
          </p:nvSpPr>
          <p:spPr bwMode="auto">
            <a:xfrm>
              <a:off x="3810000" y="3057525"/>
              <a:ext cx="231775" cy="603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65" name="Rectangle 19"/>
            <p:cNvSpPr>
              <a:spLocks noChangeArrowheads="1"/>
            </p:cNvSpPr>
            <p:nvPr/>
          </p:nvSpPr>
          <p:spPr bwMode="auto">
            <a:xfrm>
              <a:off x="3819525" y="30670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66" name="Rectangle 20"/>
            <p:cNvSpPr>
              <a:spLocks noChangeArrowheads="1"/>
            </p:cNvSpPr>
            <p:nvPr/>
          </p:nvSpPr>
          <p:spPr bwMode="auto">
            <a:xfrm>
              <a:off x="3832225" y="30670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67" name="Rectangle 21"/>
            <p:cNvSpPr>
              <a:spLocks noChangeArrowheads="1"/>
            </p:cNvSpPr>
            <p:nvPr/>
          </p:nvSpPr>
          <p:spPr bwMode="auto">
            <a:xfrm>
              <a:off x="3844925" y="3067050"/>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68" name="Rectangle 22"/>
            <p:cNvSpPr>
              <a:spLocks noChangeArrowheads="1"/>
            </p:cNvSpPr>
            <p:nvPr/>
          </p:nvSpPr>
          <p:spPr bwMode="auto">
            <a:xfrm>
              <a:off x="3859213" y="30670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69" name="Rectangle 23"/>
            <p:cNvSpPr>
              <a:spLocks noChangeArrowheads="1"/>
            </p:cNvSpPr>
            <p:nvPr/>
          </p:nvSpPr>
          <p:spPr bwMode="auto">
            <a:xfrm>
              <a:off x="3871913" y="30670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70" name="Rectangle 24"/>
            <p:cNvSpPr>
              <a:spLocks noChangeArrowheads="1"/>
            </p:cNvSpPr>
            <p:nvPr/>
          </p:nvSpPr>
          <p:spPr bwMode="auto">
            <a:xfrm>
              <a:off x="3886200" y="30670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71" name="Oval 25"/>
            <p:cNvSpPr>
              <a:spLocks noChangeArrowheads="1"/>
            </p:cNvSpPr>
            <p:nvPr/>
          </p:nvSpPr>
          <p:spPr bwMode="auto">
            <a:xfrm>
              <a:off x="4005263" y="3079750"/>
              <a:ext cx="15875" cy="158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72" name="Rectangle 26"/>
            <p:cNvSpPr>
              <a:spLocks noChangeArrowheads="1"/>
            </p:cNvSpPr>
            <p:nvPr/>
          </p:nvSpPr>
          <p:spPr bwMode="auto">
            <a:xfrm>
              <a:off x="3810000" y="3133725"/>
              <a:ext cx="231775" cy="603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73" name="Rectangle 27"/>
            <p:cNvSpPr>
              <a:spLocks noChangeArrowheads="1"/>
            </p:cNvSpPr>
            <p:nvPr/>
          </p:nvSpPr>
          <p:spPr bwMode="auto">
            <a:xfrm>
              <a:off x="3819525" y="3141662"/>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74" name="Rectangle 28"/>
            <p:cNvSpPr>
              <a:spLocks noChangeArrowheads="1"/>
            </p:cNvSpPr>
            <p:nvPr/>
          </p:nvSpPr>
          <p:spPr bwMode="auto">
            <a:xfrm>
              <a:off x="3832225" y="3141662"/>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75" name="Rectangle 29"/>
            <p:cNvSpPr>
              <a:spLocks noChangeArrowheads="1"/>
            </p:cNvSpPr>
            <p:nvPr/>
          </p:nvSpPr>
          <p:spPr bwMode="auto">
            <a:xfrm>
              <a:off x="3844925" y="3141662"/>
              <a:ext cx="7938"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76" name="Rectangle 30"/>
            <p:cNvSpPr>
              <a:spLocks noChangeArrowheads="1"/>
            </p:cNvSpPr>
            <p:nvPr/>
          </p:nvSpPr>
          <p:spPr bwMode="auto">
            <a:xfrm>
              <a:off x="3859213" y="3141662"/>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77" name="Rectangle 31"/>
            <p:cNvSpPr>
              <a:spLocks noChangeArrowheads="1"/>
            </p:cNvSpPr>
            <p:nvPr/>
          </p:nvSpPr>
          <p:spPr bwMode="auto">
            <a:xfrm>
              <a:off x="3871913" y="3141662"/>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78" name="Rectangle 32"/>
            <p:cNvSpPr>
              <a:spLocks noChangeArrowheads="1"/>
            </p:cNvSpPr>
            <p:nvPr/>
          </p:nvSpPr>
          <p:spPr bwMode="auto">
            <a:xfrm>
              <a:off x="3886200" y="3141662"/>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79" name="Oval 33"/>
            <p:cNvSpPr>
              <a:spLocks noChangeArrowheads="1"/>
            </p:cNvSpPr>
            <p:nvPr/>
          </p:nvSpPr>
          <p:spPr bwMode="auto">
            <a:xfrm>
              <a:off x="4005263" y="3155950"/>
              <a:ext cx="15875" cy="158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80" name="Rectangle 34"/>
            <p:cNvSpPr>
              <a:spLocks noChangeArrowheads="1"/>
            </p:cNvSpPr>
            <p:nvPr/>
          </p:nvSpPr>
          <p:spPr bwMode="auto">
            <a:xfrm>
              <a:off x="3810000" y="3208337"/>
              <a:ext cx="231775" cy="603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81" name="Rectangle 35"/>
            <p:cNvSpPr>
              <a:spLocks noChangeArrowheads="1"/>
            </p:cNvSpPr>
            <p:nvPr/>
          </p:nvSpPr>
          <p:spPr bwMode="auto">
            <a:xfrm>
              <a:off x="3819525" y="32178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82" name="Rectangle 36"/>
            <p:cNvSpPr>
              <a:spLocks noChangeArrowheads="1"/>
            </p:cNvSpPr>
            <p:nvPr/>
          </p:nvSpPr>
          <p:spPr bwMode="auto">
            <a:xfrm>
              <a:off x="3832225" y="32178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83" name="Rectangle 37"/>
            <p:cNvSpPr>
              <a:spLocks noChangeArrowheads="1"/>
            </p:cNvSpPr>
            <p:nvPr/>
          </p:nvSpPr>
          <p:spPr bwMode="auto">
            <a:xfrm>
              <a:off x="3844925" y="3217862"/>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84" name="Rectangle 38"/>
            <p:cNvSpPr>
              <a:spLocks noChangeArrowheads="1"/>
            </p:cNvSpPr>
            <p:nvPr/>
          </p:nvSpPr>
          <p:spPr bwMode="auto">
            <a:xfrm>
              <a:off x="3859213" y="32178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85" name="Rectangle 39"/>
            <p:cNvSpPr>
              <a:spLocks noChangeArrowheads="1"/>
            </p:cNvSpPr>
            <p:nvPr/>
          </p:nvSpPr>
          <p:spPr bwMode="auto">
            <a:xfrm>
              <a:off x="3871913" y="32178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86" name="Rectangle 40"/>
            <p:cNvSpPr>
              <a:spLocks noChangeArrowheads="1"/>
            </p:cNvSpPr>
            <p:nvPr/>
          </p:nvSpPr>
          <p:spPr bwMode="auto">
            <a:xfrm>
              <a:off x="3886200" y="32178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87" name="Oval 41"/>
            <p:cNvSpPr>
              <a:spLocks noChangeArrowheads="1"/>
            </p:cNvSpPr>
            <p:nvPr/>
          </p:nvSpPr>
          <p:spPr bwMode="auto">
            <a:xfrm>
              <a:off x="4005263" y="3230562"/>
              <a:ext cx="15875" cy="1428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88" name="Rectangle 42"/>
            <p:cNvSpPr>
              <a:spLocks noChangeArrowheads="1"/>
            </p:cNvSpPr>
            <p:nvPr/>
          </p:nvSpPr>
          <p:spPr bwMode="auto">
            <a:xfrm>
              <a:off x="3810000" y="3284537"/>
              <a:ext cx="231775" cy="603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89" name="Rectangle 43"/>
            <p:cNvSpPr>
              <a:spLocks noChangeArrowheads="1"/>
            </p:cNvSpPr>
            <p:nvPr/>
          </p:nvSpPr>
          <p:spPr bwMode="auto">
            <a:xfrm>
              <a:off x="3819525" y="32940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90" name="Rectangle 44"/>
            <p:cNvSpPr>
              <a:spLocks noChangeArrowheads="1"/>
            </p:cNvSpPr>
            <p:nvPr/>
          </p:nvSpPr>
          <p:spPr bwMode="auto">
            <a:xfrm>
              <a:off x="3832225" y="32940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91" name="Rectangle 45"/>
            <p:cNvSpPr>
              <a:spLocks noChangeArrowheads="1"/>
            </p:cNvSpPr>
            <p:nvPr/>
          </p:nvSpPr>
          <p:spPr bwMode="auto">
            <a:xfrm>
              <a:off x="3844925" y="3294062"/>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92" name="Rectangle 46"/>
            <p:cNvSpPr>
              <a:spLocks noChangeArrowheads="1"/>
            </p:cNvSpPr>
            <p:nvPr/>
          </p:nvSpPr>
          <p:spPr bwMode="auto">
            <a:xfrm>
              <a:off x="3859213" y="32940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93" name="Rectangle 47"/>
            <p:cNvSpPr>
              <a:spLocks noChangeArrowheads="1"/>
            </p:cNvSpPr>
            <p:nvPr/>
          </p:nvSpPr>
          <p:spPr bwMode="auto">
            <a:xfrm>
              <a:off x="3871913" y="32940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94" name="Rectangle 48"/>
            <p:cNvSpPr>
              <a:spLocks noChangeArrowheads="1"/>
            </p:cNvSpPr>
            <p:nvPr/>
          </p:nvSpPr>
          <p:spPr bwMode="auto">
            <a:xfrm>
              <a:off x="3886200" y="32940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95" name="Oval 49"/>
            <p:cNvSpPr>
              <a:spLocks noChangeArrowheads="1"/>
            </p:cNvSpPr>
            <p:nvPr/>
          </p:nvSpPr>
          <p:spPr bwMode="auto">
            <a:xfrm>
              <a:off x="4005263" y="3306762"/>
              <a:ext cx="15875" cy="1270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96" name="Rectangle 50"/>
            <p:cNvSpPr>
              <a:spLocks noChangeArrowheads="1"/>
            </p:cNvSpPr>
            <p:nvPr/>
          </p:nvSpPr>
          <p:spPr bwMode="auto">
            <a:xfrm>
              <a:off x="3810000" y="3359150"/>
              <a:ext cx="231775" cy="603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97" name="Rectangle 51"/>
            <p:cNvSpPr>
              <a:spLocks noChangeArrowheads="1"/>
            </p:cNvSpPr>
            <p:nvPr/>
          </p:nvSpPr>
          <p:spPr bwMode="auto">
            <a:xfrm>
              <a:off x="3819525" y="33686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98" name="Rectangle 52"/>
            <p:cNvSpPr>
              <a:spLocks noChangeArrowheads="1"/>
            </p:cNvSpPr>
            <p:nvPr/>
          </p:nvSpPr>
          <p:spPr bwMode="auto">
            <a:xfrm>
              <a:off x="3832225" y="33686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99" name="Rectangle 53"/>
            <p:cNvSpPr>
              <a:spLocks noChangeArrowheads="1"/>
            </p:cNvSpPr>
            <p:nvPr/>
          </p:nvSpPr>
          <p:spPr bwMode="auto">
            <a:xfrm>
              <a:off x="3844925" y="3368675"/>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00" name="Rectangle 54"/>
            <p:cNvSpPr>
              <a:spLocks noChangeArrowheads="1"/>
            </p:cNvSpPr>
            <p:nvPr/>
          </p:nvSpPr>
          <p:spPr bwMode="auto">
            <a:xfrm>
              <a:off x="3859213" y="33686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01" name="Rectangle 55"/>
            <p:cNvSpPr>
              <a:spLocks noChangeArrowheads="1"/>
            </p:cNvSpPr>
            <p:nvPr/>
          </p:nvSpPr>
          <p:spPr bwMode="auto">
            <a:xfrm>
              <a:off x="3871913" y="33686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02" name="Rectangle 56"/>
            <p:cNvSpPr>
              <a:spLocks noChangeArrowheads="1"/>
            </p:cNvSpPr>
            <p:nvPr/>
          </p:nvSpPr>
          <p:spPr bwMode="auto">
            <a:xfrm>
              <a:off x="3886200" y="33686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03" name="Oval 57"/>
            <p:cNvSpPr>
              <a:spLocks noChangeArrowheads="1"/>
            </p:cNvSpPr>
            <p:nvPr/>
          </p:nvSpPr>
          <p:spPr bwMode="auto">
            <a:xfrm>
              <a:off x="4005263" y="3381375"/>
              <a:ext cx="15875" cy="1428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04" name="Rectangle 58"/>
            <p:cNvSpPr>
              <a:spLocks noChangeArrowheads="1"/>
            </p:cNvSpPr>
            <p:nvPr/>
          </p:nvSpPr>
          <p:spPr bwMode="auto">
            <a:xfrm>
              <a:off x="3810000" y="3435350"/>
              <a:ext cx="231775" cy="571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05" name="Rectangle 59"/>
            <p:cNvSpPr>
              <a:spLocks noChangeArrowheads="1"/>
            </p:cNvSpPr>
            <p:nvPr/>
          </p:nvSpPr>
          <p:spPr bwMode="auto">
            <a:xfrm>
              <a:off x="3819525" y="34448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06" name="Rectangle 60"/>
            <p:cNvSpPr>
              <a:spLocks noChangeArrowheads="1"/>
            </p:cNvSpPr>
            <p:nvPr/>
          </p:nvSpPr>
          <p:spPr bwMode="auto">
            <a:xfrm>
              <a:off x="3832225" y="34448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07" name="Rectangle 61"/>
            <p:cNvSpPr>
              <a:spLocks noChangeArrowheads="1"/>
            </p:cNvSpPr>
            <p:nvPr/>
          </p:nvSpPr>
          <p:spPr bwMode="auto">
            <a:xfrm>
              <a:off x="3844925" y="3444875"/>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08" name="Rectangle 62"/>
            <p:cNvSpPr>
              <a:spLocks noChangeArrowheads="1"/>
            </p:cNvSpPr>
            <p:nvPr/>
          </p:nvSpPr>
          <p:spPr bwMode="auto">
            <a:xfrm>
              <a:off x="3859213" y="34448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09" name="Rectangle 63"/>
            <p:cNvSpPr>
              <a:spLocks noChangeArrowheads="1"/>
            </p:cNvSpPr>
            <p:nvPr/>
          </p:nvSpPr>
          <p:spPr bwMode="auto">
            <a:xfrm>
              <a:off x="3871913" y="34448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10" name="Rectangle 64"/>
            <p:cNvSpPr>
              <a:spLocks noChangeArrowheads="1"/>
            </p:cNvSpPr>
            <p:nvPr/>
          </p:nvSpPr>
          <p:spPr bwMode="auto">
            <a:xfrm>
              <a:off x="3886200" y="34448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11" name="Oval 65"/>
            <p:cNvSpPr>
              <a:spLocks noChangeArrowheads="1"/>
            </p:cNvSpPr>
            <p:nvPr/>
          </p:nvSpPr>
          <p:spPr bwMode="auto">
            <a:xfrm>
              <a:off x="4005263" y="3457575"/>
              <a:ext cx="15875" cy="1270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12" name="Rectangle 66"/>
            <p:cNvSpPr>
              <a:spLocks noChangeArrowheads="1"/>
            </p:cNvSpPr>
            <p:nvPr/>
          </p:nvSpPr>
          <p:spPr bwMode="auto">
            <a:xfrm>
              <a:off x="3765550" y="2930525"/>
              <a:ext cx="320675" cy="6715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13" name="Rectangle 67"/>
            <p:cNvSpPr>
              <a:spLocks noChangeArrowheads="1"/>
            </p:cNvSpPr>
            <p:nvPr/>
          </p:nvSpPr>
          <p:spPr bwMode="auto">
            <a:xfrm>
              <a:off x="3794125" y="2963862"/>
              <a:ext cx="260350" cy="5826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14" name="Rectangle 68"/>
            <p:cNvSpPr>
              <a:spLocks noChangeArrowheads="1"/>
            </p:cNvSpPr>
            <p:nvPr/>
          </p:nvSpPr>
          <p:spPr bwMode="auto">
            <a:xfrm>
              <a:off x="3810000" y="2982912"/>
              <a:ext cx="231775" cy="587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15" name="Rectangle 69"/>
            <p:cNvSpPr>
              <a:spLocks noChangeArrowheads="1"/>
            </p:cNvSpPr>
            <p:nvPr/>
          </p:nvSpPr>
          <p:spPr bwMode="auto">
            <a:xfrm>
              <a:off x="3819525" y="29908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16" name="Rectangle 70"/>
            <p:cNvSpPr>
              <a:spLocks noChangeArrowheads="1"/>
            </p:cNvSpPr>
            <p:nvPr/>
          </p:nvSpPr>
          <p:spPr bwMode="auto">
            <a:xfrm>
              <a:off x="3832225" y="29908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17" name="Rectangle 71"/>
            <p:cNvSpPr>
              <a:spLocks noChangeArrowheads="1"/>
            </p:cNvSpPr>
            <p:nvPr/>
          </p:nvSpPr>
          <p:spPr bwMode="auto">
            <a:xfrm>
              <a:off x="3844925" y="2990850"/>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18" name="Rectangle 72"/>
            <p:cNvSpPr>
              <a:spLocks noChangeArrowheads="1"/>
            </p:cNvSpPr>
            <p:nvPr/>
          </p:nvSpPr>
          <p:spPr bwMode="auto">
            <a:xfrm>
              <a:off x="3859213" y="29908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19" name="Rectangle 73"/>
            <p:cNvSpPr>
              <a:spLocks noChangeArrowheads="1"/>
            </p:cNvSpPr>
            <p:nvPr/>
          </p:nvSpPr>
          <p:spPr bwMode="auto">
            <a:xfrm>
              <a:off x="3871913" y="29908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20" name="Rectangle 74"/>
            <p:cNvSpPr>
              <a:spLocks noChangeArrowheads="1"/>
            </p:cNvSpPr>
            <p:nvPr/>
          </p:nvSpPr>
          <p:spPr bwMode="auto">
            <a:xfrm>
              <a:off x="3886200" y="29908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21" name="Oval 75"/>
            <p:cNvSpPr>
              <a:spLocks noChangeArrowheads="1"/>
            </p:cNvSpPr>
            <p:nvPr/>
          </p:nvSpPr>
          <p:spPr bwMode="auto">
            <a:xfrm>
              <a:off x="4005263" y="3005137"/>
              <a:ext cx="15875" cy="1428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22" name="Rectangle 76"/>
            <p:cNvSpPr>
              <a:spLocks noChangeArrowheads="1"/>
            </p:cNvSpPr>
            <p:nvPr/>
          </p:nvSpPr>
          <p:spPr bwMode="auto">
            <a:xfrm>
              <a:off x="3810000" y="3057525"/>
              <a:ext cx="231775" cy="603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23" name="Rectangle 77"/>
            <p:cNvSpPr>
              <a:spLocks noChangeArrowheads="1"/>
            </p:cNvSpPr>
            <p:nvPr/>
          </p:nvSpPr>
          <p:spPr bwMode="auto">
            <a:xfrm>
              <a:off x="3819525" y="30670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24" name="Rectangle 78"/>
            <p:cNvSpPr>
              <a:spLocks noChangeArrowheads="1"/>
            </p:cNvSpPr>
            <p:nvPr/>
          </p:nvSpPr>
          <p:spPr bwMode="auto">
            <a:xfrm>
              <a:off x="3832225" y="30670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25" name="Rectangle 79"/>
            <p:cNvSpPr>
              <a:spLocks noChangeArrowheads="1"/>
            </p:cNvSpPr>
            <p:nvPr/>
          </p:nvSpPr>
          <p:spPr bwMode="auto">
            <a:xfrm>
              <a:off x="3844925" y="3067050"/>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26" name="Rectangle 80"/>
            <p:cNvSpPr>
              <a:spLocks noChangeArrowheads="1"/>
            </p:cNvSpPr>
            <p:nvPr/>
          </p:nvSpPr>
          <p:spPr bwMode="auto">
            <a:xfrm>
              <a:off x="3859213" y="30670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27" name="Rectangle 81"/>
            <p:cNvSpPr>
              <a:spLocks noChangeArrowheads="1"/>
            </p:cNvSpPr>
            <p:nvPr/>
          </p:nvSpPr>
          <p:spPr bwMode="auto">
            <a:xfrm>
              <a:off x="3871913" y="30670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28" name="Rectangle 82"/>
            <p:cNvSpPr>
              <a:spLocks noChangeArrowheads="1"/>
            </p:cNvSpPr>
            <p:nvPr/>
          </p:nvSpPr>
          <p:spPr bwMode="auto">
            <a:xfrm>
              <a:off x="3886200" y="30670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29" name="Oval 83"/>
            <p:cNvSpPr>
              <a:spLocks noChangeArrowheads="1"/>
            </p:cNvSpPr>
            <p:nvPr/>
          </p:nvSpPr>
          <p:spPr bwMode="auto">
            <a:xfrm>
              <a:off x="4005263" y="3079750"/>
              <a:ext cx="15875" cy="158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30" name="Rectangle 84"/>
            <p:cNvSpPr>
              <a:spLocks noChangeArrowheads="1"/>
            </p:cNvSpPr>
            <p:nvPr/>
          </p:nvSpPr>
          <p:spPr bwMode="auto">
            <a:xfrm>
              <a:off x="3810000" y="3133725"/>
              <a:ext cx="231775" cy="603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31" name="Rectangle 85"/>
            <p:cNvSpPr>
              <a:spLocks noChangeArrowheads="1"/>
            </p:cNvSpPr>
            <p:nvPr/>
          </p:nvSpPr>
          <p:spPr bwMode="auto">
            <a:xfrm>
              <a:off x="3819525" y="3141662"/>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32" name="Rectangle 86"/>
            <p:cNvSpPr>
              <a:spLocks noChangeArrowheads="1"/>
            </p:cNvSpPr>
            <p:nvPr/>
          </p:nvSpPr>
          <p:spPr bwMode="auto">
            <a:xfrm>
              <a:off x="3832225" y="3141662"/>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33" name="Rectangle 87"/>
            <p:cNvSpPr>
              <a:spLocks noChangeArrowheads="1"/>
            </p:cNvSpPr>
            <p:nvPr/>
          </p:nvSpPr>
          <p:spPr bwMode="auto">
            <a:xfrm>
              <a:off x="3844925" y="3141662"/>
              <a:ext cx="7938"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34" name="Rectangle 88"/>
            <p:cNvSpPr>
              <a:spLocks noChangeArrowheads="1"/>
            </p:cNvSpPr>
            <p:nvPr/>
          </p:nvSpPr>
          <p:spPr bwMode="auto">
            <a:xfrm>
              <a:off x="3859213" y="3141662"/>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35" name="Rectangle 89"/>
            <p:cNvSpPr>
              <a:spLocks noChangeArrowheads="1"/>
            </p:cNvSpPr>
            <p:nvPr/>
          </p:nvSpPr>
          <p:spPr bwMode="auto">
            <a:xfrm>
              <a:off x="3871913" y="3141662"/>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36" name="Rectangle 90"/>
            <p:cNvSpPr>
              <a:spLocks noChangeArrowheads="1"/>
            </p:cNvSpPr>
            <p:nvPr/>
          </p:nvSpPr>
          <p:spPr bwMode="auto">
            <a:xfrm>
              <a:off x="3886200" y="3141662"/>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37" name="Oval 91"/>
            <p:cNvSpPr>
              <a:spLocks noChangeArrowheads="1"/>
            </p:cNvSpPr>
            <p:nvPr/>
          </p:nvSpPr>
          <p:spPr bwMode="auto">
            <a:xfrm>
              <a:off x="4005263" y="3155950"/>
              <a:ext cx="15875" cy="158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38" name="Rectangle 92"/>
            <p:cNvSpPr>
              <a:spLocks noChangeArrowheads="1"/>
            </p:cNvSpPr>
            <p:nvPr/>
          </p:nvSpPr>
          <p:spPr bwMode="auto">
            <a:xfrm>
              <a:off x="3810000" y="3208337"/>
              <a:ext cx="231775" cy="603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39" name="Rectangle 93"/>
            <p:cNvSpPr>
              <a:spLocks noChangeArrowheads="1"/>
            </p:cNvSpPr>
            <p:nvPr/>
          </p:nvSpPr>
          <p:spPr bwMode="auto">
            <a:xfrm>
              <a:off x="3819525" y="32178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40" name="Rectangle 94"/>
            <p:cNvSpPr>
              <a:spLocks noChangeArrowheads="1"/>
            </p:cNvSpPr>
            <p:nvPr/>
          </p:nvSpPr>
          <p:spPr bwMode="auto">
            <a:xfrm>
              <a:off x="3832225" y="32178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41" name="Rectangle 95"/>
            <p:cNvSpPr>
              <a:spLocks noChangeArrowheads="1"/>
            </p:cNvSpPr>
            <p:nvPr/>
          </p:nvSpPr>
          <p:spPr bwMode="auto">
            <a:xfrm>
              <a:off x="3844925" y="3217862"/>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42" name="Rectangle 96"/>
            <p:cNvSpPr>
              <a:spLocks noChangeArrowheads="1"/>
            </p:cNvSpPr>
            <p:nvPr/>
          </p:nvSpPr>
          <p:spPr bwMode="auto">
            <a:xfrm>
              <a:off x="3859213" y="32178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43" name="Rectangle 97"/>
            <p:cNvSpPr>
              <a:spLocks noChangeArrowheads="1"/>
            </p:cNvSpPr>
            <p:nvPr/>
          </p:nvSpPr>
          <p:spPr bwMode="auto">
            <a:xfrm>
              <a:off x="3871913" y="32178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44" name="Rectangle 98"/>
            <p:cNvSpPr>
              <a:spLocks noChangeArrowheads="1"/>
            </p:cNvSpPr>
            <p:nvPr/>
          </p:nvSpPr>
          <p:spPr bwMode="auto">
            <a:xfrm>
              <a:off x="3886200" y="32178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45" name="Oval 99"/>
            <p:cNvSpPr>
              <a:spLocks noChangeArrowheads="1"/>
            </p:cNvSpPr>
            <p:nvPr/>
          </p:nvSpPr>
          <p:spPr bwMode="auto">
            <a:xfrm>
              <a:off x="4005263" y="3230562"/>
              <a:ext cx="15875" cy="1428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46" name="Rectangle 100"/>
            <p:cNvSpPr>
              <a:spLocks noChangeArrowheads="1"/>
            </p:cNvSpPr>
            <p:nvPr/>
          </p:nvSpPr>
          <p:spPr bwMode="auto">
            <a:xfrm>
              <a:off x="3810000" y="3284537"/>
              <a:ext cx="231775" cy="603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47" name="Rectangle 101"/>
            <p:cNvSpPr>
              <a:spLocks noChangeArrowheads="1"/>
            </p:cNvSpPr>
            <p:nvPr/>
          </p:nvSpPr>
          <p:spPr bwMode="auto">
            <a:xfrm>
              <a:off x="3819525" y="32940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48" name="Rectangle 102"/>
            <p:cNvSpPr>
              <a:spLocks noChangeArrowheads="1"/>
            </p:cNvSpPr>
            <p:nvPr/>
          </p:nvSpPr>
          <p:spPr bwMode="auto">
            <a:xfrm>
              <a:off x="3832225" y="32940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49" name="Rectangle 103"/>
            <p:cNvSpPr>
              <a:spLocks noChangeArrowheads="1"/>
            </p:cNvSpPr>
            <p:nvPr/>
          </p:nvSpPr>
          <p:spPr bwMode="auto">
            <a:xfrm>
              <a:off x="3844925" y="3294062"/>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50" name="Rectangle 104"/>
            <p:cNvSpPr>
              <a:spLocks noChangeArrowheads="1"/>
            </p:cNvSpPr>
            <p:nvPr/>
          </p:nvSpPr>
          <p:spPr bwMode="auto">
            <a:xfrm>
              <a:off x="3859213" y="32940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51" name="Rectangle 105"/>
            <p:cNvSpPr>
              <a:spLocks noChangeArrowheads="1"/>
            </p:cNvSpPr>
            <p:nvPr/>
          </p:nvSpPr>
          <p:spPr bwMode="auto">
            <a:xfrm>
              <a:off x="3871913" y="32940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52" name="Rectangle 106"/>
            <p:cNvSpPr>
              <a:spLocks noChangeArrowheads="1"/>
            </p:cNvSpPr>
            <p:nvPr/>
          </p:nvSpPr>
          <p:spPr bwMode="auto">
            <a:xfrm>
              <a:off x="3886200" y="32940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53" name="Oval 107"/>
            <p:cNvSpPr>
              <a:spLocks noChangeArrowheads="1"/>
            </p:cNvSpPr>
            <p:nvPr/>
          </p:nvSpPr>
          <p:spPr bwMode="auto">
            <a:xfrm>
              <a:off x="4005263" y="3306762"/>
              <a:ext cx="15875" cy="1270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54" name="Rectangle 108"/>
            <p:cNvSpPr>
              <a:spLocks noChangeArrowheads="1"/>
            </p:cNvSpPr>
            <p:nvPr/>
          </p:nvSpPr>
          <p:spPr bwMode="auto">
            <a:xfrm>
              <a:off x="3810000" y="3359150"/>
              <a:ext cx="231775" cy="603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55" name="Rectangle 109"/>
            <p:cNvSpPr>
              <a:spLocks noChangeArrowheads="1"/>
            </p:cNvSpPr>
            <p:nvPr/>
          </p:nvSpPr>
          <p:spPr bwMode="auto">
            <a:xfrm>
              <a:off x="3819525" y="33686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56" name="Rectangle 110"/>
            <p:cNvSpPr>
              <a:spLocks noChangeArrowheads="1"/>
            </p:cNvSpPr>
            <p:nvPr/>
          </p:nvSpPr>
          <p:spPr bwMode="auto">
            <a:xfrm>
              <a:off x="3832225" y="33686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57" name="Rectangle 111"/>
            <p:cNvSpPr>
              <a:spLocks noChangeArrowheads="1"/>
            </p:cNvSpPr>
            <p:nvPr/>
          </p:nvSpPr>
          <p:spPr bwMode="auto">
            <a:xfrm>
              <a:off x="3844925" y="3368675"/>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58" name="Rectangle 112"/>
            <p:cNvSpPr>
              <a:spLocks noChangeArrowheads="1"/>
            </p:cNvSpPr>
            <p:nvPr/>
          </p:nvSpPr>
          <p:spPr bwMode="auto">
            <a:xfrm>
              <a:off x="3859213" y="33686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59" name="Rectangle 113"/>
            <p:cNvSpPr>
              <a:spLocks noChangeArrowheads="1"/>
            </p:cNvSpPr>
            <p:nvPr/>
          </p:nvSpPr>
          <p:spPr bwMode="auto">
            <a:xfrm>
              <a:off x="3871913" y="33686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60" name="Rectangle 114"/>
            <p:cNvSpPr>
              <a:spLocks noChangeArrowheads="1"/>
            </p:cNvSpPr>
            <p:nvPr/>
          </p:nvSpPr>
          <p:spPr bwMode="auto">
            <a:xfrm>
              <a:off x="3886200" y="33686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61" name="Oval 115"/>
            <p:cNvSpPr>
              <a:spLocks noChangeArrowheads="1"/>
            </p:cNvSpPr>
            <p:nvPr/>
          </p:nvSpPr>
          <p:spPr bwMode="auto">
            <a:xfrm>
              <a:off x="4005263" y="3381375"/>
              <a:ext cx="15875" cy="1428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62" name="Rectangle 116"/>
            <p:cNvSpPr>
              <a:spLocks noChangeArrowheads="1"/>
            </p:cNvSpPr>
            <p:nvPr/>
          </p:nvSpPr>
          <p:spPr bwMode="auto">
            <a:xfrm>
              <a:off x="3810000" y="3435350"/>
              <a:ext cx="231775" cy="571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63" name="Rectangle 117"/>
            <p:cNvSpPr>
              <a:spLocks noChangeArrowheads="1"/>
            </p:cNvSpPr>
            <p:nvPr/>
          </p:nvSpPr>
          <p:spPr bwMode="auto">
            <a:xfrm>
              <a:off x="3819525" y="34448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64" name="Rectangle 118"/>
            <p:cNvSpPr>
              <a:spLocks noChangeArrowheads="1"/>
            </p:cNvSpPr>
            <p:nvPr/>
          </p:nvSpPr>
          <p:spPr bwMode="auto">
            <a:xfrm>
              <a:off x="3832225" y="34448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65" name="Rectangle 119"/>
            <p:cNvSpPr>
              <a:spLocks noChangeArrowheads="1"/>
            </p:cNvSpPr>
            <p:nvPr/>
          </p:nvSpPr>
          <p:spPr bwMode="auto">
            <a:xfrm>
              <a:off x="3844925" y="3444875"/>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66" name="Rectangle 120"/>
            <p:cNvSpPr>
              <a:spLocks noChangeArrowheads="1"/>
            </p:cNvSpPr>
            <p:nvPr/>
          </p:nvSpPr>
          <p:spPr bwMode="auto">
            <a:xfrm>
              <a:off x="3859213" y="34448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67" name="Rectangle 121"/>
            <p:cNvSpPr>
              <a:spLocks noChangeArrowheads="1"/>
            </p:cNvSpPr>
            <p:nvPr/>
          </p:nvSpPr>
          <p:spPr bwMode="auto">
            <a:xfrm>
              <a:off x="3871913" y="34448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68" name="Rectangle 122"/>
            <p:cNvSpPr>
              <a:spLocks noChangeArrowheads="1"/>
            </p:cNvSpPr>
            <p:nvPr/>
          </p:nvSpPr>
          <p:spPr bwMode="auto">
            <a:xfrm>
              <a:off x="3886200" y="34448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69" name="Oval 123"/>
            <p:cNvSpPr>
              <a:spLocks noChangeArrowheads="1"/>
            </p:cNvSpPr>
            <p:nvPr/>
          </p:nvSpPr>
          <p:spPr bwMode="auto">
            <a:xfrm>
              <a:off x="4005263" y="3457575"/>
              <a:ext cx="15875" cy="1270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nvGrpSpPr>
          <p:cNvPr id="790" name="Group 4"/>
          <p:cNvGrpSpPr>
            <a:grpSpLocks noChangeAspect="1"/>
          </p:cNvGrpSpPr>
          <p:nvPr/>
        </p:nvGrpSpPr>
        <p:grpSpPr bwMode="auto">
          <a:xfrm>
            <a:off x="9559273" y="3367909"/>
            <a:ext cx="2148749" cy="1268701"/>
            <a:chOff x="2255" y="3024"/>
            <a:chExt cx="1443" cy="852"/>
          </a:xfrm>
        </p:grpSpPr>
        <p:sp>
          <p:nvSpPr>
            <p:cNvPr id="791" name="AutoShape 3"/>
            <p:cNvSpPr>
              <a:spLocks noChangeAspect="1" noChangeArrowheads="1" noTextEdit="1"/>
            </p:cNvSpPr>
            <p:nvPr/>
          </p:nvSpPr>
          <p:spPr bwMode="auto">
            <a:xfrm>
              <a:off x="2255" y="3024"/>
              <a:ext cx="1443" cy="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792" name="Freeform 5"/>
            <p:cNvSpPr>
              <a:spLocks/>
            </p:cNvSpPr>
            <p:nvPr/>
          </p:nvSpPr>
          <p:spPr bwMode="auto">
            <a:xfrm>
              <a:off x="2872" y="3694"/>
              <a:ext cx="455" cy="54"/>
            </a:xfrm>
            <a:custGeom>
              <a:avLst/>
              <a:gdLst>
                <a:gd name="T0" fmla="*/ 416 w 455"/>
                <a:gd name="T1" fmla="*/ 0 h 54"/>
                <a:gd name="T2" fmla="*/ 31 w 455"/>
                <a:gd name="T3" fmla="*/ 0 h 54"/>
                <a:gd name="T4" fmla="*/ 0 w 455"/>
                <a:gd name="T5" fmla="*/ 54 h 54"/>
                <a:gd name="T6" fmla="*/ 455 w 455"/>
                <a:gd name="T7" fmla="*/ 54 h 54"/>
                <a:gd name="T8" fmla="*/ 416 w 455"/>
                <a:gd name="T9" fmla="*/ 0 h 54"/>
              </a:gdLst>
              <a:ahLst/>
              <a:cxnLst>
                <a:cxn ang="0">
                  <a:pos x="T0" y="T1"/>
                </a:cxn>
                <a:cxn ang="0">
                  <a:pos x="T2" y="T3"/>
                </a:cxn>
                <a:cxn ang="0">
                  <a:pos x="T4" y="T5"/>
                </a:cxn>
                <a:cxn ang="0">
                  <a:pos x="T6" y="T7"/>
                </a:cxn>
                <a:cxn ang="0">
                  <a:pos x="T8" y="T9"/>
                </a:cxn>
              </a:cxnLst>
              <a:rect l="0" t="0" r="r" b="b"/>
              <a:pathLst>
                <a:path w="455" h="54">
                  <a:moveTo>
                    <a:pt x="416" y="0"/>
                  </a:moveTo>
                  <a:lnTo>
                    <a:pt x="31" y="0"/>
                  </a:lnTo>
                  <a:lnTo>
                    <a:pt x="0" y="54"/>
                  </a:lnTo>
                  <a:lnTo>
                    <a:pt x="455" y="54"/>
                  </a:lnTo>
                  <a:lnTo>
                    <a:pt x="416"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793" name="Rectangle 6"/>
            <p:cNvSpPr>
              <a:spLocks noChangeArrowheads="1"/>
            </p:cNvSpPr>
            <p:nvPr/>
          </p:nvSpPr>
          <p:spPr bwMode="auto">
            <a:xfrm>
              <a:off x="2872" y="3748"/>
              <a:ext cx="455" cy="14"/>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794" name="Freeform 7"/>
            <p:cNvSpPr>
              <a:spLocks/>
            </p:cNvSpPr>
            <p:nvPr/>
          </p:nvSpPr>
          <p:spPr bwMode="auto">
            <a:xfrm>
              <a:off x="2640" y="3024"/>
              <a:ext cx="922" cy="554"/>
            </a:xfrm>
            <a:custGeom>
              <a:avLst/>
              <a:gdLst>
                <a:gd name="T0" fmla="*/ 326 w 326"/>
                <a:gd name="T1" fmla="*/ 184 h 195"/>
                <a:gd name="T2" fmla="*/ 316 w 326"/>
                <a:gd name="T3" fmla="*/ 195 h 195"/>
                <a:gd name="T4" fmla="*/ 11 w 326"/>
                <a:gd name="T5" fmla="*/ 195 h 195"/>
                <a:gd name="T6" fmla="*/ 0 w 326"/>
                <a:gd name="T7" fmla="*/ 184 h 195"/>
                <a:gd name="T8" fmla="*/ 0 w 326"/>
                <a:gd name="T9" fmla="*/ 11 h 195"/>
                <a:gd name="T10" fmla="*/ 11 w 326"/>
                <a:gd name="T11" fmla="*/ 0 h 195"/>
                <a:gd name="T12" fmla="*/ 316 w 326"/>
                <a:gd name="T13" fmla="*/ 0 h 195"/>
                <a:gd name="T14" fmla="*/ 326 w 326"/>
                <a:gd name="T15" fmla="*/ 11 h 195"/>
                <a:gd name="T16" fmla="*/ 326 w 326"/>
                <a:gd name="T17" fmla="*/ 184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6" h="195">
                  <a:moveTo>
                    <a:pt x="326" y="184"/>
                  </a:moveTo>
                  <a:cubicBezTo>
                    <a:pt x="326" y="190"/>
                    <a:pt x="321" y="195"/>
                    <a:pt x="316" y="195"/>
                  </a:cubicBezTo>
                  <a:cubicBezTo>
                    <a:pt x="11" y="195"/>
                    <a:pt x="11" y="195"/>
                    <a:pt x="11" y="195"/>
                  </a:cubicBezTo>
                  <a:cubicBezTo>
                    <a:pt x="5" y="195"/>
                    <a:pt x="0" y="190"/>
                    <a:pt x="0" y="184"/>
                  </a:cubicBezTo>
                  <a:cubicBezTo>
                    <a:pt x="0" y="11"/>
                    <a:pt x="0" y="11"/>
                    <a:pt x="0" y="11"/>
                  </a:cubicBezTo>
                  <a:cubicBezTo>
                    <a:pt x="0" y="5"/>
                    <a:pt x="5" y="0"/>
                    <a:pt x="11" y="0"/>
                  </a:cubicBezTo>
                  <a:cubicBezTo>
                    <a:pt x="316" y="0"/>
                    <a:pt x="316" y="0"/>
                    <a:pt x="316" y="0"/>
                  </a:cubicBezTo>
                  <a:cubicBezTo>
                    <a:pt x="321" y="0"/>
                    <a:pt x="326" y="5"/>
                    <a:pt x="326" y="11"/>
                  </a:cubicBezTo>
                  <a:lnTo>
                    <a:pt x="326" y="184"/>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795" name="Freeform 8"/>
            <p:cNvSpPr>
              <a:spLocks/>
            </p:cNvSpPr>
            <p:nvPr/>
          </p:nvSpPr>
          <p:spPr bwMode="auto">
            <a:xfrm>
              <a:off x="3039" y="3575"/>
              <a:ext cx="119" cy="145"/>
            </a:xfrm>
            <a:custGeom>
              <a:avLst/>
              <a:gdLst>
                <a:gd name="T0" fmla="*/ 29 w 42"/>
                <a:gd name="T1" fmla="*/ 0 h 51"/>
                <a:gd name="T2" fmla="*/ 31 w 42"/>
                <a:gd name="T3" fmla="*/ 5 h 51"/>
                <a:gd name="T4" fmla="*/ 21 w 42"/>
                <a:gd name="T5" fmla="*/ 15 h 51"/>
                <a:gd name="T6" fmla="*/ 11 w 42"/>
                <a:gd name="T7" fmla="*/ 5 h 51"/>
                <a:gd name="T8" fmla="*/ 12 w 42"/>
                <a:gd name="T9" fmla="*/ 0 h 51"/>
                <a:gd name="T10" fmla="*/ 0 w 42"/>
                <a:gd name="T11" fmla="*/ 0 h 51"/>
                <a:gd name="T12" fmla="*/ 0 w 42"/>
                <a:gd name="T13" fmla="*/ 51 h 51"/>
                <a:gd name="T14" fmla="*/ 42 w 42"/>
                <a:gd name="T15" fmla="*/ 51 h 51"/>
                <a:gd name="T16" fmla="*/ 42 w 42"/>
                <a:gd name="T17" fmla="*/ 0 h 51"/>
                <a:gd name="T18" fmla="*/ 29 w 42"/>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51">
                  <a:moveTo>
                    <a:pt x="29" y="0"/>
                  </a:moveTo>
                  <a:cubicBezTo>
                    <a:pt x="30" y="2"/>
                    <a:pt x="31" y="3"/>
                    <a:pt x="31" y="5"/>
                  </a:cubicBezTo>
                  <a:cubicBezTo>
                    <a:pt x="31" y="11"/>
                    <a:pt x="26" y="15"/>
                    <a:pt x="21" y="15"/>
                  </a:cubicBezTo>
                  <a:cubicBezTo>
                    <a:pt x="15" y="15"/>
                    <a:pt x="11" y="11"/>
                    <a:pt x="11" y="5"/>
                  </a:cubicBezTo>
                  <a:cubicBezTo>
                    <a:pt x="11" y="3"/>
                    <a:pt x="11" y="2"/>
                    <a:pt x="12" y="0"/>
                  </a:cubicBezTo>
                  <a:cubicBezTo>
                    <a:pt x="0" y="0"/>
                    <a:pt x="0" y="0"/>
                    <a:pt x="0" y="0"/>
                  </a:cubicBezTo>
                  <a:cubicBezTo>
                    <a:pt x="0" y="51"/>
                    <a:pt x="0" y="51"/>
                    <a:pt x="0" y="51"/>
                  </a:cubicBezTo>
                  <a:cubicBezTo>
                    <a:pt x="42" y="51"/>
                    <a:pt x="42" y="51"/>
                    <a:pt x="42" y="51"/>
                  </a:cubicBezTo>
                  <a:cubicBezTo>
                    <a:pt x="42" y="0"/>
                    <a:pt x="42" y="0"/>
                    <a:pt x="42" y="0"/>
                  </a:cubicBezTo>
                  <a:lnTo>
                    <a:pt x="29"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796" name="Freeform 9"/>
            <p:cNvSpPr>
              <a:spLocks/>
            </p:cNvSpPr>
            <p:nvPr/>
          </p:nvSpPr>
          <p:spPr bwMode="auto">
            <a:xfrm>
              <a:off x="2665" y="3049"/>
              <a:ext cx="869" cy="480"/>
            </a:xfrm>
            <a:custGeom>
              <a:avLst/>
              <a:gdLst>
                <a:gd name="T0" fmla="*/ 307 w 307"/>
                <a:gd name="T1" fmla="*/ 165 h 169"/>
                <a:gd name="T2" fmla="*/ 303 w 307"/>
                <a:gd name="T3" fmla="*/ 169 h 169"/>
                <a:gd name="T4" fmla="*/ 5 w 307"/>
                <a:gd name="T5" fmla="*/ 169 h 169"/>
                <a:gd name="T6" fmla="*/ 0 w 307"/>
                <a:gd name="T7" fmla="*/ 165 h 169"/>
                <a:gd name="T8" fmla="*/ 0 w 307"/>
                <a:gd name="T9" fmla="*/ 4 h 169"/>
                <a:gd name="T10" fmla="*/ 5 w 307"/>
                <a:gd name="T11" fmla="*/ 0 h 169"/>
                <a:gd name="T12" fmla="*/ 303 w 307"/>
                <a:gd name="T13" fmla="*/ 0 h 169"/>
                <a:gd name="T14" fmla="*/ 307 w 307"/>
                <a:gd name="T15" fmla="*/ 4 h 169"/>
                <a:gd name="T16" fmla="*/ 307 w 307"/>
                <a:gd name="T17" fmla="*/ 165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7" h="169">
                  <a:moveTo>
                    <a:pt x="307" y="165"/>
                  </a:moveTo>
                  <a:cubicBezTo>
                    <a:pt x="307" y="167"/>
                    <a:pt x="305" y="169"/>
                    <a:pt x="303" y="169"/>
                  </a:cubicBezTo>
                  <a:cubicBezTo>
                    <a:pt x="5" y="169"/>
                    <a:pt x="5" y="169"/>
                    <a:pt x="5" y="169"/>
                  </a:cubicBezTo>
                  <a:cubicBezTo>
                    <a:pt x="2" y="169"/>
                    <a:pt x="0" y="167"/>
                    <a:pt x="0" y="165"/>
                  </a:cubicBezTo>
                  <a:cubicBezTo>
                    <a:pt x="0" y="4"/>
                    <a:pt x="0" y="4"/>
                    <a:pt x="0" y="4"/>
                  </a:cubicBezTo>
                  <a:cubicBezTo>
                    <a:pt x="0" y="2"/>
                    <a:pt x="2" y="0"/>
                    <a:pt x="5" y="0"/>
                  </a:cubicBezTo>
                  <a:cubicBezTo>
                    <a:pt x="303" y="0"/>
                    <a:pt x="303" y="0"/>
                    <a:pt x="303" y="0"/>
                  </a:cubicBezTo>
                  <a:cubicBezTo>
                    <a:pt x="305" y="0"/>
                    <a:pt x="307" y="2"/>
                    <a:pt x="307" y="4"/>
                  </a:cubicBezTo>
                  <a:lnTo>
                    <a:pt x="307" y="165"/>
                  </a:ln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797" name="Rectangle 10"/>
            <p:cNvSpPr>
              <a:spLocks noChangeArrowheads="1"/>
            </p:cNvSpPr>
            <p:nvPr/>
          </p:nvSpPr>
          <p:spPr bwMode="auto">
            <a:xfrm>
              <a:off x="2736" y="3160"/>
              <a:ext cx="201"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798" name="Rectangle 11"/>
            <p:cNvSpPr>
              <a:spLocks noChangeArrowheads="1"/>
            </p:cNvSpPr>
            <p:nvPr/>
          </p:nvSpPr>
          <p:spPr bwMode="auto">
            <a:xfrm>
              <a:off x="2943" y="3160"/>
              <a:ext cx="201" cy="97"/>
            </a:xfrm>
            <a:prstGeom prst="rect">
              <a:avLst/>
            </a:prstGeom>
            <a:solidFill>
              <a:srgbClr val="5D499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799" name="Rectangle 12"/>
            <p:cNvSpPr>
              <a:spLocks noChangeArrowheads="1"/>
            </p:cNvSpPr>
            <p:nvPr/>
          </p:nvSpPr>
          <p:spPr bwMode="auto">
            <a:xfrm>
              <a:off x="3152" y="3160"/>
              <a:ext cx="96" cy="97"/>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00" name="Rectangle 13"/>
            <p:cNvSpPr>
              <a:spLocks noChangeArrowheads="1"/>
            </p:cNvSpPr>
            <p:nvPr/>
          </p:nvSpPr>
          <p:spPr bwMode="auto">
            <a:xfrm>
              <a:off x="3254" y="3160"/>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01" name="Rectangle 14"/>
            <p:cNvSpPr>
              <a:spLocks noChangeArrowheads="1"/>
            </p:cNvSpPr>
            <p:nvPr/>
          </p:nvSpPr>
          <p:spPr bwMode="auto">
            <a:xfrm>
              <a:off x="3152" y="3262"/>
              <a:ext cx="9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02" name="Rectangle 15"/>
            <p:cNvSpPr>
              <a:spLocks noChangeArrowheads="1"/>
            </p:cNvSpPr>
            <p:nvPr/>
          </p:nvSpPr>
          <p:spPr bwMode="auto">
            <a:xfrm>
              <a:off x="2736" y="3262"/>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03" name="Rectangle 16"/>
            <p:cNvSpPr>
              <a:spLocks noChangeArrowheads="1"/>
            </p:cNvSpPr>
            <p:nvPr/>
          </p:nvSpPr>
          <p:spPr bwMode="auto">
            <a:xfrm>
              <a:off x="2736" y="3368"/>
              <a:ext cx="96" cy="96"/>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04" name="Rectangle 17"/>
            <p:cNvSpPr>
              <a:spLocks noChangeArrowheads="1"/>
            </p:cNvSpPr>
            <p:nvPr/>
          </p:nvSpPr>
          <p:spPr bwMode="auto">
            <a:xfrm>
              <a:off x="2841" y="3368"/>
              <a:ext cx="96" cy="96"/>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05" name="Rectangle 18"/>
            <p:cNvSpPr>
              <a:spLocks noChangeArrowheads="1"/>
            </p:cNvSpPr>
            <p:nvPr/>
          </p:nvSpPr>
          <p:spPr bwMode="auto">
            <a:xfrm>
              <a:off x="2943" y="3262"/>
              <a:ext cx="201" cy="97"/>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06" name="Rectangle 19"/>
            <p:cNvSpPr>
              <a:spLocks noChangeArrowheads="1"/>
            </p:cNvSpPr>
            <p:nvPr/>
          </p:nvSpPr>
          <p:spPr bwMode="auto">
            <a:xfrm>
              <a:off x="2943" y="3368"/>
              <a:ext cx="201" cy="96"/>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07" name="Rectangle 20"/>
            <p:cNvSpPr>
              <a:spLocks noChangeArrowheads="1"/>
            </p:cNvSpPr>
            <p:nvPr/>
          </p:nvSpPr>
          <p:spPr bwMode="auto">
            <a:xfrm>
              <a:off x="3149" y="3433"/>
              <a:ext cx="201" cy="31"/>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08" name="Rectangle 21"/>
            <p:cNvSpPr>
              <a:spLocks noChangeArrowheads="1"/>
            </p:cNvSpPr>
            <p:nvPr/>
          </p:nvSpPr>
          <p:spPr bwMode="auto">
            <a:xfrm>
              <a:off x="3149" y="3368"/>
              <a:ext cx="201" cy="65"/>
            </a:xfrm>
            <a:prstGeom prst="rect">
              <a:avLst/>
            </a:prstGeom>
            <a:solidFill>
              <a:srgbClr val="5859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09" name="Rectangle 22"/>
            <p:cNvSpPr>
              <a:spLocks noChangeArrowheads="1"/>
            </p:cNvSpPr>
            <p:nvPr/>
          </p:nvSpPr>
          <p:spPr bwMode="auto">
            <a:xfrm>
              <a:off x="3254" y="3262"/>
              <a:ext cx="96" cy="97"/>
            </a:xfrm>
            <a:prstGeom prst="rect">
              <a:avLst/>
            </a:prstGeom>
            <a:solidFill>
              <a:srgbClr val="F9F7F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10" name="Rectangle 23"/>
            <p:cNvSpPr>
              <a:spLocks noChangeArrowheads="1"/>
            </p:cNvSpPr>
            <p:nvPr/>
          </p:nvSpPr>
          <p:spPr bwMode="auto">
            <a:xfrm>
              <a:off x="3398" y="3262"/>
              <a:ext cx="96" cy="97"/>
            </a:xfrm>
            <a:prstGeom prst="rect">
              <a:avLst/>
            </a:prstGeom>
            <a:solidFill>
              <a:srgbClr val="019E4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11" name="Rectangle 24"/>
            <p:cNvSpPr>
              <a:spLocks noChangeArrowheads="1"/>
            </p:cNvSpPr>
            <p:nvPr/>
          </p:nvSpPr>
          <p:spPr bwMode="auto">
            <a:xfrm>
              <a:off x="3398" y="3365"/>
              <a:ext cx="96" cy="99"/>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12" name="Rectangle 25"/>
            <p:cNvSpPr>
              <a:spLocks noChangeArrowheads="1"/>
            </p:cNvSpPr>
            <p:nvPr/>
          </p:nvSpPr>
          <p:spPr bwMode="auto">
            <a:xfrm>
              <a:off x="3500" y="3262"/>
              <a:ext cx="34" cy="97"/>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13" name="Rectangle 26"/>
            <p:cNvSpPr>
              <a:spLocks noChangeArrowheads="1"/>
            </p:cNvSpPr>
            <p:nvPr/>
          </p:nvSpPr>
          <p:spPr bwMode="auto">
            <a:xfrm>
              <a:off x="3500" y="3365"/>
              <a:ext cx="34" cy="99"/>
            </a:xfrm>
            <a:prstGeom prst="rect">
              <a:avLst/>
            </a:prstGeom>
            <a:solidFill>
              <a:srgbClr val="9E1F6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14" name="Rectangle 27"/>
            <p:cNvSpPr>
              <a:spLocks noChangeArrowheads="1"/>
            </p:cNvSpPr>
            <p:nvPr/>
          </p:nvSpPr>
          <p:spPr bwMode="auto">
            <a:xfrm>
              <a:off x="3398" y="3160"/>
              <a:ext cx="136" cy="97"/>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15" name="Freeform 28"/>
            <p:cNvSpPr>
              <a:spLocks/>
            </p:cNvSpPr>
            <p:nvPr/>
          </p:nvSpPr>
          <p:spPr bwMode="auto">
            <a:xfrm>
              <a:off x="2841" y="3262"/>
              <a:ext cx="96" cy="100"/>
            </a:xfrm>
            <a:custGeom>
              <a:avLst/>
              <a:gdLst>
                <a:gd name="T0" fmla="*/ 48 w 96"/>
                <a:gd name="T1" fmla="*/ 0 h 100"/>
                <a:gd name="T2" fmla="*/ 0 w 96"/>
                <a:gd name="T3" fmla="*/ 0 h 100"/>
                <a:gd name="T4" fmla="*/ 0 w 96"/>
                <a:gd name="T5" fmla="*/ 49 h 100"/>
                <a:gd name="T6" fmla="*/ 0 w 96"/>
                <a:gd name="T7" fmla="*/ 100 h 100"/>
                <a:gd name="T8" fmla="*/ 48 w 96"/>
                <a:gd name="T9" fmla="*/ 100 h 100"/>
                <a:gd name="T10" fmla="*/ 96 w 96"/>
                <a:gd name="T11" fmla="*/ 100 h 100"/>
                <a:gd name="T12" fmla="*/ 96 w 96"/>
                <a:gd name="T13" fmla="*/ 49 h 100"/>
                <a:gd name="T14" fmla="*/ 96 w 96"/>
                <a:gd name="T15" fmla="*/ 0 h 100"/>
                <a:gd name="T16" fmla="*/ 48 w 96"/>
                <a:gd name="T1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100">
                  <a:moveTo>
                    <a:pt x="48" y="0"/>
                  </a:moveTo>
                  <a:lnTo>
                    <a:pt x="0" y="0"/>
                  </a:lnTo>
                  <a:lnTo>
                    <a:pt x="0" y="49"/>
                  </a:lnTo>
                  <a:lnTo>
                    <a:pt x="0" y="100"/>
                  </a:lnTo>
                  <a:lnTo>
                    <a:pt x="48" y="100"/>
                  </a:lnTo>
                  <a:lnTo>
                    <a:pt x="96" y="100"/>
                  </a:lnTo>
                  <a:lnTo>
                    <a:pt x="96" y="49"/>
                  </a:lnTo>
                  <a:lnTo>
                    <a:pt x="96" y="0"/>
                  </a:lnTo>
                  <a:lnTo>
                    <a:pt x="48" y="0"/>
                  </a:lnTo>
                  <a:close/>
                </a:path>
              </a:pathLst>
            </a:custGeom>
            <a:solidFill>
              <a:srgbClr val="F9F7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16" name="Rectangle 29"/>
            <p:cNvSpPr>
              <a:spLocks noChangeArrowheads="1"/>
            </p:cNvSpPr>
            <p:nvPr/>
          </p:nvSpPr>
          <p:spPr bwMode="auto">
            <a:xfrm>
              <a:off x="3486" y="3081"/>
              <a:ext cx="28" cy="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17" name="Freeform 30"/>
            <p:cNvSpPr>
              <a:spLocks/>
            </p:cNvSpPr>
            <p:nvPr/>
          </p:nvSpPr>
          <p:spPr bwMode="auto">
            <a:xfrm>
              <a:off x="2739" y="3084"/>
              <a:ext cx="11" cy="25"/>
            </a:xfrm>
            <a:custGeom>
              <a:avLst/>
              <a:gdLst>
                <a:gd name="T0" fmla="*/ 0 w 4"/>
                <a:gd name="T1" fmla="*/ 8 h 9"/>
                <a:gd name="T2" fmla="*/ 0 w 4"/>
                <a:gd name="T3" fmla="*/ 7 h 9"/>
                <a:gd name="T4" fmla="*/ 2 w 4"/>
                <a:gd name="T5" fmla="*/ 8 h 9"/>
                <a:gd name="T6" fmla="*/ 3 w 4"/>
                <a:gd name="T7" fmla="*/ 8 h 9"/>
                <a:gd name="T8" fmla="*/ 4 w 4"/>
                <a:gd name="T9" fmla="*/ 6 h 9"/>
                <a:gd name="T10" fmla="*/ 3 w 4"/>
                <a:gd name="T11" fmla="*/ 5 h 9"/>
                <a:gd name="T12" fmla="*/ 2 w 4"/>
                <a:gd name="T13" fmla="*/ 4 h 9"/>
                <a:gd name="T14" fmla="*/ 0 w 4"/>
                <a:gd name="T15" fmla="*/ 3 h 9"/>
                <a:gd name="T16" fmla="*/ 0 w 4"/>
                <a:gd name="T17" fmla="*/ 2 h 9"/>
                <a:gd name="T18" fmla="*/ 0 w 4"/>
                <a:gd name="T19" fmla="*/ 0 h 9"/>
                <a:gd name="T20" fmla="*/ 2 w 4"/>
                <a:gd name="T21" fmla="*/ 0 h 9"/>
                <a:gd name="T22" fmla="*/ 4 w 4"/>
                <a:gd name="T23" fmla="*/ 0 h 9"/>
                <a:gd name="T24" fmla="*/ 4 w 4"/>
                <a:gd name="T25" fmla="*/ 1 h 9"/>
                <a:gd name="T26" fmla="*/ 2 w 4"/>
                <a:gd name="T27" fmla="*/ 0 h 9"/>
                <a:gd name="T28" fmla="*/ 1 w 4"/>
                <a:gd name="T29" fmla="*/ 1 h 9"/>
                <a:gd name="T30" fmla="*/ 0 w 4"/>
                <a:gd name="T31" fmla="*/ 2 h 9"/>
                <a:gd name="T32" fmla="*/ 1 w 4"/>
                <a:gd name="T33" fmla="*/ 3 h 9"/>
                <a:gd name="T34" fmla="*/ 2 w 4"/>
                <a:gd name="T35" fmla="*/ 4 h 9"/>
                <a:gd name="T36" fmla="*/ 4 w 4"/>
                <a:gd name="T37" fmla="*/ 5 h 9"/>
                <a:gd name="T38" fmla="*/ 4 w 4"/>
                <a:gd name="T39" fmla="*/ 6 h 9"/>
                <a:gd name="T40" fmla="*/ 4 w 4"/>
                <a:gd name="T41" fmla="*/ 8 h 9"/>
                <a:gd name="T42" fmla="*/ 2 w 4"/>
                <a:gd name="T43" fmla="*/ 9 h 9"/>
                <a:gd name="T44" fmla="*/ 1 w 4"/>
                <a:gd name="T45" fmla="*/ 9 h 9"/>
                <a:gd name="T46" fmla="*/ 0 w 4"/>
                <a:gd name="T47"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 h="9">
                  <a:moveTo>
                    <a:pt x="0" y="8"/>
                  </a:moveTo>
                  <a:cubicBezTo>
                    <a:pt x="0" y="7"/>
                    <a:pt x="0" y="7"/>
                    <a:pt x="0" y="7"/>
                  </a:cubicBezTo>
                  <a:cubicBezTo>
                    <a:pt x="0" y="8"/>
                    <a:pt x="1" y="8"/>
                    <a:pt x="2" y="8"/>
                  </a:cubicBezTo>
                  <a:cubicBezTo>
                    <a:pt x="2" y="8"/>
                    <a:pt x="3" y="8"/>
                    <a:pt x="3" y="8"/>
                  </a:cubicBezTo>
                  <a:cubicBezTo>
                    <a:pt x="3" y="7"/>
                    <a:pt x="4" y="7"/>
                    <a:pt x="4" y="6"/>
                  </a:cubicBezTo>
                  <a:cubicBezTo>
                    <a:pt x="4" y="6"/>
                    <a:pt x="4" y="6"/>
                    <a:pt x="3" y="5"/>
                  </a:cubicBezTo>
                  <a:cubicBezTo>
                    <a:pt x="3" y="5"/>
                    <a:pt x="3" y="5"/>
                    <a:pt x="2" y="4"/>
                  </a:cubicBezTo>
                  <a:cubicBezTo>
                    <a:pt x="1" y="4"/>
                    <a:pt x="0" y="3"/>
                    <a:pt x="0" y="3"/>
                  </a:cubicBezTo>
                  <a:cubicBezTo>
                    <a:pt x="0" y="3"/>
                    <a:pt x="0" y="2"/>
                    <a:pt x="0" y="2"/>
                  </a:cubicBezTo>
                  <a:cubicBezTo>
                    <a:pt x="0" y="1"/>
                    <a:pt x="0" y="1"/>
                    <a:pt x="0" y="0"/>
                  </a:cubicBezTo>
                  <a:cubicBezTo>
                    <a:pt x="1" y="0"/>
                    <a:pt x="2" y="0"/>
                    <a:pt x="2" y="0"/>
                  </a:cubicBezTo>
                  <a:cubicBezTo>
                    <a:pt x="3" y="0"/>
                    <a:pt x="3" y="0"/>
                    <a:pt x="4" y="0"/>
                  </a:cubicBezTo>
                  <a:cubicBezTo>
                    <a:pt x="4" y="1"/>
                    <a:pt x="4" y="1"/>
                    <a:pt x="4" y="1"/>
                  </a:cubicBezTo>
                  <a:cubicBezTo>
                    <a:pt x="3" y="0"/>
                    <a:pt x="3" y="0"/>
                    <a:pt x="2" y="0"/>
                  </a:cubicBezTo>
                  <a:cubicBezTo>
                    <a:pt x="2" y="0"/>
                    <a:pt x="1" y="0"/>
                    <a:pt x="1" y="1"/>
                  </a:cubicBezTo>
                  <a:cubicBezTo>
                    <a:pt x="1" y="1"/>
                    <a:pt x="0" y="1"/>
                    <a:pt x="0" y="2"/>
                  </a:cubicBezTo>
                  <a:cubicBezTo>
                    <a:pt x="0" y="2"/>
                    <a:pt x="0" y="3"/>
                    <a:pt x="1" y="3"/>
                  </a:cubicBezTo>
                  <a:cubicBezTo>
                    <a:pt x="1" y="3"/>
                    <a:pt x="1" y="3"/>
                    <a:pt x="2" y="4"/>
                  </a:cubicBezTo>
                  <a:cubicBezTo>
                    <a:pt x="3" y="4"/>
                    <a:pt x="4" y="5"/>
                    <a:pt x="4" y="5"/>
                  </a:cubicBezTo>
                  <a:cubicBezTo>
                    <a:pt x="4" y="5"/>
                    <a:pt x="4" y="6"/>
                    <a:pt x="4" y="6"/>
                  </a:cubicBezTo>
                  <a:cubicBezTo>
                    <a:pt x="4" y="7"/>
                    <a:pt x="4" y="8"/>
                    <a:pt x="4" y="8"/>
                  </a:cubicBezTo>
                  <a:cubicBezTo>
                    <a:pt x="3" y="8"/>
                    <a:pt x="2" y="9"/>
                    <a:pt x="2" y="9"/>
                  </a:cubicBezTo>
                  <a:cubicBezTo>
                    <a:pt x="1" y="9"/>
                    <a:pt x="1" y="9"/>
                    <a:pt x="1" y="9"/>
                  </a:cubicBezTo>
                  <a:cubicBezTo>
                    <a:pt x="0" y="8"/>
                    <a:pt x="0" y="8"/>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18" name="Freeform 31"/>
            <p:cNvSpPr>
              <a:spLocks/>
            </p:cNvSpPr>
            <p:nvPr/>
          </p:nvSpPr>
          <p:spPr bwMode="auto">
            <a:xfrm>
              <a:off x="2753" y="3084"/>
              <a:ext cx="9" cy="25"/>
            </a:xfrm>
            <a:custGeom>
              <a:avLst/>
              <a:gdLst>
                <a:gd name="T0" fmla="*/ 3 w 3"/>
                <a:gd name="T1" fmla="*/ 8 h 9"/>
                <a:gd name="T2" fmla="*/ 3 w 3"/>
                <a:gd name="T3" fmla="*/ 9 h 9"/>
                <a:gd name="T4" fmla="*/ 1 w 3"/>
                <a:gd name="T5" fmla="*/ 7 h 9"/>
                <a:gd name="T6" fmla="*/ 1 w 3"/>
                <a:gd name="T7" fmla="*/ 3 h 9"/>
                <a:gd name="T8" fmla="*/ 0 w 3"/>
                <a:gd name="T9" fmla="*/ 3 h 9"/>
                <a:gd name="T10" fmla="*/ 0 w 3"/>
                <a:gd name="T11" fmla="*/ 2 h 9"/>
                <a:gd name="T12" fmla="*/ 1 w 3"/>
                <a:gd name="T13" fmla="*/ 2 h 9"/>
                <a:gd name="T14" fmla="*/ 1 w 3"/>
                <a:gd name="T15" fmla="*/ 1 h 9"/>
                <a:gd name="T16" fmla="*/ 2 w 3"/>
                <a:gd name="T17" fmla="*/ 1 h 9"/>
                <a:gd name="T18" fmla="*/ 2 w 3"/>
                <a:gd name="T19" fmla="*/ 0 h 9"/>
                <a:gd name="T20" fmla="*/ 2 w 3"/>
                <a:gd name="T21" fmla="*/ 2 h 9"/>
                <a:gd name="T22" fmla="*/ 3 w 3"/>
                <a:gd name="T23" fmla="*/ 2 h 9"/>
                <a:gd name="T24" fmla="*/ 3 w 3"/>
                <a:gd name="T25" fmla="*/ 3 h 9"/>
                <a:gd name="T26" fmla="*/ 2 w 3"/>
                <a:gd name="T27" fmla="*/ 3 h 9"/>
                <a:gd name="T28" fmla="*/ 2 w 3"/>
                <a:gd name="T29" fmla="*/ 7 h 9"/>
                <a:gd name="T30" fmla="*/ 2 w 3"/>
                <a:gd name="T31" fmla="*/ 8 h 9"/>
                <a:gd name="T32" fmla="*/ 3 w 3"/>
                <a:gd name="T33" fmla="*/ 8 h 9"/>
                <a:gd name="T34" fmla="*/ 3 w 3"/>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 h="9">
                  <a:moveTo>
                    <a:pt x="3"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1" y="1"/>
                    <a:pt x="1" y="1"/>
                    <a:pt x="2" y="1"/>
                  </a:cubicBezTo>
                  <a:cubicBezTo>
                    <a:pt x="2" y="1"/>
                    <a:pt x="2" y="0"/>
                    <a:pt x="2" y="0"/>
                  </a:cubicBezTo>
                  <a:cubicBezTo>
                    <a:pt x="2" y="2"/>
                    <a:pt x="2" y="2"/>
                    <a:pt x="2" y="2"/>
                  </a:cubicBezTo>
                  <a:cubicBezTo>
                    <a:pt x="3" y="2"/>
                    <a:pt x="3" y="2"/>
                    <a:pt x="3" y="2"/>
                  </a:cubicBezTo>
                  <a:cubicBezTo>
                    <a:pt x="3" y="3"/>
                    <a:pt x="3" y="3"/>
                    <a:pt x="3" y="3"/>
                  </a:cubicBezTo>
                  <a:cubicBezTo>
                    <a:pt x="2" y="3"/>
                    <a:pt x="2" y="3"/>
                    <a:pt x="2" y="3"/>
                  </a:cubicBezTo>
                  <a:cubicBezTo>
                    <a:pt x="2" y="7"/>
                    <a:pt x="2" y="7"/>
                    <a:pt x="2" y="7"/>
                  </a:cubicBezTo>
                  <a:cubicBezTo>
                    <a:pt x="2" y="7"/>
                    <a:pt x="2" y="8"/>
                    <a:pt x="2" y="8"/>
                  </a:cubicBezTo>
                  <a:cubicBezTo>
                    <a:pt x="2" y="8"/>
                    <a:pt x="2" y="8"/>
                    <a:pt x="3" y="8"/>
                  </a:cubicBezTo>
                  <a:cubicBezTo>
                    <a:pt x="3" y="8"/>
                    <a:pt x="3" y="8"/>
                    <a:pt x="3"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19" name="Freeform 32"/>
            <p:cNvSpPr>
              <a:spLocks noEditPoints="1"/>
            </p:cNvSpPr>
            <p:nvPr/>
          </p:nvSpPr>
          <p:spPr bwMode="auto">
            <a:xfrm>
              <a:off x="2767" y="3089"/>
              <a:ext cx="12" cy="20"/>
            </a:xfrm>
            <a:custGeom>
              <a:avLst/>
              <a:gdLst>
                <a:gd name="T0" fmla="*/ 4 w 4"/>
                <a:gd name="T1" fmla="*/ 6 h 7"/>
                <a:gd name="T2" fmla="*/ 4 w 4"/>
                <a:gd name="T3" fmla="*/ 5 h 7"/>
                <a:gd name="T4" fmla="*/ 4 w 4"/>
                <a:gd name="T5" fmla="*/ 5 h 7"/>
                <a:gd name="T6" fmla="*/ 3 w 4"/>
                <a:gd name="T7" fmla="*/ 6 h 7"/>
                <a:gd name="T8" fmla="*/ 2 w 4"/>
                <a:gd name="T9" fmla="*/ 7 h 7"/>
                <a:gd name="T10" fmla="*/ 0 w 4"/>
                <a:gd name="T11" fmla="*/ 6 h 7"/>
                <a:gd name="T12" fmla="*/ 0 w 4"/>
                <a:gd name="T13" fmla="*/ 5 h 7"/>
                <a:gd name="T14" fmla="*/ 2 w 4"/>
                <a:gd name="T15" fmla="*/ 3 h 7"/>
                <a:gd name="T16" fmla="*/ 4 w 4"/>
                <a:gd name="T17" fmla="*/ 3 h 7"/>
                <a:gd name="T18" fmla="*/ 2 w 4"/>
                <a:gd name="T19" fmla="*/ 1 h 7"/>
                <a:gd name="T20" fmla="*/ 0 w 4"/>
                <a:gd name="T21" fmla="*/ 1 h 7"/>
                <a:gd name="T22" fmla="*/ 0 w 4"/>
                <a:gd name="T23" fmla="*/ 1 h 7"/>
                <a:gd name="T24" fmla="*/ 1 w 4"/>
                <a:gd name="T25" fmla="*/ 0 h 7"/>
                <a:gd name="T26" fmla="*/ 2 w 4"/>
                <a:gd name="T27" fmla="*/ 0 h 7"/>
                <a:gd name="T28" fmla="*/ 4 w 4"/>
                <a:gd name="T29" fmla="*/ 1 h 7"/>
                <a:gd name="T30" fmla="*/ 4 w 4"/>
                <a:gd name="T31" fmla="*/ 2 h 7"/>
                <a:gd name="T32" fmla="*/ 4 w 4"/>
                <a:gd name="T33" fmla="*/ 6 h 7"/>
                <a:gd name="T34" fmla="*/ 2 w 4"/>
                <a:gd name="T35" fmla="*/ 3 h 7"/>
                <a:gd name="T36" fmla="*/ 1 w 4"/>
                <a:gd name="T37" fmla="*/ 4 h 7"/>
                <a:gd name="T38" fmla="*/ 0 w 4"/>
                <a:gd name="T39" fmla="*/ 5 h 7"/>
                <a:gd name="T40" fmla="*/ 1 w 4"/>
                <a:gd name="T41" fmla="*/ 6 h 7"/>
                <a:gd name="T42" fmla="*/ 2 w 4"/>
                <a:gd name="T43" fmla="*/ 6 h 7"/>
                <a:gd name="T44" fmla="*/ 3 w 4"/>
                <a:gd name="T45" fmla="*/ 5 h 7"/>
                <a:gd name="T46" fmla="*/ 4 w 4"/>
                <a:gd name="T47" fmla="*/ 4 h 7"/>
                <a:gd name="T48" fmla="*/ 4 w 4"/>
                <a:gd name="T49" fmla="*/ 3 h 7"/>
                <a:gd name="T50" fmla="*/ 2 w 4"/>
                <a:gd name="T5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7">
                  <a:moveTo>
                    <a:pt x="4" y="6"/>
                  </a:moveTo>
                  <a:cubicBezTo>
                    <a:pt x="4" y="5"/>
                    <a:pt x="4" y="5"/>
                    <a:pt x="4" y="5"/>
                  </a:cubicBezTo>
                  <a:cubicBezTo>
                    <a:pt x="4" y="5"/>
                    <a:pt x="4" y="5"/>
                    <a:pt x="4" y="5"/>
                  </a:cubicBezTo>
                  <a:cubicBezTo>
                    <a:pt x="4" y="6"/>
                    <a:pt x="3" y="6"/>
                    <a:pt x="3" y="6"/>
                  </a:cubicBezTo>
                  <a:cubicBezTo>
                    <a:pt x="2" y="7"/>
                    <a:pt x="2" y="7"/>
                    <a:pt x="2" y="7"/>
                  </a:cubicBezTo>
                  <a:cubicBezTo>
                    <a:pt x="1" y="7"/>
                    <a:pt x="1" y="6"/>
                    <a:pt x="0" y="6"/>
                  </a:cubicBezTo>
                  <a:cubicBezTo>
                    <a:pt x="0" y="6"/>
                    <a:pt x="0" y="5"/>
                    <a:pt x="0" y="5"/>
                  </a:cubicBezTo>
                  <a:cubicBezTo>
                    <a:pt x="0" y="4"/>
                    <a:pt x="0" y="3"/>
                    <a:pt x="2" y="3"/>
                  </a:cubicBezTo>
                  <a:cubicBezTo>
                    <a:pt x="4" y="3"/>
                    <a:pt x="4" y="3"/>
                    <a:pt x="4" y="3"/>
                  </a:cubicBezTo>
                  <a:cubicBezTo>
                    <a:pt x="4" y="1"/>
                    <a:pt x="3" y="1"/>
                    <a:pt x="2" y="1"/>
                  </a:cubicBezTo>
                  <a:cubicBezTo>
                    <a:pt x="2" y="1"/>
                    <a:pt x="1" y="1"/>
                    <a:pt x="0" y="1"/>
                  </a:cubicBezTo>
                  <a:cubicBezTo>
                    <a:pt x="0" y="1"/>
                    <a:pt x="0" y="1"/>
                    <a:pt x="0" y="1"/>
                  </a:cubicBezTo>
                  <a:cubicBezTo>
                    <a:pt x="0" y="1"/>
                    <a:pt x="1" y="0"/>
                    <a:pt x="1" y="0"/>
                  </a:cubicBezTo>
                  <a:cubicBezTo>
                    <a:pt x="2" y="0"/>
                    <a:pt x="2" y="0"/>
                    <a:pt x="2" y="0"/>
                  </a:cubicBezTo>
                  <a:cubicBezTo>
                    <a:pt x="3" y="0"/>
                    <a:pt x="3" y="0"/>
                    <a:pt x="4" y="1"/>
                  </a:cubicBezTo>
                  <a:cubicBezTo>
                    <a:pt x="4" y="1"/>
                    <a:pt x="4" y="2"/>
                    <a:pt x="4" y="2"/>
                  </a:cubicBezTo>
                  <a:cubicBezTo>
                    <a:pt x="4" y="6"/>
                    <a:pt x="4" y="6"/>
                    <a:pt x="4" y="6"/>
                  </a:cubicBezTo>
                  <a:close/>
                  <a:moveTo>
                    <a:pt x="2" y="3"/>
                  </a:moveTo>
                  <a:cubicBezTo>
                    <a:pt x="1" y="3"/>
                    <a:pt x="1" y="4"/>
                    <a:pt x="1" y="4"/>
                  </a:cubicBezTo>
                  <a:cubicBezTo>
                    <a:pt x="0" y="4"/>
                    <a:pt x="0" y="4"/>
                    <a:pt x="0" y="5"/>
                  </a:cubicBezTo>
                  <a:cubicBezTo>
                    <a:pt x="0" y="5"/>
                    <a:pt x="0" y="6"/>
                    <a:pt x="1" y="6"/>
                  </a:cubicBezTo>
                  <a:cubicBezTo>
                    <a:pt x="1" y="6"/>
                    <a:pt x="1" y="6"/>
                    <a:pt x="2" y="6"/>
                  </a:cubicBezTo>
                  <a:cubicBezTo>
                    <a:pt x="2" y="6"/>
                    <a:pt x="3" y="6"/>
                    <a:pt x="3" y="5"/>
                  </a:cubicBezTo>
                  <a:cubicBezTo>
                    <a:pt x="4" y="5"/>
                    <a:pt x="4" y="4"/>
                    <a:pt x="4" y="4"/>
                  </a:cubicBezTo>
                  <a:cubicBezTo>
                    <a:pt x="4" y="3"/>
                    <a:pt x="4" y="3"/>
                    <a:pt x="4" y="3"/>
                  </a:cubicBezTo>
                  <a:lnTo>
                    <a:pt x="2" y="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20" name="Freeform 33"/>
            <p:cNvSpPr>
              <a:spLocks/>
            </p:cNvSpPr>
            <p:nvPr/>
          </p:nvSpPr>
          <p:spPr bwMode="auto">
            <a:xfrm>
              <a:off x="2784" y="3089"/>
              <a:ext cx="9" cy="17"/>
            </a:xfrm>
            <a:custGeom>
              <a:avLst/>
              <a:gdLst>
                <a:gd name="T0" fmla="*/ 3 w 3"/>
                <a:gd name="T1" fmla="*/ 1 h 6"/>
                <a:gd name="T2" fmla="*/ 3 w 3"/>
                <a:gd name="T3" fmla="*/ 1 h 6"/>
                <a:gd name="T4" fmla="*/ 1 w 3"/>
                <a:gd name="T5" fmla="*/ 1 h 6"/>
                <a:gd name="T6" fmla="*/ 1 w 3"/>
                <a:gd name="T7" fmla="*/ 4 h 6"/>
                <a:gd name="T8" fmla="*/ 1 w 3"/>
                <a:gd name="T9" fmla="*/ 6 h 6"/>
                <a:gd name="T10" fmla="*/ 0 w 3"/>
                <a:gd name="T11" fmla="*/ 6 h 6"/>
                <a:gd name="T12" fmla="*/ 0 w 3"/>
                <a:gd name="T13" fmla="*/ 0 h 6"/>
                <a:gd name="T14" fmla="*/ 1 w 3"/>
                <a:gd name="T15" fmla="*/ 0 h 6"/>
                <a:gd name="T16" fmla="*/ 1 w 3"/>
                <a:gd name="T17" fmla="*/ 2 h 6"/>
                <a:gd name="T18" fmla="*/ 1 w 3"/>
                <a:gd name="T19" fmla="*/ 2 h 6"/>
                <a:gd name="T20" fmla="*/ 2 w 3"/>
                <a:gd name="T21" fmla="*/ 1 h 6"/>
                <a:gd name="T22" fmla="*/ 3 w 3"/>
                <a:gd name="T23" fmla="*/ 0 h 6"/>
                <a:gd name="T24" fmla="*/ 3 w 3"/>
                <a:gd name="T25" fmla="*/ 0 h 6"/>
                <a:gd name="T26" fmla="*/ 3 w 3"/>
                <a:gd name="T2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6">
                  <a:moveTo>
                    <a:pt x="3" y="1"/>
                  </a:moveTo>
                  <a:cubicBezTo>
                    <a:pt x="3" y="1"/>
                    <a:pt x="3" y="1"/>
                    <a:pt x="3" y="1"/>
                  </a:cubicBezTo>
                  <a:cubicBezTo>
                    <a:pt x="2" y="1"/>
                    <a:pt x="2" y="1"/>
                    <a:pt x="1" y="1"/>
                  </a:cubicBezTo>
                  <a:cubicBezTo>
                    <a:pt x="1" y="2"/>
                    <a:pt x="1" y="3"/>
                    <a:pt x="1" y="4"/>
                  </a:cubicBezTo>
                  <a:cubicBezTo>
                    <a:pt x="1" y="6"/>
                    <a:pt x="1" y="6"/>
                    <a:pt x="1" y="6"/>
                  </a:cubicBezTo>
                  <a:cubicBezTo>
                    <a:pt x="0" y="6"/>
                    <a:pt x="0" y="6"/>
                    <a:pt x="0" y="6"/>
                  </a:cubicBezTo>
                  <a:cubicBezTo>
                    <a:pt x="0" y="0"/>
                    <a:pt x="0" y="0"/>
                    <a:pt x="0" y="0"/>
                  </a:cubicBezTo>
                  <a:cubicBezTo>
                    <a:pt x="1" y="0"/>
                    <a:pt x="1" y="0"/>
                    <a:pt x="1" y="0"/>
                  </a:cubicBezTo>
                  <a:cubicBezTo>
                    <a:pt x="1" y="2"/>
                    <a:pt x="1" y="2"/>
                    <a:pt x="1" y="2"/>
                  </a:cubicBezTo>
                  <a:cubicBezTo>
                    <a:pt x="1" y="2"/>
                    <a:pt x="1" y="2"/>
                    <a:pt x="1" y="2"/>
                  </a:cubicBezTo>
                  <a:cubicBezTo>
                    <a:pt x="1" y="1"/>
                    <a:pt x="1" y="1"/>
                    <a:pt x="2" y="1"/>
                  </a:cubicBezTo>
                  <a:cubicBezTo>
                    <a:pt x="2" y="0"/>
                    <a:pt x="2" y="0"/>
                    <a:pt x="3" y="0"/>
                  </a:cubicBezTo>
                  <a:cubicBezTo>
                    <a:pt x="3" y="0"/>
                    <a:pt x="3" y="0"/>
                    <a:pt x="3" y="0"/>
                  </a:cubicBezTo>
                  <a:lnTo>
                    <a:pt x="3" y="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21" name="Freeform 34"/>
            <p:cNvSpPr>
              <a:spLocks/>
            </p:cNvSpPr>
            <p:nvPr/>
          </p:nvSpPr>
          <p:spPr bwMode="auto">
            <a:xfrm>
              <a:off x="2795" y="3084"/>
              <a:ext cx="12" cy="25"/>
            </a:xfrm>
            <a:custGeom>
              <a:avLst/>
              <a:gdLst>
                <a:gd name="T0" fmla="*/ 4 w 4"/>
                <a:gd name="T1" fmla="*/ 8 h 9"/>
                <a:gd name="T2" fmla="*/ 3 w 4"/>
                <a:gd name="T3" fmla="*/ 9 h 9"/>
                <a:gd name="T4" fmla="*/ 1 w 4"/>
                <a:gd name="T5" fmla="*/ 7 h 9"/>
                <a:gd name="T6" fmla="*/ 1 w 4"/>
                <a:gd name="T7" fmla="*/ 3 h 9"/>
                <a:gd name="T8" fmla="*/ 0 w 4"/>
                <a:gd name="T9" fmla="*/ 3 h 9"/>
                <a:gd name="T10" fmla="*/ 0 w 4"/>
                <a:gd name="T11" fmla="*/ 2 h 9"/>
                <a:gd name="T12" fmla="*/ 1 w 4"/>
                <a:gd name="T13" fmla="*/ 2 h 9"/>
                <a:gd name="T14" fmla="*/ 1 w 4"/>
                <a:gd name="T15" fmla="*/ 1 h 9"/>
                <a:gd name="T16" fmla="*/ 2 w 4"/>
                <a:gd name="T17" fmla="*/ 1 h 9"/>
                <a:gd name="T18" fmla="*/ 2 w 4"/>
                <a:gd name="T19" fmla="*/ 0 h 9"/>
                <a:gd name="T20" fmla="*/ 2 w 4"/>
                <a:gd name="T21" fmla="*/ 2 h 9"/>
                <a:gd name="T22" fmla="*/ 4 w 4"/>
                <a:gd name="T23" fmla="*/ 2 h 9"/>
                <a:gd name="T24" fmla="*/ 4 w 4"/>
                <a:gd name="T25" fmla="*/ 3 h 9"/>
                <a:gd name="T26" fmla="*/ 2 w 4"/>
                <a:gd name="T27" fmla="*/ 3 h 9"/>
                <a:gd name="T28" fmla="*/ 2 w 4"/>
                <a:gd name="T29" fmla="*/ 7 h 9"/>
                <a:gd name="T30" fmla="*/ 2 w 4"/>
                <a:gd name="T31" fmla="*/ 8 h 9"/>
                <a:gd name="T32" fmla="*/ 3 w 4"/>
                <a:gd name="T33" fmla="*/ 8 h 9"/>
                <a:gd name="T34" fmla="*/ 4 w 4"/>
                <a:gd name="T35" fmla="*/ 8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 h="9">
                  <a:moveTo>
                    <a:pt x="4" y="8"/>
                  </a:moveTo>
                  <a:cubicBezTo>
                    <a:pt x="3" y="9"/>
                    <a:pt x="3" y="9"/>
                    <a:pt x="3" y="9"/>
                  </a:cubicBezTo>
                  <a:cubicBezTo>
                    <a:pt x="2" y="9"/>
                    <a:pt x="1" y="8"/>
                    <a:pt x="1" y="7"/>
                  </a:cubicBezTo>
                  <a:cubicBezTo>
                    <a:pt x="1" y="3"/>
                    <a:pt x="1" y="3"/>
                    <a:pt x="1" y="3"/>
                  </a:cubicBezTo>
                  <a:cubicBezTo>
                    <a:pt x="0" y="3"/>
                    <a:pt x="0" y="3"/>
                    <a:pt x="0" y="3"/>
                  </a:cubicBezTo>
                  <a:cubicBezTo>
                    <a:pt x="0" y="2"/>
                    <a:pt x="0" y="2"/>
                    <a:pt x="0" y="2"/>
                  </a:cubicBezTo>
                  <a:cubicBezTo>
                    <a:pt x="1" y="2"/>
                    <a:pt x="1" y="2"/>
                    <a:pt x="1" y="2"/>
                  </a:cubicBezTo>
                  <a:cubicBezTo>
                    <a:pt x="1" y="1"/>
                    <a:pt x="1" y="1"/>
                    <a:pt x="1" y="1"/>
                  </a:cubicBezTo>
                  <a:cubicBezTo>
                    <a:pt x="2" y="1"/>
                    <a:pt x="2" y="1"/>
                    <a:pt x="2" y="1"/>
                  </a:cubicBezTo>
                  <a:cubicBezTo>
                    <a:pt x="2" y="1"/>
                    <a:pt x="2" y="0"/>
                    <a:pt x="2" y="0"/>
                  </a:cubicBezTo>
                  <a:cubicBezTo>
                    <a:pt x="2" y="2"/>
                    <a:pt x="2" y="2"/>
                    <a:pt x="2" y="2"/>
                  </a:cubicBezTo>
                  <a:cubicBezTo>
                    <a:pt x="4" y="2"/>
                    <a:pt x="4" y="2"/>
                    <a:pt x="4" y="2"/>
                  </a:cubicBezTo>
                  <a:cubicBezTo>
                    <a:pt x="4" y="3"/>
                    <a:pt x="4" y="3"/>
                    <a:pt x="4" y="3"/>
                  </a:cubicBezTo>
                  <a:cubicBezTo>
                    <a:pt x="2" y="3"/>
                    <a:pt x="2" y="3"/>
                    <a:pt x="2" y="3"/>
                  </a:cubicBezTo>
                  <a:cubicBezTo>
                    <a:pt x="2" y="7"/>
                    <a:pt x="2" y="7"/>
                    <a:pt x="2" y="7"/>
                  </a:cubicBezTo>
                  <a:cubicBezTo>
                    <a:pt x="2" y="7"/>
                    <a:pt x="2" y="8"/>
                    <a:pt x="2" y="8"/>
                  </a:cubicBezTo>
                  <a:cubicBezTo>
                    <a:pt x="2" y="8"/>
                    <a:pt x="3" y="8"/>
                    <a:pt x="3" y="8"/>
                  </a:cubicBezTo>
                  <a:cubicBezTo>
                    <a:pt x="3" y="8"/>
                    <a:pt x="3" y="8"/>
                    <a:pt x="4"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22" name="Freeform 35"/>
            <p:cNvSpPr>
              <a:spLocks/>
            </p:cNvSpPr>
            <p:nvPr/>
          </p:nvSpPr>
          <p:spPr bwMode="auto">
            <a:xfrm>
              <a:off x="2255" y="3078"/>
              <a:ext cx="323" cy="792"/>
            </a:xfrm>
            <a:custGeom>
              <a:avLst/>
              <a:gdLst>
                <a:gd name="T0" fmla="*/ 114 w 114"/>
                <a:gd name="T1" fmla="*/ 266 h 279"/>
                <a:gd name="T2" fmla="*/ 101 w 114"/>
                <a:gd name="T3" fmla="*/ 279 h 279"/>
                <a:gd name="T4" fmla="*/ 13 w 114"/>
                <a:gd name="T5" fmla="*/ 279 h 279"/>
                <a:gd name="T6" fmla="*/ 0 w 114"/>
                <a:gd name="T7" fmla="*/ 266 h 279"/>
                <a:gd name="T8" fmla="*/ 0 w 114"/>
                <a:gd name="T9" fmla="*/ 13 h 279"/>
                <a:gd name="T10" fmla="*/ 13 w 114"/>
                <a:gd name="T11" fmla="*/ 0 h 279"/>
                <a:gd name="T12" fmla="*/ 101 w 114"/>
                <a:gd name="T13" fmla="*/ 0 h 279"/>
                <a:gd name="T14" fmla="*/ 114 w 114"/>
                <a:gd name="T15" fmla="*/ 13 h 279"/>
                <a:gd name="T16" fmla="*/ 114 w 114"/>
                <a:gd name="T17" fmla="*/ 26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279">
                  <a:moveTo>
                    <a:pt x="114" y="266"/>
                  </a:moveTo>
                  <a:cubicBezTo>
                    <a:pt x="114" y="273"/>
                    <a:pt x="108" y="279"/>
                    <a:pt x="101" y="279"/>
                  </a:cubicBezTo>
                  <a:cubicBezTo>
                    <a:pt x="13" y="279"/>
                    <a:pt x="13" y="279"/>
                    <a:pt x="13" y="279"/>
                  </a:cubicBezTo>
                  <a:cubicBezTo>
                    <a:pt x="6" y="279"/>
                    <a:pt x="0" y="273"/>
                    <a:pt x="0" y="266"/>
                  </a:cubicBezTo>
                  <a:cubicBezTo>
                    <a:pt x="0" y="13"/>
                    <a:pt x="0" y="13"/>
                    <a:pt x="0" y="13"/>
                  </a:cubicBezTo>
                  <a:cubicBezTo>
                    <a:pt x="0" y="6"/>
                    <a:pt x="6" y="0"/>
                    <a:pt x="13" y="0"/>
                  </a:cubicBezTo>
                  <a:cubicBezTo>
                    <a:pt x="101" y="0"/>
                    <a:pt x="101" y="0"/>
                    <a:pt x="101" y="0"/>
                  </a:cubicBezTo>
                  <a:cubicBezTo>
                    <a:pt x="108" y="0"/>
                    <a:pt x="114" y="6"/>
                    <a:pt x="114" y="13"/>
                  </a:cubicBezTo>
                  <a:lnTo>
                    <a:pt x="114" y="266"/>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23" name="Oval 36"/>
            <p:cNvSpPr>
              <a:spLocks noChangeArrowheads="1"/>
            </p:cNvSpPr>
            <p:nvPr/>
          </p:nvSpPr>
          <p:spPr bwMode="auto">
            <a:xfrm>
              <a:off x="2289" y="3470"/>
              <a:ext cx="71" cy="68"/>
            </a:xfrm>
            <a:prstGeom prst="ellipse">
              <a:avLst/>
            </a:pr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24" name="Rectangle 37"/>
            <p:cNvSpPr>
              <a:spLocks noChangeArrowheads="1"/>
            </p:cNvSpPr>
            <p:nvPr/>
          </p:nvSpPr>
          <p:spPr bwMode="auto">
            <a:xfrm>
              <a:off x="2255" y="3262"/>
              <a:ext cx="323" cy="1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25" name="Rectangle 38"/>
            <p:cNvSpPr>
              <a:spLocks noChangeArrowheads="1"/>
            </p:cNvSpPr>
            <p:nvPr/>
          </p:nvSpPr>
          <p:spPr bwMode="auto">
            <a:xfrm>
              <a:off x="2391" y="3262"/>
              <a:ext cx="48" cy="12"/>
            </a:xfrm>
            <a:prstGeom prst="rect">
              <a:avLst/>
            </a:prstGeom>
            <a:solidFill>
              <a:srgbClr val="E811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26" name="Oval 39"/>
            <p:cNvSpPr>
              <a:spLocks noChangeArrowheads="1"/>
            </p:cNvSpPr>
            <p:nvPr/>
          </p:nvSpPr>
          <p:spPr bwMode="auto">
            <a:xfrm>
              <a:off x="2513" y="3120"/>
              <a:ext cx="19" cy="23"/>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27" name="Freeform 40"/>
            <p:cNvSpPr>
              <a:spLocks/>
            </p:cNvSpPr>
            <p:nvPr/>
          </p:nvSpPr>
          <p:spPr bwMode="auto">
            <a:xfrm>
              <a:off x="3537" y="3765"/>
              <a:ext cx="164" cy="77"/>
            </a:xfrm>
            <a:custGeom>
              <a:avLst/>
              <a:gdLst>
                <a:gd name="T0" fmla="*/ 55 w 58"/>
                <a:gd name="T1" fmla="*/ 8 h 27"/>
                <a:gd name="T2" fmla="*/ 54 w 58"/>
                <a:gd name="T3" fmla="*/ 7 h 27"/>
                <a:gd name="T4" fmla="*/ 29 w 58"/>
                <a:gd name="T5" fmla="*/ 0 h 27"/>
                <a:gd name="T6" fmla="*/ 4 w 58"/>
                <a:gd name="T7" fmla="*/ 7 h 27"/>
                <a:gd name="T8" fmla="*/ 3 w 58"/>
                <a:gd name="T9" fmla="*/ 8 h 27"/>
                <a:gd name="T10" fmla="*/ 0 w 58"/>
                <a:gd name="T11" fmla="*/ 13 h 27"/>
                <a:gd name="T12" fmla="*/ 0 w 58"/>
                <a:gd name="T13" fmla="*/ 22 h 27"/>
                <a:gd name="T14" fmla="*/ 6 w 58"/>
                <a:gd name="T15" fmla="*/ 27 h 27"/>
                <a:gd name="T16" fmla="*/ 53 w 58"/>
                <a:gd name="T17" fmla="*/ 27 h 27"/>
                <a:gd name="T18" fmla="*/ 58 w 58"/>
                <a:gd name="T19" fmla="*/ 22 h 27"/>
                <a:gd name="T20" fmla="*/ 58 w 58"/>
                <a:gd name="T21" fmla="*/ 13 h 27"/>
                <a:gd name="T22" fmla="*/ 55 w 58"/>
                <a:gd name="T23"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27">
                  <a:moveTo>
                    <a:pt x="55" y="8"/>
                  </a:moveTo>
                  <a:cubicBezTo>
                    <a:pt x="55" y="8"/>
                    <a:pt x="55" y="8"/>
                    <a:pt x="54" y="7"/>
                  </a:cubicBezTo>
                  <a:cubicBezTo>
                    <a:pt x="47" y="3"/>
                    <a:pt x="38" y="0"/>
                    <a:pt x="29" y="0"/>
                  </a:cubicBezTo>
                  <a:cubicBezTo>
                    <a:pt x="20" y="0"/>
                    <a:pt x="11" y="3"/>
                    <a:pt x="4" y="7"/>
                  </a:cubicBezTo>
                  <a:cubicBezTo>
                    <a:pt x="4" y="8"/>
                    <a:pt x="3" y="8"/>
                    <a:pt x="3" y="8"/>
                  </a:cubicBezTo>
                  <a:cubicBezTo>
                    <a:pt x="1" y="9"/>
                    <a:pt x="0" y="11"/>
                    <a:pt x="0" y="13"/>
                  </a:cubicBezTo>
                  <a:cubicBezTo>
                    <a:pt x="0" y="22"/>
                    <a:pt x="0" y="22"/>
                    <a:pt x="0" y="22"/>
                  </a:cubicBezTo>
                  <a:cubicBezTo>
                    <a:pt x="0" y="25"/>
                    <a:pt x="3" y="27"/>
                    <a:pt x="6" y="27"/>
                  </a:cubicBezTo>
                  <a:cubicBezTo>
                    <a:pt x="53" y="27"/>
                    <a:pt x="53" y="27"/>
                    <a:pt x="53" y="27"/>
                  </a:cubicBezTo>
                  <a:cubicBezTo>
                    <a:pt x="56" y="27"/>
                    <a:pt x="58" y="25"/>
                    <a:pt x="58" y="22"/>
                  </a:cubicBezTo>
                  <a:cubicBezTo>
                    <a:pt x="58" y="13"/>
                    <a:pt x="58" y="13"/>
                    <a:pt x="58" y="13"/>
                  </a:cubicBezTo>
                  <a:cubicBezTo>
                    <a:pt x="58" y="11"/>
                    <a:pt x="57" y="9"/>
                    <a:pt x="55"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28" name="Freeform 41"/>
            <p:cNvSpPr>
              <a:spLocks/>
            </p:cNvSpPr>
            <p:nvPr/>
          </p:nvSpPr>
          <p:spPr bwMode="auto">
            <a:xfrm>
              <a:off x="3613" y="3759"/>
              <a:ext cx="14" cy="46"/>
            </a:xfrm>
            <a:custGeom>
              <a:avLst/>
              <a:gdLst>
                <a:gd name="T0" fmla="*/ 5 w 5"/>
                <a:gd name="T1" fmla="*/ 13 h 16"/>
                <a:gd name="T2" fmla="*/ 2 w 5"/>
                <a:gd name="T3" fmla="*/ 16 h 16"/>
                <a:gd name="T4" fmla="*/ 2 w 5"/>
                <a:gd name="T5" fmla="*/ 16 h 16"/>
                <a:gd name="T6" fmla="*/ 0 w 5"/>
                <a:gd name="T7" fmla="*/ 13 h 16"/>
                <a:gd name="T8" fmla="*/ 0 w 5"/>
                <a:gd name="T9" fmla="*/ 2 h 16"/>
                <a:gd name="T10" fmla="*/ 2 w 5"/>
                <a:gd name="T11" fmla="*/ 0 h 16"/>
                <a:gd name="T12" fmla="*/ 2 w 5"/>
                <a:gd name="T13" fmla="*/ 0 h 16"/>
                <a:gd name="T14" fmla="*/ 5 w 5"/>
                <a:gd name="T15" fmla="*/ 2 h 16"/>
                <a:gd name="T16" fmla="*/ 5 w 5"/>
                <a:gd name="T17"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16">
                  <a:moveTo>
                    <a:pt x="5" y="13"/>
                  </a:moveTo>
                  <a:cubicBezTo>
                    <a:pt x="5" y="15"/>
                    <a:pt x="4" y="16"/>
                    <a:pt x="2" y="16"/>
                  </a:cubicBezTo>
                  <a:cubicBezTo>
                    <a:pt x="2" y="16"/>
                    <a:pt x="2" y="16"/>
                    <a:pt x="2" y="16"/>
                  </a:cubicBezTo>
                  <a:cubicBezTo>
                    <a:pt x="1" y="16"/>
                    <a:pt x="0" y="15"/>
                    <a:pt x="0" y="13"/>
                  </a:cubicBezTo>
                  <a:cubicBezTo>
                    <a:pt x="0" y="2"/>
                    <a:pt x="0" y="2"/>
                    <a:pt x="0" y="2"/>
                  </a:cubicBezTo>
                  <a:cubicBezTo>
                    <a:pt x="0" y="1"/>
                    <a:pt x="1" y="0"/>
                    <a:pt x="2" y="0"/>
                  </a:cubicBezTo>
                  <a:cubicBezTo>
                    <a:pt x="2" y="0"/>
                    <a:pt x="2" y="0"/>
                    <a:pt x="2" y="0"/>
                  </a:cubicBezTo>
                  <a:cubicBezTo>
                    <a:pt x="4" y="0"/>
                    <a:pt x="5" y="1"/>
                    <a:pt x="5" y="2"/>
                  </a:cubicBezTo>
                  <a:lnTo>
                    <a:pt x="5" y="13"/>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29" name="Freeform 42"/>
            <p:cNvSpPr>
              <a:spLocks/>
            </p:cNvSpPr>
            <p:nvPr/>
          </p:nvSpPr>
          <p:spPr bwMode="auto">
            <a:xfrm>
              <a:off x="2691" y="3791"/>
              <a:ext cx="818" cy="71"/>
            </a:xfrm>
            <a:custGeom>
              <a:avLst/>
              <a:gdLst>
                <a:gd name="T0" fmla="*/ 818 w 818"/>
                <a:gd name="T1" fmla="*/ 71 h 71"/>
                <a:gd name="T2" fmla="*/ 0 w 818"/>
                <a:gd name="T3" fmla="*/ 71 h 71"/>
                <a:gd name="T4" fmla="*/ 65 w 818"/>
                <a:gd name="T5" fmla="*/ 0 h 71"/>
                <a:gd name="T6" fmla="*/ 750 w 818"/>
                <a:gd name="T7" fmla="*/ 0 h 71"/>
                <a:gd name="T8" fmla="*/ 818 w 818"/>
                <a:gd name="T9" fmla="*/ 71 h 71"/>
              </a:gdLst>
              <a:ahLst/>
              <a:cxnLst>
                <a:cxn ang="0">
                  <a:pos x="T0" y="T1"/>
                </a:cxn>
                <a:cxn ang="0">
                  <a:pos x="T2" y="T3"/>
                </a:cxn>
                <a:cxn ang="0">
                  <a:pos x="T4" y="T5"/>
                </a:cxn>
                <a:cxn ang="0">
                  <a:pos x="T6" y="T7"/>
                </a:cxn>
                <a:cxn ang="0">
                  <a:pos x="T8" y="T9"/>
                </a:cxn>
              </a:cxnLst>
              <a:rect l="0" t="0" r="r" b="b"/>
              <a:pathLst>
                <a:path w="818" h="71">
                  <a:moveTo>
                    <a:pt x="818" y="71"/>
                  </a:moveTo>
                  <a:lnTo>
                    <a:pt x="0" y="71"/>
                  </a:lnTo>
                  <a:lnTo>
                    <a:pt x="65" y="0"/>
                  </a:lnTo>
                  <a:lnTo>
                    <a:pt x="750" y="0"/>
                  </a:lnTo>
                  <a:lnTo>
                    <a:pt x="818" y="71"/>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30" name="Rectangle 43"/>
            <p:cNvSpPr>
              <a:spLocks noChangeArrowheads="1"/>
            </p:cNvSpPr>
            <p:nvPr/>
          </p:nvSpPr>
          <p:spPr bwMode="auto">
            <a:xfrm>
              <a:off x="2691" y="3862"/>
              <a:ext cx="818" cy="17"/>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31" name="Freeform 44"/>
            <p:cNvSpPr>
              <a:spLocks/>
            </p:cNvSpPr>
            <p:nvPr/>
          </p:nvSpPr>
          <p:spPr bwMode="auto">
            <a:xfrm>
              <a:off x="2742" y="3805"/>
              <a:ext cx="546" cy="42"/>
            </a:xfrm>
            <a:custGeom>
              <a:avLst/>
              <a:gdLst>
                <a:gd name="T0" fmla="*/ 523 w 546"/>
                <a:gd name="T1" fmla="*/ 0 h 42"/>
                <a:gd name="T2" fmla="*/ 37 w 546"/>
                <a:gd name="T3" fmla="*/ 0 h 42"/>
                <a:gd name="T4" fmla="*/ 0 w 546"/>
                <a:gd name="T5" fmla="*/ 42 h 42"/>
                <a:gd name="T6" fmla="*/ 546 w 546"/>
                <a:gd name="T7" fmla="*/ 42 h 42"/>
                <a:gd name="T8" fmla="*/ 523 w 546"/>
                <a:gd name="T9" fmla="*/ 0 h 42"/>
              </a:gdLst>
              <a:ahLst/>
              <a:cxnLst>
                <a:cxn ang="0">
                  <a:pos x="T0" y="T1"/>
                </a:cxn>
                <a:cxn ang="0">
                  <a:pos x="T2" y="T3"/>
                </a:cxn>
                <a:cxn ang="0">
                  <a:pos x="T4" y="T5"/>
                </a:cxn>
                <a:cxn ang="0">
                  <a:pos x="T6" y="T7"/>
                </a:cxn>
                <a:cxn ang="0">
                  <a:pos x="T8" y="T9"/>
                </a:cxn>
              </a:cxnLst>
              <a:rect l="0" t="0" r="r" b="b"/>
              <a:pathLst>
                <a:path w="546" h="42">
                  <a:moveTo>
                    <a:pt x="523" y="0"/>
                  </a:moveTo>
                  <a:lnTo>
                    <a:pt x="37" y="0"/>
                  </a:lnTo>
                  <a:lnTo>
                    <a:pt x="0" y="42"/>
                  </a:lnTo>
                  <a:lnTo>
                    <a:pt x="546" y="42"/>
                  </a:lnTo>
                  <a:lnTo>
                    <a:pt x="523"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32" name="Freeform 45"/>
            <p:cNvSpPr>
              <a:spLocks/>
            </p:cNvSpPr>
            <p:nvPr/>
          </p:nvSpPr>
          <p:spPr bwMode="auto">
            <a:xfrm>
              <a:off x="3285" y="3805"/>
              <a:ext cx="170" cy="42"/>
            </a:xfrm>
            <a:custGeom>
              <a:avLst/>
              <a:gdLst>
                <a:gd name="T0" fmla="*/ 0 w 170"/>
                <a:gd name="T1" fmla="*/ 0 h 42"/>
                <a:gd name="T2" fmla="*/ 133 w 170"/>
                <a:gd name="T3" fmla="*/ 0 h 42"/>
                <a:gd name="T4" fmla="*/ 170 w 170"/>
                <a:gd name="T5" fmla="*/ 42 h 42"/>
                <a:gd name="T6" fmla="*/ 28 w 170"/>
                <a:gd name="T7" fmla="*/ 42 h 42"/>
                <a:gd name="T8" fmla="*/ 0 w 170"/>
                <a:gd name="T9" fmla="*/ 0 h 42"/>
              </a:gdLst>
              <a:ahLst/>
              <a:cxnLst>
                <a:cxn ang="0">
                  <a:pos x="T0" y="T1"/>
                </a:cxn>
                <a:cxn ang="0">
                  <a:pos x="T2" y="T3"/>
                </a:cxn>
                <a:cxn ang="0">
                  <a:pos x="T4" y="T5"/>
                </a:cxn>
                <a:cxn ang="0">
                  <a:pos x="T6" y="T7"/>
                </a:cxn>
                <a:cxn ang="0">
                  <a:pos x="T8" y="T9"/>
                </a:cxn>
              </a:cxnLst>
              <a:rect l="0" t="0" r="r" b="b"/>
              <a:pathLst>
                <a:path w="170" h="42">
                  <a:moveTo>
                    <a:pt x="0" y="0"/>
                  </a:moveTo>
                  <a:lnTo>
                    <a:pt x="133" y="0"/>
                  </a:lnTo>
                  <a:lnTo>
                    <a:pt x="170" y="42"/>
                  </a:lnTo>
                  <a:lnTo>
                    <a:pt x="28" y="42"/>
                  </a:lnTo>
                  <a:lnTo>
                    <a:pt x="0" y="0"/>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33" name="Rectangle 46"/>
            <p:cNvSpPr>
              <a:spLocks noChangeArrowheads="1"/>
            </p:cNvSpPr>
            <p:nvPr/>
          </p:nvSpPr>
          <p:spPr bwMode="auto">
            <a:xfrm>
              <a:off x="2745" y="3830"/>
              <a:ext cx="710" cy="6"/>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834" name="Rectangle 47"/>
            <p:cNvSpPr>
              <a:spLocks noChangeArrowheads="1"/>
            </p:cNvSpPr>
            <p:nvPr/>
          </p:nvSpPr>
          <p:spPr bwMode="auto">
            <a:xfrm>
              <a:off x="2745" y="3816"/>
              <a:ext cx="710" cy="3"/>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837" name="Title 1"/>
          <p:cNvSpPr>
            <a:spLocks noGrp="1"/>
          </p:cNvSpPr>
          <p:nvPr>
            <p:ph type="title"/>
          </p:nvPr>
        </p:nvSpPr>
        <p:spPr/>
        <p:txBody>
          <a:bodyPr/>
          <a:lstStyle/>
          <a:p>
            <a:pPr algn="l"/>
            <a:r>
              <a:rPr lang="en-US" sz="4800">
                <a:solidFill>
                  <a:schemeClr val="tx1">
                    <a:lumMod val="75000"/>
                  </a:schemeClr>
                </a:solidFill>
                <a:latin typeface="Segoe UI Light" panose="020B0502040204020203" pitchFamily="34" charset="0"/>
                <a:cs typeface="Segoe UI Light" panose="020B0502040204020203" pitchFamily="34" charset="0"/>
              </a:rPr>
              <a:t>TCP connection establishment</a:t>
            </a:r>
          </a:p>
        </p:txBody>
      </p:sp>
      <p:sp>
        <p:nvSpPr>
          <p:cNvPr id="302" name="TextBox 301"/>
          <p:cNvSpPr txBox="1"/>
          <p:nvPr/>
        </p:nvSpPr>
        <p:spPr>
          <a:xfrm>
            <a:off x="1650983" y="1696876"/>
            <a:ext cx="2720093" cy="182299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306" normalizeH="0" baseline="0" noProof="0">
                <a:ln>
                  <a:noFill/>
                </a:ln>
                <a:solidFill>
                  <a:schemeClr val="accent2">
                    <a:lumMod val="40000"/>
                    <a:lumOff val="60000"/>
                  </a:schemeClr>
                </a:solidFill>
                <a:effectLst/>
                <a:uLnTx/>
                <a:uFillTx/>
                <a:cs typeface="Segoe UI Light" panose="020B0502040204020203" pitchFamily="34" charset="0"/>
              </a:rPr>
              <a:t>100.1.0.1</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306" normalizeH="0" baseline="0" noProof="0">
                <a:ln>
                  <a:noFill/>
                </a:ln>
                <a:solidFill>
                  <a:schemeClr val="accent2">
                    <a:lumMod val="40000"/>
                    <a:lumOff val="60000"/>
                  </a:schemeClr>
                </a:solidFill>
                <a:effectLst/>
                <a:uLnTx/>
                <a:uFillTx/>
                <a:cs typeface="Segoe UI Light" panose="020B0502040204020203" pitchFamily="34" charset="0"/>
              </a:rPr>
              <a:t>100.1.0.2</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306" normalizeH="0" baseline="0" noProof="0">
                <a:ln>
                  <a:noFill/>
                </a:ln>
                <a:solidFill>
                  <a:schemeClr val="accent2">
                    <a:lumMod val="40000"/>
                    <a:lumOff val="60000"/>
                  </a:schemeClr>
                </a:solidFill>
                <a:effectLst/>
                <a:uLnTx/>
                <a:uFillTx/>
                <a:cs typeface="Segoe UI Light" panose="020B0502040204020203" pitchFamily="34" charset="0"/>
              </a:rPr>
              <a:t>100.1.0.3</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306" normalizeH="0" baseline="0" noProof="0">
                <a:ln>
                  <a:noFill/>
                </a:ln>
                <a:solidFill>
                  <a:schemeClr val="accent2">
                    <a:lumMod val="40000"/>
                    <a:lumOff val="60000"/>
                  </a:schemeClr>
                </a:solidFill>
                <a:effectLst/>
                <a:uLnTx/>
                <a:uFillTx/>
                <a:cs typeface="Segoe UI Light" panose="020B0502040204020203" pitchFamily="34" charset="0"/>
              </a:rPr>
              <a:t>100.1.0.4</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306" normalizeH="0" baseline="0" noProof="0">
                <a:ln>
                  <a:noFill/>
                </a:ln>
                <a:solidFill>
                  <a:schemeClr val="accent2">
                    <a:lumMod val="40000"/>
                    <a:lumOff val="60000"/>
                  </a:schemeClr>
                </a:solidFill>
                <a:effectLst/>
                <a:uLnTx/>
                <a:uFillTx/>
                <a:cs typeface="Segoe UI Light" panose="020B0502040204020203" pitchFamily="34" charset="0"/>
              </a:rPr>
              <a:t>100.1.0.5</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36" b="0" i="0" u="none" strike="noStrike" kern="0" cap="none" spc="306" normalizeH="0" baseline="0" noProof="0">
                <a:ln>
                  <a:noFill/>
                </a:ln>
                <a:solidFill>
                  <a:schemeClr val="accent2">
                    <a:lumMod val="40000"/>
                    <a:lumOff val="60000"/>
                  </a:schemeClr>
                </a:solidFill>
                <a:effectLst/>
                <a:uLnTx/>
                <a:uFillTx/>
                <a:cs typeface="Segoe UI Light" panose="020B0502040204020203" pitchFamily="34" charset="0"/>
              </a:rPr>
              <a:t>100.1.0.6</a:t>
            </a:r>
          </a:p>
        </p:txBody>
      </p:sp>
      <p:grpSp>
        <p:nvGrpSpPr>
          <p:cNvPr id="304" name="Group 303"/>
          <p:cNvGrpSpPr/>
          <p:nvPr/>
        </p:nvGrpSpPr>
        <p:grpSpPr>
          <a:xfrm>
            <a:off x="828595" y="2503194"/>
            <a:ext cx="1026448" cy="2149445"/>
            <a:chOff x="3765550" y="2930525"/>
            <a:chExt cx="320675" cy="671513"/>
          </a:xfrm>
        </p:grpSpPr>
        <p:sp>
          <p:nvSpPr>
            <p:cNvPr id="306" name="Rectangle 8"/>
            <p:cNvSpPr>
              <a:spLocks noChangeArrowheads="1"/>
            </p:cNvSpPr>
            <p:nvPr/>
          </p:nvSpPr>
          <p:spPr bwMode="auto">
            <a:xfrm>
              <a:off x="3765550" y="2930525"/>
              <a:ext cx="320675" cy="671513"/>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07" name="Rectangle 9"/>
            <p:cNvSpPr>
              <a:spLocks noChangeArrowheads="1"/>
            </p:cNvSpPr>
            <p:nvPr/>
          </p:nvSpPr>
          <p:spPr bwMode="auto">
            <a:xfrm>
              <a:off x="3794125" y="2963862"/>
              <a:ext cx="260350" cy="5826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08" name="Rectangle 10"/>
            <p:cNvSpPr>
              <a:spLocks noChangeArrowheads="1"/>
            </p:cNvSpPr>
            <p:nvPr/>
          </p:nvSpPr>
          <p:spPr bwMode="auto">
            <a:xfrm>
              <a:off x="3810000" y="2982912"/>
              <a:ext cx="231775" cy="587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09" name="Rectangle 11"/>
            <p:cNvSpPr>
              <a:spLocks noChangeArrowheads="1"/>
            </p:cNvSpPr>
            <p:nvPr/>
          </p:nvSpPr>
          <p:spPr bwMode="auto">
            <a:xfrm>
              <a:off x="3819525" y="29908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10" name="Rectangle 12"/>
            <p:cNvSpPr>
              <a:spLocks noChangeArrowheads="1"/>
            </p:cNvSpPr>
            <p:nvPr/>
          </p:nvSpPr>
          <p:spPr bwMode="auto">
            <a:xfrm>
              <a:off x="3832225" y="29908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11" name="Rectangle 13"/>
            <p:cNvSpPr>
              <a:spLocks noChangeArrowheads="1"/>
            </p:cNvSpPr>
            <p:nvPr/>
          </p:nvSpPr>
          <p:spPr bwMode="auto">
            <a:xfrm>
              <a:off x="3844925" y="2990850"/>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12" name="Rectangle 14"/>
            <p:cNvSpPr>
              <a:spLocks noChangeArrowheads="1"/>
            </p:cNvSpPr>
            <p:nvPr/>
          </p:nvSpPr>
          <p:spPr bwMode="auto">
            <a:xfrm>
              <a:off x="3859213" y="29908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13" name="Rectangle 15"/>
            <p:cNvSpPr>
              <a:spLocks noChangeArrowheads="1"/>
            </p:cNvSpPr>
            <p:nvPr/>
          </p:nvSpPr>
          <p:spPr bwMode="auto">
            <a:xfrm>
              <a:off x="3871913" y="29908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14" name="Rectangle 16"/>
            <p:cNvSpPr>
              <a:spLocks noChangeArrowheads="1"/>
            </p:cNvSpPr>
            <p:nvPr/>
          </p:nvSpPr>
          <p:spPr bwMode="auto">
            <a:xfrm>
              <a:off x="3886200" y="29908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15" name="Oval 17"/>
            <p:cNvSpPr>
              <a:spLocks noChangeArrowheads="1"/>
            </p:cNvSpPr>
            <p:nvPr/>
          </p:nvSpPr>
          <p:spPr bwMode="auto">
            <a:xfrm>
              <a:off x="4005263" y="3005137"/>
              <a:ext cx="15875" cy="1428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16" name="Rectangle 18"/>
            <p:cNvSpPr>
              <a:spLocks noChangeArrowheads="1"/>
            </p:cNvSpPr>
            <p:nvPr/>
          </p:nvSpPr>
          <p:spPr bwMode="auto">
            <a:xfrm>
              <a:off x="3810000" y="3057525"/>
              <a:ext cx="231775" cy="603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17" name="Rectangle 19"/>
            <p:cNvSpPr>
              <a:spLocks noChangeArrowheads="1"/>
            </p:cNvSpPr>
            <p:nvPr/>
          </p:nvSpPr>
          <p:spPr bwMode="auto">
            <a:xfrm>
              <a:off x="3819525" y="30670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18" name="Rectangle 20"/>
            <p:cNvSpPr>
              <a:spLocks noChangeArrowheads="1"/>
            </p:cNvSpPr>
            <p:nvPr/>
          </p:nvSpPr>
          <p:spPr bwMode="auto">
            <a:xfrm>
              <a:off x="3832225" y="30670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19" name="Rectangle 21"/>
            <p:cNvSpPr>
              <a:spLocks noChangeArrowheads="1"/>
            </p:cNvSpPr>
            <p:nvPr/>
          </p:nvSpPr>
          <p:spPr bwMode="auto">
            <a:xfrm>
              <a:off x="3844925" y="3067050"/>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20" name="Rectangle 22"/>
            <p:cNvSpPr>
              <a:spLocks noChangeArrowheads="1"/>
            </p:cNvSpPr>
            <p:nvPr/>
          </p:nvSpPr>
          <p:spPr bwMode="auto">
            <a:xfrm>
              <a:off x="3859213" y="30670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21" name="Rectangle 23"/>
            <p:cNvSpPr>
              <a:spLocks noChangeArrowheads="1"/>
            </p:cNvSpPr>
            <p:nvPr/>
          </p:nvSpPr>
          <p:spPr bwMode="auto">
            <a:xfrm>
              <a:off x="3871913" y="30670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22" name="Rectangle 24"/>
            <p:cNvSpPr>
              <a:spLocks noChangeArrowheads="1"/>
            </p:cNvSpPr>
            <p:nvPr/>
          </p:nvSpPr>
          <p:spPr bwMode="auto">
            <a:xfrm>
              <a:off x="3886200" y="30670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23" name="Oval 25"/>
            <p:cNvSpPr>
              <a:spLocks noChangeArrowheads="1"/>
            </p:cNvSpPr>
            <p:nvPr/>
          </p:nvSpPr>
          <p:spPr bwMode="auto">
            <a:xfrm>
              <a:off x="4005263" y="3079750"/>
              <a:ext cx="15875" cy="158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24" name="Rectangle 26"/>
            <p:cNvSpPr>
              <a:spLocks noChangeArrowheads="1"/>
            </p:cNvSpPr>
            <p:nvPr/>
          </p:nvSpPr>
          <p:spPr bwMode="auto">
            <a:xfrm>
              <a:off x="3810000" y="3133725"/>
              <a:ext cx="231775" cy="603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25" name="Rectangle 27"/>
            <p:cNvSpPr>
              <a:spLocks noChangeArrowheads="1"/>
            </p:cNvSpPr>
            <p:nvPr/>
          </p:nvSpPr>
          <p:spPr bwMode="auto">
            <a:xfrm>
              <a:off x="3819525" y="3141662"/>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26" name="Rectangle 28"/>
            <p:cNvSpPr>
              <a:spLocks noChangeArrowheads="1"/>
            </p:cNvSpPr>
            <p:nvPr/>
          </p:nvSpPr>
          <p:spPr bwMode="auto">
            <a:xfrm>
              <a:off x="3832225" y="3141662"/>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27" name="Rectangle 29"/>
            <p:cNvSpPr>
              <a:spLocks noChangeArrowheads="1"/>
            </p:cNvSpPr>
            <p:nvPr/>
          </p:nvSpPr>
          <p:spPr bwMode="auto">
            <a:xfrm>
              <a:off x="3844925" y="3141662"/>
              <a:ext cx="7938"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28" name="Rectangle 30"/>
            <p:cNvSpPr>
              <a:spLocks noChangeArrowheads="1"/>
            </p:cNvSpPr>
            <p:nvPr/>
          </p:nvSpPr>
          <p:spPr bwMode="auto">
            <a:xfrm>
              <a:off x="3859213" y="3141662"/>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29" name="Rectangle 31"/>
            <p:cNvSpPr>
              <a:spLocks noChangeArrowheads="1"/>
            </p:cNvSpPr>
            <p:nvPr/>
          </p:nvSpPr>
          <p:spPr bwMode="auto">
            <a:xfrm>
              <a:off x="3871913" y="3141662"/>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30" name="Rectangle 32"/>
            <p:cNvSpPr>
              <a:spLocks noChangeArrowheads="1"/>
            </p:cNvSpPr>
            <p:nvPr/>
          </p:nvSpPr>
          <p:spPr bwMode="auto">
            <a:xfrm>
              <a:off x="3886200" y="3141662"/>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31" name="Oval 33"/>
            <p:cNvSpPr>
              <a:spLocks noChangeArrowheads="1"/>
            </p:cNvSpPr>
            <p:nvPr/>
          </p:nvSpPr>
          <p:spPr bwMode="auto">
            <a:xfrm>
              <a:off x="4005263" y="3155950"/>
              <a:ext cx="15875" cy="158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32" name="Rectangle 34"/>
            <p:cNvSpPr>
              <a:spLocks noChangeArrowheads="1"/>
            </p:cNvSpPr>
            <p:nvPr/>
          </p:nvSpPr>
          <p:spPr bwMode="auto">
            <a:xfrm>
              <a:off x="3810000" y="3208337"/>
              <a:ext cx="231775" cy="603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33" name="Rectangle 35"/>
            <p:cNvSpPr>
              <a:spLocks noChangeArrowheads="1"/>
            </p:cNvSpPr>
            <p:nvPr/>
          </p:nvSpPr>
          <p:spPr bwMode="auto">
            <a:xfrm>
              <a:off x="3819525" y="32178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34" name="Rectangle 36"/>
            <p:cNvSpPr>
              <a:spLocks noChangeArrowheads="1"/>
            </p:cNvSpPr>
            <p:nvPr/>
          </p:nvSpPr>
          <p:spPr bwMode="auto">
            <a:xfrm>
              <a:off x="3832225" y="32178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35" name="Rectangle 37"/>
            <p:cNvSpPr>
              <a:spLocks noChangeArrowheads="1"/>
            </p:cNvSpPr>
            <p:nvPr/>
          </p:nvSpPr>
          <p:spPr bwMode="auto">
            <a:xfrm>
              <a:off x="3844925" y="3217862"/>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36" name="Rectangle 38"/>
            <p:cNvSpPr>
              <a:spLocks noChangeArrowheads="1"/>
            </p:cNvSpPr>
            <p:nvPr/>
          </p:nvSpPr>
          <p:spPr bwMode="auto">
            <a:xfrm>
              <a:off x="3859213" y="32178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37" name="Rectangle 39"/>
            <p:cNvSpPr>
              <a:spLocks noChangeArrowheads="1"/>
            </p:cNvSpPr>
            <p:nvPr/>
          </p:nvSpPr>
          <p:spPr bwMode="auto">
            <a:xfrm>
              <a:off x="3871913" y="32178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38" name="Rectangle 40"/>
            <p:cNvSpPr>
              <a:spLocks noChangeArrowheads="1"/>
            </p:cNvSpPr>
            <p:nvPr/>
          </p:nvSpPr>
          <p:spPr bwMode="auto">
            <a:xfrm>
              <a:off x="3886200" y="32178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39" name="Oval 41"/>
            <p:cNvSpPr>
              <a:spLocks noChangeArrowheads="1"/>
            </p:cNvSpPr>
            <p:nvPr/>
          </p:nvSpPr>
          <p:spPr bwMode="auto">
            <a:xfrm>
              <a:off x="4005263" y="3230562"/>
              <a:ext cx="15875" cy="1428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40" name="Rectangle 42"/>
            <p:cNvSpPr>
              <a:spLocks noChangeArrowheads="1"/>
            </p:cNvSpPr>
            <p:nvPr/>
          </p:nvSpPr>
          <p:spPr bwMode="auto">
            <a:xfrm>
              <a:off x="3810000" y="3284537"/>
              <a:ext cx="231775" cy="603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41" name="Rectangle 43"/>
            <p:cNvSpPr>
              <a:spLocks noChangeArrowheads="1"/>
            </p:cNvSpPr>
            <p:nvPr/>
          </p:nvSpPr>
          <p:spPr bwMode="auto">
            <a:xfrm>
              <a:off x="3819525" y="32940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42" name="Rectangle 44"/>
            <p:cNvSpPr>
              <a:spLocks noChangeArrowheads="1"/>
            </p:cNvSpPr>
            <p:nvPr/>
          </p:nvSpPr>
          <p:spPr bwMode="auto">
            <a:xfrm>
              <a:off x="3832225" y="32940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43" name="Rectangle 45"/>
            <p:cNvSpPr>
              <a:spLocks noChangeArrowheads="1"/>
            </p:cNvSpPr>
            <p:nvPr/>
          </p:nvSpPr>
          <p:spPr bwMode="auto">
            <a:xfrm>
              <a:off x="3844925" y="3294062"/>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44" name="Rectangle 46"/>
            <p:cNvSpPr>
              <a:spLocks noChangeArrowheads="1"/>
            </p:cNvSpPr>
            <p:nvPr/>
          </p:nvSpPr>
          <p:spPr bwMode="auto">
            <a:xfrm>
              <a:off x="3859213" y="32940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45" name="Rectangle 47"/>
            <p:cNvSpPr>
              <a:spLocks noChangeArrowheads="1"/>
            </p:cNvSpPr>
            <p:nvPr/>
          </p:nvSpPr>
          <p:spPr bwMode="auto">
            <a:xfrm>
              <a:off x="3871913" y="32940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46" name="Rectangle 48"/>
            <p:cNvSpPr>
              <a:spLocks noChangeArrowheads="1"/>
            </p:cNvSpPr>
            <p:nvPr/>
          </p:nvSpPr>
          <p:spPr bwMode="auto">
            <a:xfrm>
              <a:off x="3886200" y="32940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47" name="Oval 49"/>
            <p:cNvSpPr>
              <a:spLocks noChangeArrowheads="1"/>
            </p:cNvSpPr>
            <p:nvPr/>
          </p:nvSpPr>
          <p:spPr bwMode="auto">
            <a:xfrm>
              <a:off x="4005263" y="3306762"/>
              <a:ext cx="15875" cy="1270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48" name="Rectangle 50"/>
            <p:cNvSpPr>
              <a:spLocks noChangeArrowheads="1"/>
            </p:cNvSpPr>
            <p:nvPr/>
          </p:nvSpPr>
          <p:spPr bwMode="auto">
            <a:xfrm>
              <a:off x="3810000" y="3359150"/>
              <a:ext cx="231775" cy="603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49" name="Rectangle 51"/>
            <p:cNvSpPr>
              <a:spLocks noChangeArrowheads="1"/>
            </p:cNvSpPr>
            <p:nvPr/>
          </p:nvSpPr>
          <p:spPr bwMode="auto">
            <a:xfrm>
              <a:off x="3819525" y="33686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50" name="Rectangle 52"/>
            <p:cNvSpPr>
              <a:spLocks noChangeArrowheads="1"/>
            </p:cNvSpPr>
            <p:nvPr/>
          </p:nvSpPr>
          <p:spPr bwMode="auto">
            <a:xfrm>
              <a:off x="3832225" y="33686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51" name="Rectangle 53"/>
            <p:cNvSpPr>
              <a:spLocks noChangeArrowheads="1"/>
            </p:cNvSpPr>
            <p:nvPr/>
          </p:nvSpPr>
          <p:spPr bwMode="auto">
            <a:xfrm>
              <a:off x="3844925" y="3368675"/>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52" name="Rectangle 54"/>
            <p:cNvSpPr>
              <a:spLocks noChangeArrowheads="1"/>
            </p:cNvSpPr>
            <p:nvPr/>
          </p:nvSpPr>
          <p:spPr bwMode="auto">
            <a:xfrm>
              <a:off x="3859213" y="33686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53" name="Rectangle 55"/>
            <p:cNvSpPr>
              <a:spLocks noChangeArrowheads="1"/>
            </p:cNvSpPr>
            <p:nvPr/>
          </p:nvSpPr>
          <p:spPr bwMode="auto">
            <a:xfrm>
              <a:off x="3871913" y="33686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54" name="Rectangle 56"/>
            <p:cNvSpPr>
              <a:spLocks noChangeArrowheads="1"/>
            </p:cNvSpPr>
            <p:nvPr/>
          </p:nvSpPr>
          <p:spPr bwMode="auto">
            <a:xfrm>
              <a:off x="3886200" y="33686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55" name="Oval 57"/>
            <p:cNvSpPr>
              <a:spLocks noChangeArrowheads="1"/>
            </p:cNvSpPr>
            <p:nvPr/>
          </p:nvSpPr>
          <p:spPr bwMode="auto">
            <a:xfrm>
              <a:off x="4005263" y="3381375"/>
              <a:ext cx="15875" cy="1428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56" name="Rectangle 58"/>
            <p:cNvSpPr>
              <a:spLocks noChangeArrowheads="1"/>
            </p:cNvSpPr>
            <p:nvPr/>
          </p:nvSpPr>
          <p:spPr bwMode="auto">
            <a:xfrm>
              <a:off x="3810000" y="3435350"/>
              <a:ext cx="231775" cy="571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57" name="Rectangle 59"/>
            <p:cNvSpPr>
              <a:spLocks noChangeArrowheads="1"/>
            </p:cNvSpPr>
            <p:nvPr/>
          </p:nvSpPr>
          <p:spPr bwMode="auto">
            <a:xfrm>
              <a:off x="3819525" y="34448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58" name="Rectangle 60"/>
            <p:cNvSpPr>
              <a:spLocks noChangeArrowheads="1"/>
            </p:cNvSpPr>
            <p:nvPr/>
          </p:nvSpPr>
          <p:spPr bwMode="auto">
            <a:xfrm>
              <a:off x="3832225" y="34448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59" name="Rectangle 61"/>
            <p:cNvSpPr>
              <a:spLocks noChangeArrowheads="1"/>
            </p:cNvSpPr>
            <p:nvPr/>
          </p:nvSpPr>
          <p:spPr bwMode="auto">
            <a:xfrm>
              <a:off x="3844925" y="3444875"/>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60" name="Rectangle 62"/>
            <p:cNvSpPr>
              <a:spLocks noChangeArrowheads="1"/>
            </p:cNvSpPr>
            <p:nvPr/>
          </p:nvSpPr>
          <p:spPr bwMode="auto">
            <a:xfrm>
              <a:off x="3859213" y="34448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61" name="Rectangle 63"/>
            <p:cNvSpPr>
              <a:spLocks noChangeArrowheads="1"/>
            </p:cNvSpPr>
            <p:nvPr/>
          </p:nvSpPr>
          <p:spPr bwMode="auto">
            <a:xfrm>
              <a:off x="3871913" y="34448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62" name="Rectangle 64"/>
            <p:cNvSpPr>
              <a:spLocks noChangeArrowheads="1"/>
            </p:cNvSpPr>
            <p:nvPr/>
          </p:nvSpPr>
          <p:spPr bwMode="auto">
            <a:xfrm>
              <a:off x="3886200" y="34448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63" name="Oval 65"/>
            <p:cNvSpPr>
              <a:spLocks noChangeArrowheads="1"/>
            </p:cNvSpPr>
            <p:nvPr/>
          </p:nvSpPr>
          <p:spPr bwMode="auto">
            <a:xfrm>
              <a:off x="4005263" y="3457575"/>
              <a:ext cx="15875" cy="1270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64" name="Rectangle 66"/>
            <p:cNvSpPr>
              <a:spLocks noChangeArrowheads="1"/>
            </p:cNvSpPr>
            <p:nvPr/>
          </p:nvSpPr>
          <p:spPr bwMode="auto">
            <a:xfrm>
              <a:off x="3765550" y="2930525"/>
              <a:ext cx="320675" cy="67151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65" name="Rectangle 67"/>
            <p:cNvSpPr>
              <a:spLocks noChangeArrowheads="1"/>
            </p:cNvSpPr>
            <p:nvPr/>
          </p:nvSpPr>
          <p:spPr bwMode="auto">
            <a:xfrm>
              <a:off x="3794125" y="2963862"/>
              <a:ext cx="260350" cy="582613"/>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66" name="Rectangle 68"/>
            <p:cNvSpPr>
              <a:spLocks noChangeArrowheads="1"/>
            </p:cNvSpPr>
            <p:nvPr/>
          </p:nvSpPr>
          <p:spPr bwMode="auto">
            <a:xfrm>
              <a:off x="3810000" y="2982912"/>
              <a:ext cx="231775" cy="58738"/>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67" name="Rectangle 69"/>
            <p:cNvSpPr>
              <a:spLocks noChangeArrowheads="1"/>
            </p:cNvSpPr>
            <p:nvPr/>
          </p:nvSpPr>
          <p:spPr bwMode="auto">
            <a:xfrm>
              <a:off x="3819525" y="29908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68" name="Rectangle 70"/>
            <p:cNvSpPr>
              <a:spLocks noChangeArrowheads="1"/>
            </p:cNvSpPr>
            <p:nvPr/>
          </p:nvSpPr>
          <p:spPr bwMode="auto">
            <a:xfrm>
              <a:off x="3832225" y="29908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69" name="Rectangle 71"/>
            <p:cNvSpPr>
              <a:spLocks noChangeArrowheads="1"/>
            </p:cNvSpPr>
            <p:nvPr/>
          </p:nvSpPr>
          <p:spPr bwMode="auto">
            <a:xfrm>
              <a:off x="3844925" y="2990850"/>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70" name="Rectangle 72"/>
            <p:cNvSpPr>
              <a:spLocks noChangeArrowheads="1"/>
            </p:cNvSpPr>
            <p:nvPr/>
          </p:nvSpPr>
          <p:spPr bwMode="auto">
            <a:xfrm>
              <a:off x="3859213" y="29908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71" name="Rectangle 73"/>
            <p:cNvSpPr>
              <a:spLocks noChangeArrowheads="1"/>
            </p:cNvSpPr>
            <p:nvPr/>
          </p:nvSpPr>
          <p:spPr bwMode="auto">
            <a:xfrm>
              <a:off x="3871913" y="29908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72" name="Rectangle 74"/>
            <p:cNvSpPr>
              <a:spLocks noChangeArrowheads="1"/>
            </p:cNvSpPr>
            <p:nvPr/>
          </p:nvSpPr>
          <p:spPr bwMode="auto">
            <a:xfrm>
              <a:off x="3886200" y="29908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73" name="Oval 75"/>
            <p:cNvSpPr>
              <a:spLocks noChangeArrowheads="1"/>
            </p:cNvSpPr>
            <p:nvPr/>
          </p:nvSpPr>
          <p:spPr bwMode="auto">
            <a:xfrm>
              <a:off x="4005263" y="3005137"/>
              <a:ext cx="15875" cy="1428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74" name="Rectangle 76"/>
            <p:cNvSpPr>
              <a:spLocks noChangeArrowheads="1"/>
            </p:cNvSpPr>
            <p:nvPr/>
          </p:nvSpPr>
          <p:spPr bwMode="auto">
            <a:xfrm>
              <a:off x="3810000" y="3057525"/>
              <a:ext cx="231775" cy="603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75" name="Rectangle 77"/>
            <p:cNvSpPr>
              <a:spLocks noChangeArrowheads="1"/>
            </p:cNvSpPr>
            <p:nvPr/>
          </p:nvSpPr>
          <p:spPr bwMode="auto">
            <a:xfrm>
              <a:off x="3819525" y="30670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76" name="Rectangle 78"/>
            <p:cNvSpPr>
              <a:spLocks noChangeArrowheads="1"/>
            </p:cNvSpPr>
            <p:nvPr/>
          </p:nvSpPr>
          <p:spPr bwMode="auto">
            <a:xfrm>
              <a:off x="3832225" y="30670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77" name="Rectangle 79"/>
            <p:cNvSpPr>
              <a:spLocks noChangeArrowheads="1"/>
            </p:cNvSpPr>
            <p:nvPr/>
          </p:nvSpPr>
          <p:spPr bwMode="auto">
            <a:xfrm>
              <a:off x="3844925" y="3067050"/>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78" name="Rectangle 80"/>
            <p:cNvSpPr>
              <a:spLocks noChangeArrowheads="1"/>
            </p:cNvSpPr>
            <p:nvPr/>
          </p:nvSpPr>
          <p:spPr bwMode="auto">
            <a:xfrm>
              <a:off x="3859213" y="30670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79" name="Rectangle 81"/>
            <p:cNvSpPr>
              <a:spLocks noChangeArrowheads="1"/>
            </p:cNvSpPr>
            <p:nvPr/>
          </p:nvSpPr>
          <p:spPr bwMode="auto">
            <a:xfrm>
              <a:off x="3871913" y="30670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80" name="Rectangle 82"/>
            <p:cNvSpPr>
              <a:spLocks noChangeArrowheads="1"/>
            </p:cNvSpPr>
            <p:nvPr/>
          </p:nvSpPr>
          <p:spPr bwMode="auto">
            <a:xfrm>
              <a:off x="3886200" y="3067050"/>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81" name="Oval 83"/>
            <p:cNvSpPr>
              <a:spLocks noChangeArrowheads="1"/>
            </p:cNvSpPr>
            <p:nvPr/>
          </p:nvSpPr>
          <p:spPr bwMode="auto">
            <a:xfrm>
              <a:off x="4005263" y="3079750"/>
              <a:ext cx="15875" cy="158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82" name="Rectangle 84"/>
            <p:cNvSpPr>
              <a:spLocks noChangeArrowheads="1"/>
            </p:cNvSpPr>
            <p:nvPr/>
          </p:nvSpPr>
          <p:spPr bwMode="auto">
            <a:xfrm>
              <a:off x="3810000" y="3133725"/>
              <a:ext cx="231775" cy="603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83" name="Rectangle 85"/>
            <p:cNvSpPr>
              <a:spLocks noChangeArrowheads="1"/>
            </p:cNvSpPr>
            <p:nvPr/>
          </p:nvSpPr>
          <p:spPr bwMode="auto">
            <a:xfrm>
              <a:off x="3819525" y="3141662"/>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84" name="Rectangle 86"/>
            <p:cNvSpPr>
              <a:spLocks noChangeArrowheads="1"/>
            </p:cNvSpPr>
            <p:nvPr/>
          </p:nvSpPr>
          <p:spPr bwMode="auto">
            <a:xfrm>
              <a:off x="3832225" y="3141662"/>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85" name="Rectangle 87"/>
            <p:cNvSpPr>
              <a:spLocks noChangeArrowheads="1"/>
            </p:cNvSpPr>
            <p:nvPr/>
          </p:nvSpPr>
          <p:spPr bwMode="auto">
            <a:xfrm>
              <a:off x="3844925" y="3141662"/>
              <a:ext cx="7938"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86" name="Rectangle 88"/>
            <p:cNvSpPr>
              <a:spLocks noChangeArrowheads="1"/>
            </p:cNvSpPr>
            <p:nvPr/>
          </p:nvSpPr>
          <p:spPr bwMode="auto">
            <a:xfrm>
              <a:off x="3859213" y="3141662"/>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87" name="Rectangle 89"/>
            <p:cNvSpPr>
              <a:spLocks noChangeArrowheads="1"/>
            </p:cNvSpPr>
            <p:nvPr/>
          </p:nvSpPr>
          <p:spPr bwMode="auto">
            <a:xfrm>
              <a:off x="3871913" y="3141662"/>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88" name="Rectangle 90"/>
            <p:cNvSpPr>
              <a:spLocks noChangeArrowheads="1"/>
            </p:cNvSpPr>
            <p:nvPr/>
          </p:nvSpPr>
          <p:spPr bwMode="auto">
            <a:xfrm>
              <a:off x="3886200" y="3141662"/>
              <a:ext cx="6350" cy="4127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89" name="Oval 91"/>
            <p:cNvSpPr>
              <a:spLocks noChangeArrowheads="1"/>
            </p:cNvSpPr>
            <p:nvPr/>
          </p:nvSpPr>
          <p:spPr bwMode="auto">
            <a:xfrm>
              <a:off x="4005263" y="3155950"/>
              <a:ext cx="15875" cy="15875"/>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90" name="Rectangle 92"/>
            <p:cNvSpPr>
              <a:spLocks noChangeArrowheads="1"/>
            </p:cNvSpPr>
            <p:nvPr/>
          </p:nvSpPr>
          <p:spPr bwMode="auto">
            <a:xfrm>
              <a:off x="3810000" y="3208337"/>
              <a:ext cx="231775" cy="603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91" name="Rectangle 93"/>
            <p:cNvSpPr>
              <a:spLocks noChangeArrowheads="1"/>
            </p:cNvSpPr>
            <p:nvPr/>
          </p:nvSpPr>
          <p:spPr bwMode="auto">
            <a:xfrm>
              <a:off x="3819525" y="32178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92" name="Rectangle 94"/>
            <p:cNvSpPr>
              <a:spLocks noChangeArrowheads="1"/>
            </p:cNvSpPr>
            <p:nvPr/>
          </p:nvSpPr>
          <p:spPr bwMode="auto">
            <a:xfrm>
              <a:off x="3832225" y="32178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93" name="Rectangle 95"/>
            <p:cNvSpPr>
              <a:spLocks noChangeArrowheads="1"/>
            </p:cNvSpPr>
            <p:nvPr/>
          </p:nvSpPr>
          <p:spPr bwMode="auto">
            <a:xfrm>
              <a:off x="3844925" y="3217862"/>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94" name="Rectangle 96"/>
            <p:cNvSpPr>
              <a:spLocks noChangeArrowheads="1"/>
            </p:cNvSpPr>
            <p:nvPr/>
          </p:nvSpPr>
          <p:spPr bwMode="auto">
            <a:xfrm>
              <a:off x="3859213" y="32178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95" name="Rectangle 97"/>
            <p:cNvSpPr>
              <a:spLocks noChangeArrowheads="1"/>
            </p:cNvSpPr>
            <p:nvPr/>
          </p:nvSpPr>
          <p:spPr bwMode="auto">
            <a:xfrm>
              <a:off x="3871913" y="32178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96" name="Rectangle 98"/>
            <p:cNvSpPr>
              <a:spLocks noChangeArrowheads="1"/>
            </p:cNvSpPr>
            <p:nvPr/>
          </p:nvSpPr>
          <p:spPr bwMode="auto">
            <a:xfrm>
              <a:off x="3886200" y="32178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97" name="Oval 99"/>
            <p:cNvSpPr>
              <a:spLocks noChangeArrowheads="1"/>
            </p:cNvSpPr>
            <p:nvPr/>
          </p:nvSpPr>
          <p:spPr bwMode="auto">
            <a:xfrm>
              <a:off x="4005263" y="3230562"/>
              <a:ext cx="15875" cy="1428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98" name="Rectangle 100"/>
            <p:cNvSpPr>
              <a:spLocks noChangeArrowheads="1"/>
            </p:cNvSpPr>
            <p:nvPr/>
          </p:nvSpPr>
          <p:spPr bwMode="auto">
            <a:xfrm>
              <a:off x="3810000" y="3284537"/>
              <a:ext cx="231775" cy="603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399" name="Rectangle 101"/>
            <p:cNvSpPr>
              <a:spLocks noChangeArrowheads="1"/>
            </p:cNvSpPr>
            <p:nvPr/>
          </p:nvSpPr>
          <p:spPr bwMode="auto">
            <a:xfrm>
              <a:off x="3819525" y="32940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00" name="Rectangle 102"/>
            <p:cNvSpPr>
              <a:spLocks noChangeArrowheads="1"/>
            </p:cNvSpPr>
            <p:nvPr/>
          </p:nvSpPr>
          <p:spPr bwMode="auto">
            <a:xfrm>
              <a:off x="3832225" y="32940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01" name="Rectangle 103"/>
            <p:cNvSpPr>
              <a:spLocks noChangeArrowheads="1"/>
            </p:cNvSpPr>
            <p:nvPr/>
          </p:nvSpPr>
          <p:spPr bwMode="auto">
            <a:xfrm>
              <a:off x="3844925" y="3294062"/>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02" name="Rectangle 104"/>
            <p:cNvSpPr>
              <a:spLocks noChangeArrowheads="1"/>
            </p:cNvSpPr>
            <p:nvPr/>
          </p:nvSpPr>
          <p:spPr bwMode="auto">
            <a:xfrm>
              <a:off x="3859213" y="32940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03" name="Rectangle 105"/>
            <p:cNvSpPr>
              <a:spLocks noChangeArrowheads="1"/>
            </p:cNvSpPr>
            <p:nvPr/>
          </p:nvSpPr>
          <p:spPr bwMode="auto">
            <a:xfrm>
              <a:off x="3871913" y="32940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04" name="Rectangle 106"/>
            <p:cNvSpPr>
              <a:spLocks noChangeArrowheads="1"/>
            </p:cNvSpPr>
            <p:nvPr/>
          </p:nvSpPr>
          <p:spPr bwMode="auto">
            <a:xfrm>
              <a:off x="3886200" y="3294062"/>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05" name="Oval 107"/>
            <p:cNvSpPr>
              <a:spLocks noChangeArrowheads="1"/>
            </p:cNvSpPr>
            <p:nvPr/>
          </p:nvSpPr>
          <p:spPr bwMode="auto">
            <a:xfrm>
              <a:off x="4005263" y="3306762"/>
              <a:ext cx="15875" cy="1270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06" name="Rectangle 108"/>
            <p:cNvSpPr>
              <a:spLocks noChangeArrowheads="1"/>
            </p:cNvSpPr>
            <p:nvPr/>
          </p:nvSpPr>
          <p:spPr bwMode="auto">
            <a:xfrm>
              <a:off x="3810000" y="3359150"/>
              <a:ext cx="231775" cy="60325"/>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07" name="Rectangle 109"/>
            <p:cNvSpPr>
              <a:spLocks noChangeArrowheads="1"/>
            </p:cNvSpPr>
            <p:nvPr/>
          </p:nvSpPr>
          <p:spPr bwMode="auto">
            <a:xfrm>
              <a:off x="3819525" y="33686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08" name="Rectangle 110"/>
            <p:cNvSpPr>
              <a:spLocks noChangeArrowheads="1"/>
            </p:cNvSpPr>
            <p:nvPr/>
          </p:nvSpPr>
          <p:spPr bwMode="auto">
            <a:xfrm>
              <a:off x="3832225" y="33686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09" name="Rectangle 111"/>
            <p:cNvSpPr>
              <a:spLocks noChangeArrowheads="1"/>
            </p:cNvSpPr>
            <p:nvPr/>
          </p:nvSpPr>
          <p:spPr bwMode="auto">
            <a:xfrm>
              <a:off x="3844925" y="3368675"/>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10" name="Rectangle 112"/>
            <p:cNvSpPr>
              <a:spLocks noChangeArrowheads="1"/>
            </p:cNvSpPr>
            <p:nvPr/>
          </p:nvSpPr>
          <p:spPr bwMode="auto">
            <a:xfrm>
              <a:off x="3859213" y="33686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11" name="Rectangle 113"/>
            <p:cNvSpPr>
              <a:spLocks noChangeArrowheads="1"/>
            </p:cNvSpPr>
            <p:nvPr/>
          </p:nvSpPr>
          <p:spPr bwMode="auto">
            <a:xfrm>
              <a:off x="3871913" y="33686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12" name="Rectangle 114"/>
            <p:cNvSpPr>
              <a:spLocks noChangeArrowheads="1"/>
            </p:cNvSpPr>
            <p:nvPr/>
          </p:nvSpPr>
          <p:spPr bwMode="auto">
            <a:xfrm>
              <a:off x="3886200" y="33686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13" name="Oval 115"/>
            <p:cNvSpPr>
              <a:spLocks noChangeArrowheads="1"/>
            </p:cNvSpPr>
            <p:nvPr/>
          </p:nvSpPr>
          <p:spPr bwMode="auto">
            <a:xfrm>
              <a:off x="4005263" y="3381375"/>
              <a:ext cx="15875" cy="14288"/>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14" name="Rectangle 116"/>
            <p:cNvSpPr>
              <a:spLocks noChangeArrowheads="1"/>
            </p:cNvSpPr>
            <p:nvPr/>
          </p:nvSpPr>
          <p:spPr bwMode="auto">
            <a:xfrm>
              <a:off x="3810000" y="3435350"/>
              <a:ext cx="231775" cy="57150"/>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15" name="Rectangle 117"/>
            <p:cNvSpPr>
              <a:spLocks noChangeArrowheads="1"/>
            </p:cNvSpPr>
            <p:nvPr/>
          </p:nvSpPr>
          <p:spPr bwMode="auto">
            <a:xfrm>
              <a:off x="3819525" y="34448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16" name="Rectangle 118"/>
            <p:cNvSpPr>
              <a:spLocks noChangeArrowheads="1"/>
            </p:cNvSpPr>
            <p:nvPr/>
          </p:nvSpPr>
          <p:spPr bwMode="auto">
            <a:xfrm>
              <a:off x="3832225" y="34448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17" name="Rectangle 119"/>
            <p:cNvSpPr>
              <a:spLocks noChangeArrowheads="1"/>
            </p:cNvSpPr>
            <p:nvPr/>
          </p:nvSpPr>
          <p:spPr bwMode="auto">
            <a:xfrm>
              <a:off x="3844925" y="3444875"/>
              <a:ext cx="7938"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18" name="Rectangle 120"/>
            <p:cNvSpPr>
              <a:spLocks noChangeArrowheads="1"/>
            </p:cNvSpPr>
            <p:nvPr/>
          </p:nvSpPr>
          <p:spPr bwMode="auto">
            <a:xfrm>
              <a:off x="3859213" y="34448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19" name="Rectangle 121"/>
            <p:cNvSpPr>
              <a:spLocks noChangeArrowheads="1"/>
            </p:cNvSpPr>
            <p:nvPr/>
          </p:nvSpPr>
          <p:spPr bwMode="auto">
            <a:xfrm>
              <a:off x="3871913" y="34448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20" name="Rectangle 122"/>
            <p:cNvSpPr>
              <a:spLocks noChangeArrowheads="1"/>
            </p:cNvSpPr>
            <p:nvPr/>
          </p:nvSpPr>
          <p:spPr bwMode="auto">
            <a:xfrm>
              <a:off x="3886200" y="3444875"/>
              <a:ext cx="6350" cy="39688"/>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421" name="Oval 123"/>
            <p:cNvSpPr>
              <a:spLocks noChangeArrowheads="1"/>
            </p:cNvSpPr>
            <p:nvPr/>
          </p:nvSpPr>
          <p:spPr bwMode="auto">
            <a:xfrm>
              <a:off x="4005263" y="3457575"/>
              <a:ext cx="15875" cy="12700"/>
            </a:xfrm>
            <a:prstGeom prst="ellipse">
              <a:avLst/>
            </a:prstGeom>
            <a:solidFill>
              <a:srgbClr val="009E4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pic>
        <p:nvPicPr>
          <p:cNvPr id="305" name="Picture 30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1967" y="2283093"/>
            <a:ext cx="609962" cy="616933"/>
          </a:xfrm>
          <a:prstGeom prst="rect">
            <a:avLst/>
          </a:prstGeom>
        </p:spPr>
      </p:pic>
      <p:sp>
        <p:nvSpPr>
          <p:cNvPr id="9" name="AutoShape 3"/>
          <p:cNvSpPr>
            <a:spLocks noChangeAspect="1" noChangeArrowheads="1" noTextEdit="1"/>
          </p:cNvSpPr>
          <p:nvPr/>
        </p:nvSpPr>
        <p:spPr bwMode="auto">
          <a:xfrm>
            <a:off x="7078807" y="3872417"/>
            <a:ext cx="442016" cy="513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1064" name="Rectangle 1063"/>
          <p:cNvSpPr/>
          <p:nvPr/>
        </p:nvSpPr>
        <p:spPr>
          <a:xfrm>
            <a:off x="5028610" y="4952508"/>
            <a:ext cx="7328472" cy="937900"/>
          </a:xfrm>
          <a:prstGeom prst="rect">
            <a:avLst/>
          </a:prstGeom>
          <a:solidFill>
            <a:schemeClr val="bg1">
              <a:lumMod val="9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48" name="Rectangle 547"/>
          <p:cNvSpPr/>
          <p:nvPr/>
        </p:nvSpPr>
        <p:spPr>
          <a:xfrm>
            <a:off x="112777" y="4858360"/>
            <a:ext cx="2469030" cy="937900"/>
          </a:xfrm>
          <a:prstGeom prst="rect">
            <a:avLst/>
          </a:prstGeom>
          <a:solidFill>
            <a:schemeClr val="bg1">
              <a:lumMod val="95000"/>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49" name="Rectangle 548"/>
          <p:cNvSpPr/>
          <p:nvPr/>
        </p:nvSpPr>
        <p:spPr>
          <a:xfrm>
            <a:off x="2614979" y="5681704"/>
            <a:ext cx="2379467" cy="103504"/>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nvGrpSpPr>
          <p:cNvPr id="550" name="Group 549"/>
          <p:cNvGrpSpPr/>
          <p:nvPr/>
        </p:nvGrpSpPr>
        <p:grpSpPr>
          <a:xfrm>
            <a:off x="7105413" y="3951365"/>
            <a:ext cx="344109" cy="558619"/>
            <a:chOff x="10582275" y="1304925"/>
            <a:chExt cx="244475" cy="396876"/>
          </a:xfrm>
        </p:grpSpPr>
        <p:sp>
          <p:nvSpPr>
            <p:cNvPr id="551" name="Freeform 663"/>
            <p:cNvSpPr>
              <a:spLocks/>
            </p:cNvSpPr>
            <p:nvPr/>
          </p:nvSpPr>
          <p:spPr bwMode="auto">
            <a:xfrm>
              <a:off x="10628313" y="1304925"/>
              <a:ext cx="152400" cy="174625"/>
            </a:xfrm>
            <a:custGeom>
              <a:avLst/>
              <a:gdLst>
                <a:gd name="T0" fmla="*/ 68 w 68"/>
                <a:gd name="T1" fmla="*/ 78 h 78"/>
                <a:gd name="T2" fmla="*/ 53 w 68"/>
                <a:gd name="T3" fmla="*/ 78 h 78"/>
                <a:gd name="T4" fmla="*/ 53 w 68"/>
                <a:gd name="T5" fmla="*/ 34 h 78"/>
                <a:gd name="T6" fmla="*/ 34 w 68"/>
                <a:gd name="T7" fmla="*/ 15 h 78"/>
                <a:gd name="T8" fmla="*/ 15 w 68"/>
                <a:gd name="T9" fmla="*/ 34 h 78"/>
                <a:gd name="T10" fmla="*/ 15 w 68"/>
                <a:gd name="T11" fmla="*/ 78 h 78"/>
                <a:gd name="T12" fmla="*/ 0 w 68"/>
                <a:gd name="T13" fmla="*/ 78 h 78"/>
                <a:gd name="T14" fmla="*/ 0 w 68"/>
                <a:gd name="T15" fmla="*/ 34 h 78"/>
                <a:gd name="T16" fmla="*/ 34 w 68"/>
                <a:gd name="T17" fmla="*/ 0 h 78"/>
                <a:gd name="T18" fmla="*/ 68 w 68"/>
                <a:gd name="T19" fmla="*/ 34 h 78"/>
                <a:gd name="T20" fmla="*/ 68 w 68"/>
                <a:gd name="T21" fmla="*/ 7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78">
                  <a:moveTo>
                    <a:pt x="68" y="78"/>
                  </a:moveTo>
                  <a:cubicBezTo>
                    <a:pt x="53" y="78"/>
                    <a:pt x="53" y="78"/>
                    <a:pt x="53" y="78"/>
                  </a:cubicBezTo>
                  <a:cubicBezTo>
                    <a:pt x="53" y="34"/>
                    <a:pt x="53" y="34"/>
                    <a:pt x="53" y="34"/>
                  </a:cubicBezTo>
                  <a:cubicBezTo>
                    <a:pt x="53" y="23"/>
                    <a:pt x="44" y="15"/>
                    <a:pt x="34" y="15"/>
                  </a:cubicBezTo>
                  <a:cubicBezTo>
                    <a:pt x="23" y="15"/>
                    <a:pt x="15" y="23"/>
                    <a:pt x="15" y="34"/>
                  </a:cubicBezTo>
                  <a:cubicBezTo>
                    <a:pt x="15" y="78"/>
                    <a:pt x="15" y="78"/>
                    <a:pt x="15" y="78"/>
                  </a:cubicBezTo>
                  <a:cubicBezTo>
                    <a:pt x="0" y="78"/>
                    <a:pt x="0" y="78"/>
                    <a:pt x="0" y="78"/>
                  </a:cubicBezTo>
                  <a:cubicBezTo>
                    <a:pt x="0" y="34"/>
                    <a:pt x="0" y="34"/>
                    <a:pt x="0" y="34"/>
                  </a:cubicBezTo>
                  <a:cubicBezTo>
                    <a:pt x="0" y="15"/>
                    <a:pt x="15" y="0"/>
                    <a:pt x="34" y="0"/>
                  </a:cubicBezTo>
                  <a:cubicBezTo>
                    <a:pt x="53" y="0"/>
                    <a:pt x="68" y="15"/>
                    <a:pt x="68" y="34"/>
                  </a:cubicBezTo>
                  <a:lnTo>
                    <a:pt x="68" y="78"/>
                  </a:lnTo>
                  <a:close/>
                </a:path>
              </a:pathLst>
            </a:custGeom>
            <a:solidFill>
              <a:srgbClr val="EB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552" name="Rectangle 664"/>
            <p:cNvSpPr>
              <a:spLocks noChangeArrowheads="1"/>
            </p:cNvSpPr>
            <p:nvPr/>
          </p:nvSpPr>
          <p:spPr bwMode="auto">
            <a:xfrm>
              <a:off x="10582275" y="1471613"/>
              <a:ext cx="244475" cy="230188"/>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72" name="Rectangle 665"/>
            <p:cNvSpPr>
              <a:spLocks noChangeArrowheads="1"/>
            </p:cNvSpPr>
            <p:nvPr/>
          </p:nvSpPr>
          <p:spPr bwMode="auto">
            <a:xfrm>
              <a:off x="10582275" y="1471613"/>
              <a:ext cx="65088" cy="230188"/>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73" name="Freeform 666"/>
            <p:cNvSpPr>
              <a:spLocks/>
            </p:cNvSpPr>
            <p:nvPr/>
          </p:nvSpPr>
          <p:spPr bwMode="auto">
            <a:xfrm>
              <a:off x="10680700" y="1546225"/>
              <a:ext cx="47625" cy="88900"/>
            </a:xfrm>
            <a:custGeom>
              <a:avLst/>
              <a:gdLst>
                <a:gd name="T0" fmla="*/ 22 w 22"/>
                <a:gd name="T1" fmla="*/ 11 h 40"/>
                <a:gd name="T2" fmla="*/ 11 w 22"/>
                <a:gd name="T3" fmla="*/ 0 h 40"/>
                <a:gd name="T4" fmla="*/ 0 w 22"/>
                <a:gd name="T5" fmla="*/ 11 h 40"/>
                <a:gd name="T6" fmla="*/ 7 w 22"/>
                <a:gd name="T7" fmla="*/ 22 h 40"/>
                <a:gd name="T8" fmla="*/ 7 w 22"/>
                <a:gd name="T9" fmla="*/ 40 h 40"/>
                <a:gd name="T10" fmla="*/ 15 w 22"/>
                <a:gd name="T11" fmla="*/ 40 h 40"/>
                <a:gd name="T12" fmla="*/ 15 w 22"/>
                <a:gd name="T13" fmla="*/ 22 h 40"/>
                <a:gd name="T14" fmla="*/ 22 w 22"/>
                <a:gd name="T15" fmla="*/ 11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0">
                  <a:moveTo>
                    <a:pt x="22" y="11"/>
                  </a:moveTo>
                  <a:cubicBezTo>
                    <a:pt x="22" y="5"/>
                    <a:pt x="17" y="0"/>
                    <a:pt x="11" y="0"/>
                  </a:cubicBezTo>
                  <a:cubicBezTo>
                    <a:pt x="5" y="0"/>
                    <a:pt x="0" y="5"/>
                    <a:pt x="0" y="11"/>
                  </a:cubicBezTo>
                  <a:cubicBezTo>
                    <a:pt x="0" y="16"/>
                    <a:pt x="3" y="20"/>
                    <a:pt x="7" y="22"/>
                  </a:cubicBezTo>
                  <a:cubicBezTo>
                    <a:pt x="7" y="40"/>
                    <a:pt x="7" y="40"/>
                    <a:pt x="7" y="40"/>
                  </a:cubicBezTo>
                  <a:cubicBezTo>
                    <a:pt x="15" y="40"/>
                    <a:pt x="15" y="40"/>
                    <a:pt x="15" y="40"/>
                  </a:cubicBezTo>
                  <a:cubicBezTo>
                    <a:pt x="15" y="22"/>
                    <a:pt x="15" y="22"/>
                    <a:pt x="15" y="22"/>
                  </a:cubicBezTo>
                  <a:cubicBezTo>
                    <a:pt x="19" y="20"/>
                    <a:pt x="22" y="16"/>
                    <a:pt x="22"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grpSp>
        <p:nvGrpSpPr>
          <p:cNvPr id="674" name="Group 4"/>
          <p:cNvGrpSpPr>
            <a:grpSpLocks noChangeAspect="1"/>
          </p:cNvGrpSpPr>
          <p:nvPr/>
        </p:nvGrpSpPr>
        <p:grpSpPr bwMode="auto">
          <a:xfrm>
            <a:off x="5338272" y="3965965"/>
            <a:ext cx="418381" cy="477942"/>
            <a:chOff x="3297" y="2511"/>
            <a:chExt cx="288" cy="329"/>
          </a:xfrm>
        </p:grpSpPr>
        <p:sp>
          <p:nvSpPr>
            <p:cNvPr id="675" name="AutoShape 3"/>
            <p:cNvSpPr>
              <a:spLocks noChangeAspect="1" noChangeArrowheads="1" noTextEdit="1"/>
            </p:cNvSpPr>
            <p:nvPr/>
          </p:nvSpPr>
          <p:spPr bwMode="auto">
            <a:xfrm>
              <a:off x="3297" y="2511"/>
              <a:ext cx="288"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76" name="Freeform 5"/>
            <p:cNvSpPr>
              <a:spLocks/>
            </p:cNvSpPr>
            <p:nvPr/>
          </p:nvSpPr>
          <p:spPr bwMode="auto">
            <a:xfrm>
              <a:off x="3293" y="2529"/>
              <a:ext cx="299" cy="290"/>
            </a:xfrm>
            <a:custGeom>
              <a:avLst/>
              <a:gdLst>
                <a:gd name="T0" fmla="*/ 14 w 131"/>
                <a:gd name="T1" fmla="*/ 7 h 127"/>
                <a:gd name="T2" fmla="*/ 65 w 131"/>
                <a:gd name="T3" fmla="*/ 127 h 127"/>
                <a:gd name="T4" fmla="*/ 117 w 131"/>
                <a:gd name="T5" fmla="*/ 7 h 127"/>
                <a:gd name="T6" fmla="*/ 94 w 131"/>
                <a:gd name="T7" fmla="*/ 13 h 127"/>
                <a:gd name="T8" fmla="*/ 66 w 131"/>
                <a:gd name="T9" fmla="*/ 1 h 127"/>
                <a:gd name="T10" fmla="*/ 65 w 131"/>
                <a:gd name="T11" fmla="*/ 0 h 127"/>
                <a:gd name="T12" fmla="*/ 65 w 131"/>
                <a:gd name="T13" fmla="*/ 1 h 127"/>
                <a:gd name="T14" fmla="*/ 37 w 131"/>
                <a:gd name="T15" fmla="*/ 13 h 127"/>
                <a:gd name="T16" fmla="*/ 14 w 131"/>
                <a:gd name="T17" fmla="*/ 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1" h="127">
                  <a:moveTo>
                    <a:pt x="14" y="7"/>
                  </a:moveTo>
                  <a:cubicBezTo>
                    <a:pt x="0" y="52"/>
                    <a:pt x="21" y="104"/>
                    <a:pt x="65" y="127"/>
                  </a:cubicBezTo>
                  <a:cubicBezTo>
                    <a:pt x="109" y="104"/>
                    <a:pt x="131" y="52"/>
                    <a:pt x="117" y="7"/>
                  </a:cubicBezTo>
                  <a:cubicBezTo>
                    <a:pt x="109" y="11"/>
                    <a:pt x="101" y="13"/>
                    <a:pt x="94" y="13"/>
                  </a:cubicBezTo>
                  <a:cubicBezTo>
                    <a:pt x="81" y="13"/>
                    <a:pt x="72" y="6"/>
                    <a:pt x="66" y="1"/>
                  </a:cubicBezTo>
                  <a:cubicBezTo>
                    <a:pt x="66" y="0"/>
                    <a:pt x="66" y="0"/>
                    <a:pt x="65" y="0"/>
                  </a:cubicBezTo>
                  <a:cubicBezTo>
                    <a:pt x="65" y="0"/>
                    <a:pt x="65" y="0"/>
                    <a:pt x="65" y="1"/>
                  </a:cubicBezTo>
                  <a:cubicBezTo>
                    <a:pt x="59" y="6"/>
                    <a:pt x="50" y="13"/>
                    <a:pt x="37" y="13"/>
                  </a:cubicBezTo>
                  <a:cubicBezTo>
                    <a:pt x="30" y="13"/>
                    <a:pt x="22" y="11"/>
                    <a:pt x="14" y="7"/>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78" name="Freeform 6"/>
            <p:cNvSpPr>
              <a:spLocks noEditPoints="1"/>
            </p:cNvSpPr>
            <p:nvPr/>
          </p:nvSpPr>
          <p:spPr bwMode="auto">
            <a:xfrm>
              <a:off x="3272" y="2511"/>
              <a:ext cx="341" cy="327"/>
            </a:xfrm>
            <a:custGeom>
              <a:avLst/>
              <a:gdLst>
                <a:gd name="T0" fmla="*/ 74 w 149"/>
                <a:gd name="T1" fmla="*/ 143 h 143"/>
                <a:gd name="T2" fmla="*/ 73 w 149"/>
                <a:gd name="T3" fmla="*/ 142 h 143"/>
                <a:gd name="T4" fmla="*/ 18 w 149"/>
                <a:gd name="T5" fmla="*/ 9 h 143"/>
                <a:gd name="T6" fmla="*/ 20 w 149"/>
                <a:gd name="T7" fmla="*/ 7 h 143"/>
                <a:gd name="T8" fmla="*/ 23 w 149"/>
                <a:gd name="T9" fmla="*/ 7 h 143"/>
                <a:gd name="T10" fmla="*/ 46 w 149"/>
                <a:gd name="T11" fmla="*/ 14 h 143"/>
                <a:gd name="T12" fmla="*/ 69 w 149"/>
                <a:gd name="T13" fmla="*/ 3 h 143"/>
                <a:gd name="T14" fmla="*/ 72 w 149"/>
                <a:gd name="T15" fmla="*/ 1 h 143"/>
                <a:gd name="T16" fmla="*/ 77 w 149"/>
                <a:gd name="T17" fmla="*/ 1 h 143"/>
                <a:gd name="T18" fmla="*/ 80 w 149"/>
                <a:gd name="T19" fmla="*/ 3 h 143"/>
                <a:gd name="T20" fmla="*/ 103 w 149"/>
                <a:gd name="T21" fmla="*/ 14 h 143"/>
                <a:gd name="T22" fmla="*/ 126 w 149"/>
                <a:gd name="T23" fmla="*/ 7 h 143"/>
                <a:gd name="T24" fmla="*/ 129 w 149"/>
                <a:gd name="T25" fmla="*/ 7 h 143"/>
                <a:gd name="T26" fmla="*/ 131 w 149"/>
                <a:gd name="T27" fmla="*/ 9 h 143"/>
                <a:gd name="T28" fmla="*/ 76 w 149"/>
                <a:gd name="T29" fmla="*/ 142 h 143"/>
                <a:gd name="T30" fmla="*/ 74 w 149"/>
                <a:gd name="T31" fmla="*/ 143 h 143"/>
                <a:gd name="T32" fmla="*/ 23 w 149"/>
                <a:gd name="T33" fmla="*/ 15 h 143"/>
                <a:gd name="T34" fmla="*/ 74 w 149"/>
                <a:gd name="T35" fmla="*/ 135 h 143"/>
                <a:gd name="T36" fmla="*/ 126 w 149"/>
                <a:gd name="T37" fmla="*/ 15 h 143"/>
                <a:gd name="T38" fmla="*/ 103 w 149"/>
                <a:gd name="T39" fmla="*/ 21 h 143"/>
                <a:gd name="T40" fmla="*/ 75 w 149"/>
                <a:gd name="T41" fmla="*/ 9 h 143"/>
                <a:gd name="T42" fmla="*/ 74 w 149"/>
                <a:gd name="T43" fmla="*/ 8 h 143"/>
                <a:gd name="T44" fmla="*/ 74 w 149"/>
                <a:gd name="T45" fmla="*/ 9 h 143"/>
                <a:gd name="T46" fmla="*/ 46 w 149"/>
                <a:gd name="T47" fmla="*/ 21 h 143"/>
                <a:gd name="T48" fmla="*/ 23 w 149"/>
                <a:gd name="T49"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9" h="143">
                  <a:moveTo>
                    <a:pt x="74" y="143"/>
                  </a:moveTo>
                  <a:cubicBezTo>
                    <a:pt x="74" y="143"/>
                    <a:pt x="73" y="142"/>
                    <a:pt x="73" y="142"/>
                  </a:cubicBezTo>
                  <a:cubicBezTo>
                    <a:pt x="24" y="117"/>
                    <a:pt x="0" y="59"/>
                    <a:pt x="18" y="9"/>
                  </a:cubicBezTo>
                  <a:cubicBezTo>
                    <a:pt x="18" y="8"/>
                    <a:pt x="19" y="7"/>
                    <a:pt x="20" y="7"/>
                  </a:cubicBezTo>
                  <a:cubicBezTo>
                    <a:pt x="21" y="6"/>
                    <a:pt x="22" y="6"/>
                    <a:pt x="23" y="7"/>
                  </a:cubicBezTo>
                  <a:cubicBezTo>
                    <a:pt x="31" y="12"/>
                    <a:pt x="39" y="14"/>
                    <a:pt x="46" y="14"/>
                  </a:cubicBezTo>
                  <a:cubicBezTo>
                    <a:pt x="57" y="14"/>
                    <a:pt x="64" y="8"/>
                    <a:pt x="69" y="3"/>
                  </a:cubicBezTo>
                  <a:cubicBezTo>
                    <a:pt x="70" y="2"/>
                    <a:pt x="71" y="2"/>
                    <a:pt x="72" y="1"/>
                  </a:cubicBezTo>
                  <a:cubicBezTo>
                    <a:pt x="74" y="0"/>
                    <a:pt x="75" y="0"/>
                    <a:pt x="77" y="1"/>
                  </a:cubicBezTo>
                  <a:cubicBezTo>
                    <a:pt x="77" y="2"/>
                    <a:pt x="79" y="2"/>
                    <a:pt x="80" y="3"/>
                  </a:cubicBezTo>
                  <a:cubicBezTo>
                    <a:pt x="85" y="8"/>
                    <a:pt x="92" y="14"/>
                    <a:pt x="103" y="14"/>
                  </a:cubicBezTo>
                  <a:cubicBezTo>
                    <a:pt x="110" y="14"/>
                    <a:pt x="118" y="12"/>
                    <a:pt x="126" y="7"/>
                  </a:cubicBezTo>
                  <a:cubicBezTo>
                    <a:pt x="127" y="6"/>
                    <a:pt x="128" y="6"/>
                    <a:pt x="129" y="7"/>
                  </a:cubicBezTo>
                  <a:cubicBezTo>
                    <a:pt x="130" y="7"/>
                    <a:pt x="131" y="8"/>
                    <a:pt x="131" y="9"/>
                  </a:cubicBezTo>
                  <a:cubicBezTo>
                    <a:pt x="149" y="59"/>
                    <a:pt x="125" y="117"/>
                    <a:pt x="76" y="142"/>
                  </a:cubicBezTo>
                  <a:cubicBezTo>
                    <a:pt x="76" y="142"/>
                    <a:pt x="75" y="143"/>
                    <a:pt x="74" y="143"/>
                  </a:cubicBezTo>
                  <a:close/>
                  <a:moveTo>
                    <a:pt x="23" y="15"/>
                  </a:moveTo>
                  <a:cubicBezTo>
                    <a:pt x="9" y="60"/>
                    <a:pt x="30" y="112"/>
                    <a:pt x="74" y="135"/>
                  </a:cubicBezTo>
                  <a:cubicBezTo>
                    <a:pt x="118" y="112"/>
                    <a:pt x="140" y="60"/>
                    <a:pt x="126" y="15"/>
                  </a:cubicBezTo>
                  <a:cubicBezTo>
                    <a:pt x="118" y="19"/>
                    <a:pt x="110" y="21"/>
                    <a:pt x="103" y="21"/>
                  </a:cubicBezTo>
                  <a:cubicBezTo>
                    <a:pt x="90" y="21"/>
                    <a:pt x="81" y="14"/>
                    <a:pt x="75" y="9"/>
                  </a:cubicBezTo>
                  <a:cubicBezTo>
                    <a:pt x="75" y="8"/>
                    <a:pt x="75" y="8"/>
                    <a:pt x="74" y="8"/>
                  </a:cubicBezTo>
                  <a:cubicBezTo>
                    <a:pt x="74" y="8"/>
                    <a:pt x="74" y="8"/>
                    <a:pt x="74" y="9"/>
                  </a:cubicBezTo>
                  <a:cubicBezTo>
                    <a:pt x="68" y="14"/>
                    <a:pt x="59" y="21"/>
                    <a:pt x="46" y="21"/>
                  </a:cubicBezTo>
                  <a:cubicBezTo>
                    <a:pt x="39" y="21"/>
                    <a:pt x="31" y="19"/>
                    <a:pt x="23" y="15"/>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79" name="Freeform 678"/>
            <p:cNvSpPr>
              <a:spLocks/>
            </p:cNvSpPr>
            <p:nvPr/>
          </p:nvSpPr>
          <p:spPr bwMode="auto">
            <a:xfrm>
              <a:off x="3302" y="2518"/>
              <a:ext cx="139" cy="155"/>
            </a:xfrm>
            <a:custGeom>
              <a:avLst/>
              <a:gdLst>
                <a:gd name="T0" fmla="*/ 6 w 61"/>
                <a:gd name="T1" fmla="*/ 68 h 68"/>
                <a:gd name="T2" fmla="*/ 8 w 61"/>
                <a:gd name="T3" fmla="*/ 7 h 68"/>
                <a:gd name="T4" fmla="*/ 61 w 61"/>
                <a:gd name="T5" fmla="*/ 0 h 68"/>
                <a:gd name="T6" fmla="*/ 61 w 61"/>
                <a:gd name="T7" fmla="*/ 68 h 68"/>
              </a:gdLst>
              <a:ahLst/>
              <a:cxnLst>
                <a:cxn ang="0">
                  <a:pos x="T0" y="T1"/>
                </a:cxn>
                <a:cxn ang="0">
                  <a:pos x="T2" y="T3"/>
                </a:cxn>
                <a:cxn ang="0">
                  <a:pos x="T4" y="T5"/>
                </a:cxn>
                <a:cxn ang="0">
                  <a:pos x="T6" y="T7"/>
                </a:cxn>
              </a:cxnLst>
              <a:rect l="0" t="0" r="r" b="b"/>
              <a:pathLst>
                <a:path w="61" h="68">
                  <a:moveTo>
                    <a:pt x="6" y="68"/>
                  </a:moveTo>
                  <a:cubicBezTo>
                    <a:pt x="0" y="48"/>
                    <a:pt x="1" y="27"/>
                    <a:pt x="8" y="7"/>
                  </a:cubicBezTo>
                  <a:cubicBezTo>
                    <a:pt x="39" y="25"/>
                    <a:pt x="54" y="6"/>
                    <a:pt x="61" y="0"/>
                  </a:cubicBezTo>
                  <a:cubicBezTo>
                    <a:pt x="61" y="68"/>
                    <a:pt x="61" y="68"/>
                    <a:pt x="61" y="68"/>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
          <p:nvSpPr>
            <p:cNvPr id="680" name="Freeform 8"/>
            <p:cNvSpPr>
              <a:spLocks/>
            </p:cNvSpPr>
            <p:nvPr/>
          </p:nvSpPr>
          <p:spPr bwMode="auto">
            <a:xfrm>
              <a:off x="3441" y="2673"/>
              <a:ext cx="128" cy="156"/>
            </a:xfrm>
            <a:custGeom>
              <a:avLst/>
              <a:gdLst>
                <a:gd name="T0" fmla="*/ 0 w 56"/>
                <a:gd name="T1" fmla="*/ 0 h 68"/>
                <a:gd name="T2" fmla="*/ 0 w 56"/>
                <a:gd name="T3" fmla="*/ 68 h 68"/>
                <a:gd name="T4" fmla="*/ 56 w 56"/>
                <a:gd name="T5" fmla="*/ 0 h 68"/>
              </a:gdLst>
              <a:ahLst/>
              <a:cxnLst>
                <a:cxn ang="0">
                  <a:pos x="T0" y="T1"/>
                </a:cxn>
                <a:cxn ang="0">
                  <a:pos x="T2" y="T3"/>
                </a:cxn>
                <a:cxn ang="0">
                  <a:pos x="T4" y="T5"/>
                </a:cxn>
              </a:cxnLst>
              <a:rect l="0" t="0" r="r" b="b"/>
              <a:pathLst>
                <a:path w="56" h="68">
                  <a:moveTo>
                    <a:pt x="0" y="0"/>
                  </a:moveTo>
                  <a:cubicBezTo>
                    <a:pt x="0" y="68"/>
                    <a:pt x="0" y="68"/>
                    <a:pt x="0" y="68"/>
                  </a:cubicBezTo>
                  <a:cubicBezTo>
                    <a:pt x="28" y="54"/>
                    <a:pt x="48" y="29"/>
                    <a:pt x="56" y="0"/>
                  </a:cubicBezTo>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7" name="Rectangle 6"/>
          <p:cNvSpPr/>
          <p:nvPr/>
        </p:nvSpPr>
        <p:spPr>
          <a:xfrm>
            <a:off x="5064765" y="1632055"/>
            <a:ext cx="7009730" cy="3205814"/>
          </a:xfrm>
          <a:prstGeom prst="rect">
            <a:avLst/>
          </a:prstGeom>
          <a:solidFill>
            <a:schemeClr val="bg1">
              <a:lumMod val="95000"/>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7316687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64"/>
                                        </p:tgtEl>
                                        <p:attrNameLst>
                                          <p:attrName>style.visibility</p:attrName>
                                        </p:attrNameLst>
                                      </p:cBhvr>
                                      <p:to>
                                        <p:strVal val="visible"/>
                                      </p:to>
                                    </p:set>
                                    <p:animEffect transition="in" filter="fade">
                                      <p:cBhvr>
                                        <p:cTn id="10" dur="750"/>
                                        <p:tgtEl>
                                          <p:spTgt spid="106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48"/>
                                        </p:tgtEl>
                                        <p:attrNameLst>
                                          <p:attrName>style.visibility</p:attrName>
                                        </p:attrNameLst>
                                      </p:cBhvr>
                                      <p:to>
                                        <p:strVal val="visible"/>
                                      </p:to>
                                    </p:set>
                                    <p:animEffect transition="in" filter="fade">
                                      <p:cBhvr>
                                        <p:cTn id="13" dur="750"/>
                                        <p:tgtEl>
                                          <p:spTgt spid="548"/>
                                        </p:tgtEl>
                                      </p:cBhvr>
                                    </p:animEffect>
                                  </p:childTnLst>
                                </p:cTn>
                              </p:par>
                            </p:childTnLst>
                          </p:cTn>
                        </p:par>
                        <p:par>
                          <p:cTn id="14" fill="hold">
                            <p:stCondLst>
                              <p:cond delay="750"/>
                            </p:stCondLst>
                            <p:childTnLst>
                              <p:par>
                                <p:cTn id="15" presetID="2" presetClass="entr" presetSubtype="8" fill="hold" grpId="0" nodeType="afterEffect">
                                  <p:stCondLst>
                                    <p:cond delay="0"/>
                                  </p:stCondLst>
                                  <p:childTnLst>
                                    <p:set>
                                      <p:cBhvr>
                                        <p:cTn id="16" dur="1" fill="hold">
                                          <p:stCondLst>
                                            <p:cond delay="0"/>
                                          </p:stCondLst>
                                        </p:cTn>
                                        <p:tgtEl>
                                          <p:spTgt spid="549"/>
                                        </p:tgtEl>
                                        <p:attrNameLst>
                                          <p:attrName>style.visibility</p:attrName>
                                        </p:attrNameLst>
                                      </p:cBhvr>
                                      <p:to>
                                        <p:strVal val="visible"/>
                                      </p:to>
                                    </p:set>
                                    <p:anim calcmode="lin" valueType="num">
                                      <p:cBhvr additive="base">
                                        <p:cTn id="17" dur="500" fill="hold"/>
                                        <p:tgtEl>
                                          <p:spTgt spid="549"/>
                                        </p:tgtEl>
                                        <p:attrNameLst>
                                          <p:attrName>ppt_x</p:attrName>
                                        </p:attrNameLst>
                                      </p:cBhvr>
                                      <p:tavLst>
                                        <p:tav tm="0">
                                          <p:val>
                                            <p:strVal val="0-#ppt_w/2"/>
                                          </p:val>
                                        </p:tav>
                                        <p:tav tm="100000">
                                          <p:val>
                                            <p:strVal val="#ppt_x"/>
                                          </p:val>
                                        </p:tav>
                                      </p:tavLst>
                                    </p:anim>
                                    <p:anim calcmode="lin" valueType="num">
                                      <p:cBhvr additive="base">
                                        <p:cTn id="18" dur="500" fill="hold"/>
                                        <p:tgtEl>
                                          <p:spTgt spid="54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 grpId="0" animBg="1"/>
      <p:bldP spid="548" grpId="0" animBg="1"/>
      <p:bldP spid="549" grpId="0" animBg="1"/>
      <p:bldP spid="7" grpId="0" animBg="1"/>
    </p:bldLst>
  </p:timing>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7" name="Title 1"/>
          <p:cNvSpPr>
            <a:spLocks noGrp="1"/>
          </p:cNvSpPr>
          <p:nvPr>
            <p:ph type="title"/>
          </p:nvPr>
        </p:nvSpPr>
        <p:spPr/>
        <p:txBody>
          <a:bodyPr/>
          <a:lstStyle/>
          <a:p>
            <a:pPr algn="l"/>
            <a:r>
              <a:rPr lang="en-US" sz="4800">
                <a:solidFill>
                  <a:schemeClr val="tx1">
                    <a:lumMod val="75000"/>
                  </a:schemeClr>
                </a:solidFill>
                <a:latin typeface="Segoe UI Light" panose="020B0502040204020203" pitchFamily="34" charset="0"/>
                <a:cs typeface="Segoe UI Light" panose="020B0502040204020203" pitchFamily="34" charset="0"/>
              </a:rPr>
              <a:t>TCP Three Way Handshake</a:t>
            </a:r>
          </a:p>
        </p:txBody>
      </p:sp>
      <p:sp>
        <p:nvSpPr>
          <p:cNvPr id="542" name="Content Placeholder 5"/>
          <p:cNvSpPr txBox="1">
            <a:spLocks/>
          </p:cNvSpPr>
          <p:nvPr/>
        </p:nvSpPr>
        <p:spPr>
          <a:xfrm>
            <a:off x="402336" y="1143000"/>
            <a:ext cx="11277600" cy="4953000"/>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65760" marR="0" lvl="0" indent="-365760" algn="l" defTabSz="932594" rtl="0" eaLnBrk="1" fontAlgn="auto" latinLnBrk="0" hangingPunct="1">
              <a:lnSpc>
                <a:spcPct val="90000"/>
              </a:lnSpc>
              <a:spcBef>
                <a:spcPts val="1000"/>
              </a:spcBef>
              <a:spcAft>
                <a:spcPts val="1000"/>
              </a:spcAft>
              <a:buClrTx/>
              <a:buSzPct val="90000"/>
              <a:buFont typeface="+mj-lt"/>
              <a:buAutoNum type="arabicPeriod"/>
              <a:tabLst/>
              <a:defRPr/>
            </a:pPr>
            <a:r>
              <a:rPr kumimoji="0" lang="en-GB" sz="2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The TCP Three Way Handshake can tell us a lot about the connection</a:t>
            </a:r>
          </a:p>
          <a:p>
            <a:pPr marL="342900" marR="0" lvl="1" indent="-342900" defTabSz="932742" fontAlgn="auto">
              <a:spcAft>
                <a:spcPts val="0"/>
              </a:spcAft>
              <a:buClr>
                <a:schemeClr val="tx1"/>
              </a:buClr>
              <a:buSzPct val="100000"/>
              <a:tabLst/>
              <a:defRPr/>
            </a:pPr>
            <a:r>
              <a:rPr lang="en-GB" sz="2000"/>
              <a:t>How far away the responding machine is</a:t>
            </a:r>
          </a:p>
          <a:p>
            <a:pPr marL="342900" marR="0" lvl="1" indent="-342900" defTabSz="932742" fontAlgn="auto">
              <a:spcAft>
                <a:spcPts val="0"/>
              </a:spcAft>
              <a:buClr>
                <a:schemeClr val="tx1"/>
              </a:buClr>
              <a:buSzPct val="100000"/>
              <a:tabLst/>
              <a:defRPr/>
            </a:pPr>
            <a:r>
              <a:rPr lang="en-GB" sz="2000"/>
              <a:t>If we have a device in the middle (example: Proxy, WAN Optimizer)</a:t>
            </a:r>
          </a:p>
          <a:p>
            <a:pPr marL="342900" marR="0" lvl="1" indent="-342900" defTabSz="932742" fontAlgn="auto">
              <a:spcAft>
                <a:spcPts val="0"/>
              </a:spcAft>
              <a:buClr>
                <a:schemeClr val="tx1"/>
              </a:buClr>
              <a:buSzPct val="100000"/>
              <a:tabLst/>
              <a:defRPr/>
            </a:pPr>
            <a:r>
              <a:rPr lang="en-GB" sz="2000"/>
              <a:t>Network-level latency to the responding device</a:t>
            </a:r>
          </a:p>
          <a:p>
            <a:pPr marL="342900" marR="0" lvl="1" indent="-342900" defTabSz="932742" fontAlgn="auto">
              <a:spcAft>
                <a:spcPts val="0"/>
              </a:spcAft>
              <a:buClr>
                <a:schemeClr val="tx1"/>
              </a:buClr>
              <a:buSzPct val="100000"/>
              <a:tabLst/>
              <a:defRPr/>
            </a:pPr>
            <a:r>
              <a:rPr lang="en-GB" sz="2000"/>
              <a:t>Maximum packet size feasible</a:t>
            </a:r>
          </a:p>
          <a:p>
            <a:pPr marL="342900" marR="0" lvl="1" indent="-342900" defTabSz="932742" fontAlgn="auto">
              <a:spcAft>
                <a:spcPts val="0"/>
              </a:spcAft>
              <a:buClr>
                <a:schemeClr val="tx1"/>
              </a:buClr>
              <a:buSzPct val="100000"/>
              <a:tabLst/>
              <a:defRPr/>
            </a:pPr>
            <a:r>
              <a:rPr lang="en-GB" sz="2000"/>
              <a:t>Maximum throughput possible on the link</a:t>
            </a:r>
          </a:p>
          <a:p>
            <a:pPr marL="342900" marR="0" lvl="1" indent="-342900" defTabSz="932742" fontAlgn="auto">
              <a:spcAft>
                <a:spcPts val="0"/>
              </a:spcAft>
              <a:buClr>
                <a:schemeClr val="tx1"/>
              </a:buClr>
              <a:buSzPct val="100000"/>
              <a:tabLst/>
              <a:defRPr/>
            </a:pPr>
            <a:r>
              <a:rPr lang="en-GB" sz="2000"/>
              <a:t>TCP options, which could affect throughput performance</a:t>
            </a:r>
          </a:p>
          <a:p>
            <a:pPr marL="365760" marR="0" lvl="0" indent="-365760" algn="l" defTabSz="932594" rtl="0" eaLnBrk="1" fontAlgn="auto" latinLnBrk="0" hangingPunct="1">
              <a:lnSpc>
                <a:spcPct val="90000"/>
              </a:lnSpc>
              <a:spcBef>
                <a:spcPts val="1000"/>
              </a:spcBef>
              <a:spcAft>
                <a:spcPts val="1000"/>
              </a:spcAft>
              <a:buClrTx/>
              <a:buSzPct val="90000"/>
              <a:buFont typeface="+mj-lt"/>
              <a:buAutoNum type="arabicPeriod"/>
              <a:tabLst/>
              <a:defRPr/>
            </a:pPr>
            <a:r>
              <a:rPr kumimoji="0" lang="en-GB" sz="2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It is therefore key to capture this information when troubleshooting </a:t>
            </a:r>
          </a:p>
          <a:p>
            <a:pPr marL="365760" marR="0" lvl="0" indent="-365760" algn="l" defTabSz="932594" rtl="0" eaLnBrk="1" fontAlgn="auto" latinLnBrk="0" hangingPunct="1">
              <a:lnSpc>
                <a:spcPct val="90000"/>
              </a:lnSpc>
              <a:spcBef>
                <a:spcPts val="1000"/>
              </a:spcBef>
              <a:spcAft>
                <a:spcPts val="1000"/>
              </a:spcAft>
              <a:buClrTx/>
              <a:buSzPct val="90000"/>
              <a:buFont typeface="+mj-lt"/>
              <a:buAutoNum type="arabicPeriod"/>
              <a:tabLst/>
              <a:defRPr/>
            </a:pPr>
            <a:r>
              <a:rPr kumimoji="0" lang="en-GB" sz="24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Also key to capture at client and egress point</a:t>
            </a:r>
          </a:p>
        </p:txBody>
      </p:sp>
    </p:spTree>
    <p:extLst>
      <p:ext uri="{BB962C8B-B14F-4D97-AF65-F5344CB8AC3E}">
        <p14:creationId xmlns:p14="http://schemas.microsoft.com/office/powerpoint/2010/main" val="123079328"/>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normAutofit/>
          </a:bodyPr>
          <a:lstStyle/>
          <a:p>
            <a:pPr algn="l"/>
            <a:r>
              <a:rPr lang="en-US" sz="2400">
                <a:solidFill>
                  <a:schemeClr val="bg1"/>
                </a:solidFill>
                <a:cs typeface="Segoe UI Light" panose="020B0502040204020203" pitchFamily="34" charset="0"/>
              </a:rPr>
              <a:t>TCP 3 Way Handshake</a:t>
            </a:r>
            <a:endParaRPr lang="en-US" sz="2400">
              <a:solidFill>
                <a:schemeClr val="bg1"/>
              </a:solidFill>
            </a:endParaRPr>
          </a:p>
        </p:txBody>
      </p:sp>
      <p:cxnSp>
        <p:nvCxnSpPr>
          <p:cNvPr id="16" name="Straight Arrow Connector 15"/>
          <p:cNvCxnSpPr/>
          <p:nvPr/>
        </p:nvCxnSpPr>
        <p:spPr>
          <a:xfrm>
            <a:off x="5928392" y="4053217"/>
            <a:ext cx="3652696"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5928392" y="5529839"/>
            <a:ext cx="3652696"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H="1">
            <a:off x="5928392" y="4791528"/>
            <a:ext cx="3652696" cy="0"/>
          </a:xfrm>
          <a:prstGeom prst="straightConnector1">
            <a:avLst/>
          </a:prstGeom>
          <a:ln w="38100">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5850675" y="3654953"/>
            <a:ext cx="3808130" cy="382308"/>
          </a:xfrm>
          <a:prstGeom prst="rect">
            <a:avLst/>
          </a:prstGeom>
          <a:noFill/>
        </p:spPr>
        <p:txBody>
          <a:bodyPr wrap="square" rtlCol="0">
            <a:spAutoFit/>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505050"/>
                </a:solidFill>
                <a:effectLst/>
                <a:uLnTx/>
                <a:uFillTx/>
                <a:cs typeface="Segoe UI" panose="020B0502040204020203" pitchFamily="34" charset="0"/>
              </a:rPr>
              <a:t>SYN     SrcPort:3333,DstPort:443</a:t>
            </a:r>
          </a:p>
        </p:txBody>
      </p:sp>
      <p:sp>
        <p:nvSpPr>
          <p:cNvPr id="22" name="TextBox 21"/>
          <p:cNvSpPr txBox="1"/>
          <p:nvPr/>
        </p:nvSpPr>
        <p:spPr>
          <a:xfrm>
            <a:off x="6217444" y="4383584"/>
            <a:ext cx="3441361" cy="343492"/>
          </a:xfrm>
          <a:prstGeom prst="rect">
            <a:avLst/>
          </a:prstGeom>
          <a:noFill/>
        </p:spPr>
        <p:txBody>
          <a:bodyPr wrap="square" rtlCol="0">
            <a:spAutoFit/>
          </a:bodyPr>
          <a:lstStyle/>
          <a:p>
            <a:pPr marL="0" marR="0" lvl="0" indent="0" defTabSz="932290" eaLnBrk="1" fontAlgn="auto" latinLnBrk="0" hangingPunct="1">
              <a:lnSpc>
                <a:spcPct val="100000"/>
              </a:lnSpc>
              <a:spcBef>
                <a:spcPts val="0"/>
              </a:spcBef>
              <a:spcAft>
                <a:spcPts val="0"/>
              </a:spcAft>
              <a:buClrTx/>
              <a:buSzTx/>
              <a:buFontTx/>
              <a:buNone/>
              <a:tabLst/>
              <a:defRPr/>
            </a:pPr>
            <a:r>
              <a:rPr kumimoji="0" lang="en-US" sz="1632" b="0" i="0" u="none" strike="noStrike" kern="0" cap="none" spc="0" normalizeH="0" baseline="0" noProof="0">
                <a:ln>
                  <a:noFill/>
                </a:ln>
                <a:solidFill>
                  <a:srgbClr val="505050"/>
                </a:solidFill>
                <a:effectLst/>
                <a:uLnTx/>
                <a:uFillTx/>
              </a:rPr>
              <a:t>SYN –ACK SrcPort:443,DstPort:3333</a:t>
            </a:r>
          </a:p>
        </p:txBody>
      </p:sp>
      <p:sp>
        <p:nvSpPr>
          <p:cNvPr id="23" name="TextBox 22"/>
          <p:cNvSpPr txBox="1"/>
          <p:nvPr/>
        </p:nvSpPr>
        <p:spPr>
          <a:xfrm>
            <a:off x="5850675" y="5153154"/>
            <a:ext cx="3808130" cy="382308"/>
          </a:xfrm>
          <a:prstGeom prst="rect">
            <a:avLst/>
          </a:prstGeom>
          <a:noFill/>
        </p:spPr>
        <p:txBody>
          <a:bodyPr wrap="square" rtlCol="0">
            <a:spAutoFit/>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505050"/>
                </a:solidFill>
                <a:effectLst/>
                <a:uLnTx/>
                <a:uFillTx/>
              </a:rPr>
              <a:t>ACK SrcPort:3333,DstPort:443</a:t>
            </a:r>
          </a:p>
        </p:txBody>
      </p:sp>
      <p:pic>
        <p:nvPicPr>
          <p:cNvPr id="13" name="Picture 12"/>
          <p:cNvPicPr>
            <a:picLocks noChangeAspect="1"/>
          </p:cNvPicPr>
          <p:nvPr/>
        </p:nvPicPr>
        <p:blipFill>
          <a:blip r:embed="rId3"/>
          <a:stretch>
            <a:fillRect/>
          </a:stretch>
        </p:blipFill>
        <p:spPr>
          <a:xfrm>
            <a:off x="4409433" y="3432543"/>
            <a:ext cx="1184062" cy="2582110"/>
          </a:xfrm>
          <a:prstGeom prst="rect">
            <a:avLst/>
          </a:prstGeom>
        </p:spPr>
      </p:pic>
      <p:pic>
        <p:nvPicPr>
          <p:cNvPr id="15" name="Picture 14"/>
          <p:cNvPicPr>
            <a:picLocks noChangeAspect="1"/>
          </p:cNvPicPr>
          <p:nvPr/>
        </p:nvPicPr>
        <p:blipFill>
          <a:blip r:embed="rId3"/>
          <a:stretch>
            <a:fillRect/>
          </a:stretch>
        </p:blipFill>
        <p:spPr>
          <a:xfrm>
            <a:off x="9993701" y="3497262"/>
            <a:ext cx="1184062" cy="2582110"/>
          </a:xfrm>
          <a:prstGeom prst="rect">
            <a:avLst/>
          </a:prstGeom>
        </p:spPr>
      </p:pic>
      <p:sp>
        <p:nvSpPr>
          <p:cNvPr id="11" name="Title 1"/>
          <p:cNvSpPr txBox="1">
            <a:spLocks/>
          </p:cNvSpPr>
          <p:nvPr/>
        </p:nvSpPr>
        <p:spPr>
          <a:xfrm>
            <a:off x="518569" y="447678"/>
            <a:ext cx="11702551" cy="917575"/>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48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tx1">
                    <a:lumMod val="75000"/>
                  </a:schemeClr>
                </a:solidFill>
                <a:latin typeface="Segoe UI Light" panose="020B0502040204020203" pitchFamily="34" charset="0"/>
                <a:cs typeface="Segoe UI Light" panose="020B0502040204020203" pitchFamily="34" charset="0"/>
              </a:rPr>
              <a:t>TCP Three Way Handshake</a:t>
            </a:r>
          </a:p>
        </p:txBody>
      </p:sp>
    </p:spTree>
    <p:extLst>
      <p:ext uri="{BB962C8B-B14F-4D97-AF65-F5344CB8AC3E}">
        <p14:creationId xmlns:p14="http://schemas.microsoft.com/office/powerpoint/2010/main" val="1064896941"/>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l"/>
            <a:r>
              <a:rPr lang="en-US" sz="2000">
                <a:solidFill>
                  <a:schemeClr val="bg1"/>
                </a:solidFill>
              </a:rPr>
              <a:t>TCP - Session Basics</a:t>
            </a:r>
            <a:br>
              <a:rPr lang="en-US">
                <a:solidFill>
                  <a:schemeClr val="bg1"/>
                </a:solidFill>
              </a:rPr>
            </a:br>
            <a:r>
              <a:rPr lang="en-US" sz="2400">
                <a:solidFill>
                  <a:schemeClr val="bg1"/>
                </a:solidFill>
              </a:rPr>
              <a:t>No Response | SYN Retransmit</a:t>
            </a:r>
            <a:endParaRPr lang="en-US">
              <a:solidFill>
                <a:schemeClr val="bg1"/>
              </a:solidFill>
            </a:endParaRPr>
          </a:p>
        </p:txBody>
      </p:sp>
      <p:cxnSp>
        <p:nvCxnSpPr>
          <p:cNvPr id="13" name="Straight Arrow Connector 12"/>
          <p:cNvCxnSpPr/>
          <p:nvPr/>
        </p:nvCxnSpPr>
        <p:spPr>
          <a:xfrm>
            <a:off x="5926927" y="4053217"/>
            <a:ext cx="3652696"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p:nvPr/>
        </p:nvCxnSpPr>
        <p:spPr>
          <a:xfrm>
            <a:off x="5926927" y="5529839"/>
            <a:ext cx="3652696"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926927" y="4791528"/>
            <a:ext cx="3652696" cy="0"/>
          </a:xfrm>
          <a:prstGeom prst="straightConnector1">
            <a:avLst/>
          </a:prstGeom>
          <a:ln w="38100">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849210" y="3654953"/>
            <a:ext cx="3808130" cy="382308"/>
          </a:xfrm>
          <a:prstGeom prst="rect">
            <a:avLst/>
          </a:prstGeom>
          <a:noFill/>
        </p:spPr>
        <p:txBody>
          <a:bodyPr wrap="square" rtlCol="0">
            <a:spAutoFit/>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505050"/>
                </a:solidFill>
                <a:effectLst/>
                <a:uLnTx/>
                <a:uFillTx/>
                <a:cs typeface="Segoe UI" panose="020B0502040204020203" pitchFamily="34" charset="0"/>
              </a:rPr>
              <a:t>SYN</a:t>
            </a:r>
          </a:p>
        </p:txBody>
      </p:sp>
      <p:sp>
        <p:nvSpPr>
          <p:cNvPr id="17" name="TextBox 16"/>
          <p:cNvSpPr txBox="1"/>
          <p:nvPr/>
        </p:nvSpPr>
        <p:spPr>
          <a:xfrm>
            <a:off x="6354370" y="4383584"/>
            <a:ext cx="2797810" cy="382308"/>
          </a:xfrm>
          <a:prstGeom prst="rect">
            <a:avLst/>
          </a:prstGeom>
          <a:noFill/>
        </p:spPr>
        <p:txBody>
          <a:bodyPr wrap="square" rtlCol="0">
            <a:spAutoFit/>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505050"/>
                </a:solidFill>
                <a:effectLst/>
                <a:uLnTx/>
                <a:uFillTx/>
              </a:rPr>
              <a:t>SYN</a:t>
            </a:r>
          </a:p>
        </p:txBody>
      </p:sp>
      <p:sp>
        <p:nvSpPr>
          <p:cNvPr id="18" name="TextBox 17"/>
          <p:cNvSpPr txBox="1"/>
          <p:nvPr/>
        </p:nvSpPr>
        <p:spPr>
          <a:xfrm>
            <a:off x="5849210" y="5153154"/>
            <a:ext cx="3808130" cy="382308"/>
          </a:xfrm>
          <a:prstGeom prst="rect">
            <a:avLst/>
          </a:prstGeom>
          <a:noFill/>
        </p:spPr>
        <p:txBody>
          <a:bodyPr wrap="square" rtlCol="0">
            <a:spAutoFit/>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505050"/>
                </a:solidFill>
                <a:effectLst/>
                <a:uLnTx/>
                <a:uFillTx/>
              </a:rPr>
              <a:t>SYN</a:t>
            </a:r>
          </a:p>
        </p:txBody>
      </p:sp>
      <p:pic>
        <p:nvPicPr>
          <p:cNvPr id="19" name="Picture 18"/>
          <p:cNvPicPr>
            <a:picLocks noChangeAspect="1"/>
          </p:cNvPicPr>
          <p:nvPr/>
        </p:nvPicPr>
        <p:blipFill>
          <a:blip r:embed="rId3"/>
          <a:stretch>
            <a:fillRect/>
          </a:stretch>
        </p:blipFill>
        <p:spPr>
          <a:xfrm>
            <a:off x="4409433" y="3432543"/>
            <a:ext cx="1184062" cy="2582110"/>
          </a:xfrm>
          <a:prstGeom prst="rect">
            <a:avLst/>
          </a:prstGeom>
        </p:spPr>
      </p:pic>
      <p:grpSp>
        <p:nvGrpSpPr>
          <p:cNvPr id="20" name="Group 19"/>
          <p:cNvGrpSpPr/>
          <p:nvPr/>
        </p:nvGrpSpPr>
        <p:grpSpPr>
          <a:xfrm>
            <a:off x="9792423" y="3264111"/>
            <a:ext cx="1554339" cy="2953244"/>
            <a:chOff x="9601200" y="3200400"/>
            <a:chExt cx="1524000" cy="2895600"/>
          </a:xfrm>
        </p:grpSpPr>
        <p:pic>
          <p:nvPicPr>
            <p:cNvPr id="21" name="Picture 20"/>
            <p:cNvPicPr>
              <a:picLocks noChangeAspect="1"/>
            </p:cNvPicPr>
            <p:nvPr/>
          </p:nvPicPr>
          <p:blipFill>
            <a:blip r:embed="rId3"/>
            <a:stretch>
              <a:fillRect/>
            </a:stretch>
          </p:blipFill>
          <p:spPr>
            <a:xfrm>
              <a:off x="9798550" y="3429000"/>
              <a:ext cx="1160950" cy="2531710"/>
            </a:xfrm>
            <a:prstGeom prst="rect">
              <a:avLst/>
            </a:prstGeom>
          </p:spPr>
        </p:pic>
        <p:sp>
          <p:nvSpPr>
            <p:cNvPr id="22" name="Rectangle 21"/>
            <p:cNvSpPr/>
            <p:nvPr/>
          </p:nvSpPr>
          <p:spPr>
            <a:xfrm>
              <a:off x="9601200" y="3200400"/>
              <a:ext cx="1524000" cy="2895600"/>
            </a:xfrm>
            <a:prstGeom prst="rect">
              <a:avLst/>
            </a:prstGeom>
            <a:solidFill>
              <a:schemeClr val="bg1">
                <a:lumMod val="95000"/>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23" name="Title 1"/>
          <p:cNvSpPr txBox="1">
            <a:spLocks/>
          </p:cNvSpPr>
          <p:nvPr/>
        </p:nvSpPr>
        <p:spPr>
          <a:xfrm>
            <a:off x="518569" y="447678"/>
            <a:ext cx="11702551" cy="917575"/>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48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tx1">
                    <a:lumMod val="75000"/>
                  </a:schemeClr>
                </a:solidFill>
                <a:latin typeface="Segoe UI Light" panose="020B0502040204020203" pitchFamily="34" charset="0"/>
                <a:cs typeface="Segoe UI Light" panose="020B0502040204020203" pitchFamily="34" charset="0"/>
              </a:rPr>
              <a:t>TCP – Session basics</a:t>
            </a:r>
          </a:p>
        </p:txBody>
      </p:sp>
      <p:sp>
        <p:nvSpPr>
          <p:cNvPr id="24" name="Text Placeholder 5"/>
          <p:cNvSpPr txBox="1">
            <a:spLocks/>
          </p:cNvSpPr>
          <p:nvPr/>
        </p:nvSpPr>
        <p:spPr>
          <a:xfrm>
            <a:off x="518569" y="1295335"/>
            <a:ext cx="7566652" cy="627864"/>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a:solidFill>
                  <a:srgbClr val="0078D7"/>
                </a:solidFill>
              </a:rPr>
              <a:t>No response | SYN retransmit</a:t>
            </a:r>
          </a:p>
        </p:txBody>
      </p:sp>
    </p:spTree>
    <p:extLst>
      <p:ext uri="{BB962C8B-B14F-4D97-AF65-F5344CB8AC3E}">
        <p14:creationId xmlns:p14="http://schemas.microsoft.com/office/powerpoint/2010/main" val="169946759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11702553" cy="3484031"/>
          </a:xfrm>
        </p:spPr>
        <p:txBody>
          <a:bodyPr/>
          <a:lstStyle/>
          <a:p>
            <a:pPr marL="0" indent="0">
              <a:buNone/>
            </a:pPr>
            <a:r>
              <a:rPr lang="en-US">
                <a:solidFill>
                  <a:srgbClr val="0078D7"/>
                </a:solidFill>
              </a:rPr>
              <a:t>Every subnet has a route table that contains the following minimum system routes:</a:t>
            </a:r>
          </a:p>
          <a:p>
            <a:pPr marL="342846" lvl="1" indent="-342846"/>
            <a:r>
              <a:rPr lang="en-US"/>
              <a:t>Local </a:t>
            </a:r>
            <a:r>
              <a:rPr lang="en-US" err="1"/>
              <a:t>VNet</a:t>
            </a:r>
            <a:r>
              <a:rPr lang="en-US"/>
              <a:t> – Route for local addresses (no next-hop value)</a:t>
            </a:r>
          </a:p>
          <a:p>
            <a:pPr marL="342846" lvl="1" indent="-342846"/>
            <a:r>
              <a:rPr lang="en-US"/>
              <a:t>On-premises – Route for defined on premises address space (</a:t>
            </a:r>
            <a:r>
              <a:rPr lang="en-US" err="1"/>
              <a:t>VNet</a:t>
            </a:r>
            <a:r>
              <a:rPr lang="en-US"/>
              <a:t> gateway is next-hop address)</a:t>
            </a:r>
          </a:p>
          <a:p>
            <a:pPr marL="342846" lvl="1" indent="-342846"/>
            <a:r>
              <a:rPr lang="en-US"/>
              <a:t>Internet – Route for all traffic destined to the Internet (Internet Gateway is the next-hop address)</a:t>
            </a:r>
          </a:p>
          <a:p>
            <a:pPr marL="0" indent="0">
              <a:buNone/>
            </a:pPr>
            <a:r>
              <a:rPr lang="en-US">
                <a:solidFill>
                  <a:srgbClr val="0078D7"/>
                </a:solidFill>
              </a:rPr>
              <a:t>Route tables can be influenced using:</a:t>
            </a:r>
          </a:p>
          <a:p>
            <a:pPr marL="342846" lvl="1" indent="-342846"/>
            <a:r>
              <a:rPr lang="en-US"/>
              <a:t>BGP routes (using ExpressRoute, preferred over system routes)</a:t>
            </a:r>
          </a:p>
          <a:p>
            <a:pPr marL="342846" lvl="1" indent="-342846"/>
            <a:r>
              <a:rPr lang="en-US"/>
              <a:t>User-defined routes (preferred over BGP and system routes)</a:t>
            </a:r>
          </a:p>
        </p:txBody>
      </p:sp>
      <p:sp>
        <p:nvSpPr>
          <p:cNvPr id="2" name="Title 1"/>
          <p:cNvSpPr>
            <a:spLocks noGrp="1"/>
          </p:cNvSpPr>
          <p:nvPr>
            <p:ph type="title"/>
          </p:nvPr>
        </p:nvSpPr>
        <p:spPr/>
        <p:txBody>
          <a:bodyPr/>
          <a:lstStyle/>
          <a:p>
            <a:r>
              <a:rPr lang="en-US"/>
              <a:t>Route tables</a:t>
            </a:r>
          </a:p>
        </p:txBody>
      </p:sp>
    </p:spTree>
    <p:extLst>
      <p:ext uri="{BB962C8B-B14F-4D97-AF65-F5344CB8AC3E}">
        <p14:creationId xmlns:p14="http://schemas.microsoft.com/office/powerpoint/2010/main" val="1002706288"/>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l"/>
            <a:r>
              <a:rPr lang="en-US" sz="2000">
                <a:solidFill>
                  <a:schemeClr val="bg1"/>
                </a:solidFill>
              </a:rPr>
              <a:t>TCP- Session Basics</a:t>
            </a:r>
            <a:br>
              <a:rPr lang="en-US">
                <a:solidFill>
                  <a:schemeClr val="bg1"/>
                </a:solidFill>
              </a:rPr>
            </a:br>
            <a:r>
              <a:rPr lang="en-US" sz="2400">
                <a:solidFill>
                  <a:schemeClr val="bg1"/>
                </a:solidFill>
              </a:rPr>
              <a:t>TCP Reset | Rejected Session</a:t>
            </a:r>
            <a:endParaRPr lang="en-US">
              <a:solidFill>
                <a:schemeClr val="bg1"/>
              </a:solidFill>
            </a:endParaRPr>
          </a:p>
        </p:txBody>
      </p:sp>
      <p:cxnSp>
        <p:nvCxnSpPr>
          <p:cNvPr id="13" name="Straight Arrow Connector 12"/>
          <p:cNvCxnSpPr/>
          <p:nvPr/>
        </p:nvCxnSpPr>
        <p:spPr>
          <a:xfrm>
            <a:off x="5926927" y="4451480"/>
            <a:ext cx="3652696" cy="0"/>
          </a:xfrm>
          <a:prstGeom prst="straightConnector1">
            <a:avLst/>
          </a:prstGeom>
          <a:ln w="38100">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5926927" y="5189791"/>
            <a:ext cx="3652696" cy="0"/>
          </a:xfrm>
          <a:prstGeom prst="straightConnector1">
            <a:avLst/>
          </a:prstGeom>
          <a:ln w="38100">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5849210" y="4053217"/>
            <a:ext cx="3808130" cy="382308"/>
          </a:xfrm>
          <a:prstGeom prst="rect">
            <a:avLst/>
          </a:prstGeom>
          <a:noFill/>
        </p:spPr>
        <p:txBody>
          <a:bodyPr wrap="square" rtlCol="0">
            <a:spAutoFit/>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505050"/>
                </a:solidFill>
                <a:effectLst/>
                <a:uLnTx/>
                <a:uFillTx/>
                <a:cs typeface="Segoe UI" panose="020B0502040204020203" pitchFamily="34" charset="0"/>
              </a:rPr>
              <a:t>SYN</a:t>
            </a:r>
          </a:p>
        </p:txBody>
      </p:sp>
      <p:sp>
        <p:nvSpPr>
          <p:cNvPr id="17" name="TextBox 16"/>
          <p:cNvSpPr txBox="1"/>
          <p:nvPr/>
        </p:nvSpPr>
        <p:spPr>
          <a:xfrm>
            <a:off x="6354370" y="4781848"/>
            <a:ext cx="2797810" cy="382308"/>
          </a:xfrm>
          <a:prstGeom prst="rect">
            <a:avLst/>
          </a:prstGeom>
          <a:noFill/>
        </p:spPr>
        <p:txBody>
          <a:bodyPr wrap="square" rtlCol="0">
            <a:spAutoFit/>
          </a:bodyPr>
          <a:lstStyle/>
          <a:p>
            <a:pPr marL="0" marR="0" lvl="0" indent="0" algn="ctr" defTabSz="932290"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a:ln>
                  <a:noFill/>
                </a:ln>
                <a:solidFill>
                  <a:srgbClr val="505050"/>
                </a:solidFill>
                <a:effectLst/>
                <a:uLnTx/>
                <a:uFillTx/>
              </a:rPr>
              <a:t>RST</a:t>
            </a:r>
          </a:p>
        </p:txBody>
      </p:sp>
      <p:pic>
        <p:nvPicPr>
          <p:cNvPr id="9" name="Picture 8"/>
          <p:cNvPicPr>
            <a:picLocks noChangeAspect="1"/>
          </p:cNvPicPr>
          <p:nvPr/>
        </p:nvPicPr>
        <p:blipFill>
          <a:blip r:embed="rId3"/>
          <a:stretch>
            <a:fillRect/>
          </a:stretch>
        </p:blipFill>
        <p:spPr>
          <a:xfrm>
            <a:off x="4409433" y="3432543"/>
            <a:ext cx="1184062" cy="2582110"/>
          </a:xfrm>
          <a:prstGeom prst="rect">
            <a:avLst/>
          </a:prstGeom>
        </p:spPr>
      </p:pic>
      <p:grpSp>
        <p:nvGrpSpPr>
          <p:cNvPr id="12" name="Group 11"/>
          <p:cNvGrpSpPr/>
          <p:nvPr/>
        </p:nvGrpSpPr>
        <p:grpSpPr>
          <a:xfrm>
            <a:off x="9792423" y="3264111"/>
            <a:ext cx="1554339" cy="2953244"/>
            <a:chOff x="9601200" y="3200400"/>
            <a:chExt cx="1524000" cy="2895600"/>
          </a:xfrm>
        </p:grpSpPr>
        <p:pic>
          <p:nvPicPr>
            <p:cNvPr id="14" name="Picture 13"/>
            <p:cNvPicPr>
              <a:picLocks noChangeAspect="1"/>
            </p:cNvPicPr>
            <p:nvPr/>
          </p:nvPicPr>
          <p:blipFill>
            <a:blip r:embed="rId3"/>
            <a:stretch>
              <a:fillRect/>
            </a:stretch>
          </p:blipFill>
          <p:spPr>
            <a:xfrm>
              <a:off x="9798550" y="3429000"/>
              <a:ext cx="1160950" cy="2531710"/>
            </a:xfrm>
            <a:prstGeom prst="rect">
              <a:avLst/>
            </a:prstGeom>
          </p:spPr>
        </p:pic>
        <p:sp>
          <p:nvSpPr>
            <p:cNvPr id="18" name="Rectangle 17"/>
            <p:cNvSpPr/>
            <p:nvPr/>
          </p:nvSpPr>
          <p:spPr>
            <a:xfrm>
              <a:off x="9601200" y="3200400"/>
              <a:ext cx="1524000" cy="2895600"/>
            </a:xfrm>
            <a:prstGeom prst="rect">
              <a:avLst/>
            </a:prstGeom>
            <a:solidFill>
              <a:schemeClr val="bg1">
                <a:lumMod val="95000"/>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ysClr val="windowText" lastClr="000000"/>
                </a:solidFill>
                <a:effectLst/>
                <a:uLnTx/>
                <a:uFillTx/>
              </a:endParaRPr>
            </a:p>
          </p:txBody>
        </p:sp>
      </p:grpSp>
      <p:sp>
        <p:nvSpPr>
          <p:cNvPr id="11" name="Title 1"/>
          <p:cNvSpPr txBox="1">
            <a:spLocks/>
          </p:cNvSpPr>
          <p:nvPr/>
        </p:nvSpPr>
        <p:spPr>
          <a:xfrm>
            <a:off x="518569" y="447678"/>
            <a:ext cx="11702551" cy="917575"/>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48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tx1">
                    <a:lumMod val="75000"/>
                  </a:schemeClr>
                </a:solidFill>
                <a:latin typeface="Segoe UI Light" panose="020B0502040204020203" pitchFamily="34" charset="0"/>
                <a:cs typeface="Segoe UI Light" panose="020B0502040204020203" pitchFamily="34" charset="0"/>
              </a:rPr>
              <a:t>TCP – Session basics</a:t>
            </a:r>
          </a:p>
        </p:txBody>
      </p:sp>
      <p:sp>
        <p:nvSpPr>
          <p:cNvPr id="19" name="Text Placeholder 5"/>
          <p:cNvSpPr txBox="1">
            <a:spLocks/>
          </p:cNvSpPr>
          <p:nvPr/>
        </p:nvSpPr>
        <p:spPr>
          <a:xfrm>
            <a:off x="518569" y="1295335"/>
            <a:ext cx="7566652" cy="627864"/>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a:solidFill>
                  <a:srgbClr val="0078D7"/>
                </a:solidFill>
              </a:rPr>
              <a:t>TCP reset | Rejected session</a:t>
            </a:r>
          </a:p>
        </p:txBody>
      </p:sp>
    </p:spTree>
    <p:extLst>
      <p:ext uri="{BB962C8B-B14F-4D97-AF65-F5344CB8AC3E}">
        <p14:creationId xmlns:p14="http://schemas.microsoft.com/office/powerpoint/2010/main" val="3168064563"/>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66169" y="1517653"/>
            <a:ext cx="11702553" cy="3883674"/>
          </a:xfrm>
        </p:spPr>
        <p:txBody>
          <a:bodyPr>
            <a:normAutofit/>
          </a:bodyPr>
          <a:lstStyle/>
          <a:p>
            <a:pPr marL="466298" indent="-466298">
              <a:spcBef>
                <a:spcPts val="1020"/>
              </a:spcBef>
              <a:buFont typeface="+mj-lt"/>
              <a:buAutoNum type="arabicPeriod"/>
            </a:pPr>
            <a:r>
              <a:rPr lang="en-GB" sz="3200">
                <a:solidFill>
                  <a:schemeClr val="tx2"/>
                </a:solidFill>
              </a:rPr>
              <a:t>The TCP options are where both sides negotiate various things to agree how the connection will work</a:t>
            </a:r>
          </a:p>
          <a:p>
            <a:pPr marL="466298" indent="-466298">
              <a:spcBef>
                <a:spcPts val="1020"/>
              </a:spcBef>
              <a:buFont typeface="+mj-lt"/>
              <a:buAutoNum type="arabicPeriod"/>
            </a:pPr>
            <a:r>
              <a:rPr lang="en-GB" sz="3200">
                <a:solidFill>
                  <a:schemeClr val="tx2"/>
                </a:solidFill>
              </a:rPr>
              <a:t>These are key to the performance and efficiency of TCP connection</a:t>
            </a:r>
          </a:p>
          <a:p>
            <a:pPr marL="291436" indent="-291436">
              <a:buFont typeface="Arial" panose="020B0604020202020204" pitchFamily="34" charset="0"/>
              <a:buChar char="•"/>
            </a:pPr>
            <a:endParaRPr lang="en-GB" sz="1400"/>
          </a:p>
          <a:p>
            <a:pPr marL="0" indent="0">
              <a:spcBef>
                <a:spcPts val="1020"/>
              </a:spcBef>
              <a:buNone/>
            </a:pPr>
            <a:r>
              <a:rPr lang="en-GB" sz="2400">
                <a:latin typeface="+mn-lt"/>
              </a:rPr>
              <a:t>Key options are:</a:t>
            </a:r>
          </a:p>
          <a:p>
            <a:pPr marL="727425" lvl="1" indent="-349724">
              <a:buFont typeface="+mj-lt"/>
              <a:buAutoNum type="alphaLcParenR"/>
            </a:pPr>
            <a:r>
              <a:rPr lang="en-GB" err="1">
                <a:solidFill>
                  <a:srgbClr val="505050"/>
                </a:solidFill>
              </a:rPr>
              <a:t>MaxSegment</a:t>
            </a:r>
            <a:r>
              <a:rPr lang="en-GB">
                <a:solidFill>
                  <a:srgbClr val="505050"/>
                </a:solidFill>
              </a:rPr>
              <a:t> Size</a:t>
            </a:r>
          </a:p>
          <a:p>
            <a:pPr marL="727425" lvl="1" indent="-349724">
              <a:buFont typeface="+mj-lt"/>
              <a:buAutoNum type="alphaLcParenR"/>
            </a:pPr>
            <a:r>
              <a:rPr lang="en-GB" err="1">
                <a:solidFill>
                  <a:srgbClr val="505050"/>
                </a:solidFill>
              </a:rPr>
              <a:t>WindowScaleFactor</a:t>
            </a:r>
            <a:endParaRPr lang="en-GB">
              <a:solidFill>
                <a:srgbClr val="505050"/>
              </a:solidFill>
            </a:endParaRPr>
          </a:p>
          <a:p>
            <a:pPr marL="727425" lvl="1" indent="-349724">
              <a:buFont typeface="+mj-lt"/>
              <a:buAutoNum type="alphaLcParenR"/>
            </a:pPr>
            <a:r>
              <a:rPr lang="en-GB">
                <a:solidFill>
                  <a:srgbClr val="505050"/>
                </a:solidFill>
              </a:rPr>
              <a:t>SACK</a:t>
            </a:r>
          </a:p>
          <a:p>
            <a:pPr marL="1282320" lvl="1" indent="-349724"/>
            <a:endParaRPr lang="en-GB" sz="500"/>
          </a:p>
          <a:p>
            <a:pPr marL="1282320" lvl="1" indent="-349724"/>
            <a:endParaRPr lang="en-GB" sz="500"/>
          </a:p>
        </p:txBody>
      </p:sp>
      <p:sp>
        <p:nvSpPr>
          <p:cNvPr id="4" name="Title 3"/>
          <p:cNvSpPr>
            <a:spLocks noGrp="1"/>
          </p:cNvSpPr>
          <p:nvPr>
            <p:ph type="title"/>
          </p:nvPr>
        </p:nvSpPr>
        <p:spPr/>
        <p:txBody>
          <a:bodyPr/>
          <a:lstStyle/>
          <a:p>
            <a:pPr algn="l"/>
            <a:r>
              <a:rPr lang="en-GB">
                <a:solidFill>
                  <a:schemeClr val="bg1"/>
                </a:solidFill>
              </a:rPr>
              <a:t>TCP Options</a:t>
            </a:r>
          </a:p>
        </p:txBody>
      </p:sp>
      <p:pic>
        <p:nvPicPr>
          <p:cNvPr id="5" name="Picture 4"/>
          <p:cNvPicPr>
            <a:picLocks noChangeAspect="1"/>
          </p:cNvPicPr>
          <p:nvPr/>
        </p:nvPicPr>
        <p:blipFill>
          <a:blip r:embed="rId3"/>
          <a:stretch>
            <a:fillRect/>
          </a:stretch>
        </p:blipFill>
        <p:spPr>
          <a:xfrm>
            <a:off x="7771783" y="4118997"/>
            <a:ext cx="3302970" cy="1282330"/>
          </a:xfrm>
          <a:prstGeom prst="rect">
            <a:avLst/>
          </a:prstGeom>
        </p:spPr>
      </p:pic>
      <p:sp>
        <p:nvSpPr>
          <p:cNvPr id="6" name="Title 1"/>
          <p:cNvSpPr txBox="1">
            <a:spLocks/>
          </p:cNvSpPr>
          <p:nvPr/>
        </p:nvSpPr>
        <p:spPr>
          <a:xfrm>
            <a:off x="518569" y="447678"/>
            <a:ext cx="11702551" cy="917575"/>
          </a:xfrm>
          <a:prstGeom prst="rect">
            <a:avLst/>
          </a:prstGeom>
        </p:spPr>
        <p:txBody>
          <a:bodyPr vert="horz" wrap="square" lIns="146304" tIns="91440" rIns="146304" bIns="91440" rtlCol="0" anchor="t">
            <a:noAutofit/>
          </a:bodyPr>
          <a:lstStyle>
            <a:lvl1pPr algn="l" defTabSz="932594" rtl="0" eaLnBrk="1" latinLnBrk="0" hangingPunct="1">
              <a:lnSpc>
                <a:spcPct val="90000"/>
              </a:lnSpc>
              <a:spcBef>
                <a:spcPct val="0"/>
              </a:spcBef>
              <a:buNone/>
              <a:defRPr lang="en-US" sz="4800" b="0" kern="1200" cap="none" spc="-101"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solidFill>
                  <a:schemeClr val="tx1">
                    <a:lumMod val="75000"/>
                  </a:schemeClr>
                </a:solidFill>
                <a:latin typeface="Segoe UI Light" panose="020B0502040204020203" pitchFamily="34" charset="0"/>
                <a:cs typeface="Segoe UI Light" panose="020B0502040204020203" pitchFamily="34" charset="0"/>
              </a:rPr>
              <a:t>TCP – Session basics</a:t>
            </a:r>
          </a:p>
        </p:txBody>
      </p:sp>
    </p:spTree>
    <p:extLst>
      <p:ext uri="{BB962C8B-B14F-4D97-AF65-F5344CB8AC3E}">
        <p14:creationId xmlns:p14="http://schemas.microsoft.com/office/powerpoint/2010/main" val="2246221901"/>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a:xfrm>
            <a:off x="366168" y="1212851"/>
            <a:ext cx="11702553" cy="4542782"/>
          </a:xfrm>
        </p:spPr>
        <p:txBody>
          <a:bodyPr/>
          <a:lstStyle/>
          <a:p>
            <a:r>
              <a:rPr lang="en-GB" sz="2400">
                <a:solidFill>
                  <a:schemeClr val="tx2"/>
                </a:solidFill>
              </a:rPr>
              <a:t>Maximum Segment size or MSS is a TCP-level value which is the largest segment which can be sent on the link minus the headers</a:t>
            </a:r>
          </a:p>
          <a:p>
            <a:r>
              <a:rPr lang="en-GB" sz="2400">
                <a:solidFill>
                  <a:schemeClr val="tx2"/>
                </a:solidFill>
              </a:rPr>
              <a:t>To obtain this value, take the IP-level Maximum Transmission Unit (MTU) and subtract the IP and TCP header size</a:t>
            </a:r>
          </a:p>
          <a:p>
            <a:r>
              <a:rPr lang="en-GB" sz="2400">
                <a:solidFill>
                  <a:schemeClr val="tx2"/>
                </a:solidFill>
              </a:rPr>
              <a:t>For a standard Ethernet connection with minimum size IP and TCP headers, we subtract 40 bytes from the 1500 byte standard packet size (minus the Ethernet Header), leaving us with an MSS of 1460 bytes for data transmission</a:t>
            </a:r>
          </a:p>
          <a:p>
            <a:r>
              <a:rPr lang="en-GB" sz="2400">
                <a:solidFill>
                  <a:schemeClr val="tx2"/>
                </a:solidFill>
              </a:rPr>
              <a:t>Therefore, to get the most efficient use of a standard Ethernet connection, we want to see an MSS of 1460 bytes being used on our TCP sessions</a:t>
            </a:r>
          </a:p>
          <a:p>
            <a:r>
              <a:rPr lang="en-GB" sz="2400">
                <a:solidFill>
                  <a:schemeClr val="tx2"/>
                </a:solidFill>
              </a:rPr>
              <a:t>This value shouldn’t be confused with MTU which is the Maximum Transmission Unit which is the payload plus headers</a:t>
            </a:r>
          </a:p>
          <a:p>
            <a:endParaRPr lang="en-GB" sz="2400">
              <a:solidFill>
                <a:schemeClr val="tx2"/>
              </a:solidFill>
            </a:endParaRPr>
          </a:p>
        </p:txBody>
      </p:sp>
      <p:sp>
        <p:nvSpPr>
          <p:cNvPr id="5" name="Title 4"/>
          <p:cNvSpPr>
            <a:spLocks noGrp="1"/>
          </p:cNvSpPr>
          <p:nvPr>
            <p:ph type="title"/>
          </p:nvPr>
        </p:nvSpPr>
        <p:spPr/>
        <p:txBody>
          <a:bodyPr/>
          <a:lstStyle/>
          <a:p>
            <a:r>
              <a:rPr lang="en-GB"/>
              <a:t>Maximum Segment Size (MSS)</a:t>
            </a:r>
          </a:p>
        </p:txBody>
      </p:sp>
    </p:spTree>
    <p:extLst>
      <p:ext uri="{BB962C8B-B14F-4D97-AF65-F5344CB8AC3E}">
        <p14:creationId xmlns:p14="http://schemas.microsoft.com/office/powerpoint/2010/main" val="2186949349"/>
      </p:ext>
    </p:extLst>
  </p:cSld>
  <p:clrMapOvr>
    <a:masterClrMapping/>
  </p:clrMapOvr>
  <p:transition>
    <p:fade/>
  </p:transition>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66168" y="1212851"/>
            <a:ext cx="11702553" cy="3157788"/>
          </a:xfrm>
        </p:spPr>
        <p:txBody>
          <a:bodyPr/>
          <a:lstStyle/>
          <a:p>
            <a:r>
              <a:rPr lang="en-GB" sz="2800">
                <a:solidFill>
                  <a:schemeClr val="tx2"/>
                </a:solidFill>
              </a:rPr>
              <a:t>Lower of the values seen in the two frames (</a:t>
            </a:r>
            <a:r>
              <a:rPr lang="en-GB" sz="2800" err="1">
                <a:solidFill>
                  <a:schemeClr val="tx2"/>
                </a:solidFill>
              </a:rPr>
              <a:t>Syn</a:t>
            </a:r>
            <a:r>
              <a:rPr lang="en-GB" sz="2800">
                <a:solidFill>
                  <a:schemeClr val="tx2"/>
                </a:solidFill>
              </a:rPr>
              <a:t> &amp; Ack </a:t>
            </a:r>
            <a:r>
              <a:rPr lang="en-GB" sz="2800" err="1">
                <a:solidFill>
                  <a:schemeClr val="tx2"/>
                </a:solidFill>
              </a:rPr>
              <a:t>Syn</a:t>
            </a:r>
            <a:r>
              <a:rPr lang="en-GB" sz="2800">
                <a:solidFill>
                  <a:schemeClr val="tx2"/>
                </a:solidFill>
              </a:rPr>
              <a:t>) is used         on the TCP connection</a:t>
            </a:r>
          </a:p>
          <a:p>
            <a:r>
              <a:rPr lang="en-GB" sz="2800">
                <a:solidFill>
                  <a:schemeClr val="tx2"/>
                </a:solidFill>
              </a:rPr>
              <a:t>Smaller values than 1460 can be expected due to smaller network segments or overheads (for example </a:t>
            </a:r>
            <a:r>
              <a:rPr lang="en-GB" sz="2800" err="1">
                <a:solidFill>
                  <a:schemeClr val="tx2"/>
                </a:solidFill>
              </a:rPr>
              <a:t>IPSec</a:t>
            </a:r>
            <a:r>
              <a:rPr lang="en-GB" sz="2800">
                <a:solidFill>
                  <a:schemeClr val="tx2"/>
                </a:solidFill>
              </a:rPr>
              <a:t> headers)</a:t>
            </a:r>
          </a:p>
          <a:p>
            <a:r>
              <a:rPr lang="en-GB" sz="2800">
                <a:solidFill>
                  <a:schemeClr val="tx2"/>
                </a:solidFill>
              </a:rPr>
              <a:t>Anything smaller than expected by the customer’s network team should be highlighted, as it can affect performance</a:t>
            </a:r>
          </a:p>
          <a:p>
            <a:r>
              <a:rPr lang="en-GB" sz="2800">
                <a:solidFill>
                  <a:schemeClr val="tx2"/>
                </a:solidFill>
              </a:rPr>
              <a:t>This should be checked on traces taken on both sides of the egress point</a:t>
            </a:r>
          </a:p>
        </p:txBody>
      </p:sp>
      <p:sp>
        <p:nvSpPr>
          <p:cNvPr id="2" name="Title 1"/>
          <p:cNvSpPr>
            <a:spLocks noGrp="1"/>
          </p:cNvSpPr>
          <p:nvPr>
            <p:ph type="title"/>
          </p:nvPr>
        </p:nvSpPr>
        <p:spPr/>
        <p:txBody>
          <a:bodyPr/>
          <a:lstStyle/>
          <a:p>
            <a:r>
              <a:rPr lang="en-GB"/>
              <a:t>MSS</a:t>
            </a:r>
          </a:p>
        </p:txBody>
      </p:sp>
      <p:pic>
        <p:nvPicPr>
          <p:cNvPr id="5" name="Picture 4"/>
          <p:cNvPicPr>
            <a:picLocks noChangeAspect="1"/>
          </p:cNvPicPr>
          <p:nvPr/>
        </p:nvPicPr>
        <p:blipFill>
          <a:blip r:embed="rId3"/>
          <a:stretch>
            <a:fillRect/>
          </a:stretch>
        </p:blipFill>
        <p:spPr>
          <a:xfrm>
            <a:off x="4585389" y="5411042"/>
            <a:ext cx="3934420" cy="884030"/>
          </a:xfrm>
          <a:prstGeom prst="rect">
            <a:avLst/>
          </a:prstGeom>
        </p:spPr>
      </p:pic>
    </p:spTree>
    <p:extLst>
      <p:ext uri="{BB962C8B-B14F-4D97-AF65-F5344CB8AC3E}">
        <p14:creationId xmlns:p14="http://schemas.microsoft.com/office/powerpoint/2010/main" val="400387733"/>
      </p:ext>
    </p:extLst>
  </p:cSld>
  <p:clrMapOvr>
    <a:masterClrMapping/>
  </p:clrMapOvr>
  <p:transition>
    <p:fade/>
  </p:transition>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type="body" sz="quarter" idx="10"/>
          </p:nvPr>
        </p:nvSpPr>
        <p:spPr>
          <a:xfrm>
            <a:off x="366168" y="1212851"/>
            <a:ext cx="11702553" cy="4985980"/>
          </a:xfrm>
        </p:spPr>
        <p:txBody>
          <a:bodyPr/>
          <a:lstStyle/>
          <a:p>
            <a:r>
              <a:rPr lang="en-GB" sz="2000">
                <a:solidFill>
                  <a:schemeClr val="tx2"/>
                </a:solidFill>
              </a:rPr>
              <a:t>TCP is a reliable protocol, in that it ensures delivery of all data</a:t>
            </a:r>
          </a:p>
          <a:p>
            <a:r>
              <a:rPr lang="en-GB" sz="2000">
                <a:solidFill>
                  <a:schemeClr val="tx2"/>
                </a:solidFill>
              </a:rPr>
              <a:t>It does this by the ACKs indicating it has received up to a certain point in the data stream. This data stream is essentially a sequence of numbers</a:t>
            </a:r>
          </a:p>
          <a:p>
            <a:r>
              <a:rPr lang="en-GB" sz="2000">
                <a:solidFill>
                  <a:schemeClr val="tx2"/>
                </a:solidFill>
              </a:rPr>
              <a:t>As an example, if we send 1460 bytes and our last sequence number was 40000 then the ACK sent back to the machine which sent those 1460 bytes, will be 41460 and so on, as the sequence number is incremented by the byte size received and thus the sender knows the data arrived safely</a:t>
            </a:r>
          </a:p>
          <a:p>
            <a:r>
              <a:rPr lang="en-GB" sz="2000">
                <a:solidFill>
                  <a:schemeClr val="tx2"/>
                </a:solidFill>
              </a:rPr>
              <a:t>We generally send a burst of these packets and the receiver ACKs every other one</a:t>
            </a:r>
          </a:p>
          <a:p>
            <a:r>
              <a:rPr lang="en-GB" sz="2000">
                <a:solidFill>
                  <a:schemeClr val="tx2"/>
                </a:solidFill>
              </a:rPr>
              <a:t>What happens if we send 6 packets and packet 3 goes missing </a:t>
            </a:r>
            <a:r>
              <a:rPr lang="en-GB" sz="2000" err="1">
                <a:solidFill>
                  <a:schemeClr val="tx2"/>
                </a:solidFill>
              </a:rPr>
              <a:t>en</a:t>
            </a:r>
            <a:r>
              <a:rPr lang="en-GB" sz="2000">
                <a:solidFill>
                  <a:schemeClr val="tx2"/>
                </a:solidFill>
              </a:rPr>
              <a:t>-route? Without SACK, we'd have to drop packets 5 &amp; 6 and ACK 2 to indicate to the sender that that's the point we'd got up to until we'd noticed a packet missing.</a:t>
            </a:r>
          </a:p>
          <a:p>
            <a:r>
              <a:rPr lang="en-GB" sz="2000">
                <a:solidFill>
                  <a:schemeClr val="tx2"/>
                </a:solidFill>
              </a:rPr>
              <a:t>The sender would then have to retransmit packet #3, followed by 4,5, &amp; 6, which obviously isn't efficient as we'd already received them but had to drop them. This also takes time and thus slows data transfer </a:t>
            </a:r>
          </a:p>
          <a:p>
            <a:r>
              <a:rPr lang="en-GB" sz="2000">
                <a:solidFill>
                  <a:schemeClr val="tx2"/>
                </a:solidFill>
              </a:rPr>
              <a:t>With SACK enabled, we're able to tell the sender we're missing a packet and also what other packets we've got. So in essence we can say to the sender, "Hey, I've got packets 1-2, and also 4,5, &amp; 6," the sender can therefore retransmit just packet #3 and thus we save having to retransmit 4,5,6 (and any other subsequent packets which arrived before the retransmission of 3 arrived)</a:t>
            </a:r>
          </a:p>
        </p:txBody>
      </p:sp>
      <p:sp>
        <p:nvSpPr>
          <p:cNvPr id="5" name="Title 4"/>
          <p:cNvSpPr>
            <a:spLocks noGrp="1"/>
          </p:cNvSpPr>
          <p:nvPr>
            <p:ph type="title"/>
          </p:nvPr>
        </p:nvSpPr>
        <p:spPr/>
        <p:txBody>
          <a:bodyPr/>
          <a:lstStyle/>
          <a:p>
            <a:r>
              <a:rPr lang="en-GB"/>
              <a:t>Selective Acknowledgement (SACK)</a:t>
            </a:r>
          </a:p>
        </p:txBody>
      </p:sp>
    </p:spTree>
    <p:extLst>
      <p:ext uri="{BB962C8B-B14F-4D97-AF65-F5344CB8AC3E}">
        <p14:creationId xmlns:p14="http://schemas.microsoft.com/office/powerpoint/2010/main" val="5872463"/>
      </p:ext>
    </p:extLst>
  </p:cSld>
  <p:clrMapOvr>
    <a:masterClrMapping/>
  </p:clrMapOvr>
  <p:transition>
    <p:fade/>
  </p:transition>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66168" y="1212851"/>
            <a:ext cx="11702553" cy="2468368"/>
          </a:xfrm>
        </p:spPr>
        <p:txBody>
          <a:bodyPr/>
          <a:lstStyle/>
          <a:p>
            <a:r>
              <a:rPr lang="en-GB" sz="2800">
                <a:solidFill>
                  <a:schemeClr val="tx2"/>
                </a:solidFill>
              </a:rPr>
              <a:t>SACK option is in </a:t>
            </a:r>
            <a:r>
              <a:rPr lang="en-GB" sz="2800" err="1">
                <a:solidFill>
                  <a:schemeClr val="tx2"/>
                </a:solidFill>
              </a:rPr>
              <a:t>Syn</a:t>
            </a:r>
            <a:r>
              <a:rPr lang="en-GB" sz="2800">
                <a:solidFill>
                  <a:schemeClr val="tx2"/>
                </a:solidFill>
              </a:rPr>
              <a:t> and Ack </a:t>
            </a:r>
            <a:r>
              <a:rPr lang="en-GB" sz="2800" err="1">
                <a:solidFill>
                  <a:schemeClr val="tx2"/>
                </a:solidFill>
              </a:rPr>
              <a:t>Syn</a:t>
            </a:r>
            <a:r>
              <a:rPr lang="en-GB" sz="2800">
                <a:solidFill>
                  <a:schemeClr val="tx2"/>
                </a:solidFill>
              </a:rPr>
              <a:t> frames</a:t>
            </a:r>
          </a:p>
          <a:p>
            <a:r>
              <a:rPr lang="en-GB" sz="2800">
                <a:solidFill>
                  <a:schemeClr val="tx2"/>
                </a:solidFill>
              </a:rPr>
              <a:t>We should see it enabled in both frames</a:t>
            </a:r>
          </a:p>
          <a:p>
            <a:r>
              <a:rPr lang="en-GB" sz="2800">
                <a:solidFill>
                  <a:schemeClr val="tx2"/>
                </a:solidFill>
              </a:rPr>
              <a:t>If not, this should be flagged and the device disabling it, remediated</a:t>
            </a:r>
          </a:p>
          <a:p>
            <a:endParaRPr lang="en-GB" sz="2800">
              <a:solidFill>
                <a:schemeClr val="tx2"/>
              </a:solidFill>
            </a:endParaRPr>
          </a:p>
          <a:p>
            <a:endParaRPr lang="en-GB" sz="2800">
              <a:solidFill>
                <a:schemeClr val="tx2"/>
              </a:solidFill>
            </a:endParaRPr>
          </a:p>
        </p:txBody>
      </p:sp>
      <p:sp>
        <p:nvSpPr>
          <p:cNvPr id="2" name="Title 1"/>
          <p:cNvSpPr>
            <a:spLocks noGrp="1"/>
          </p:cNvSpPr>
          <p:nvPr>
            <p:ph type="title"/>
          </p:nvPr>
        </p:nvSpPr>
        <p:spPr/>
        <p:txBody>
          <a:bodyPr/>
          <a:lstStyle/>
          <a:p>
            <a:r>
              <a:rPr lang="en-GB"/>
              <a:t>SACK</a:t>
            </a:r>
          </a:p>
        </p:txBody>
      </p:sp>
      <p:pic>
        <p:nvPicPr>
          <p:cNvPr id="5" name="Picture 4"/>
          <p:cNvPicPr>
            <a:picLocks noChangeAspect="1"/>
          </p:cNvPicPr>
          <p:nvPr/>
        </p:nvPicPr>
        <p:blipFill>
          <a:blip r:embed="rId3"/>
          <a:stretch>
            <a:fillRect/>
          </a:stretch>
        </p:blipFill>
        <p:spPr>
          <a:xfrm>
            <a:off x="4818540" y="3885847"/>
            <a:ext cx="4031566" cy="2108071"/>
          </a:xfrm>
          <a:prstGeom prst="rect">
            <a:avLst/>
          </a:prstGeom>
        </p:spPr>
      </p:pic>
    </p:spTree>
    <p:extLst>
      <p:ext uri="{BB962C8B-B14F-4D97-AF65-F5344CB8AC3E}">
        <p14:creationId xmlns:p14="http://schemas.microsoft.com/office/powerpoint/2010/main" val="97110673"/>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9" y="1212851"/>
            <a:ext cx="9196576" cy="2880789"/>
          </a:xfrm>
        </p:spPr>
        <p:txBody>
          <a:bodyPr/>
          <a:lstStyle/>
          <a:p>
            <a:r>
              <a:rPr lang="en-GB" sz="2400">
                <a:solidFill>
                  <a:schemeClr val="tx2"/>
                </a:solidFill>
              </a:rPr>
              <a:t>If disabled, limits throughput and will reduce performance,  especially when high RTT is apparent </a:t>
            </a:r>
          </a:p>
          <a:p>
            <a:r>
              <a:rPr lang="en-GB" sz="2400">
                <a:solidFill>
                  <a:schemeClr val="tx2"/>
                </a:solidFill>
              </a:rPr>
              <a:t>Windows has this enabled by default</a:t>
            </a:r>
          </a:p>
          <a:p>
            <a:r>
              <a:rPr lang="en-GB" sz="2400">
                <a:solidFill>
                  <a:schemeClr val="tx2"/>
                </a:solidFill>
              </a:rPr>
              <a:t>Proxies/Firewalls/NAT may not</a:t>
            </a:r>
          </a:p>
          <a:p>
            <a:r>
              <a:rPr lang="en-GB" sz="2400">
                <a:solidFill>
                  <a:schemeClr val="tx2"/>
                </a:solidFill>
              </a:rPr>
              <a:t>Without this enabled, we’re limited to a 64k TCP receive buffer</a:t>
            </a:r>
          </a:p>
          <a:p>
            <a:r>
              <a:rPr lang="en-GB" sz="2400">
                <a:solidFill>
                  <a:schemeClr val="tx2"/>
                </a:solidFill>
              </a:rPr>
              <a:t>The scale factor is a multiplier of this value </a:t>
            </a:r>
          </a:p>
          <a:p>
            <a:r>
              <a:rPr lang="en-GB" sz="2400">
                <a:solidFill>
                  <a:schemeClr val="tx2"/>
                </a:solidFill>
              </a:rPr>
              <a:t>(2^scale factor)*window size</a:t>
            </a:r>
          </a:p>
        </p:txBody>
      </p:sp>
      <p:sp>
        <p:nvSpPr>
          <p:cNvPr id="2" name="Title 1"/>
          <p:cNvSpPr>
            <a:spLocks noGrp="1"/>
          </p:cNvSpPr>
          <p:nvPr>
            <p:ph type="title"/>
          </p:nvPr>
        </p:nvSpPr>
        <p:spPr/>
        <p:txBody>
          <a:bodyPr/>
          <a:lstStyle/>
          <a:p>
            <a:r>
              <a:rPr lang="en-GB"/>
              <a:t>TCP window scaling	</a:t>
            </a:r>
          </a:p>
        </p:txBody>
      </p:sp>
    </p:spTree>
    <p:extLst>
      <p:ext uri="{BB962C8B-B14F-4D97-AF65-F5344CB8AC3E}">
        <p14:creationId xmlns:p14="http://schemas.microsoft.com/office/powerpoint/2010/main" val="2159345069"/>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Content Placeholder 7"/>
          <p:cNvSpPr>
            <a:spLocks noGrp="1"/>
          </p:cNvSpPr>
          <p:nvPr>
            <p:ph type="body" sz="quarter" idx="10"/>
          </p:nvPr>
        </p:nvSpPr>
        <p:spPr>
          <a:xfrm>
            <a:off x="366168" y="1212851"/>
            <a:ext cx="11702553" cy="960263"/>
          </a:xfrm>
        </p:spPr>
        <p:txBody>
          <a:bodyPr/>
          <a:lstStyle/>
          <a:p>
            <a:pPr marL="0" indent="0">
              <a:buNone/>
            </a:pPr>
            <a:r>
              <a:rPr lang="en-GB" altLang="en-US" sz="2800">
                <a:solidFill>
                  <a:srgbClr val="0078D7"/>
                </a:solidFill>
              </a:rPr>
              <a:t>Presuming a 1000 </a:t>
            </a:r>
            <a:r>
              <a:rPr lang="en-GB" altLang="en-US" sz="2800" err="1">
                <a:solidFill>
                  <a:srgbClr val="0078D7"/>
                </a:solidFill>
              </a:rPr>
              <a:t>Mbps</a:t>
            </a:r>
            <a:r>
              <a:rPr lang="en-GB" altLang="en-US" sz="2800">
                <a:solidFill>
                  <a:srgbClr val="0078D7"/>
                </a:solidFill>
              </a:rPr>
              <a:t> link here is the maximum throughput, we can get with TCP window scaling disabled, and then with it enabled.</a:t>
            </a:r>
          </a:p>
        </p:txBody>
      </p:sp>
      <p:sp>
        <p:nvSpPr>
          <p:cNvPr id="2" name="Title 1"/>
          <p:cNvSpPr>
            <a:spLocks noGrp="1"/>
          </p:cNvSpPr>
          <p:nvPr>
            <p:ph type="title"/>
          </p:nvPr>
        </p:nvSpPr>
        <p:spPr/>
        <p:txBody>
          <a:bodyPr/>
          <a:lstStyle/>
          <a:p>
            <a:r>
              <a:rPr lang="en-GB"/>
              <a:t>Impact of TCP window scaling</a:t>
            </a:r>
          </a:p>
        </p:txBody>
      </p:sp>
      <p:graphicFrame>
        <p:nvGraphicFramePr>
          <p:cNvPr id="4" name="Chart 3"/>
          <p:cNvGraphicFramePr/>
          <p:nvPr>
            <p:extLst/>
          </p:nvPr>
        </p:nvGraphicFramePr>
        <p:xfrm>
          <a:off x="2242524" y="4198153"/>
          <a:ext cx="7953319" cy="316575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743788570"/>
              </p:ext>
            </p:extLst>
          </p:nvPr>
        </p:nvGraphicFramePr>
        <p:xfrm>
          <a:off x="1969576" y="2253791"/>
          <a:ext cx="8226267" cy="4332239"/>
        </p:xfrm>
        <a:graphic>
          <a:graphicData uri="http://schemas.openxmlformats.org/drawingml/2006/table">
            <a:tbl>
              <a:tblPr firstRow="1" bandRow="1">
                <a:tableStyleId>{073A0DAA-6AF3-43AB-8588-CEC1D06C72B9}</a:tableStyleId>
              </a:tblPr>
              <a:tblGrid>
                <a:gridCol w="2742089">
                  <a:extLst>
                    <a:ext uri="{9D8B030D-6E8A-4147-A177-3AD203B41FA5}">
                      <a16:colId xmlns:a16="http://schemas.microsoft.com/office/drawing/2014/main" val="20000"/>
                    </a:ext>
                  </a:extLst>
                </a:gridCol>
                <a:gridCol w="2742089">
                  <a:extLst>
                    <a:ext uri="{9D8B030D-6E8A-4147-A177-3AD203B41FA5}">
                      <a16:colId xmlns:a16="http://schemas.microsoft.com/office/drawing/2014/main" val="20001"/>
                    </a:ext>
                  </a:extLst>
                </a:gridCol>
                <a:gridCol w="2742089">
                  <a:extLst>
                    <a:ext uri="{9D8B030D-6E8A-4147-A177-3AD203B41FA5}">
                      <a16:colId xmlns:a16="http://schemas.microsoft.com/office/drawing/2014/main" val="20002"/>
                    </a:ext>
                  </a:extLst>
                </a:gridCol>
              </a:tblGrid>
              <a:tr h="859936">
                <a:tc>
                  <a:txBody>
                    <a:bodyPr/>
                    <a:lstStyle/>
                    <a:p>
                      <a:pPr algn="l">
                        <a:spcAft>
                          <a:spcPts val="0"/>
                        </a:spcAft>
                      </a:pPr>
                      <a:r>
                        <a:rPr lang="en-GB" sz="1800" b="0" i="0">
                          <a:effectLst/>
                          <a:latin typeface="Segoe UI Semibold" panose="020B0702040204020203" pitchFamily="34" charset="0"/>
                          <a:cs typeface="Segoe UI Semibold" panose="020B0702040204020203" pitchFamily="34" charset="0"/>
                        </a:rPr>
                        <a:t>Round trip time (ms)</a:t>
                      </a:r>
                      <a:endParaRPr lang="en-GB" sz="1800" b="0" i="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186521" marR="93247" marT="0" marB="46623" anchor="ctr">
                    <a:solidFill>
                      <a:schemeClr val="tx2"/>
                    </a:solidFill>
                  </a:tcPr>
                </a:tc>
                <a:tc>
                  <a:txBody>
                    <a:bodyPr/>
                    <a:lstStyle/>
                    <a:p>
                      <a:pPr algn="l">
                        <a:spcAft>
                          <a:spcPts val="0"/>
                        </a:spcAft>
                      </a:pPr>
                      <a:r>
                        <a:rPr lang="en-GB" sz="1800" b="0" i="0">
                          <a:effectLst/>
                          <a:latin typeface="Segoe UI Semibold" panose="020B0702040204020203" pitchFamily="34" charset="0"/>
                          <a:cs typeface="Segoe UI Semibold" panose="020B0702040204020203" pitchFamily="34" charset="0"/>
                        </a:rPr>
                        <a:t>Maximum throughput (Mbit/sec) without scaling</a:t>
                      </a:r>
                      <a:endParaRPr lang="en-GB" sz="1800" b="0" i="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186521" marR="93247" marT="0" marB="46623" anchor="ctr">
                    <a:solidFill>
                      <a:schemeClr val="tx2"/>
                    </a:solidFill>
                  </a:tcPr>
                </a:tc>
                <a:tc>
                  <a:txBody>
                    <a:bodyPr/>
                    <a:lstStyle/>
                    <a:p>
                      <a:pPr algn="l">
                        <a:spcAft>
                          <a:spcPts val="0"/>
                        </a:spcAft>
                      </a:pPr>
                      <a:r>
                        <a:rPr lang="en-GB" sz="1800" b="0" i="0">
                          <a:effectLst/>
                          <a:latin typeface="Segoe UI Semibold" panose="020B0702040204020203" pitchFamily="34" charset="0"/>
                          <a:cs typeface="Segoe UI Semibold" panose="020B0702040204020203" pitchFamily="34" charset="0"/>
                        </a:rPr>
                        <a:t>Maximum throughput (Mbit/sec) with scaling</a:t>
                      </a:r>
                      <a:endParaRPr lang="en-GB" sz="1800" b="0" i="0">
                        <a:effectLst/>
                        <a:latin typeface="Segoe UI Semibold" panose="020B0702040204020203" pitchFamily="34" charset="0"/>
                        <a:ea typeface="Times New Roman" panose="02020603050405020304" pitchFamily="18" charset="0"/>
                        <a:cs typeface="Segoe UI Semibold" panose="020B0702040204020203" pitchFamily="34" charset="0"/>
                      </a:endParaRPr>
                    </a:p>
                  </a:txBody>
                  <a:tcPr marL="186521" marR="93247" marT="0" marB="46623" anchor="ctr">
                    <a:solidFill>
                      <a:schemeClr val="tx2"/>
                    </a:solidFill>
                  </a:tcPr>
                </a:tc>
                <a:extLst>
                  <a:ext uri="{0D108BD9-81ED-4DB2-BD59-A6C34878D82A}">
                    <a16:rowId xmlns:a16="http://schemas.microsoft.com/office/drawing/2014/main" val="10000"/>
                  </a:ext>
                </a:extLst>
              </a:tr>
              <a:tr h="435305">
                <a:tc>
                  <a:txBody>
                    <a:bodyPr/>
                    <a:lstStyle/>
                    <a:p>
                      <a:pPr algn="l">
                        <a:spcAft>
                          <a:spcPts val="0"/>
                        </a:spcAft>
                      </a:pPr>
                      <a:r>
                        <a:rPr lang="en-GB" sz="1600">
                          <a:effectLst/>
                        </a:rPr>
                        <a:t>300</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tc>
                  <a:txBody>
                    <a:bodyPr/>
                    <a:lstStyle/>
                    <a:p>
                      <a:pPr algn="l">
                        <a:spcAft>
                          <a:spcPts val="0"/>
                        </a:spcAft>
                      </a:pPr>
                      <a:r>
                        <a:rPr lang="en-GB" sz="1600">
                          <a:effectLst/>
                        </a:rPr>
                        <a:t>1.71</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tc>
                  <a:txBody>
                    <a:bodyPr/>
                    <a:lstStyle/>
                    <a:p>
                      <a:pPr algn="l">
                        <a:spcAft>
                          <a:spcPts val="0"/>
                        </a:spcAft>
                      </a:pPr>
                      <a:r>
                        <a:rPr lang="en-GB" sz="1600">
                          <a:effectLst/>
                        </a:rPr>
                        <a:t>447.36</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extLst>
                  <a:ext uri="{0D108BD9-81ED-4DB2-BD59-A6C34878D82A}">
                    <a16:rowId xmlns:a16="http://schemas.microsoft.com/office/drawing/2014/main" val="10001"/>
                  </a:ext>
                </a:extLst>
              </a:tr>
              <a:tr h="435305">
                <a:tc>
                  <a:txBody>
                    <a:bodyPr/>
                    <a:lstStyle/>
                    <a:p>
                      <a:pPr algn="l">
                        <a:spcAft>
                          <a:spcPts val="0"/>
                        </a:spcAft>
                      </a:pPr>
                      <a:r>
                        <a:rPr lang="en-GB" sz="1600">
                          <a:effectLst/>
                        </a:rPr>
                        <a:t>200</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tc>
                  <a:txBody>
                    <a:bodyPr/>
                    <a:lstStyle/>
                    <a:p>
                      <a:pPr algn="l">
                        <a:spcAft>
                          <a:spcPts val="0"/>
                        </a:spcAft>
                      </a:pPr>
                      <a:r>
                        <a:rPr lang="en-GB" sz="1600">
                          <a:effectLst/>
                        </a:rPr>
                        <a:t>2.56</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tc>
                  <a:txBody>
                    <a:bodyPr/>
                    <a:lstStyle/>
                    <a:p>
                      <a:pPr algn="l">
                        <a:spcAft>
                          <a:spcPts val="0"/>
                        </a:spcAft>
                      </a:pPr>
                      <a:r>
                        <a:rPr lang="en-GB" sz="1600">
                          <a:effectLst/>
                        </a:rPr>
                        <a:t>655.32</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extLst>
                  <a:ext uri="{0D108BD9-81ED-4DB2-BD59-A6C34878D82A}">
                    <a16:rowId xmlns:a16="http://schemas.microsoft.com/office/drawing/2014/main" val="10002"/>
                  </a:ext>
                </a:extLst>
              </a:tr>
              <a:tr h="435305">
                <a:tc>
                  <a:txBody>
                    <a:bodyPr/>
                    <a:lstStyle/>
                    <a:p>
                      <a:pPr algn="l">
                        <a:spcAft>
                          <a:spcPts val="0"/>
                        </a:spcAft>
                      </a:pPr>
                      <a:r>
                        <a:rPr lang="en-GB" sz="1600">
                          <a:effectLst/>
                        </a:rPr>
                        <a:t>100</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tc>
                  <a:txBody>
                    <a:bodyPr/>
                    <a:lstStyle/>
                    <a:p>
                      <a:pPr algn="l">
                        <a:spcAft>
                          <a:spcPts val="0"/>
                        </a:spcAft>
                      </a:pPr>
                      <a:r>
                        <a:rPr lang="en-GB" sz="1600">
                          <a:effectLst/>
                        </a:rPr>
                        <a:t>5.12</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tc>
                  <a:txBody>
                    <a:bodyPr/>
                    <a:lstStyle/>
                    <a:p>
                      <a:pPr algn="l">
                        <a:spcAft>
                          <a:spcPts val="0"/>
                        </a:spcAft>
                      </a:pPr>
                      <a:r>
                        <a:rPr lang="en-GB" sz="1600">
                          <a:solidFill>
                            <a:schemeClr val="tx1"/>
                          </a:solidFill>
                          <a:effectLst/>
                        </a:rPr>
                        <a:t>1310.64</a:t>
                      </a:r>
                      <a:endParaRPr lang="en-GB" sz="160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extLst>
                  <a:ext uri="{0D108BD9-81ED-4DB2-BD59-A6C34878D82A}">
                    <a16:rowId xmlns:a16="http://schemas.microsoft.com/office/drawing/2014/main" val="10003"/>
                  </a:ext>
                </a:extLst>
              </a:tr>
              <a:tr h="435305">
                <a:tc>
                  <a:txBody>
                    <a:bodyPr/>
                    <a:lstStyle/>
                    <a:p>
                      <a:pPr algn="l">
                        <a:spcAft>
                          <a:spcPts val="0"/>
                        </a:spcAft>
                      </a:pPr>
                      <a:r>
                        <a:rPr lang="en-GB" sz="1600">
                          <a:effectLst/>
                        </a:rPr>
                        <a:t>50</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tc>
                  <a:txBody>
                    <a:bodyPr/>
                    <a:lstStyle/>
                    <a:p>
                      <a:pPr algn="l">
                        <a:spcAft>
                          <a:spcPts val="0"/>
                        </a:spcAft>
                      </a:pPr>
                      <a:r>
                        <a:rPr lang="en-GB" sz="1600">
                          <a:effectLst/>
                        </a:rPr>
                        <a:t>10.24</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tc>
                  <a:txBody>
                    <a:bodyPr/>
                    <a:lstStyle/>
                    <a:p>
                      <a:pPr algn="l">
                        <a:spcAft>
                          <a:spcPts val="0"/>
                        </a:spcAft>
                      </a:pPr>
                      <a:r>
                        <a:rPr lang="en-GB" sz="1600">
                          <a:effectLst/>
                        </a:rPr>
                        <a:t>2684.16</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extLst>
                  <a:ext uri="{0D108BD9-81ED-4DB2-BD59-A6C34878D82A}">
                    <a16:rowId xmlns:a16="http://schemas.microsoft.com/office/drawing/2014/main" val="10004"/>
                  </a:ext>
                </a:extLst>
              </a:tr>
              <a:tr h="435305">
                <a:tc>
                  <a:txBody>
                    <a:bodyPr/>
                    <a:lstStyle/>
                    <a:p>
                      <a:pPr algn="l">
                        <a:spcAft>
                          <a:spcPts val="0"/>
                        </a:spcAft>
                      </a:pPr>
                      <a:r>
                        <a:rPr lang="en-GB" sz="1600">
                          <a:effectLst/>
                        </a:rPr>
                        <a:t>25</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tc>
                  <a:txBody>
                    <a:bodyPr/>
                    <a:lstStyle/>
                    <a:p>
                      <a:pPr algn="l">
                        <a:spcAft>
                          <a:spcPts val="0"/>
                        </a:spcAft>
                      </a:pPr>
                      <a:r>
                        <a:rPr lang="en-GB" sz="1600">
                          <a:effectLst/>
                        </a:rPr>
                        <a:t>20.48</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tc>
                  <a:txBody>
                    <a:bodyPr/>
                    <a:lstStyle/>
                    <a:p>
                      <a:pPr algn="l">
                        <a:spcAft>
                          <a:spcPts val="0"/>
                        </a:spcAft>
                      </a:pPr>
                      <a:r>
                        <a:rPr lang="en-GB" sz="1600">
                          <a:effectLst/>
                        </a:rPr>
                        <a:t>5368.32</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extLst>
                  <a:ext uri="{0D108BD9-81ED-4DB2-BD59-A6C34878D82A}">
                    <a16:rowId xmlns:a16="http://schemas.microsoft.com/office/drawing/2014/main" val="10005"/>
                  </a:ext>
                </a:extLst>
              </a:tr>
              <a:tr h="435305">
                <a:tc>
                  <a:txBody>
                    <a:bodyPr/>
                    <a:lstStyle/>
                    <a:p>
                      <a:pPr algn="l">
                        <a:spcAft>
                          <a:spcPts val="0"/>
                        </a:spcAft>
                      </a:pPr>
                      <a:r>
                        <a:rPr lang="en-GB" sz="1600">
                          <a:effectLst/>
                        </a:rPr>
                        <a:t>10</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tc>
                  <a:txBody>
                    <a:bodyPr/>
                    <a:lstStyle/>
                    <a:p>
                      <a:pPr algn="l">
                        <a:spcAft>
                          <a:spcPts val="0"/>
                        </a:spcAft>
                      </a:pPr>
                      <a:r>
                        <a:rPr lang="en-GB" sz="1600">
                          <a:effectLst/>
                        </a:rPr>
                        <a:t>51.20</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tc>
                  <a:txBody>
                    <a:bodyPr/>
                    <a:lstStyle/>
                    <a:p>
                      <a:pPr algn="l">
                        <a:spcAft>
                          <a:spcPts val="0"/>
                        </a:spcAft>
                      </a:pPr>
                      <a:r>
                        <a:rPr lang="en-GB" sz="1600">
                          <a:effectLst/>
                        </a:rPr>
                        <a:t>13420.80</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extLst>
                  <a:ext uri="{0D108BD9-81ED-4DB2-BD59-A6C34878D82A}">
                    <a16:rowId xmlns:a16="http://schemas.microsoft.com/office/drawing/2014/main" val="10006"/>
                  </a:ext>
                </a:extLst>
              </a:tr>
              <a:tr h="435305">
                <a:tc>
                  <a:txBody>
                    <a:bodyPr/>
                    <a:lstStyle/>
                    <a:p>
                      <a:pPr algn="l">
                        <a:spcAft>
                          <a:spcPts val="0"/>
                        </a:spcAft>
                      </a:pPr>
                      <a:r>
                        <a:rPr lang="en-GB" sz="1600">
                          <a:effectLst/>
                        </a:rPr>
                        <a:t>5</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tc>
                  <a:txBody>
                    <a:bodyPr/>
                    <a:lstStyle/>
                    <a:p>
                      <a:pPr algn="l">
                        <a:spcAft>
                          <a:spcPts val="0"/>
                        </a:spcAft>
                      </a:pPr>
                      <a:r>
                        <a:rPr lang="en-GB" sz="1600">
                          <a:effectLst/>
                        </a:rPr>
                        <a:t>102.40</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tc>
                  <a:txBody>
                    <a:bodyPr/>
                    <a:lstStyle/>
                    <a:p>
                      <a:pPr algn="l">
                        <a:spcAft>
                          <a:spcPts val="0"/>
                        </a:spcAft>
                      </a:pPr>
                      <a:r>
                        <a:rPr lang="en-GB" sz="1600">
                          <a:effectLst/>
                        </a:rPr>
                        <a:t>26841.60</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extLst>
                  <a:ext uri="{0D108BD9-81ED-4DB2-BD59-A6C34878D82A}">
                    <a16:rowId xmlns:a16="http://schemas.microsoft.com/office/drawing/2014/main" val="10007"/>
                  </a:ext>
                </a:extLst>
              </a:tr>
              <a:tr h="415521">
                <a:tc>
                  <a:txBody>
                    <a:bodyPr/>
                    <a:lstStyle/>
                    <a:p>
                      <a:pPr algn="l">
                        <a:spcAft>
                          <a:spcPts val="0"/>
                        </a:spcAft>
                      </a:pPr>
                      <a:r>
                        <a:rPr lang="en-GB" sz="1600">
                          <a:effectLst/>
                        </a:rPr>
                        <a:t>1</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tc>
                  <a:txBody>
                    <a:bodyPr/>
                    <a:lstStyle/>
                    <a:p>
                      <a:pPr algn="l">
                        <a:spcAft>
                          <a:spcPts val="0"/>
                        </a:spcAft>
                      </a:pPr>
                      <a:r>
                        <a:rPr lang="en-GB" sz="1600">
                          <a:effectLst/>
                        </a:rPr>
                        <a:t>512.00</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tc>
                  <a:txBody>
                    <a:bodyPr/>
                    <a:lstStyle/>
                    <a:p>
                      <a:pPr algn="l">
                        <a:spcAft>
                          <a:spcPts val="0"/>
                        </a:spcAft>
                      </a:pPr>
                      <a:r>
                        <a:rPr lang="en-GB" sz="1600">
                          <a:effectLst/>
                        </a:rPr>
                        <a:t>134208.00</a:t>
                      </a:r>
                      <a:endParaRPr lang="en-GB"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86521" marR="93247" marT="46623" marB="46623"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76215557"/>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7" name="Title 1"/>
          <p:cNvSpPr>
            <a:spLocks noGrp="1"/>
          </p:cNvSpPr>
          <p:nvPr>
            <p:ph type="title"/>
          </p:nvPr>
        </p:nvSpPr>
        <p:spPr/>
        <p:txBody>
          <a:bodyPr/>
          <a:lstStyle/>
          <a:p>
            <a:pPr algn="l"/>
            <a:r>
              <a:rPr lang="en-US" sz="4800">
                <a:solidFill>
                  <a:schemeClr val="tx1">
                    <a:lumMod val="75000"/>
                  </a:schemeClr>
                </a:solidFill>
                <a:latin typeface="Segoe UI Light" panose="020B0502040204020203" pitchFamily="34" charset="0"/>
                <a:cs typeface="Segoe UI Light" panose="020B0502040204020203" pitchFamily="34" charset="0"/>
              </a:rPr>
              <a:t>TCP packet loss </a:t>
            </a:r>
          </a:p>
        </p:txBody>
      </p:sp>
      <p:sp>
        <p:nvSpPr>
          <p:cNvPr id="542" name="Content Placeholder 5"/>
          <p:cNvSpPr txBox="1">
            <a:spLocks/>
          </p:cNvSpPr>
          <p:nvPr/>
        </p:nvSpPr>
        <p:spPr>
          <a:xfrm>
            <a:off x="402336" y="1143000"/>
            <a:ext cx="11277600" cy="4953000"/>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46" marR="0" lvl="0" indent="-342846" algn="l" defTabSz="932594" rtl="0" eaLnBrk="1" fontAlgn="auto" latinLnBrk="0" hangingPunct="1">
              <a:lnSpc>
                <a:spcPct val="90000"/>
              </a:lnSpc>
              <a:spcBef>
                <a:spcPts val="300"/>
              </a:spcBef>
              <a:spcAft>
                <a:spcPts val="1200"/>
              </a:spcAft>
              <a:buClrTx/>
              <a:buSzPct val="90000"/>
              <a:buFont typeface="Arial" pitchFamily="34" charset="0"/>
              <a:buChar char="•"/>
              <a:tabLst/>
              <a:defRPr/>
            </a:pPr>
            <a:r>
              <a:rPr kumimoji="0" lang="en-US" sz="2400" b="0" i="0" u="none" strike="noStrike" kern="1200" cap="none" spc="0" normalizeH="0" baseline="0" noProof="0">
                <a:ln>
                  <a:noFill/>
                </a:ln>
                <a:solidFill>
                  <a:schemeClr val="tx2"/>
                </a:solidFill>
                <a:effectLst/>
                <a:uLnTx/>
                <a:uFillTx/>
                <a:latin typeface="Segoe UI Light" panose="020B0502040204020203" pitchFamily="34" charset="0"/>
                <a:ea typeface="+mn-ea"/>
                <a:cs typeface="Segoe UI Light" panose="020B0502040204020203" pitchFamily="34" charset="0"/>
              </a:rPr>
              <a:t>Cause for poor performance</a:t>
            </a:r>
          </a:p>
          <a:p>
            <a:pPr marL="342846" marR="0" lvl="0" indent="-342846" algn="l" defTabSz="932594" rtl="0" eaLnBrk="1" fontAlgn="auto" latinLnBrk="0" hangingPunct="1">
              <a:lnSpc>
                <a:spcPct val="90000"/>
              </a:lnSpc>
              <a:spcBef>
                <a:spcPts val="300"/>
              </a:spcBef>
              <a:spcAft>
                <a:spcPts val="1200"/>
              </a:spcAft>
              <a:buClrTx/>
              <a:buSzPct val="90000"/>
              <a:buFont typeface="Arial" pitchFamily="34" charset="0"/>
              <a:buChar char="•"/>
              <a:tabLst/>
              <a:defRPr/>
            </a:pPr>
            <a:r>
              <a:rPr kumimoji="0" lang="en-US" sz="2400" b="0" i="0" u="none" strike="noStrike" kern="1200" cap="none" spc="0" normalizeH="0" baseline="0" noProof="0">
                <a:ln>
                  <a:noFill/>
                </a:ln>
                <a:solidFill>
                  <a:schemeClr val="tx2"/>
                </a:solidFill>
                <a:effectLst/>
                <a:uLnTx/>
                <a:uFillTx/>
                <a:latin typeface="Segoe UI Light" panose="020B0502040204020203" pitchFamily="34" charset="0"/>
                <a:ea typeface="+mn-ea"/>
                <a:cs typeface="Segoe UI Light" panose="020B0502040204020203" pitchFamily="34" charset="0"/>
              </a:rPr>
              <a:t>Easy to spot with a network trace</a:t>
            </a:r>
          </a:p>
          <a:p>
            <a:pPr marL="342846" marR="0" lvl="0" indent="-342846" algn="l" defTabSz="932594" rtl="0" eaLnBrk="1" fontAlgn="auto" latinLnBrk="0" hangingPunct="1">
              <a:lnSpc>
                <a:spcPct val="90000"/>
              </a:lnSpc>
              <a:spcBef>
                <a:spcPts val="300"/>
              </a:spcBef>
              <a:spcAft>
                <a:spcPts val="1200"/>
              </a:spcAft>
              <a:buClrTx/>
              <a:buSzPct val="90000"/>
              <a:buFont typeface="Arial" pitchFamily="34" charset="0"/>
              <a:buChar char="•"/>
              <a:tabLst/>
              <a:defRPr/>
            </a:pPr>
            <a:r>
              <a:rPr kumimoji="0" lang="en-US" sz="2400" b="0" i="0" u="none" strike="noStrike" kern="1200" cap="none" spc="0" normalizeH="0" baseline="0" noProof="0">
                <a:ln>
                  <a:noFill/>
                </a:ln>
                <a:solidFill>
                  <a:schemeClr val="tx2"/>
                </a:solidFill>
                <a:effectLst/>
                <a:uLnTx/>
                <a:uFillTx/>
                <a:latin typeface="Segoe UI Light" panose="020B0502040204020203" pitchFamily="34" charset="0"/>
                <a:ea typeface="+mn-ea"/>
                <a:cs typeface="Segoe UI Light" panose="020B0502040204020203" pitchFamily="34" charset="0"/>
              </a:rPr>
              <a:t>In </a:t>
            </a:r>
            <a:r>
              <a:rPr kumimoji="0" lang="en-US" sz="2400" b="0" i="0" u="none" strike="noStrike" kern="1200" cap="none" spc="0" normalizeH="0" baseline="0" noProof="0" err="1">
                <a:ln>
                  <a:noFill/>
                </a:ln>
                <a:solidFill>
                  <a:schemeClr val="tx2"/>
                </a:solidFill>
                <a:effectLst/>
                <a:uLnTx/>
                <a:uFillTx/>
                <a:latin typeface="Segoe UI Light" panose="020B0502040204020203" pitchFamily="34" charset="0"/>
                <a:ea typeface="+mn-ea"/>
                <a:cs typeface="Segoe UI Light" panose="020B0502040204020203" pitchFamily="34" charset="0"/>
              </a:rPr>
              <a:t>Netmon</a:t>
            </a:r>
            <a:r>
              <a:rPr kumimoji="0" lang="en-US" sz="2400" b="0" i="0" u="none" strike="noStrike" kern="1200" cap="none" spc="0" normalizeH="0" baseline="0" noProof="0">
                <a:ln>
                  <a:noFill/>
                </a:ln>
                <a:solidFill>
                  <a:schemeClr val="tx2"/>
                </a:solidFill>
                <a:effectLst/>
                <a:uLnTx/>
                <a:uFillTx/>
                <a:latin typeface="Segoe UI Light" panose="020B0502040204020203" pitchFamily="34" charset="0"/>
                <a:ea typeface="+mn-ea"/>
                <a:cs typeface="Segoe UI Light" panose="020B0502040204020203" pitchFamily="34" charset="0"/>
              </a:rPr>
              <a:t> the filter </a:t>
            </a:r>
            <a:r>
              <a:rPr kumimoji="0" lang="en-US" sz="1867" b="0" i="0" u="none" strike="noStrike" kern="1200" cap="none" spc="0" normalizeH="0" baseline="0" noProof="0" err="1">
                <a:ln>
                  <a:noFill/>
                </a:ln>
                <a:solidFill>
                  <a:schemeClr val="tx2"/>
                </a:solidFill>
                <a:effectLst/>
                <a:uLnTx/>
                <a:uFillTx/>
                <a:latin typeface="Segoe UI Light" panose="020B0502040204020203" pitchFamily="34" charset="0"/>
                <a:ea typeface="+mn-ea"/>
                <a:cs typeface="Segoe UI Light" panose="020B0502040204020203" pitchFamily="34" charset="0"/>
              </a:rPr>
              <a:t>Property.TCPRetransmit</a:t>
            </a:r>
            <a:r>
              <a:rPr kumimoji="0" lang="en-US" sz="1867" b="0" i="0" u="none" strike="noStrike" kern="1200" cap="none" spc="0" normalizeH="0" baseline="0" noProof="0">
                <a:ln>
                  <a:noFill/>
                </a:ln>
                <a:solidFill>
                  <a:schemeClr val="tx2"/>
                </a:solidFill>
                <a:effectLst/>
                <a:uLnTx/>
                <a:uFillTx/>
                <a:latin typeface="Segoe UI Light" panose="020B0502040204020203" pitchFamily="34" charset="0"/>
                <a:ea typeface="+mn-ea"/>
                <a:cs typeface="Segoe UI Light" panose="020B0502040204020203" pitchFamily="34" charset="0"/>
              </a:rPr>
              <a:t> == 1 </a:t>
            </a:r>
            <a:r>
              <a:rPr kumimoji="0" lang="en-US" sz="2400" b="0" i="0" u="none" strike="noStrike" kern="1200" cap="none" spc="0" normalizeH="0" baseline="0" noProof="0">
                <a:ln>
                  <a:noFill/>
                </a:ln>
                <a:solidFill>
                  <a:schemeClr val="tx2"/>
                </a:solidFill>
                <a:effectLst/>
                <a:uLnTx/>
                <a:uFillTx/>
                <a:latin typeface="Segoe UI Light" panose="020B0502040204020203" pitchFamily="34" charset="0"/>
                <a:ea typeface="+mn-ea"/>
                <a:cs typeface="Segoe UI Light" panose="020B0502040204020203" pitchFamily="34" charset="0"/>
              </a:rPr>
              <a:t>will highlight </a:t>
            </a:r>
          </a:p>
          <a:p>
            <a:pPr marL="416365" marR="0" lvl="2"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a:ln>
                  <a:noFill/>
                </a:ln>
                <a:solidFill>
                  <a:schemeClr val="tx2"/>
                </a:solidFill>
                <a:effectLst/>
                <a:uLnTx/>
                <a:uFillTx/>
                <a:latin typeface="Segoe UI Light" panose="020B0502040204020203" pitchFamily="34" charset="0"/>
                <a:ea typeface="+mn-ea"/>
                <a:cs typeface="Segoe UI Light" panose="020B0502040204020203" pitchFamily="34" charset="0"/>
              </a:rPr>
              <a:t>Retransmits</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a:ln>
                  <a:noFill/>
                </a:ln>
                <a:solidFill>
                  <a:schemeClr val="tx2"/>
                </a:solidFill>
                <a:effectLst/>
                <a:uLnTx/>
                <a:uFillTx/>
                <a:latin typeface="Segoe UI Light" panose="020B0502040204020203" pitchFamily="34" charset="0"/>
                <a:ea typeface="+mn-ea"/>
                <a:cs typeface="Segoe UI Light" panose="020B0502040204020203" pitchFamily="34" charset="0"/>
              </a:rPr>
              <a:t>&gt;1% consistently, should be </a:t>
            </a:r>
          </a:p>
          <a:p>
            <a:pPr marL="0" marR="0" lvl="0"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2400" b="0" i="0" u="none" strike="noStrike" kern="1200" cap="none" spc="0" normalizeH="0" baseline="0" noProof="0">
                <a:ln>
                  <a:noFill/>
                </a:ln>
                <a:solidFill>
                  <a:schemeClr val="tx2"/>
                </a:solidFill>
                <a:effectLst/>
                <a:uLnTx/>
                <a:uFillTx/>
                <a:latin typeface="Segoe UI Light" panose="020B0502040204020203" pitchFamily="34" charset="0"/>
                <a:ea typeface="+mn-ea"/>
                <a:cs typeface="Segoe UI Light" panose="020B0502040204020203" pitchFamily="34" charset="0"/>
              </a:rPr>
              <a:t>      investigated</a:t>
            </a:r>
          </a:p>
        </p:txBody>
      </p:sp>
      <p:sp>
        <p:nvSpPr>
          <p:cNvPr id="4" name="Freeform 60"/>
          <p:cNvSpPr>
            <a:spLocks/>
          </p:cNvSpPr>
          <p:nvPr/>
        </p:nvSpPr>
        <p:spPr bwMode="auto">
          <a:xfrm>
            <a:off x="7075991" y="5485875"/>
            <a:ext cx="1925915" cy="413807"/>
          </a:xfrm>
          <a:custGeom>
            <a:avLst/>
            <a:gdLst>
              <a:gd name="T0" fmla="*/ 0 w 828"/>
              <a:gd name="T1" fmla="*/ 133 h 178"/>
              <a:gd name="T2" fmla="*/ 338 w 828"/>
              <a:gd name="T3" fmla="*/ 178 h 178"/>
              <a:gd name="T4" fmla="*/ 592 w 828"/>
              <a:gd name="T5" fmla="*/ 145 h 178"/>
              <a:gd name="T6" fmla="*/ 828 w 828"/>
              <a:gd name="T7" fmla="*/ 15 h 178"/>
              <a:gd name="T8" fmla="*/ 815 w 828"/>
              <a:gd name="T9" fmla="*/ 0 h 178"/>
              <a:gd name="T10" fmla="*/ 586 w 828"/>
              <a:gd name="T11" fmla="*/ 126 h 178"/>
              <a:gd name="T12" fmla="*/ 338 w 828"/>
              <a:gd name="T13" fmla="*/ 158 h 178"/>
              <a:gd name="T14" fmla="*/ 103 w 828"/>
              <a:gd name="T15" fmla="*/ 136 h 178"/>
              <a:gd name="T16" fmla="*/ 31 w 828"/>
              <a:gd name="T17" fmla="*/ 120 h 178"/>
              <a:gd name="T18" fmla="*/ 12 w 828"/>
              <a:gd name="T19" fmla="*/ 115 h 178"/>
              <a:gd name="T20" fmla="*/ 7 w 828"/>
              <a:gd name="T21" fmla="*/ 114 h 178"/>
              <a:gd name="T22" fmla="*/ 6 w 828"/>
              <a:gd name="T23" fmla="*/ 114 h 178"/>
              <a:gd name="T24" fmla="*/ 5 w 828"/>
              <a:gd name="T25" fmla="*/ 113 h 178"/>
              <a:gd name="T26" fmla="*/ 0 w 828"/>
              <a:gd name="T27"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8" h="178">
                <a:moveTo>
                  <a:pt x="0" y="133"/>
                </a:moveTo>
                <a:cubicBezTo>
                  <a:pt x="0" y="133"/>
                  <a:pt x="152" y="178"/>
                  <a:pt x="338" y="178"/>
                </a:cubicBezTo>
                <a:cubicBezTo>
                  <a:pt x="419" y="178"/>
                  <a:pt x="507" y="169"/>
                  <a:pt x="592" y="145"/>
                </a:cubicBezTo>
                <a:cubicBezTo>
                  <a:pt x="677" y="120"/>
                  <a:pt x="759" y="79"/>
                  <a:pt x="828" y="15"/>
                </a:cubicBezTo>
                <a:cubicBezTo>
                  <a:pt x="815" y="0"/>
                  <a:pt x="815" y="0"/>
                  <a:pt x="815" y="0"/>
                </a:cubicBezTo>
                <a:cubicBezTo>
                  <a:pt x="748" y="62"/>
                  <a:pt x="669" y="102"/>
                  <a:pt x="586" y="126"/>
                </a:cubicBezTo>
                <a:cubicBezTo>
                  <a:pt x="504" y="150"/>
                  <a:pt x="418" y="158"/>
                  <a:pt x="338" y="158"/>
                </a:cubicBezTo>
                <a:cubicBezTo>
                  <a:pt x="247" y="158"/>
                  <a:pt x="163" y="147"/>
                  <a:pt x="103" y="136"/>
                </a:cubicBezTo>
                <a:cubicBezTo>
                  <a:pt x="73" y="130"/>
                  <a:pt x="48" y="125"/>
                  <a:pt x="31" y="120"/>
                </a:cubicBezTo>
                <a:cubicBezTo>
                  <a:pt x="23" y="118"/>
                  <a:pt x="16" y="117"/>
                  <a:pt x="12" y="115"/>
                </a:cubicBezTo>
                <a:cubicBezTo>
                  <a:pt x="10" y="115"/>
                  <a:pt x="8" y="114"/>
                  <a:pt x="7" y="114"/>
                </a:cubicBezTo>
                <a:cubicBezTo>
                  <a:pt x="6" y="114"/>
                  <a:pt x="6" y="114"/>
                  <a:pt x="6" y="114"/>
                </a:cubicBezTo>
                <a:cubicBezTo>
                  <a:pt x="5" y="113"/>
                  <a:pt x="5" y="113"/>
                  <a:pt x="5" y="113"/>
                </a:cubicBezTo>
                <a:cubicBezTo>
                  <a:pt x="0" y="133"/>
                  <a:pt x="0" y="133"/>
                  <a:pt x="0" y="133"/>
                </a:cubicBezTo>
                <a:close/>
              </a:path>
            </a:pathLst>
          </a:custGeom>
          <a:solidFill>
            <a:srgbClr val="2A328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pPr marL="0" marR="0" lvl="0" indent="0" defTabSz="914004"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endParaRPr>
          </a:p>
        </p:txBody>
      </p:sp>
      <p:sp>
        <p:nvSpPr>
          <p:cNvPr id="5" name="Rectangle 85"/>
          <p:cNvSpPr>
            <a:spLocks noChangeArrowheads="1"/>
          </p:cNvSpPr>
          <p:nvPr/>
        </p:nvSpPr>
        <p:spPr bwMode="auto">
          <a:xfrm>
            <a:off x="9233516" y="3297051"/>
            <a:ext cx="1622562" cy="46670"/>
          </a:xfrm>
          <a:prstGeom prst="rect">
            <a:avLst/>
          </a:prstGeom>
          <a:solidFill>
            <a:srgbClr val="00317B"/>
          </a:solidFill>
          <a:ln w="9525">
            <a:noFill/>
            <a:miter lim="800000"/>
            <a:headEnd/>
            <a:tailEnd/>
          </a:ln>
          <a:extLst/>
        </p:spPr>
        <p:txBody>
          <a:bodyPr vert="horz" wrap="square" lIns="89606" tIns="44804" rIns="89606" bIns="44804" numCol="1" anchor="t" anchorCtr="0" compatLnSpc="1">
            <a:prstTxWarp prst="textNoShape">
              <a:avLst/>
            </a:prstTxWarp>
          </a:bodyPr>
          <a:lstStyle/>
          <a:p>
            <a:pPr marL="0" marR="0" lvl="0" indent="0" defTabSz="914004"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endParaRPr>
          </a:p>
        </p:txBody>
      </p:sp>
      <p:sp>
        <p:nvSpPr>
          <p:cNvPr id="6" name="Rectangle 89"/>
          <p:cNvSpPr>
            <a:spLocks noChangeArrowheads="1"/>
          </p:cNvSpPr>
          <p:nvPr/>
        </p:nvSpPr>
        <p:spPr bwMode="auto">
          <a:xfrm>
            <a:off x="11017868" y="2158302"/>
            <a:ext cx="46670" cy="1015669"/>
          </a:xfrm>
          <a:prstGeom prst="rect">
            <a:avLst/>
          </a:prstGeom>
          <a:solidFill>
            <a:schemeClr val="accent1">
              <a:lumMod val="50000"/>
            </a:schemeClr>
          </a:solidFill>
          <a:ln w="9525">
            <a:noFill/>
            <a:miter lim="800000"/>
            <a:headEnd/>
            <a:tailEnd/>
          </a:ln>
          <a:extLst/>
        </p:spPr>
        <p:txBody>
          <a:bodyPr vert="horz" wrap="square" lIns="89606" tIns="44804" rIns="89606" bIns="44804" numCol="1" anchor="t" anchorCtr="0" compatLnSpc="1">
            <a:prstTxWarp prst="textNoShape">
              <a:avLst/>
            </a:prstTxWarp>
          </a:bodyPr>
          <a:lstStyle/>
          <a:p>
            <a:pPr marL="0" marR="0" lvl="0" indent="0" defTabSz="914004"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endParaRPr>
          </a:p>
        </p:txBody>
      </p:sp>
      <p:sp>
        <p:nvSpPr>
          <p:cNvPr id="7" name="Freeform 102"/>
          <p:cNvSpPr>
            <a:spLocks/>
          </p:cNvSpPr>
          <p:nvPr/>
        </p:nvSpPr>
        <p:spPr bwMode="auto">
          <a:xfrm>
            <a:off x="9233517" y="4387575"/>
            <a:ext cx="1642785" cy="46670"/>
          </a:xfrm>
          <a:custGeom>
            <a:avLst/>
            <a:gdLst>
              <a:gd name="T0" fmla="*/ 0 w 1056"/>
              <a:gd name="T1" fmla="*/ 30 h 30"/>
              <a:gd name="T2" fmla="*/ 1056 w 1056"/>
              <a:gd name="T3" fmla="*/ 30 h 30"/>
              <a:gd name="T4" fmla="*/ 1056 w 1056"/>
              <a:gd name="T5" fmla="*/ 0 h 30"/>
              <a:gd name="T6" fmla="*/ 0 w 1056"/>
              <a:gd name="T7" fmla="*/ 0 h 30"/>
            </a:gdLst>
            <a:ahLst/>
            <a:cxnLst>
              <a:cxn ang="0">
                <a:pos x="T0" y="T1"/>
              </a:cxn>
              <a:cxn ang="0">
                <a:pos x="T2" y="T3"/>
              </a:cxn>
              <a:cxn ang="0">
                <a:pos x="T4" y="T5"/>
              </a:cxn>
              <a:cxn ang="0">
                <a:pos x="T6" y="T7"/>
              </a:cxn>
            </a:cxnLst>
            <a:rect l="0" t="0" r="r" b="b"/>
            <a:pathLst>
              <a:path w="1056" h="30">
                <a:moveTo>
                  <a:pt x="0" y="30"/>
                </a:moveTo>
                <a:lnTo>
                  <a:pt x="1056" y="30"/>
                </a:lnTo>
                <a:lnTo>
                  <a:pt x="1056" y="0"/>
                </a:lnTo>
                <a:lnTo>
                  <a:pt x="0" y="0"/>
                </a:lnTo>
              </a:path>
            </a:pathLst>
          </a:custGeom>
          <a:solidFill>
            <a:schemeClr val="tx2">
              <a:lumMod val="50000"/>
            </a:schemeClr>
          </a:solidFill>
          <a:ln>
            <a:noFill/>
          </a:ln>
          <a:extLst/>
        </p:spPr>
        <p:txBody>
          <a:bodyPr vert="horz" wrap="square" lIns="89606" tIns="44804" rIns="89606" bIns="44804" numCol="1" anchor="t" anchorCtr="0" compatLnSpc="1">
            <a:prstTxWarp prst="textNoShape">
              <a:avLst/>
            </a:prstTxWarp>
          </a:bodyPr>
          <a:lstStyle/>
          <a:p>
            <a:pPr marL="0" marR="0" lvl="0" indent="0" defTabSz="914004"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endParaRPr>
          </a:p>
        </p:txBody>
      </p:sp>
      <p:pic>
        <p:nvPicPr>
          <p:cNvPr id="8" name="Picture 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35539" y="4137879"/>
            <a:ext cx="622596" cy="536274"/>
          </a:xfrm>
          <a:prstGeom prst="rect">
            <a:avLst/>
          </a:prstGeom>
        </p:spPr>
      </p:pic>
      <p:pic>
        <p:nvPicPr>
          <p:cNvPr id="9" name="Picture 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4097" y="4137879"/>
            <a:ext cx="622596" cy="536274"/>
          </a:xfrm>
          <a:prstGeom prst="rect">
            <a:avLst/>
          </a:prstGeom>
        </p:spPr>
      </p:pic>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35539" y="3043219"/>
            <a:ext cx="622596" cy="536274"/>
          </a:xfrm>
          <a:prstGeom prst="rect">
            <a:avLst/>
          </a:prstGeom>
        </p:spPr>
      </p:pic>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4097" y="3043219"/>
            <a:ext cx="622596" cy="536274"/>
          </a:xfrm>
          <a:prstGeom prst="rect">
            <a:avLst/>
          </a:prstGeom>
        </p:spPr>
      </p:pic>
      <p:pic>
        <p:nvPicPr>
          <p:cNvPr id="12" name="Picture 1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735539" y="5163942"/>
            <a:ext cx="622596" cy="536274"/>
          </a:xfrm>
          <a:prstGeom prst="rect">
            <a:avLst/>
          </a:prstGeom>
        </p:spPr>
      </p:pic>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724097" y="5163942"/>
            <a:ext cx="622596" cy="536274"/>
          </a:xfrm>
          <a:prstGeom prst="rect">
            <a:avLst/>
          </a:prstGeom>
        </p:spPr>
      </p:pic>
      <p:sp>
        <p:nvSpPr>
          <p:cNvPr id="14" name="Freeform 72"/>
          <p:cNvSpPr>
            <a:spLocks/>
          </p:cNvSpPr>
          <p:nvPr/>
        </p:nvSpPr>
        <p:spPr bwMode="auto">
          <a:xfrm>
            <a:off x="9233517" y="5439205"/>
            <a:ext cx="1642785" cy="46670"/>
          </a:xfrm>
          <a:custGeom>
            <a:avLst/>
            <a:gdLst>
              <a:gd name="T0" fmla="*/ 0 w 1056"/>
              <a:gd name="T1" fmla="*/ 30 h 30"/>
              <a:gd name="T2" fmla="*/ 1056 w 1056"/>
              <a:gd name="T3" fmla="*/ 30 h 30"/>
              <a:gd name="T4" fmla="*/ 1056 w 1056"/>
              <a:gd name="T5" fmla="*/ 0 h 30"/>
              <a:gd name="T6" fmla="*/ 0 w 1056"/>
              <a:gd name="T7" fmla="*/ 0 h 30"/>
            </a:gdLst>
            <a:ahLst/>
            <a:cxnLst>
              <a:cxn ang="0">
                <a:pos x="T0" y="T1"/>
              </a:cxn>
              <a:cxn ang="0">
                <a:pos x="T2" y="T3"/>
              </a:cxn>
              <a:cxn ang="0">
                <a:pos x="T4" y="T5"/>
              </a:cxn>
              <a:cxn ang="0">
                <a:pos x="T6" y="T7"/>
              </a:cxn>
            </a:cxnLst>
            <a:rect l="0" t="0" r="r" b="b"/>
            <a:pathLst>
              <a:path w="1056" h="30">
                <a:moveTo>
                  <a:pt x="0" y="30"/>
                </a:moveTo>
                <a:lnTo>
                  <a:pt x="1056" y="30"/>
                </a:lnTo>
                <a:lnTo>
                  <a:pt x="1056"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pPr marL="0" marR="0" lvl="0" indent="0" defTabSz="914004"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endParaRPr>
          </a:p>
        </p:txBody>
      </p:sp>
      <p:pic>
        <p:nvPicPr>
          <p:cNvPr id="15" name="Picture 14"/>
          <p:cNvPicPr>
            <a:picLocks noChangeAspect="1"/>
          </p:cNvPicPr>
          <p:nvPr/>
        </p:nvPicPr>
        <p:blipFill>
          <a:blip r:embed="rId4"/>
          <a:stretch>
            <a:fillRect/>
          </a:stretch>
        </p:blipFill>
        <p:spPr>
          <a:xfrm>
            <a:off x="5208170" y="4441244"/>
            <a:ext cx="2801617" cy="1654756"/>
          </a:xfrm>
          <a:prstGeom prst="rect">
            <a:avLst/>
          </a:prstGeom>
        </p:spPr>
      </p:pic>
      <p:sp>
        <p:nvSpPr>
          <p:cNvPr id="20" name="Freeform 539"/>
          <p:cNvSpPr>
            <a:spLocks noChangeAspect="1"/>
          </p:cNvSpPr>
          <p:nvPr/>
        </p:nvSpPr>
        <p:spPr bwMode="auto">
          <a:xfrm>
            <a:off x="10217500" y="1219887"/>
            <a:ext cx="1694075" cy="93138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78D7"/>
          </a:solidFill>
          <a:ln>
            <a:solidFill>
              <a:srgbClr val="0078D7"/>
            </a:solidFill>
          </a:ln>
          <a:scene3d>
            <a:camera prst="orthographicFront"/>
            <a:lightRig rig="threePt" dir="t"/>
          </a:scene3d>
          <a:sp3d>
            <a:bevelT/>
          </a:sp3d>
          <a:extLst/>
        </p:spPr>
        <p:txBody>
          <a:bodyPr vert="horz" wrap="square" lIns="91428" tIns="45714" rIns="91428" bIns="45714" numCol="1" anchor="t" anchorCtr="0" compatLnSpc="1">
            <a:prstTxWarp prst="textNoShape">
              <a:avLst/>
            </a:prstTxWarp>
          </a:bodyPr>
          <a:lstStyle/>
          <a:p>
            <a:pPr marL="0" marR="0" lvl="0" indent="0" defTabSz="9323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1" name="TextBox 20"/>
          <p:cNvSpPr txBox="1"/>
          <p:nvPr/>
        </p:nvSpPr>
        <p:spPr>
          <a:xfrm>
            <a:off x="10559333" y="1539549"/>
            <a:ext cx="917066" cy="544724"/>
          </a:xfrm>
          <a:prstGeom prst="rect">
            <a:avLst/>
          </a:prstGeom>
          <a:noFill/>
        </p:spPr>
        <p:txBody>
          <a:bodyPr wrap="none" lIns="182858" tIns="146284" rIns="182858" bIns="146284" rtlCol="0">
            <a:spAutoFit/>
          </a:bodyPr>
          <a:lstStyle/>
          <a:p>
            <a:pPr marL="0" marR="0" lvl="0" indent="0" defTabSz="932387" eaLnBrk="1" fontAlgn="auto" latinLnBrk="0" hangingPunct="1">
              <a:lnSpc>
                <a:spcPct val="90000"/>
              </a:lnSpc>
              <a:spcBef>
                <a:spcPts val="0"/>
              </a:spcBef>
              <a:spcAft>
                <a:spcPts val="0"/>
              </a:spcAft>
              <a:buClrTx/>
              <a:buSzTx/>
              <a:buFontTx/>
              <a:buNone/>
              <a:tabLst/>
              <a:defRPr/>
            </a:pPr>
            <a:r>
              <a:rPr kumimoji="0" lang="en-US" sz="1800" b="0" i="0" u="none" strike="noStrike" kern="0" cap="none" spc="-51" normalizeH="0" baseline="0" noProof="0">
                <a:ln>
                  <a:noFill/>
                </a:ln>
                <a:solidFill>
                  <a:schemeClr val="bg1"/>
                </a:solidFill>
                <a:effectLst>
                  <a:outerShdw blurRad="38100" dist="38100" dir="2700000" algn="tl">
                    <a:srgbClr val="000000">
                      <a:alpha val="43137"/>
                    </a:srgbClr>
                  </a:outerShdw>
                </a:effectLst>
                <a:uLnTx/>
                <a:uFillTx/>
              </a:rPr>
              <a:t>Azure</a:t>
            </a:r>
          </a:p>
        </p:txBody>
      </p:sp>
      <p:sp>
        <p:nvSpPr>
          <p:cNvPr id="22" name="Rectangle 108"/>
          <p:cNvSpPr>
            <a:spLocks noChangeArrowheads="1"/>
          </p:cNvSpPr>
          <p:nvPr/>
        </p:nvSpPr>
        <p:spPr bwMode="auto">
          <a:xfrm>
            <a:off x="9001906" y="3558396"/>
            <a:ext cx="68266" cy="600581"/>
          </a:xfrm>
          <a:prstGeom prst="rect">
            <a:avLst/>
          </a:prstGeom>
          <a:solidFill>
            <a:schemeClr val="tx2">
              <a:lumMod val="50000"/>
            </a:schemeClr>
          </a:solidFill>
          <a:ln w="9525">
            <a:noFill/>
            <a:miter lim="800000"/>
            <a:headEnd/>
            <a:tailEnd/>
          </a:ln>
          <a:extLst/>
        </p:spPr>
        <p:txBody>
          <a:bodyPr vert="horz" wrap="square" lIns="89606" tIns="44804" rIns="89606" bIns="44804" numCol="1" anchor="t" anchorCtr="0" compatLnSpc="1">
            <a:prstTxWarp prst="textNoShape">
              <a:avLst/>
            </a:prstTxWarp>
          </a:bodyPr>
          <a:lstStyle/>
          <a:p>
            <a:pPr marL="0" marR="0" lvl="0" indent="0" defTabSz="914004"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endParaRPr>
          </a:p>
        </p:txBody>
      </p:sp>
      <p:sp>
        <p:nvSpPr>
          <p:cNvPr id="23" name="Rectangle 71"/>
          <p:cNvSpPr>
            <a:spLocks noChangeArrowheads="1"/>
          </p:cNvSpPr>
          <p:nvPr/>
        </p:nvSpPr>
        <p:spPr bwMode="auto">
          <a:xfrm flipV="1">
            <a:off x="9358135" y="5393486"/>
            <a:ext cx="1430248" cy="45719"/>
          </a:xfrm>
          <a:prstGeom prst="rect">
            <a:avLst/>
          </a:prstGeom>
          <a:solidFill>
            <a:srgbClr val="2A328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06" tIns="44804" rIns="89606" bIns="44804" numCol="1" anchor="t" anchorCtr="0" compatLnSpc="1">
            <a:prstTxWarp prst="textNoShape">
              <a:avLst/>
            </a:prstTxWarp>
          </a:bodyPr>
          <a:lstStyle/>
          <a:p>
            <a:pPr marL="0" marR="0" lvl="0" indent="0" defTabSz="914004"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endParaRPr>
          </a:p>
        </p:txBody>
      </p:sp>
      <p:sp>
        <p:nvSpPr>
          <p:cNvPr id="24" name="Freeform 93"/>
          <p:cNvSpPr>
            <a:spLocks/>
          </p:cNvSpPr>
          <p:nvPr/>
        </p:nvSpPr>
        <p:spPr bwMode="auto">
          <a:xfrm>
            <a:off x="10995008" y="4652154"/>
            <a:ext cx="45719" cy="533788"/>
          </a:xfrm>
          <a:custGeom>
            <a:avLst/>
            <a:gdLst>
              <a:gd name="T0" fmla="*/ 30 w 30"/>
              <a:gd name="T1" fmla="*/ 272 h 272"/>
              <a:gd name="T2" fmla="*/ 30 w 30"/>
              <a:gd name="T3" fmla="*/ 0 h 272"/>
              <a:gd name="T4" fmla="*/ 0 w 30"/>
              <a:gd name="T5" fmla="*/ 0 h 272"/>
              <a:gd name="T6" fmla="*/ 0 w 30"/>
              <a:gd name="T7" fmla="*/ 272 h 272"/>
            </a:gdLst>
            <a:ahLst/>
            <a:cxnLst>
              <a:cxn ang="0">
                <a:pos x="T0" y="T1"/>
              </a:cxn>
              <a:cxn ang="0">
                <a:pos x="T2" y="T3"/>
              </a:cxn>
              <a:cxn ang="0">
                <a:pos x="T4" y="T5"/>
              </a:cxn>
              <a:cxn ang="0">
                <a:pos x="T6" y="T7"/>
              </a:cxn>
            </a:cxnLst>
            <a:rect l="0" t="0" r="r" b="b"/>
            <a:pathLst>
              <a:path w="30" h="272">
                <a:moveTo>
                  <a:pt x="30" y="272"/>
                </a:moveTo>
                <a:lnTo>
                  <a:pt x="30" y="0"/>
                </a:lnTo>
                <a:lnTo>
                  <a:pt x="0" y="0"/>
                </a:lnTo>
                <a:lnTo>
                  <a:pt x="0" y="272"/>
                </a:lnTo>
              </a:path>
            </a:pathLst>
          </a:custGeom>
          <a:solidFill>
            <a:schemeClr val="tx2">
              <a:lumMod val="50000"/>
            </a:schemeClr>
          </a:solidFill>
          <a:ln>
            <a:noFill/>
          </a:ln>
          <a:extLst/>
        </p:spPr>
        <p:txBody>
          <a:bodyPr vert="horz" wrap="square" lIns="89606" tIns="44804" rIns="89606" bIns="44804" numCol="1" anchor="t" anchorCtr="0" compatLnSpc="1">
            <a:prstTxWarp prst="textNoShape">
              <a:avLst/>
            </a:prstTxWarp>
          </a:bodyPr>
          <a:lstStyle/>
          <a:p>
            <a:pPr marL="0" marR="0" lvl="0" indent="0" defTabSz="914004" eaLnBrk="1" fontAlgn="auto" latinLnBrk="0" hangingPunct="1">
              <a:lnSpc>
                <a:spcPct val="100000"/>
              </a:lnSpc>
              <a:spcBef>
                <a:spcPts val="0"/>
              </a:spcBef>
              <a:spcAft>
                <a:spcPts val="0"/>
              </a:spcAft>
              <a:buClrTx/>
              <a:buSzTx/>
              <a:buFontTx/>
              <a:buNone/>
              <a:tabLst/>
              <a:defRPr/>
            </a:pPr>
            <a:endParaRPr kumimoji="0" lang="en-US" sz="1764" b="0" i="0" u="none" strike="noStrike" kern="0" cap="none" spc="0" normalizeH="0" baseline="0" noProof="0">
              <a:ln>
                <a:noFill/>
              </a:ln>
              <a:solidFill>
                <a:srgbClr val="FFFFFF"/>
              </a:solidFill>
              <a:effectLst/>
              <a:uLnTx/>
              <a:uFillTx/>
            </a:endParaRPr>
          </a:p>
        </p:txBody>
      </p:sp>
      <p:sp>
        <p:nvSpPr>
          <p:cNvPr id="25" name="Freeform 67"/>
          <p:cNvSpPr>
            <a:spLocks noChangeAspect="1" noEditPoints="1"/>
          </p:cNvSpPr>
          <p:nvPr/>
        </p:nvSpPr>
        <p:spPr bwMode="black">
          <a:xfrm>
            <a:off x="10989001" y="3866826"/>
            <a:ext cx="57731" cy="226942"/>
          </a:xfrm>
          <a:custGeom>
            <a:avLst/>
            <a:gdLst>
              <a:gd name="T0" fmla="*/ 16 w 17"/>
              <a:gd name="T1" fmla="*/ 0 h 69"/>
              <a:gd name="T2" fmla="*/ 14 w 17"/>
              <a:gd name="T3" fmla="*/ 47 h 69"/>
              <a:gd name="T4" fmla="*/ 2 w 17"/>
              <a:gd name="T5" fmla="*/ 47 h 69"/>
              <a:gd name="T6" fmla="*/ 0 w 17"/>
              <a:gd name="T7" fmla="*/ 0 h 69"/>
              <a:gd name="T8" fmla="*/ 16 w 17"/>
              <a:gd name="T9" fmla="*/ 0 h 69"/>
              <a:gd name="T10" fmla="*/ 17 w 17"/>
              <a:gd name="T11" fmla="*/ 61 h 69"/>
              <a:gd name="T12" fmla="*/ 15 w 17"/>
              <a:gd name="T13" fmla="*/ 67 h 69"/>
              <a:gd name="T14" fmla="*/ 8 w 17"/>
              <a:gd name="T15" fmla="*/ 69 h 69"/>
              <a:gd name="T16" fmla="*/ 2 w 17"/>
              <a:gd name="T17" fmla="*/ 67 h 69"/>
              <a:gd name="T18" fmla="*/ 0 w 17"/>
              <a:gd name="T19" fmla="*/ 61 h 69"/>
              <a:gd name="T20" fmla="*/ 2 w 17"/>
              <a:gd name="T21" fmla="*/ 56 h 69"/>
              <a:gd name="T22" fmla="*/ 8 w 17"/>
              <a:gd name="T23" fmla="*/ 54 h 69"/>
              <a:gd name="T24" fmla="*/ 14 w 17"/>
              <a:gd name="T25" fmla="*/ 56 h 69"/>
              <a:gd name="T26" fmla="*/ 17 w 17"/>
              <a:gd name="T27" fmla="*/ 6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69">
                <a:moveTo>
                  <a:pt x="16" y="0"/>
                </a:moveTo>
                <a:cubicBezTo>
                  <a:pt x="14" y="47"/>
                  <a:pt x="14" y="47"/>
                  <a:pt x="14" y="47"/>
                </a:cubicBezTo>
                <a:cubicBezTo>
                  <a:pt x="2" y="47"/>
                  <a:pt x="2" y="47"/>
                  <a:pt x="2" y="47"/>
                </a:cubicBezTo>
                <a:cubicBezTo>
                  <a:pt x="0" y="0"/>
                  <a:pt x="0" y="0"/>
                  <a:pt x="0" y="0"/>
                </a:cubicBezTo>
                <a:lnTo>
                  <a:pt x="16" y="0"/>
                </a:lnTo>
                <a:close/>
                <a:moveTo>
                  <a:pt x="17" y="61"/>
                </a:moveTo>
                <a:cubicBezTo>
                  <a:pt x="17" y="64"/>
                  <a:pt x="16" y="66"/>
                  <a:pt x="15" y="67"/>
                </a:cubicBezTo>
                <a:cubicBezTo>
                  <a:pt x="13" y="69"/>
                  <a:pt x="11" y="69"/>
                  <a:pt x="8" y="69"/>
                </a:cubicBezTo>
                <a:cubicBezTo>
                  <a:pt x="6" y="69"/>
                  <a:pt x="4" y="69"/>
                  <a:pt x="2" y="67"/>
                </a:cubicBezTo>
                <a:cubicBezTo>
                  <a:pt x="0" y="65"/>
                  <a:pt x="0" y="64"/>
                  <a:pt x="0" y="61"/>
                </a:cubicBezTo>
                <a:cubicBezTo>
                  <a:pt x="0" y="59"/>
                  <a:pt x="0" y="57"/>
                  <a:pt x="2" y="56"/>
                </a:cubicBezTo>
                <a:cubicBezTo>
                  <a:pt x="4" y="54"/>
                  <a:pt x="6" y="54"/>
                  <a:pt x="8" y="54"/>
                </a:cubicBezTo>
                <a:cubicBezTo>
                  <a:pt x="11" y="54"/>
                  <a:pt x="13" y="54"/>
                  <a:pt x="14" y="56"/>
                </a:cubicBezTo>
                <a:cubicBezTo>
                  <a:pt x="16" y="57"/>
                  <a:pt x="17" y="59"/>
                  <a:pt x="17" y="61"/>
                </a:cubicBezTo>
              </a:path>
            </a:pathLst>
          </a:custGeom>
          <a:solidFill>
            <a:srgbClr val="C00000"/>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mn-lt"/>
              <a:ea typeface="+mn-ea"/>
              <a:cs typeface="+mn-cs"/>
            </a:endParaRPr>
          </a:p>
        </p:txBody>
      </p:sp>
    </p:spTree>
    <p:extLst>
      <p:ext uri="{BB962C8B-B14F-4D97-AF65-F5344CB8AC3E}">
        <p14:creationId xmlns:p14="http://schemas.microsoft.com/office/powerpoint/2010/main" val="3816205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50"/>
                                        <p:tgtEl>
                                          <p:spTgt spid="4"/>
                                        </p:tgtEl>
                                      </p:cBhvr>
                                    </p:animEffect>
                                  </p:childTnLst>
                                </p:cTn>
                              </p:par>
                            </p:childTnLst>
                          </p:cTn>
                        </p:par>
                        <p:par>
                          <p:cTn id="8" fill="hold">
                            <p:stCondLst>
                              <p:cond delay="25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250"/>
                                        <p:tgtEl>
                                          <p:spTgt spid="7"/>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250"/>
                                        <p:tgtEl>
                                          <p:spTgt spid="5"/>
                                        </p:tgtEl>
                                      </p:cBhvr>
                                    </p:animEffect>
                                  </p:childTnLst>
                                </p:cTn>
                              </p:par>
                            </p:childTnLst>
                          </p:cTn>
                        </p:par>
                        <p:par>
                          <p:cTn id="16" fill="hold">
                            <p:stCondLst>
                              <p:cond delay="750"/>
                            </p:stCondLst>
                            <p:childTnLst>
                              <p:par>
                                <p:cTn id="17" presetID="22" presetClass="entr" presetSubtype="4"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250"/>
                                        <p:tgtEl>
                                          <p:spTgt spid="6"/>
                                        </p:tgtEl>
                                      </p:cBhvr>
                                    </p:animEffect>
                                  </p:childTnLst>
                                </p:cTn>
                              </p:par>
                            </p:childTnLst>
                          </p:cTn>
                        </p:par>
                        <p:par>
                          <p:cTn id="20" fill="hold">
                            <p:stCondLst>
                              <p:cond delay="1000"/>
                            </p:stCondLst>
                            <p:childTnLst>
                              <p:par>
                                <p:cTn id="21" presetID="22" presetClass="entr" presetSubtype="4"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down)">
                                      <p:cBhvr>
                                        <p:cTn id="23" dur="250"/>
                                        <p:tgtEl>
                                          <p:spTgt spid="22"/>
                                        </p:tgtEl>
                                      </p:cBhvr>
                                    </p:animEffect>
                                  </p:childTnLst>
                                </p:cTn>
                              </p:par>
                            </p:childTnLst>
                          </p:cTn>
                        </p:par>
                        <p:par>
                          <p:cTn id="24" fill="hold">
                            <p:stCondLst>
                              <p:cond delay="1250"/>
                            </p:stCondLst>
                            <p:childTnLst>
                              <p:par>
                                <p:cTn id="25" presetID="22" presetClass="entr" presetSubtype="8"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250"/>
                                        <p:tgtEl>
                                          <p:spTgt spid="23"/>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xit" presetSubtype="0" fill="hold" grpId="1" nodeType="clickEffect">
                                  <p:stCondLst>
                                    <p:cond delay="0"/>
                                  </p:stCondLst>
                                  <p:childTnLst>
                                    <p:animEffect transition="out" filter="fade">
                                      <p:cBhvr>
                                        <p:cTn id="35" dur="500"/>
                                        <p:tgtEl>
                                          <p:spTgt spid="25"/>
                                        </p:tgtEl>
                                      </p:cBhvr>
                                    </p:animEffect>
                                    <p:set>
                                      <p:cBhvr>
                                        <p:cTn id="36"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2" grpId="0" animBg="1"/>
      <p:bldP spid="23" grpId="0" animBg="1"/>
      <p:bldP spid="25" grpId="0" animBg="1"/>
      <p:bldP spid="25" grpId="1" animBg="1"/>
    </p:bldLst>
  </p:timing>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7" name="Title 1"/>
          <p:cNvSpPr>
            <a:spLocks noGrp="1"/>
          </p:cNvSpPr>
          <p:nvPr>
            <p:ph type="title"/>
          </p:nvPr>
        </p:nvSpPr>
        <p:spPr/>
        <p:txBody>
          <a:bodyPr/>
          <a:lstStyle/>
          <a:p>
            <a:r>
              <a:rPr lang="en-US"/>
              <a:t>vRSS </a:t>
            </a:r>
          </a:p>
        </p:txBody>
      </p:sp>
      <p:sp>
        <p:nvSpPr>
          <p:cNvPr id="542" name="Content Placeholder 5"/>
          <p:cNvSpPr txBox="1">
            <a:spLocks/>
          </p:cNvSpPr>
          <p:nvPr/>
        </p:nvSpPr>
        <p:spPr>
          <a:xfrm>
            <a:off x="402336" y="1143000"/>
            <a:ext cx="11277600" cy="4953000"/>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4" rtl="0" eaLnBrk="1" fontAlgn="auto" latinLnBrk="0" hangingPunct="1">
              <a:lnSpc>
                <a:spcPct val="90000"/>
              </a:lnSpc>
              <a:spcBef>
                <a:spcPts val="1000"/>
              </a:spcBef>
              <a:spcAft>
                <a:spcPts val="1000"/>
              </a:spcAft>
              <a:buClrTx/>
              <a:buSzPct val="90000"/>
              <a:buFont typeface="Arial" pitchFamily="34" charset="0"/>
              <a:buNone/>
              <a:tabLst/>
              <a:defRPr/>
            </a:pPr>
            <a:r>
              <a:rPr kumimoji="0" lang="en-GB"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vRss</a:t>
            </a:r>
            <a:r>
              <a:rPr kumimoji="0" lang="en-GB"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 (virtual RSS) needs to be enabled on Virtual Machines to achieve throughput greater than 1 </a:t>
            </a:r>
            <a:r>
              <a:rPr kumimoji="0" lang="en-GB" sz="3200" b="0" i="0" u="none" strike="noStrike" kern="1200" cap="none" spc="0" normalizeH="0" baseline="0" noProof="0" err="1">
                <a:ln>
                  <a:noFill/>
                </a:ln>
                <a:solidFill>
                  <a:srgbClr val="0078D7"/>
                </a:solidFill>
                <a:effectLst/>
                <a:uLnTx/>
                <a:uFillTx/>
                <a:latin typeface="Segoe UI Light" panose="020B0502040204020203" pitchFamily="34" charset="0"/>
                <a:ea typeface="+mn-ea"/>
                <a:cs typeface="Segoe UI Light" panose="020B0502040204020203" pitchFamily="34" charset="0"/>
              </a:rPr>
              <a:t>Gbps</a:t>
            </a:r>
            <a:r>
              <a:rPr kumimoji="0" lang="en-GB" sz="3200" b="0" i="0" u="none" strike="noStrike" kern="1200" cap="none" spc="0" normalizeH="0" baseline="0" noProof="0">
                <a:ln>
                  <a:noFill/>
                </a:ln>
                <a:solidFill>
                  <a:srgbClr val="0078D7"/>
                </a:solidFill>
                <a:effectLst/>
                <a:uLnTx/>
                <a:uFillTx/>
                <a:latin typeface="Segoe UI Light" panose="020B0502040204020203" pitchFamily="34" charset="0"/>
                <a:ea typeface="+mn-ea"/>
                <a:cs typeface="Segoe UI Light" panose="020B0502040204020203" pitchFamily="34" charset="0"/>
              </a:rPr>
              <a:t>.</a:t>
            </a:r>
          </a:p>
          <a:p>
            <a:pPr marL="0" marR="0" lvl="0" indent="0" algn="l" defTabSz="932594" rtl="0" eaLnBrk="1" fontAlgn="auto" latinLnBrk="0" hangingPunct="1">
              <a:lnSpc>
                <a:spcPct val="90000"/>
              </a:lnSpc>
              <a:spcBef>
                <a:spcPts val="1000"/>
              </a:spcBef>
              <a:spcAft>
                <a:spcPts val="1000"/>
              </a:spcAft>
              <a:buClrTx/>
              <a:buSzPct val="90000"/>
              <a:buFont typeface="Arial" pitchFamily="34" charset="0"/>
              <a:buNone/>
              <a:tabLst/>
              <a:defRPr/>
            </a:pPr>
            <a:r>
              <a:rPr kumimoji="0" lang="en-GB" sz="2400" i="0" u="none" strike="noStrike" kern="1200" cap="none" spc="0" normalizeH="0" baseline="0" noProof="0">
                <a:ln>
                  <a:noFill/>
                </a:ln>
                <a:solidFill>
                  <a:srgbClr val="0078D7"/>
                </a:solidFill>
                <a:effectLst/>
                <a:uLnTx/>
                <a:uFillTx/>
                <a:latin typeface="+mn-lt"/>
                <a:ea typeface="+mn-ea"/>
                <a:cs typeface="+mn-cs"/>
              </a:rPr>
              <a:t>Enable </a:t>
            </a:r>
            <a:r>
              <a:rPr kumimoji="0" lang="en-GB" sz="2400" i="0" u="none" strike="noStrike" kern="1200" cap="none" spc="0" normalizeH="0" baseline="0" noProof="0" err="1">
                <a:ln>
                  <a:noFill/>
                </a:ln>
                <a:solidFill>
                  <a:srgbClr val="0078D7"/>
                </a:solidFill>
                <a:effectLst/>
                <a:uLnTx/>
                <a:uFillTx/>
                <a:latin typeface="+mn-lt"/>
                <a:ea typeface="+mn-ea"/>
                <a:cs typeface="+mn-cs"/>
              </a:rPr>
              <a:t>vRSS</a:t>
            </a:r>
            <a:r>
              <a:rPr kumimoji="0" lang="en-GB" sz="2400" i="0" u="none" strike="noStrike" kern="1200" cap="none" spc="0" normalizeH="0" baseline="0" noProof="0">
                <a:ln>
                  <a:noFill/>
                </a:ln>
                <a:solidFill>
                  <a:srgbClr val="0078D7"/>
                </a:solidFill>
                <a:effectLst/>
                <a:uLnTx/>
                <a:uFillTx/>
                <a:latin typeface="+mn-lt"/>
                <a:ea typeface="+mn-ea"/>
                <a:cs typeface="+mn-cs"/>
              </a:rPr>
              <a:t>:</a:t>
            </a:r>
            <a:br>
              <a:rPr kumimoji="0" lang="en-GB" sz="24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br>
            <a:r>
              <a:rPr kumimoji="0" lang="en-GB" sz="20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t>Get-</a:t>
            </a:r>
            <a:r>
              <a:rPr kumimoji="0" lang="en-GB" sz="2000" b="0" i="0" u="none" strike="noStrike" kern="1200" cap="none" spc="0" normalizeH="0" baseline="0" noProof="0" err="1">
                <a:ln>
                  <a:noFill/>
                </a:ln>
                <a:gradFill>
                  <a:gsLst>
                    <a:gs pos="1250">
                      <a:schemeClr val="tx1"/>
                    </a:gs>
                    <a:gs pos="100000">
                      <a:schemeClr val="tx1"/>
                    </a:gs>
                  </a:gsLst>
                  <a:lin ang="5400000" scaled="0"/>
                </a:gradFill>
                <a:effectLst/>
                <a:uLnTx/>
                <a:uFillTx/>
                <a:latin typeface="+mj-lt"/>
                <a:ea typeface="+mn-ea"/>
                <a:cs typeface="+mn-cs"/>
              </a:rPr>
              <a:t>NetAdapter</a:t>
            </a:r>
            <a:r>
              <a:rPr kumimoji="0" lang="en-GB" sz="20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t> | % { Enable-</a:t>
            </a:r>
            <a:r>
              <a:rPr kumimoji="0" lang="en-GB" sz="2000" b="0" i="0" u="none" strike="noStrike" kern="1200" cap="none" spc="0" normalizeH="0" baseline="0" noProof="0" err="1">
                <a:ln>
                  <a:noFill/>
                </a:ln>
                <a:gradFill>
                  <a:gsLst>
                    <a:gs pos="1250">
                      <a:schemeClr val="tx1"/>
                    </a:gs>
                    <a:gs pos="100000">
                      <a:schemeClr val="tx1"/>
                    </a:gs>
                  </a:gsLst>
                  <a:lin ang="5400000" scaled="0"/>
                </a:gradFill>
                <a:effectLst/>
                <a:uLnTx/>
                <a:uFillTx/>
                <a:latin typeface="+mj-lt"/>
                <a:ea typeface="+mn-ea"/>
                <a:cs typeface="+mn-cs"/>
              </a:rPr>
              <a:t>NetAdapterRss</a:t>
            </a:r>
            <a:r>
              <a:rPr kumimoji="0" lang="en-GB" sz="20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t> -Name $_.Name  }  </a:t>
            </a:r>
            <a:br>
              <a:rPr kumimoji="0" lang="en-GB" sz="20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br>
            <a:r>
              <a:rPr kumimoji="0" lang="en-GB" sz="2400" i="0" u="none" strike="noStrike" kern="1200" cap="none" spc="0" normalizeH="0" baseline="0" noProof="0">
                <a:ln>
                  <a:noFill/>
                </a:ln>
                <a:solidFill>
                  <a:srgbClr val="0078D7"/>
                </a:solidFill>
                <a:effectLst/>
                <a:uLnTx/>
                <a:uFillTx/>
                <a:latin typeface="+mn-lt"/>
                <a:ea typeface="+mn-ea"/>
                <a:cs typeface="+mn-cs"/>
              </a:rPr>
              <a:t>Increase buffers:</a:t>
            </a:r>
            <a:br>
              <a:rPr kumimoji="0" lang="en-GB" sz="2400" b="1"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br>
            <a:r>
              <a:rPr kumimoji="0" lang="en-GB" sz="20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t>Get-</a:t>
            </a:r>
            <a:r>
              <a:rPr kumimoji="0" lang="en-GB" sz="2000" b="0" i="0" u="none" strike="noStrike" kern="1200" cap="none" spc="0" normalizeH="0" baseline="0" noProof="0" err="1">
                <a:ln>
                  <a:noFill/>
                </a:ln>
                <a:gradFill>
                  <a:gsLst>
                    <a:gs pos="1250">
                      <a:schemeClr val="tx1"/>
                    </a:gs>
                    <a:gs pos="100000">
                      <a:schemeClr val="tx1"/>
                    </a:gs>
                  </a:gsLst>
                  <a:lin ang="5400000" scaled="0"/>
                </a:gradFill>
                <a:effectLst/>
                <a:uLnTx/>
                <a:uFillTx/>
                <a:latin typeface="+mj-lt"/>
                <a:ea typeface="+mn-ea"/>
                <a:cs typeface="+mn-cs"/>
              </a:rPr>
              <a:t>NetAdapter</a:t>
            </a:r>
            <a:r>
              <a:rPr kumimoji="0" lang="en-GB" sz="20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t> | % { Set-</a:t>
            </a:r>
            <a:r>
              <a:rPr kumimoji="0" lang="en-GB" sz="2000" b="0" i="0" u="none" strike="noStrike" kern="1200" cap="none" spc="0" normalizeH="0" baseline="0" noProof="0" err="1">
                <a:ln>
                  <a:noFill/>
                </a:ln>
                <a:gradFill>
                  <a:gsLst>
                    <a:gs pos="1250">
                      <a:schemeClr val="tx1"/>
                    </a:gs>
                    <a:gs pos="100000">
                      <a:schemeClr val="tx1"/>
                    </a:gs>
                  </a:gsLst>
                  <a:lin ang="5400000" scaled="0"/>
                </a:gradFill>
                <a:effectLst/>
                <a:uLnTx/>
                <a:uFillTx/>
                <a:latin typeface="+mj-lt"/>
                <a:ea typeface="+mn-ea"/>
                <a:cs typeface="+mn-cs"/>
              </a:rPr>
              <a:t>NetAdapterAdvancedProperty</a:t>
            </a:r>
            <a:r>
              <a:rPr kumimoji="0" lang="en-GB" sz="20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t> -Name $_.Name -</a:t>
            </a:r>
            <a:r>
              <a:rPr kumimoji="0" lang="en-GB" sz="2000" b="0" i="0" u="none" strike="noStrike" kern="1200" cap="none" spc="0" normalizeH="0" baseline="0" noProof="0" err="1">
                <a:ln>
                  <a:noFill/>
                </a:ln>
                <a:gradFill>
                  <a:gsLst>
                    <a:gs pos="1250">
                      <a:schemeClr val="tx1"/>
                    </a:gs>
                    <a:gs pos="100000">
                      <a:schemeClr val="tx1"/>
                    </a:gs>
                  </a:gsLst>
                  <a:lin ang="5400000" scaled="0"/>
                </a:gradFill>
                <a:effectLst/>
                <a:uLnTx/>
                <a:uFillTx/>
                <a:latin typeface="+mj-lt"/>
                <a:ea typeface="+mn-ea"/>
                <a:cs typeface="+mn-cs"/>
              </a:rPr>
              <a:t>DisplayName</a:t>
            </a:r>
            <a:r>
              <a:rPr kumimoji="0" lang="en-GB" sz="20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t> "Receive Buffer Size" -</a:t>
            </a:r>
            <a:r>
              <a:rPr kumimoji="0" lang="en-GB" sz="2000" b="0" i="0" u="none" strike="noStrike" kern="1200" cap="none" spc="0" normalizeH="0" baseline="0" noProof="0" err="1">
                <a:ln>
                  <a:noFill/>
                </a:ln>
                <a:gradFill>
                  <a:gsLst>
                    <a:gs pos="1250">
                      <a:schemeClr val="tx1"/>
                    </a:gs>
                    <a:gs pos="100000">
                      <a:schemeClr val="tx1"/>
                    </a:gs>
                  </a:gsLst>
                  <a:lin ang="5400000" scaled="0"/>
                </a:gradFill>
                <a:effectLst/>
                <a:uLnTx/>
                <a:uFillTx/>
                <a:latin typeface="+mj-lt"/>
                <a:ea typeface="+mn-ea"/>
                <a:cs typeface="+mn-cs"/>
              </a:rPr>
              <a:t>DisplayValue</a:t>
            </a:r>
            <a:r>
              <a:rPr kumimoji="0" lang="en-GB" sz="20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t> "16MB" }</a:t>
            </a:r>
            <a:br>
              <a:rPr kumimoji="0" lang="en-GB" sz="20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br>
            <a:r>
              <a:rPr kumimoji="0" lang="en-GB" sz="20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t>Get-</a:t>
            </a:r>
            <a:r>
              <a:rPr kumimoji="0" lang="en-GB" sz="2000" b="0" i="0" u="none" strike="noStrike" kern="1200" cap="none" spc="0" normalizeH="0" baseline="0" noProof="0" err="1">
                <a:ln>
                  <a:noFill/>
                </a:ln>
                <a:gradFill>
                  <a:gsLst>
                    <a:gs pos="1250">
                      <a:schemeClr val="tx1"/>
                    </a:gs>
                    <a:gs pos="100000">
                      <a:schemeClr val="tx1"/>
                    </a:gs>
                  </a:gsLst>
                  <a:lin ang="5400000" scaled="0"/>
                </a:gradFill>
                <a:effectLst/>
                <a:uLnTx/>
                <a:uFillTx/>
                <a:latin typeface="+mj-lt"/>
                <a:ea typeface="+mn-ea"/>
                <a:cs typeface="+mn-cs"/>
              </a:rPr>
              <a:t>NetAdapter</a:t>
            </a:r>
            <a:r>
              <a:rPr kumimoji="0" lang="en-GB" sz="20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t> | % { Set-</a:t>
            </a:r>
            <a:r>
              <a:rPr kumimoji="0" lang="en-GB" sz="2000" b="0" i="0" u="none" strike="noStrike" kern="1200" cap="none" spc="0" normalizeH="0" baseline="0" noProof="0" err="1">
                <a:ln>
                  <a:noFill/>
                </a:ln>
                <a:gradFill>
                  <a:gsLst>
                    <a:gs pos="1250">
                      <a:schemeClr val="tx1"/>
                    </a:gs>
                    <a:gs pos="100000">
                      <a:schemeClr val="tx1"/>
                    </a:gs>
                  </a:gsLst>
                  <a:lin ang="5400000" scaled="0"/>
                </a:gradFill>
                <a:effectLst/>
                <a:uLnTx/>
                <a:uFillTx/>
                <a:latin typeface="+mj-lt"/>
                <a:ea typeface="+mn-ea"/>
                <a:cs typeface="+mn-cs"/>
              </a:rPr>
              <a:t>NetAdapterAdvancedProperty</a:t>
            </a:r>
            <a:r>
              <a:rPr kumimoji="0" lang="en-GB" sz="20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t> -Name $_.Name -</a:t>
            </a:r>
            <a:r>
              <a:rPr kumimoji="0" lang="en-GB" sz="2000" b="0" i="0" u="none" strike="noStrike" kern="1200" cap="none" spc="0" normalizeH="0" baseline="0" noProof="0" err="1">
                <a:ln>
                  <a:noFill/>
                </a:ln>
                <a:gradFill>
                  <a:gsLst>
                    <a:gs pos="1250">
                      <a:schemeClr val="tx1"/>
                    </a:gs>
                    <a:gs pos="100000">
                      <a:schemeClr val="tx1"/>
                    </a:gs>
                  </a:gsLst>
                  <a:lin ang="5400000" scaled="0"/>
                </a:gradFill>
                <a:effectLst/>
                <a:uLnTx/>
                <a:uFillTx/>
                <a:latin typeface="+mj-lt"/>
                <a:ea typeface="+mn-ea"/>
                <a:cs typeface="+mn-cs"/>
              </a:rPr>
              <a:t>DisplayName</a:t>
            </a:r>
            <a:r>
              <a:rPr kumimoji="0" lang="en-GB" sz="20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t> "Send Buffer Size" -</a:t>
            </a:r>
            <a:r>
              <a:rPr kumimoji="0" lang="en-GB" sz="2000" b="0" i="0" u="none" strike="noStrike" kern="1200" cap="none" spc="0" normalizeH="0" baseline="0" noProof="0" err="1">
                <a:ln>
                  <a:noFill/>
                </a:ln>
                <a:gradFill>
                  <a:gsLst>
                    <a:gs pos="1250">
                      <a:schemeClr val="tx1"/>
                    </a:gs>
                    <a:gs pos="100000">
                      <a:schemeClr val="tx1"/>
                    </a:gs>
                  </a:gsLst>
                  <a:lin ang="5400000" scaled="0"/>
                </a:gradFill>
                <a:effectLst/>
                <a:uLnTx/>
                <a:uFillTx/>
                <a:latin typeface="+mj-lt"/>
                <a:ea typeface="+mn-ea"/>
                <a:cs typeface="+mn-cs"/>
              </a:rPr>
              <a:t>DisplayValue</a:t>
            </a:r>
            <a:r>
              <a:rPr kumimoji="0" lang="en-GB" sz="20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t> "32MB" } </a:t>
            </a:r>
            <a:br>
              <a:rPr kumimoji="0" lang="en-GB" sz="20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br>
            <a:br>
              <a:rPr kumimoji="0" lang="en-GB" sz="24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br>
            <a:r>
              <a:rPr kumimoji="0" lang="en-GB" sz="2000" b="1"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t>*NOTE* </a:t>
            </a:r>
            <a:r>
              <a:rPr kumimoji="0" lang="en-GB" sz="2000" b="0" i="0" u="none" strike="noStrike" kern="1200" cap="none" spc="0" normalizeH="0" baseline="0" noProof="0">
                <a:ln>
                  <a:noFill/>
                </a:ln>
                <a:gradFill>
                  <a:gsLst>
                    <a:gs pos="1250">
                      <a:schemeClr val="tx1"/>
                    </a:gs>
                    <a:gs pos="100000">
                      <a:schemeClr val="tx1"/>
                    </a:gs>
                  </a:gsLst>
                  <a:lin ang="5400000" scaled="0"/>
                </a:gradFill>
                <a:effectLst/>
                <a:uLnTx/>
                <a:uFillTx/>
                <a:latin typeface="+mj-lt"/>
                <a:ea typeface="+mn-ea"/>
                <a:cs typeface="+mn-cs"/>
              </a:rPr>
              <a:t>The above will not work in Windows 2012 as the buffer send/receive is limited to 8MB if they have not updated their integration components. With the latest integration components, it will be 16MB/32MB.</a:t>
            </a:r>
            <a:endParaRPr kumimoji="0" lang="en-GB" sz="1800" b="0" i="0" u="none" strike="noStrike" kern="1200" cap="none" spc="0" normalizeH="0" baseline="0" noProof="0">
              <a:ln>
                <a:noFill/>
              </a:ln>
              <a:solidFill>
                <a:srgbClr val="505050"/>
              </a:solidFill>
              <a:effectLst/>
              <a:uLnTx/>
              <a:uFillTx/>
              <a:latin typeface="+mj-lt"/>
              <a:ea typeface="+mn-ea"/>
              <a:cs typeface="+mn-cs"/>
            </a:endParaRPr>
          </a:p>
        </p:txBody>
      </p:sp>
    </p:spTree>
    <p:extLst>
      <p:ext uri="{BB962C8B-B14F-4D97-AF65-F5344CB8AC3E}">
        <p14:creationId xmlns:p14="http://schemas.microsoft.com/office/powerpoint/2010/main" val="42830204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bwMode="auto">
          <a:xfrm>
            <a:off x="5607870" y="2390173"/>
            <a:ext cx="6090327" cy="4309035"/>
          </a:xfrm>
          <a:prstGeom prst="roundRect">
            <a:avLst/>
          </a:prstGeom>
          <a:noFill/>
          <a:ln w="254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82" fontAlgn="base">
              <a:spcBef>
                <a:spcPct val="0"/>
              </a:spcBef>
              <a:spcAft>
                <a:spcPct val="0"/>
              </a:spcAft>
            </a:pPr>
            <a:endParaRPr lang="en-US" sz="2000">
              <a:gradFill>
                <a:gsLst>
                  <a:gs pos="16814">
                    <a:srgbClr val="FFFFFF"/>
                  </a:gs>
                  <a:gs pos="46000">
                    <a:srgbClr val="FFFFFF"/>
                  </a:gs>
                </a:gsLst>
                <a:lin ang="5400000" scaled="0"/>
              </a:gradFill>
            </a:endParaRPr>
          </a:p>
        </p:txBody>
      </p:sp>
      <p:sp>
        <p:nvSpPr>
          <p:cNvPr id="5" name="Text Placeholder 4"/>
          <p:cNvSpPr>
            <a:spLocks noGrp="1"/>
          </p:cNvSpPr>
          <p:nvPr>
            <p:ph type="body" sz="quarter" idx="10"/>
          </p:nvPr>
        </p:nvSpPr>
        <p:spPr>
          <a:xfrm>
            <a:off x="366168" y="1212851"/>
            <a:ext cx="4911339" cy="2985433"/>
          </a:xfrm>
        </p:spPr>
        <p:txBody>
          <a:bodyPr/>
          <a:lstStyle/>
          <a:p>
            <a:r>
              <a:rPr lang="en-US" sz="2000">
                <a:latin typeface="+mn-lt"/>
              </a:rPr>
              <a:t>Control traffic flow in your network with custom routes</a:t>
            </a:r>
          </a:p>
          <a:p>
            <a:r>
              <a:rPr lang="en-US" sz="2000">
                <a:latin typeface="+mn-lt"/>
              </a:rPr>
              <a:t>Attach route tables to subnets</a:t>
            </a:r>
          </a:p>
          <a:p>
            <a:r>
              <a:rPr lang="en-US" sz="2000">
                <a:latin typeface="+mn-lt"/>
              </a:rPr>
              <a:t>Specify next hop for any address prefix</a:t>
            </a:r>
          </a:p>
          <a:p>
            <a:r>
              <a:rPr lang="en-US" sz="2000">
                <a:latin typeface="+mn-lt"/>
              </a:rPr>
              <a:t>Set default route to force tunnel all traffic to on-premises or appliance</a:t>
            </a:r>
          </a:p>
          <a:p>
            <a:endParaRPr lang="en-US" sz="2000"/>
          </a:p>
          <a:p>
            <a:endParaRPr lang="en-US" sz="2000"/>
          </a:p>
        </p:txBody>
      </p:sp>
      <p:sp>
        <p:nvSpPr>
          <p:cNvPr id="4" name="Title 3"/>
          <p:cNvSpPr>
            <a:spLocks noGrp="1"/>
          </p:cNvSpPr>
          <p:nvPr>
            <p:ph type="title"/>
          </p:nvPr>
        </p:nvSpPr>
        <p:spPr/>
        <p:txBody>
          <a:bodyPr/>
          <a:lstStyle/>
          <a:p>
            <a:r>
              <a:rPr lang="en-US" sz="4800"/>
              <a:t>User-defined routes</a:t>
            </a:r>
          </a:p>
        </p:txBody>
      </p:sp>
      <p:grpSp>
        <p:nvGrpSpPr>
          <p:cNvPr id="8" name="Group 7"/>
          <p:cNvGrpSpPr/>
          <p:nvPr/>
        </p:nvGrpSpPr>
        <p:grpSpPr>
          <a:xfrm>
            <a:off x="7772322" y="817797"/>
            <a:ext cx="1228028" cy="1233805"/>
            <a:chOff x="1487553" y="2335312"/>
            <a:chExt cx="1117050" cy="1117050"/>
          </a:xfrm>
        </p:grpSpPr>
        <p:sp>
          <p:nvSpPr>
            <p:cNvPr id="9" name="Oval 8"/>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82858" tIns="146284" rIns="182858" bIns="146284" numCol="1" spcCol="0" rtlCol="0" fromWordArt="0" anchor="t" anchorCtr="0" forceAA="0" compatLnSpc="1">
              <a:prstTxWarp prst="textNoShape">
                <a:avLst/>
              </a:prstTxWarp>
              <a:noAutofit/>
            </a:bodyPr>
            <a:lstStyle/>
            <a:p>
              <a:pPr defTabSz="913985" fontAlgn="base">
                <a:lnSpc>
                  <a:spcPct val="90000"/>
                </a:lnSpc>
                <a:spcBef>
                  <a:spcPct val="0"/>
                </a:spcBef>
                <a:spcAft>
                  <a:spcPct val="0"/>
                </a:spcAft>
                <a:defRPr/>
              </a:pPr>
              <a:endParaRPr lang="en-US" sz="2400" kern="0" spc="-51">
                <a:gradFill>
                  <a:gsLst>
                    <a:gs pos="36283">
                      <a:srgbClr val="505050"/>
                    </a:gs>
                    <a:gs pos="28000">
                      <a:srgbClr val="505050"/>
                    </a:gs>
                  </a:gsLst>
                  <a:lin ang="5400000" scaled="0"/>
                </a:gradFill>
                <a:latin typeface="Calibri"/>
              </a:endParaRPr>
            </a:p>
          </p:txBody>
        </p:sp>
        <p:sp>
          <p:nvSpPr>
            <p:cNvPr id="10" name="Freeform 9"/>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91428" tIns="45714" rIns="91428" bIns="45714" numCol="1" anchor="t" anchorCtr="0" compatLnSpc="1">
              <a:prstTxWarp prst="textNoShape">
                <a:avLst/>
              </a:prstTxWarp>
            </a:bodyPr>
            <a:lstStyle/>
            <a:p>
              <a:pPr defTabSz="932387">
                <a:defRPr/>
              </a:pPr>
              <a:endParaRPr lang="en-US" kern="0">
                <a:solidFill>
                  <a:srgbClr val="00188F"/>
                </a:solidFill>
                <a:latin typeface="Calibri"/>
              </a:endParaRPr>
            </a:p>
          </p:txBody>
        </p:sp>
        <p:sp>
          <p:nvSpPr>
            <p:cNvPr id="11" name="TextBox 10"/>
            <p:cNvSpPr txBox="1"/>
            <p:nvPr/>
          </p:nvSpPr>
          <p:spPr>
            <a:xfrm>
              <a:off x="1592060" y="2853467"/>
              <a:ext cx="908030" cy="468098"/>
            </a:xfrm>
            <a:prstGeom prst="rect">
              <a:avLst/>
            </a:prstGeom>
            <a:noFill/>
          </p:spPr>
          <p:txBody>
            <a:bodyPr wrap="none" lIns="182858" tIns="146284" rIns="182858" bIns="146284" rtlCol="0" anchor="ctr">
              <a:spAutoFit/>
            </a:bodyPr>
            <a:lstStyle/>
            <a:p>
              <a:pPr algn="ctr" defTabSz="932387">
                <a:lnSpc>
                  <a:spcPct val="90000"/>
                </a:lnSpc>
                <a:defRPr/>
              </a:pPr>
              <a:r>
                <a:rPr lang="en-US" sz="1600" kern="0" spc="-51">
                  <a:solidFill>
                    <a:srgbClr val="00188F"/>
                  </a:solidFill>
                  <a:latin typeface="Calibri"/>
                </a:rPr>
                <a:t>Internet</a:t>
              </a:r>
            </a:p>
          </p:txBody>
        </p:sp>
      </p:grpSp>
      <p:sp>
        <p:nvSpPr>
          <p:cNvPr id="13" name="Rectangle 12"/>
          <p:cNvSpPr/>
          <p:nvPr/>
        </p:nvSpPr>
        <p:spPr bwMode="auto">
          <a:xfrm>
            <a:off x="5602976" y="2193740"/>
            <a:ext cx="1980946" cy="600154"/>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82" fontAlgn="base">
              <a:spcBef>
                <a:spcPct val="0"/>
              </a:spcBef>
              <a:spcAft>
                <a:spcPct val="0"/>
              </a:spcAft>
            </a:pPr>
            <a:r>
              <a:rPr lang="en-US" sz="2000">
                <a:gradFill>
                  <a:gsLst>
                    <a:gs pos="16814">
                      <a:srgbClr val="FFFFFF"/>
                    </a:gs>
                    <a:gs pos="46000">
                      <a:srgbClr val="FFFFFF"/>
                    </a:gs>
                  </a:gsLst>
                  <a:lin ang="5400000" scaled="0"/>
                </a:gradFill>
              </a:rPr>
              <a:t>Virtual Network</a:t>
            </a:r>
          </a:p>
        </p:txBody>
      </p:sp>
      <p:sp>
        <p:nvSpPr>
          <p:cNvPr id="14" name="Rectangle 13"/>
          <p:cNvSpPr/>
          <p:nvPr/>
        </p:nvSpPr>
        <p:spPr bwMode="auto">
          <a:xfrm>
            <a:off x="5778014" y="3993045"/>
            <a:ext cx="1940089" cy="1371426"/>
          </a:xfrm>
          <a:prstGeom prst="rect">
            <a:avLst/>
          </a:prstGeom>
          <a:solidFill>
            <a:schemeClr val="tx2">
              <a:lumMod val="20000"/>
              <a:lumOff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82" fontAlgn="base">
              <a:spcBef>
                <a:spcPct val="0"/>
              </a:spcBef>
              <a:spcAft>
                <a:spcPct val="0"/>
              </a:spcAft>
            </a:pPr>
            <a:endParaRPr lang="en-US" sz="2000">
              <a:gradFill>
                <a:gsLst>
                  <a:gs pos="16814">
                    <a:srgbClr val="FFFFFF"/>
                  </a:gs>
                  <a:gs pos="46000">
                    <a:srgbClr val="FFFFFF"/>
                  </a:gs>
                </a:gsLst>
                <a:lin ang="5400000" scaled="0"/>
              </a:gradFill>
            </a:endParaRPr>
          </a:p>
        </p:txBody>
      </p:sp>
      <p:sp>
        <p:nvSpPr>
          <p:cNvPr id="15" name="Rectangle 14"/>
          <p:cNvSpPr/>
          <p:nvPr/>
        </p:nvSpPr>
        <p:spPr bwMode="auto">
          <a:xfrm>
            <a:off x="9599671" y="3993045"/>
            <a:ext cx="1905410" cy="1371426"/>
          </a:xfrm>
          <a:prstGeom prst="rect">
            <a:avLst/>
          </a:prstGeom>
          <a:solidFill>
            <a:schemeClr val="accent4">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82" fontAlgn="base">
              <a:spcBef>
                <a:spcPct val="0"/>
              </a:spcBef>
              <a:spcAft>
                <a:spcPct val="0"/>
              </a:spcAft>
            </a:pPr>
            <a:endParaRPr lang="en-US" sz="2000">
              <a:gradFill>
                <a:gsLst>
                  <a:gs pos="16814">
                    <a:srgbClr val="FFFFFF"/>
                  </a:gs>
                  <a:gs pos="46000">
                    <a:srgbClr val="FFFFFF"/>
                  </a:gs>
                </a:gsLst>
                <a:lin ang="5400000" scaled="0"/>
              </a:gradFill>
            </a:endParaRP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94468" y="4090451"/>
            <a:ext cx="780189" cy="780189"/>
          </a:xfrm>
          <a:prstGeom prst="rect">
            <a:avLst/>
          </a:prstGeom>
        </p:spPr>
      </p:pic>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754539" y="4472252"/>
            <a:ext cx="780189" cy="780189"/>
          </a:xfrm>
          <a:prstGeom prst="rect">
            <a:avLst/>
          </a:prstGeom>
        </p:spPr>
      </p:pic>
      <p:pic>
        <p:nvPicPr>
          <p:cNvPr id="18" name="Picture 1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83044" y="4089335"/>
            <a:ext cx="780189" cy="780189"/>
          </a:xfrm>
          <a:prstGeom prst="rect">
            <a:avLst/>
          </a:prstGeom>
        </p:spPr>
      </p:pic>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497392" y="4413500"/>
            <a:ext cx="780189" cy="780189"/>
          </a:xfrm>
          <a:prstGeom prst="rect">
            <a:avLst/>
          </a:prstGeom>
        </p:spPr>
      </p:pic>
      <p:sp>
        <p:nvSpPr>
          <p:cNvPr id="20" name="TextBox 19"/>
          <p:cNvSpPr txBox="1"/>
          <p:nvPr/>
        </p:nvSpPr>
        <p:spPr>
          <a:xfrm>
            <a:off x="5633873" y="3614280"/>
            <a:ext cx="2084229" cy="517024"/>
          </a:xfrm>
          <a:prstGeom prst="rect">
            <a:avLst/>
          </a:prstGeom>
          <a:noFill/>
        </p:spPr>
        <p:txBody>
          <a:bodyPr wrap="square" lIns="182858" tIns="146284" rIns="182858" bIns="146284" rtlCol="0">
            <a:spAutoFit/>
          </a:bodyPr>
          <a:lstStyle/>
          <a:p>
            <a:pPr>
              <a:lnSpc>
                <a:spcPct val="90000"/>
              </a:lnSpc>
              <a:spcAft>
                <a:spcPts val="600"/>
              </a:spcAft>
            </a:pPr>
            <a:r>
              <a:rPr lang="en-US" sz="1600" b="1"/>
              <a:t>Front-end subnet</a:t>
            </a:r>
          </a:p>
        </p:txBody>
      </p:sp>
      <p:sp>
        <p:nvSpPr>
          <p:cNvPr id="21" name="TextBox 20"/>
          <p:cNvSpPr txBox="1"/>
          <p:nvPr/>
        </p:nvSpPr>
        <p:spPr>
          <a:xfrm>
            <a:off x="9471167" y="3614280"/>
            <a:ext cx="2033913" cy="517024"/>
          </a:xfrm>
          <a:prstGeom prst="rect">
            <a:avLst/>
          </a:prstGeom>
          <a:noFill/>
        </p:spPr>
        <p:txBody>
          <a:bodyPr wrap="square" lIns="182858" tIns="146284" rIns="182858" bIns="146284" rtlCol="0">
            <a:spAutoFit/>
          </a:bodyPr>
          <a:lstStyle/>
          <a:p>
            <a:pPr>
              <a:lnSpc>
                <a:spcPct val="90000"/>
              </a:lnSpc>
              <a:spcAft>
                <a:spcPts val="600"/>
              </a:spcAft>
            </a:pPr>
            <a:r>
              <a:rPr lang="en-US" sz="1600" b="1"/>
              <a:t>Back-end subnet</a:t>
            </a:r>
          </a:p>
        </p:txBody>
      </p:sp>
      <p:cxnSp>
        <p:nvCxnSpPr>
          <p:cNvPr id="23" name="Elbow Connector 22"/>
          <p:cNvCxnSpPr/>
          <p:nvPr/>
        </p:nvCxnSpPr>
        <p:spPr>
          <a:xfrm rot="5400000" flipH="1" flipV="1">
            <a:off x="6980634" y="2587346"/>
            <a:ext cx="1941444" cy="869956"/>
          </a:xfrm>
          <a:prstGeom prst="bentConnector3">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4" idx="3"/>
            <a:endCxn id="15" idx="1"/>
          </p:cNvCxnSpPr>
          <p:nvPr/>
        </p:nvCxnSpPr>
        <p:spPr>
          <a:xfrm>
            <a:off x="7718102" y="4678756"/>
            <a:ext cx="1881569" cy="0"/>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14" idx="2"/>
          </p:cNvCxnSpPr>
          <p:nvPr/>
        </p:nvCxnSpPr>
        <p:spPr>
          <a:xfrm rot="16200000" flipH="1">
            <a:off x="7089350" y="5023178"/>
            <a:ext cx="665018" cy="1347603"/>
          </a:xfrm>
          <a:prstGeom prst="bentConnector2">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Elbow Connector 30"/>
          <p:cNvCxnSpPr>
            <a:endCxn id="15" idx="2"/>
          </p:cNvCxnSpPr>
          <p:nvPr/>
        </p:nvCxnSpPr>
        <p:spPr>
          <a:xfrm flipV="1">
            <a:off x="9099903" y="5364471"/>
            <a:ext cx="1452473" cy="665018"/>
          </a:xfrm>
          <a:prstGeom prst="bentConnector2">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bwMode="auto">
          <a:xfrm>
            <a:off x="7884213" y="2823087"/>
            <a:ext cx="901242" cy="46680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82" fontAlgn="base">
              <a:spcBef>
                <a:spcPct val="0"/>
              </a:spcBef>
              <a:spcAft>
                <a:spcPct val="0"/>
              </a:spcAft>
            </a:pPr>
            <a:r>
              <a:rPr lang="en-US" sz="1600">
                <a:gradFill>
                  <a:gsLst>
                    <a:gs pos="16814">
                      <a:srgbClr val="FFFFFF"/>
                    </a:gs>
                    <a:gs pos="46000">
                      <a:srgbClr val="FFFFFF"/>
                    </a:gs>
                  </a:gsLst>
                  <a:lin ang="5400000" scaled="0"/>
                </a:gradFill>
              </a:rPr>
              <a:t>System</a:t>
            </a:r>
          </a:p>
          <a:p>
            <a:pPr algn="ctr" defTabSz="932282" fontAlgn="base">
              <a:spcBef>
                <a:spcPct val="0"/>
              </a:spcBef>
              <a:spcAft>
                <a:spcPct val="0"/>
              </a:spcAft>
            </a:pPr>
            <a:r>
              <a:rPr lang="en-US" sz="1600">
                <a:gradFill>
                  <a:gsLst>
                    <a:gs pos="16814">
                      <a:srgbClr val="FFFFFF"/>
                    </a:gs>
                    <a:gs pos="46000">
                      <a:srgbClr val="FFFFFF"/>
                    </a:gs>
                  </a:gsLst>
                  <a:lin ang="5400000" scaled="0"/>
                </a:gradFill>
              </a:rPr>
              <a:t>Route</a:t>
            </a:r>
          </a:p>
        </p:txBody>
      </p:sp>
      <p:sp>
        <p:nvSpPr>
          <p:cNvPr id="40" name="Rectangle 39"/>
          <p:cNvSpPr/>
          <p:nvPr/>
        </p:nvSpPr>
        <p:spPr bwMode="auto">
          <a:xfrm>
            <a:off x="6273800" y="5731648"/>
            <a:ext cx="1310123" cy="466807"/>
          </a:xfrm>
          <a:prstGeom prst="rect">
            <a:avLst/>
          </a:prstGeom>
          <a:solidFill>
            <a:schemeClr val="accent6"/>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82" fontAlgn="base">
              <a:spcBef>
                <a:spcPct val="0"/>
              </a:spcBef>
              <a:spcAft>
                <a:spcPct val="0"/>
              </a:spcAft>
            </a:pPr>
            <a:r>
              <a:rPr lang="en-US" sz="1600" b="1">
                <a:gradFill>
                  <a:gsLst>
                    <a:gs pos="16814">
                      <a:srgbClr val="FFFFFF"/>
                    </a:gs>
                    <a:gs pos="46000">
                      <a:srgbClr val="FFFFFF"/>
                    </a:gs>
                  </a:gsLst>
                  <a:lin ang="5400000" scaled="0"/>
                </a:gradFill>
              </a:rPr>
              <a:t>User-defined route</a:t>
            </a:r>
          </a:p>
        </p:txBody>
      </p:sp>
      <p:sp>
        <p:nvSpPr>
          <p:cNvPr id="45" name="Rectangle 44"/>
          <p:cNvSpPr/>
          <p:nvPr/>
        </p:nvSpPr>
        <p:spPr bwMode="auto">
          <a:xfrm>
            <a:off x="8099742" y="4416787"/>
            <a:ext cx="1004244" cy="46680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82" fontAlgn="base">
              <a:spcBef>
                <a:spcPct val="0"/>
              </a:spcBef>
              <a:spcAft>
                <a:spcPct val="0"/>
              </a:spcAft>
            </a:pPr>
            <a:r>
              <a:rPr lang="en-US" sz="1600">
                <a:gradFill>
                  <a:gsLst>
                    <a:gs pos="16814">
                      <a:srgbClr val="FFFFFF"/>
                    </a:gs>
                    <a:gs pos="46000">
                      <a:srgbClr val="FFFFFF"/>
                    </a:gs>
                  </a:gsLst>
                  <a:lin ang="5400000" scaled="0"/>
                </a:gradFill>
              </a:rPr>
              <a:t>Default Route</a:t>
            </a:r>
          </a:p>
        </p:txBody>
      </p:sp>
      <p:sp>
        <p:nvSpPr>
          <p:cNvPr id="46" name="Rectangle 45"/>
          <p:cNvSpPr/>
          <p:nvPr/>
        </p:nvSpPr>
        <p:spPr bwMode="auto">
          <a:xfrm>
            <a:off x="8114297" y="4413500"/>
            <a:ext cx="1004244" cy="466807"/>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82" fontAlgn="base">
              <a:spcBef>
                <a:spcPct val="0"/>
              </a:spcBef>
              <a:spcAft>
                <a:spcPct val="0"/>
              </a:spcAft>
            </a:pPr>
            <a:r>
              <a:rPr lang="en-US" sz="1600">
                <a:gradFill>
                  <a:gsLst>
                    <a:gs pos="16814">
                      <a:srgbClr val="FFFFFF"/>
                    </a:gs>
                    <a:gs pos="46000">
                      <a:srgbClr val="FFFFFF"/>
                    </a:gs>
                  </a:gsLst>
                  <a:lin ang="5400000" scaled="0"/>
                </a:gradFill>
              </a:rPr>
              <a:t>System route</a:t>
            </a:r>
          </a:p>
        </p:txBody>
      </p:sp>
      <p:pic>
        <p:nvPicPr>
          <p:cNvPr id="48" name="Picture 4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19118" y="5534863"/>
            <a:ext cx="938096" cy="938096"/>
          </a:xfrm>
          <a:prstGeom prst="rect">
            <a:avLst/>
          </a:prstGeom>
        </p:spPr>
      </p:pic>
      <p:sp>
        <p:nvSpPr>
          <p:cNvPr id="50" name="TextBox 49"/>
          <p:cNvSpPr txBox="1"/>
          <p:nvPr/>
        </p:nvSpPr>
        <p:spPr>
          <a:xfrm>
            <a:off x="7796125" y="5112375"/>
            <a:ext cx="1725523" cy="517024"/>
          </a:xfrm>
          <a:prstGeom prst="rect">
            <a:avLst/>
          </a:prstGeom>
          <a:noFill/>
        </p:spPr>
        <p:txBody>
          <a:bodyPr wrap="square" lIns="182858" tIns="146284" rIns="182858" bIns="146284" rtlCol="0">
            <a:spAutoFit/>
          </a:bodyPr>
          <a:lstStyle/>
          <a:p>
            <a:pPr>
              <a:lnSpc>
                <a:spcPct val="90000"/>
              </a:lnSpc>
              <a:spcAft>
                <a:spcPts val="600"/>
              </a:spcAft>
            </a:pPr>
            <a:r>
              <a:rPr lang="en-US" sz="1600">
                <a:gradFill>
                  <a:gsLst>
                    <a:gs pos="2917">
                      <a:srgbClr val="FFFFFF"/>
                    </a:gs>
                    <a:gs pos="30000">
                      <a:srgbClr val="FFFFFF"/>
                    </a:gs>
                  </a:gsLst>
                  <a:lin ang="5400000" scaled="0"/>
                </a:gradFill>
              </a:rPr>
              <a:t>VM/Appliance</a:t>
            </a:r>
          </a:p>
        </p:txBody>
      </p:sp>
      <p:sp>
        <p:nvSpPr>
          <p:cNvPr id="51" name="TextBox 50"/>
          <p:cNvSpPr txBox="1"/>
          <p:nvPr/>
        </p:nvSpPr>
        <p:spPr>
          <a:xfrm>
            <a:off x="8674883" y="2647281"/>
            <a:ext cx="2629804" cy="517024"/>
          </a:xfrm>
          <a:prstGeom prst="rect">
            <a:avLst/>
          </a:prstGeom>
          <a:noFill/>
        </p:spPr>
        <p:txBody>
          <a:bodyPr wrap="square" lIns="182858" tIns="146284" rIns="182858" bIns="146284" rtlCol="0">
            <a:spAutoFit/>
          </a:bodyPr>
          <a:lstStyle/>
          <a:p>
            <a:pPr>
              <a:lnSpc>
                <a:spcPct val="90000"/>
              </a:lnSpc>
              <a:spcAft>
                <a:spcPts val="600"/>
              </a:spcAft>
            </a:pPr>
            <a:r>
              <a:rPr lang="en-US" sz="1600"/>
              <a:t>VM with “IP Forwarding”</a:t>
            </a:r>
          </a:p>
        </p:txBody>
      </p:sp>
      <p:pic>
        <p:nvPicPr>
          <p:cNvPr id="49" name="Picture 4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884213" y="2646766"/>
            <a:ext cx="938096" cy="938096"/>
          </a:xfrm>
          <a:prstGeom prst="rect">
            <a:avLst/>
          </a:prstGeom>
        </p:spPr>
      </p:pic>
    </p:spTree>
    <p:extLst>
      <p:ext uri="{BB962C8B-B14F-4D97-AF65-F5344CB8AC3E}">
        <p14:creationId xmlns:p14="http://schemas.microsoft.com/office/powerpoint/2010/main" val="28143038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50" grpId="0"/>
      <p:bldP spid="50" grpId="1"/>
      <p:bldP spid="51" grpId="0"/>
    </p:bldLst>
  </p:timing>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7" name="Title 1"/>
          <p:cNvSpPr>
            <a:spLocks noGrp="1"/>
          </p:cNvSpPr>
          <p:nvPr>
            <p:ph type="title"/>
          </p:nvPr>
        </p:nvSpPr>
        <p:spPr/>
        <p:txBody>
          <a:bodyPr/>
          <a:lstStyle/>
          <a:p>
            <a:r>
              <a:rPr lang="en-US"/>
              <a:t>Latency (RTT)</a:t>
            </a:r>
          </a:p>
        </p:txBody>
      </p:sp>
      <p:sp>
        <p:nvSpPr>
          <p:cNvPr id="542" name="Content Placeholder 5"/>
          <p:cNvSpPr txBox="1">
            <a:spLocks/>
          </p:cNvSpPr>
          <p:nvPr/>
        </p:nvSpPr>
        <p:spPr>
          <a:xfrm>
            <a:off x="402335" y="1143000"/>
            <a:ext cx="11775421" cy="4953000"/>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4" rtl="0" eaLnBrk="1" fontAlgn="auto" latinLnBrk="0" hangingPunct="1">
              <a:lnSpc>
                <a:spcPct val="90000"/>
              </a:lnSpc>
              <a:spcBef>
                <a:spcPct val="20000"/>
              </a:spcBef>
              <a:spcAft>
                <a:spcPts val="0"/>
              </a:spcAft>
              <a:buClr>
                <a:schemeClr val="tx1"/>
              </a:buClr>
              <a:buSzPct val="90000"/>
              <a:buNone/>
              <a:tabLst/>
              <a:defRPr/>
            </a:pPr>
            <a:r>
              <a:rPr kumimoji="0" lang="en-US" sz="2800" i="0" u="none" strike="noStrike" kern="1200" cap="none" spc="0" normalizeH="0" baseline="0" noProof="0">
                <a:ln>
                  <a:noFill/>
                </a:ln>
                <a:solidFill>
                  <a:srgbClr val="0078D7"/>
                </a:solidFill>
                <a:effectLst/>
                <a:uLnTx/>
                <a:uFillTx/>
                <a:latin typeface="Segoe UI" panose="020B0502040204020203" pitchFamily="34" charset="0"/>
                <a:cs typeface="Segoe UI" panose="020B0502040204020203" pitchFamily="34" charset="0"/>
              </a:rPr>
              <a:t>Use </a:t>
            </a:r>
            <a:r>
              <a:rPr kumimoji="0" lang="en-US" sz="2800" i="0" u="none" strike="noStrike" kern="1200" cap="none" spc="0" normalizeH="0" baseline="0" noProof="0" err="1">
                <a:ln>
                  <a:noFill/>
                </a:ln>
                <a:solidFill>
                  <a:srgbClr val="0078D7"/>
                </a:solidFill>
                <a:effectLst/>
                <a:uLnTx/>
                <a:uFillTx/>
                <a:latin typeface="Segoe UI" panose="020B0502040204020203" pitchFamily="34" charset="0"/>
                <a:cs typeface="Segoe UI" panose="020B0502040204020203" pitchFamily="34" charset="0"/>
              </a:rPr>
              <a:t>PSPing</a:t>
            </a:r>
            <a:endParaRPr kumimoji="0" lang="en-US" sz="2800" i="0" u="none" strike="noStrike" kern="1200" cap="none" spc="0" normalizeH="0" baseline="0" noProof="0">
              <a:ln>
                <a:noFill/>
              </a:ln>
              <a:solidFill>
                <a:srgbClr val="0078D7"/>
              </a:solidFill>
              <a:effectLst/>
              <a:uLnTx/>
              <a:uFillTx/>
              <a:latin typeface="Segoe UI" panose="020B0502040204020203" pitchFamily="34" charset="0"/>
              <a:cs typeface="Segoe UI" panose="020B0502040204020203" pitchFamily="34" charset="0"/>
            </a:endParaRPr>
          </a:p>
          <a:p>
            <a:pPr marL="342900" marR="0" lvl="1" indent="-342900" defTabSz="932742" fontAlgn="auto">
              <a:spcAft>
                <a:spcPts val="0"/>
              </a:spcAft>
              <a:buClr>
                <a:schemeClr val="tx1"/>
              </a:buClr>
              <a:buSzPct val="100000"/>
              <a:tabLst/>
              <a:defRPr/>
            </a:pPr>
            <a:r>
              <a:rPr lang="en-US" sz="2000"/>
              <a:t>Creates a TCP session to a port and IP address which works round port blocking</a:t>
            </a:r>
          </a:p>
          <a:p>
            <a:pPr marL="342900" marR="0" lvl="1" indent="-342900" defTabSz="932742" fontAlgn="auto">
              <a:spcAft>
                <a:spcPts val="0"/>
              </a:spcAft>
              <a:buClr>
                <a:schemeClr val="tx1"/>
              </a:buClr>
              <a:buSzPct val="100000"/>
              <a:tabLst/>
              <a:defRPr/>
            </a:pPr>
            <a:r>
              <a:rPr lang="en-US" sz="2000"/>
              <a:t>ICMP May also take a different route to TCP or be prioritized differently</a:t>
            </a:r>
          </a:p>
          <a:p>
            <a:pPr marL="0" marR="0" lvl="0" indent="0" algn="l" defTabSz="932594" rtl="0" eaLnBrk="1" fontAlgn="auto" latinLnBrk="0" hangingPunct="1">
              <a:lnSpc>
                <a:spcPct val="90000"/>
              </a:lnSpc>
              <a:spcBef>
                <a:spcPct val="20000"/>
              </a:spcBef>
              <a:spcAft>
                <a:spcPts val="0"/>
              </a:spcAft>
              <a:buClr>
                <a:schemeClr val="tx1"/>
              </a:buClr>
              <a:buSzPct val="90000"/>
              <a:buNone/>
              <a:tabLst/>
              <a:defRPr/>
            </a:pPr>
            <a:r>
              <a:rPr kumimoji="0" lang="en-US" sz="2400" b="0" i="0" u="none" strike="noStrike" kern="1200" cap="none" spc="0" normalizeH="0" baseline="0" noProof="0">
                <a:ln>
                  <a:noFill/>
                </a:ln>
                <a:solidFill>
                  <a:schemeClr val="tx2"/>
                </a:solidFill>
                <a:effectLst/>
                <a:uLnTx/>
                <a:uFillTx/>
                <a:latin typeface="Segoe UI Light" panose="020B0502040204020203" pitchFamily="34" charset="0"/>
                <a:ea typeface="+mn-ea"/>
                <a:cs typeface="Segoe UI Light" panose="020B0502040204020203" pitchFamily="34" charset="0"/>
              </a:rPr>
              <a:t>If using a VPN endpoint or edge router, we need to measure to the endpoint or router</a:t>
            </a:r>
          </a:p>
          <a:p>
            <a:pPr marL="0" marR="0" lvl="0" indent="0" algn="l" defTabSz="932594" rtl="0" eaLnBrk="1" fontAlgn="auto" latinLnBrk="0" hangingPunct="1">
              <a:lnSpc>
                <a:spcPct val="90000"/>
              </a:lnSpc>
              <a:spcBef>
                <a:spcPct val="20000"/>
              </a:spcBef>
              <a:spcAft>
                <a:spcPts val="0"/>
              </a:spcAft>
              <a:buClr>
                <a:schemeClr val="tx1"/>
              </a:buClr>
              <a:buSzPct val="90000"/>
              <a:buNone/>
              <a:tabLst/>
              <a:defRPr/>
            </a:pPr>
            <a:r>
              <a:rPr kumimoji="0" lang="en-US" sz="2400" b="0" i="0" u="none" strike="noStrike" kern="1200" cap="none" spc="0" normalizeH="0" baseline="0" noProof="0">
                <a:ln>
                  <a:noFill/>
                </a:ln>
                <a:solidFill>
                  <a:schemeClr val="tx2"/>
                </a:solidFill>
                <a:effectLst/>
                <a:uLnTx/>
                <a:uFillTx/>
                <a:latin typeface="Segoe UI Light" panose="020B0502040204020203" pitchFamily="34" charset="0"/>
                <a:ea typeface="+mn-ea"/>
                <a:cs typeface="Segoe UI Light" panose="020B0502040204020203" pitchFamily="34" charset="0"/>
              </a:rPr>
              <a:t>This gives us RTT to the managed egress point (Internal)</a:t>
            </a:r>
          </a:p>
          <a:p>
            <a:pPr marL="342900" marR="0" lvl="1" indent="-342900" defTabSz="932742" fontAlgn="auto">
              <a:spcAft>
                <a:spcPts val="0"/>
              </a:spcAft>
              <a:buClr>
                <a:schemeClr val="tx1"/>
              </a:buClr>
              <a:buSzPct val="100000"/>
              <a:tabLst/>
              <a:defRPr/>
            </a:pPr>
            <a:r>
              <a:rPr lang="en-US" sz="2000"/>
              <a:t>Indicates whether there is a problem within the managed network</a:t>
            </a:r>
          </a:p>
          <a:p>
            <a:pPr marL="0" marR="0" lvl="0" indent="0" algn="l" defTabSz="932594" rtl="0" eaLnBrk="1" fontAlgn="auto" latinLnBrk="0" hangingPunct="1">
              <a:lnSpc>
                <a:spcPct val="90000"/>
              </a:lnSpc>
              <a:spcBef>
                <a:spcPct val="20000"/>
              </a:spcBef>
              <a:spcAft>
                <a:spcPts val="0"/>
              </a:spcAft>
              <a:buClr>
                <a:schemeClr val="tx1"/>
              </a:buClr>
              <a:buSzPct val="90000"/>
              <a:buNone/>
              <a:tabLst/>
              <a:defRPr/>
            </a:pPr>
            <a:r>
              <a:rPr kumimoji="0" lang="en-US" sz="2400" b="0" i="0" u="none" strike="noStrike" kern="1200" cap="none" spc="0" normalizeH="0" baseline="0" noProof="0">
                <a:ln>
                  <a:noFill/>
                </a:ln>
                <a:solidFill>
                  <a:schemeClr val="tx2"/>
                </a:solidFill>
                <a:effectLst/>
                <a:uLnTx/>
                <a:uFillTx/>
                <a:latin typeface="Segoe UI Light" panose="020B0502040204020203" pitchFamily="34" charset="0"/>
                <a:ea typeface="+mn-ea"/>
                <a:cs typeface="Segoe UI Light" panose="020B0502040204020203" pitchFamily="34" charset="0"/>
              </a:rPr>
              <a:t>Next, take a network trace or </a:t>
            </a:r>
            <a:r>
              <a:rPr kumimoji="0" lang="en-US" sz="2400" b="0" i="0" u="none" strike="noStrike" kern="1200" cap="none" spc="0" normalizeH="0" baseline="0" noProof="0" err="1">
                <a:ln>
                  <a:noFill/>
                </a:ln>
                <a:solidFill>
                  <a:schemeClr val="tx2"/>
                </a:solidFill>
                <a:effectLst/>
                <a:uLnTx/>
                <a:uFillTx/>
                <a:latin typeface="Segoe UI Light" panose="020B0502040204020203" pitchFamily="34" charset="0"/>
                <a:ea typeface="+mn-ea"/>
                <a:cs typeface="Segoe UI Light" panose="020B0502040204020203" pitchFamily="34" charset="0"/>
              </a:rPr>
              <a:t>PSPing</a:t>
            </a:r>
            <a:r>
              <a:rPr kumimoji="0" lang="en-US" sz="2400" b="0" i="0" u="none" strike="noStrike" kern="1200" cap="none" spc="0" normalizeH="0" baseline="0" noProof="0">
                <a:ln>
                  <a:noFill/>
                </a:ln>
                <a:solidFill>
                  <a:schemeClr val="tx2"/>
                </a:solidFill>
                <a:effectLst/>
                <a:uLnTx/>
                <a:uFillTx/>
                <a:latin typeface="Segoe UI Light" panose="020B0502040204020203" pitchFamily="34" charset="0"/>
                <a:ea typeface="+mn-ea"/>
                <a:cs typeface="Segoe UI Light" panose="020B0502040204020203" pitchFamily="34" charset="0"/>
              </a:rPr>
              <a:t> from egress (External)</a:t>
            </a:r>
          </a:p>
          <a:p>
            <a:pPr marL="342900" marR="0" lvl="1" indent="-342900" defTabSz="932742" fontAlgn="auto">
              <a:spcAft>
                <a:spcPts val="0"/>
              </a:spcAft>
              <a:buClr>
                <a:schemeClr val="tx1"/>
              </a:buClr>
              <a:buSzPct val="100000"/>
              <a:tabLst/>
              <a:defRPr/>
            </a:pPr>
            <a:r>
              <a:rPr lang="en-US" sz="2000"/>
              <a:t>Indicates the remaining RTT from perimeter to Azure</a:t>
            </a:r>
          </a:p>
          <a:p>
            <a:pPr marL="0" marR="0" lvl="0" indent="0" algn="l" defTabSz="932594" rtl="0" eaLnBrk="1" fontAlgn="auto" latinLnBrk="0" hangingPunct="1">
              <a:lnSpc>
                <a:spcPct val="90000"/>
              </a:lnSpc>
              <a:spcBef>
                <a:spcPct val="20000"/>
              </a:spcBef>
              <a:spcAft>
                <a:spcPts val="0"/>
              </a:spcAft>
              <a:buClrTx/>
              <a:buSzPct val="90000"/>
              <a:buNone/>
              <a:tabLst/>
              <a:defRPr/>
            </a:pPr>
            <a:r>
              <a:rPr kumimoji="0" lang="en-US" sz="2400" b="0" i="0" u="none" strike="noStrike" kern="1200" cap="none" spc="0" normalizeH="0" baseline="0" noProof="0">
                <a:ln>
                  <a:noFill/>
                </a:ln>
                <a:solidFill>
                  <a:schemeClr val="tx2"/>
                </a:solidFill>
                <a:effectLst/>
                <a:uLnTx/>
                <a:uFillTx/>
                <a:latin typeface="Segoe UI Light" panose="020B0502040204020203" pitchFamily="34" charset="0"/>
                <a:ea typeface="+mn-ea"/>
                <a:cs typeface="Segoe UI Light" panose="020B0502040204020203" pitchFamily="34" charset="0"/>
              </a:rPr>
              <a:t>Internal plus external RTT should give us the combined RTT</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00"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3051277788"/>
      </p:ext>
    </p:extLst>
  </p:cSld>
  <p:clrMapOvr>
    <a:masterClrMapping/>
  </p:clrMapOvr>
  <p:transition>
    <p:fade/>
  </p:transition>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7" name="Title 1"/>
          <p:cNvSpPr>
            <a:spLocks noGrp="1"/>
          </p:cNvSpPr>
          <p:nvPr>
            <p:ph type="title"/>
          </p:nvPr>
        </p:nvSpPr>
        <p:spPr/>
        <p:txBody>
          <a:bodyPr/>
          <a:lstStyle/>
          <a:p>
            <a:r>
              <a:rPr lang="en-US"/>
              <a:t>Latency check</a:t>
            </a:r>
          </a:p>
        </p:txBody>
      </p:sp>
      <p:sp>
        <p:nvSpPr>
          <p:cNvPr id="542" name="Content Placeholder 5"/>
          <p:cNvSpPr txBox="1">
            <a:spLocks/>
          </p:cNvSpPr>
          <p:nvPr/>
        </p:nvSpPr>
        <p:spPr>
          <a:xfrm>
            <a:off x="402336" y="1143000"/>
            <a:ext cx="7000546" cy="5433164"/>
          </a:xfrm>
          <a:prstGeom prst="rect">
            <a:avLst/>
          </a:prstGeom>
          <a:solidFill>
            <a:schemeClr val="bg1">
              <a:lumMod val="95000"/>
            </a:schemeClr>
          </a:solidFill>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C:\Tools\PSTools&gt;psping.exe -n 10 pringle.cloudapp.net:58529</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PsPing v2.01 - PsPing - ping, latency, bandwidth measurement utility</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Copyright (C) 2012-2014 Mark </a:t>
            </a:r>
            <a:r>
              <a:rPr kumimoji="0" lang="en-US" sz="1400" b="0" i="0" u="none" strike="noStrike" kern="1200" cap="none" spc="0" normalizeH="0" baseline="0" noProof="0" err="1">
                <a:ln>
                  <a:noFill/>
                </a:ln>
                <a:solidFill>
                  <a:srgbClr val="000000"/>
                </a:solidFill>
                <a:effectLst/>
                <a:uLnTx/>
                <a:uFillTx/>
                <a:latin typeface="Segoe UI Light" panose="020B0502040204020203" pitchFamily="34" charset="0"/>
                <a:ea typeface="+mn-ea"/>
                <a:cs typeface="Segoe UI Light" panose="020B0502040204020203" pitchFamily="34" charset="0"/>
              </a:rPr>
              <a:t>Russinovich</a:t>
            </a:r>
            <a:endPar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err="1">
                <a:ln>
                  <a:noFill/>
                </a:ln>
                <a:solidFill>
                  <a:srgbClr val="000000"/>
                </a:solidFill>
                <a:effectLst/>
                <a:uLnTx/>
                <a:uFillTx/>
                <a:latin typeface="Segoe UI Light" panose="020B0502040204020203" pitchFamily="34" charset="0"/>
                <a:ea typeface="+mn-ea"/>
                <a:cs typeface="Segoe UI Light" panose="020B0502040204020203" pitchFamily="34" charset="0"/>
              </a:rPr>
              <a:t>Sysinternals</a:t>
            </a:r>
            <a:r>
              <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 - www.sysinternals.com</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TCP connect to 40.127.134.111:58529:</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11 iterations (warmup 1) connecting test:</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Connecting to 40.127.134.111:58529 (warmup): 143.90ms</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Connecting to 40.127.134.111:58529: 154.77ms</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Connecting to 40.127.134.111:58529: 142.78ms</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Connecting to 40.127.134.111:58529: 143.62ms</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Connecting to 40.127.134.111:58529: 144.40ms</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Connecting to 40.127.134.111:58529: 150.57ms</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Connecting to 40.127.134.111:58529: 142.84ms</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Connecting to 40.127.134.111:58529: 142.71ms</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Connecting to 40.127.134.111:58529: 145.76ms</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Connecting to 40.127.134.111:58529: 150.07ms</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Connecting to 40.127.134.111:58529: 143.27ms</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TCP connect statistics for 40.127.134.111:58529:</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  Sent = 10, Received = 10, Lost = 0 (0% loss),</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r>
              <a:rPr kumimoji="0" lang="en-US" sz="14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rPr>
              <a:t>  Minimum = 142.71ms, Maximum = 154.77ms, Average = 146.08ms</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00"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 name="TextBox 1"/>
          <p:cNvSpPr txBox="1"/>
          <p:nvPr/>
        </p:nvSpPr>
        <p:spPr>
          <a:xfrm>
            <a:off x="8185652" y="5449702"/>
            <a:ext cx="3883068" cy="1126462"/>
          </a:xfrm>
          <a:prstGeom prst="rect">
            <a:avLst/>
          </a:prstGeom>
          <a:solidFill>
            <a:schemeClr val="bg1">
              <a:lumMod val="95000"/>
            </a:schemeClr>
          </a:solidFill>
        </p:spPr>
        <p:txBody>
          <a:bodyPr wrap="square" lIns="182880" tIns="146304" rIns="182880" bIns="14630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GB" sz="2000" b="0" i="0" u="none" strike="noStrike" kern="0" cap="none" spc="0" normalizeH="0" baseline="0" noProof="0">
                <a:ln>
                  <a:noFill/>
                </a:ln>
                <a:gradFill>
                  <a:gsLst>
                    <a:gs pos="2917">
                      <a:schemeClr val="tx1"/>
                    </a:gs>
                    <a:gs pos="30000">
                      <a:schemeClr val="tx1"/>
                    </a:gs>
                  </a:gsLst>
                  <a:lin ang="5400000" scaled="0"/>
                </a:gradFill>
                <a:effectLst/>
                <a:uLnTx/>
                <a:uFillTx/>
              </a:rPr>
              <a:t>Using </a:t>
            </a:r>
            <a:r>
              <a:rPr kumimoji="0" lang="en-GB" sz="2000" b="0" i="0" u="none" strike="noStrike" kern="0" cap="none" spc="0" normalizeH="0" baseline="0" noProof="0" err="1">
                <a:ln>
                  <a:noFill/>
                </a:ln>
                <a:gradFill>
                  <a:gsLst>
                    <a:gs pos="2917">
                      <a:schemeClr val="tx1"/>
                    </a:gs>
                    <a:gs pos="30000">
                      <a:schemeClr val="tx1"/>
                    </a:gs>
                  </a:gsLst>
                  <a:lin ang="5400000" scaled="0"/>
                </a:gradFill>
                <a:effectLst/>
                <a:uLnTx/>
                <a:uFillTx/>
              </a:rPr>
              <a:t>Psping</a:t>
            </a:r>
            <a:r>
              <a:rPr kumimoji="0" lang="en-GB" sz="2000" b="0" i="0" u="none" strike="noStrike" kern="0" cap="none" spc="0" normalizeH="0" baseline="0" noProof="0">
                <a:ln>
                  <a:noFill/>
                </a:ln>
                <a:gradFill>
                  <a:gsLst>
                    <a:gs pos="2917">
                      <a:schemeClr val="tx1"/>
                    </a:gs>
                    <a:gs pos="30000">
                      <a:schemeClr val="tx1"/>
                    </a:gs>
                  </a:gsLst>
                  <a:lin ang="5400000" scaled="0"/>
                </a:gradFill>
                <a:effectLst/>
                <a:uLnTx/>
                <a:uFillTx/>
              </a:rPr>
              <a:t>, we notice the average latency to endpoint is 146.08ms.</a:t>
            </a:r>
          </a:p>
        </p:txBody>
      </p:sp>
    </p:spTree>
    <p:extLst>
      <p:ext uri="{BB962C8B-B14F-4D97-AF65-F5344CB8AC3E}">
        <p14:creationId xmlns:p14="http://schemas.microsoft.com/office/powerpoint/2010/main" val="3893404203"/>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7" name="Title 1"/>
          <p:cNvSpPr>
            <a:spLocks noGrp="1"/>
          </p:cNvSpPr>
          <p:nvPr>
            <p:ph type="title"/>
          </p:nvPr>
        </p:nvSpPr>
        <p:spPr/>
        <p:txBody>
          <a:bodyPr/>
          <a:lstStyle/>
          <a:p>
            <a:r>
              <a:rPr lang="en-US"/>
              <a:t>Latency – putting it all together</a:t>
            </a:r>
          </a:p>
        </p:txBody>
      </p:sp>
      <p:sp>
        <p:nvSpPr>
          <p:cNvPr id="542" name="Content Placeholder 5"/>
          <p:cNvSpPr txBox="1">
            <a:spLocks/>
          </p:cNvSpPr>
          <p:nvPr/>
        </p:nvSpPr>
        <p:spPr>
          <a:xfrm>
            <a:off x="516633" y="5035462"/>
            <a:ext cx="11027955" cy="1082076"/>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615935" marR="0" lvl="1"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a:pPr>
            <a:r>
              <a:rPr kumimoji="0" lang="en-US" sz="2400"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mn-ea"/>
                <a:cs typeface="Segoe UI Light" panose="020B0502040204020203" pitchFamily="34" charset="0"/>
              </a:rPr>
              <a:t>This gives us clear view of internal and external RTT, </a:t>
            </a:r>
            <a:r>
              <a:rPr lang="en-US" sz="2400">
                <a:latin typeface="Segoe UI Light" panose="020B0502040204020203" pitchFamily="34" charset="0"/>
                <a:cs typeface="Segoe UI Light" panose="020B0502040204020203" pitchFamily="34" charset="0"/>
              </a:rPr>
              <a:t>which</a:t>
            </a:r>
            <a:r>
              <a:rPr kumimoji="0" lang="en-US" sz="2400"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mn-ea"/>
                <a:cs typeface="Segoe UI Light" panose="020B0502040204020203" pitchFamily="34" charset="0"/>
              </a:rPr>
              <a:t> can be benchmarked and referred to when there are latency issues</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00"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mn-ea"/>
              <a:cs typeface="Segoe UI Light" panose="020B0502040204020203" pitchFamily="34" charset="0"/>
            </a:endParaRPr>
          </a:p>
        </p:txBody>
      </p:sp>
      <p:graphicFrame>
        <p:nvGraphicFramePr>
          <p:cNvPr id="23" name="Table 22"/>
          <p:cNvGraphicFramePr>
            <a:graphicFrameLocks noGrp="1"/>
          </p:cNvGraphicFramePr>
          <p:nvPr>
            <p:extLst>
              <p:ext uri="{D42A27DB-BD31-4B8C-83A1-F6EECF244321}">
                <p14:modId xmlns:p14="http://schemas.microsoft.com/office/powerpoint/2010/main" val="1833143621"/>
              </p:ext>
            </p:extLst>
          </p:nvPr>
        </p:nvGraphicFramePr>
        <p:xfrm>
          <a:off x="516634" y="4334187"/>
          <a:ext cx="11027955" cy="726996"/>
        </p:xfrm>
        <a:graphic>
          <a:graphicData uri="http://schemas.openxmlformats.org/drawingml/2006/table">
            <a:tbl>
              <a:tblPr firstRow="1" bandRow="1">
                <a:tableStyleId>{073A0DAA-6AF3-43AB-8588-CEC1D06C72B9}</a:tableStyleId>
              </a:tblPr>
              <a:tblGrid>
                <a:gridCol w="3675985">
                  <a:extLst>
                    <a:ext uri="{9D8B030D-6E8A-4147-A177-3AD203B41FA5}">
                      <a16:colId xmlns:a16="http://schemas.microsoft.com/office/drawing/2014/main" val="20000"/>
                    </a:ext>
                  </a:extLst>
                </a:gridCol>
                <a:gridCol w="3675985">
                  <a:extLst>
                    <a:ext uri="{9D8B030D-6E8A-4147-A177-3AD203B41FA5}">
                      <a16:colId xmlns:a16="http://schemas.microsoft.com/office/drawing/2014/main" val="20001"/>
                    </a:ext>
                  </a:extLst>
                </a:gridCol>
                <a:gridCol w="3675985">
                  <a:extLst>
                    <a:ext uri="{9D8B030D-6E8A-4147-A177-3AD203B41FA5}">
                      <a16:colId xmlns:a16="http://schemas.microsoft.com/office/drawing/2014/main" val="20002"/>
                    </a:ext>
                  </a:extLst>
                </a:gridCol>
              </a:tblGrid>
              <a:tr h="363498">
                <a:tc>
                  <a:txBody>
                    <a:bodyPr/>
                    <a:lstStyle/>
                    <a:p>
                      <a:r>
                        <a:rPr lang="en-GB" sz="1700"/>
                        <a:t>Internal</a:t>
                      </a:r>
                      <a:r>
                        <a:rPr lang="en-GB" sz="1700" baseline="0"/>
                        <a:t> RTT (ms)</a:t>
                      </a:r>
                      <a:endParaRPr lang="en-GB" sz="1700"/>
                    </a:p>
                  </a:txBody>
                  <a:tcPr marL="89630" marR="89630" marT="44814" marB="44814">
                    <a:solidFill>
                      <a:schemeClr val="tx2"/>
                    </a:solidFill>
                  </a:tcPr>
                </a:tc>
                <a:tc>
                  <a:txBody>
                    <a:bodyPr/>
                    <a:lstStyle/>
                    <a:p>
                      <a:r>
                        <a:rPr lang="en-GB" sz="1700"/>
                        <a:t>External RTT (ms)</a:t>
                      </a:r>
                    </a:p>
                  </a:txBody>
                  <a:tcPr marL="89630" marR="89630" marT="44814" marB="44814">
                    <a:solidFill>
                      <a:schemeClr val="tx2"/>
                    </a:solidFill>
                  </a:tcPr>
                </a:tc>
                <a:tc>
                  <a:txBody>
                    <a:bodyPr/>
                    <a:lstStyle/>
                    <a:p>
                      <a:r>
                        <a:rPr lang="en-GB" sz="1700"/>
                        <a:t>Total RTT to Azure</a:t>
                      </a:r>
                    </a:p>
                  </a:txBody>
                  <a:tcPr marL="89630" marR="89630" marT="44814" marB="44814">
                    <a:solidFill>
                      <a:schemeClr val="tx2"/>
                    </a:solidFill>
                  </a:tcPr>
                </a:tc>
                <a:extLst>
                  <a:ext uri="{0D108BD9-81ED-4DB2-BD59-A6C34878D82A}">
                    <a16:rowId xmlns:a16="http://schemas.microsoft.com/office/drawing/2014/main" val="10000"/>
                  </a:ext>
                </a:extLst>
              </a:tr>
              <a:tr h="363498">
                <a:tc>
                  <a:txBody>
                    <a:bodyPr/>
                    <a:lstStyle/>
                    <a:p>
                      <a:r>
                        <a:rPr lang="en-GB" sz="1700"/>
                        <a:t>20</a:t>
                      </a:r>
                    </a:p>
                  </a:txBody>
                  <a:tcPr marL="89630" marR="89630" marT="44814" marB="44814">
                    <a:solidFill>
                      <a:schemeClr val="bg1">
                        <a:lumMod val="95000"/>
                      </a:schemeClr>
                    </a:solidFill>
                  </a:tcPr>
                </a:tc>
                <a:tc>
                  <a:txBody>
                    <a:bodyPr/>
                    <a:lstStyle/>
                    <a:p>
                      <a:r>
                        <a:rPr lang="en-GB" sz="1700"/>
                        <a:t>280</a:t>
                      </a:r>
                    </a:p>
                  </a:txBody>
                  <a:tcPr marL="89630" marR="89630" marT="44814" marB="44814">
                    <a:solidFill>
                      <a:schemeClr val="bg1">
                        <a:lumMod val="95000"/>
                      </a:schemeClr>
                    </a:solidFill>
                  </a:tcPr>
                </a:tc>
                <a:tc>
                  <a:txBody>
                    <a:bodyPr/>
                    <a:lstStyle/>
                    <a:p>
                      <a:r>
                        <a:rPr lang="en-GB" sz="1700"/>
                        <a:t>300</a:t>
                      </a:r>
                    </a:p>
                  </a:txBody>
                  <a:tcPr marL="89630" marR="89630" marT="44814" marB="44814">
                    <a:solidFill>
                      <a:schemeClr val="bg1">
                        <a:lumMod val="95000"/>
                      </a:schemeClr>
                    </a:solidFill>
                  </a:tcPr>
                </a:tc>
                <a:extLst>
                  <a:ext uri="{0D108BD9-81ED-4DB2-BD59-A6C34878D82A}">
                    <a16:rowId xmlns:a16="http://schemas.microsoft.com/office/drawing/2014/main" val="10001"/>
                  </a:ext>
                </a:extLst>
              </a:tr>
            </a:tbl>
          </a:graphicData>
        </a:graphic>
      </p:graphicFrame>
      <p:cxnSp>
        <p:nvCxnSpPr>
          <p:cNvPr id="24" name="Straight Arrow Connector 23"/>
          <p:cNvCxnSpPr/>
          <p:nvPr/>
        </p:nvCxnSpPr>
        <p:spPr>
          <a:xfrm flipV="1">
            <a:off x="2104551" y="2882832"/>
            <a:ext cx="1961548" cy="9641"/>
          </a:xfrm>
          <a:prstGeom prst="straightConnector1">
            <a:avLst/>
          </a:prstGeom>
          <a:ln w="47625">
            <a:solidFill>
              <a:schemeClr val="accent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5235024" y="2866133"/>
            <a:ext cx="4786276" cy="9313"/>
          </a:xfrm>
          <a:prstGeom prst="straightConnector1">
            <a:avLst/>
          </a:prstGeom>
          <a:ln w="47625">
            <a:solidFill>
              <a:schemeClr val="accent1">
                <a:lumMod val="50000"/>
              </a:schemeClr>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bwMode="auto">
          <a:xfrm>
            <a:off x="2714107" y="2681578"/>
            <a:ext cx="842867" cy="201253"/>
          </a:xfrm>
          <a:prstGeom prst="rect">
            <a:avLst/>
          </a:prstGeom>
          <a:noFill/>
          <a:ln w="38100">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lumMod val="75000"/>
                  <a:lumOff val="25000"/>
                </a:schemeClr>
              </a:solidFill>
              <a:effectLst/>
              <a:uLnTx/>
              <a:uFillTx/>
            </a:endParaRPr>
          </a:p>
        </p:txBody>
      </p:sp>
      <p:sp>
        <p:nvSpPr>
          <p:cNvPr id="27" name="Rectangle 26"/>
          <p:cNvSpPr/>
          <p:nvPr/>
        </p:nvSpPr>
        <p:spPr bwMode="auto">
          <a:xfrm>
            <a:off x="5618135" y="2681578"/>
            <a:ext cx="3791214" cy="178563"/>
          </a:xfrm>
          <a:prstGeom prst="rect">
            <a:avLst/>
          </a:prstGeom>
          <a:noFill/>
          <a:ln w="38100">
            <a:solidFill>
              <a:schemeClr val="accent1">
                <a:lumMod val="5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0" rIns="0" bIns="46630" numCol="1" rtlCol="0" anchor="ctr" anchorCtr="0" compatLnSpc="1">
            <a:prstTxWarp prst="textNoShape">
              <a:avLst/>
            </a:prstTxWarp>
          </a:bodyPr>
          <a:lstStyle/>
          <a:p>
            <a:pPr marL="0" marR="0" lvl="0" indent="0" algn="ctr" defTabSz="932293"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chemeClr val="bg1">
                  <a:lumMod val="75000"/>
                  <a:lumOff val="25000"/>
                </a:schemeClr>
              </a:solidFill>
              <a:effectLst/>
              <a:uLnTx/>
              <a:uFillTx/>
            </a:endParaRPr>
          </a:p>
        </p:txBody>
      </p:sp>
      <p:pic>
        <p:nvPicPr>
          <p:cNvPr id="28" name="Picture 2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bwMode="gray">
          <a:xfrm>
            <a:off x="553045" y="2508997"/>
            <a:ext cx="2275714" cy="1296225"/>
          </a:xfrm>
          <a:prstGeom prst="rect">
            <a:avLst/>
          </a:prstGeom>
        </p:spPr>
      </p:pic>
      <p:sp>
        <p:nvSpPr>
          <p:cNvPr id="29" name="TextBox 28"/>
          <p:cNvSpPr txBox="1"/>
          <p:nvPr/>
        </p:nvSpPr>
        <p:spPr>
          <a:xfrm>
            <a:off x="835748" y="1685876"/>
            <a:ext cx="1085822" cy="600124"/>
          </a:xfrm>
          <a:prstGeom prst="rect">
            <a:avLst/>
          </a:prstGeom>
          <a:noFill/>
        </p:spPr>
        <p:txBody>
          <a:bodyPr wrap="none" lIns="182854" tIns="146284" rIns="182854" bIns="14628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200" b="0" i="0" u="none" strike="noStrike" kern="0" cap="none" spc="0" normalizeH="0" baseline="0" noProof="0">
                <a:ln>
                  <a:noFill/>
                </a:ln>
                <a:solidFill>
                  <a:sysClr val="windowText" lastClr="000000"/>
                </a:solidFill>
                <a:effectLst/>
                <a:uLnTx/>
                <a:uFillTx/>
              </a:rPr>
              <a:t>Client</a:t>
            </a:r>
          </a:p>
        </p:txBody>
      </p:sp>
      <p:sp>
        <p:nvSpPr>
          <p:cNvPr id="30" name="TextBox 29"/>
          <p:cNvSpPr txBox="1"/>
          <p:nvPr/>
        </p:nvSpPr>
        <p:spPr>
          <a:xfrm>
            <a:off x="3820423" y="1685876"/>
            <a:ext cx="2550261" cy="600124"/>
          </a:xfrm>
          <a:prstGeom prst="rect">
            <a:avLst/>
          </a:prstGeom>
          <a:noFill/>
        </p:spPr>
        <p:txBody>
          <a:bodyPr wrap="none" lIns="182854" tIns="146284" rIns="182854" bIns="146284" rtlCol="0">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2200" b="0" i="0" u="none" strike="noStrike" kern="0" cap="none" spc="0" normalizeH="0" baseline="0" noProof="0">
                <a:ln>
                  <a:noFill/>
                </a:ln>
                <a:solidFill>
                  <a:sysClr val="windowText" lastClr="000000"/>
                </a:solidFill>
                <a:effectLst/>
                <a:uLnTx/>
                <a:uFillTx/>
              </a:rPr>
              <a:t>VPN/Edge Router</a:t>
            </a:r>
          </a:p>
        </p:txBody>
      </p:sp>
      <p:sp>
        <p:nvSpPr>
          <p:cNvPr id="31" name="TextBox 30"/>
          <p:cNvSpPr txBox="1"/>
          <p:nvPr/>
        </p:nvSpPr>
        <p:spPr>
          <a:xfrm>
            <a:off x="2568398" y="2387745"/>
            <a:ext cx="1134286" cy="221599"/>
          </a:xfrm>
          <a:prstGeom prst="rect">
            <a:avLst/>
          </a:prstGeom>
          <a:noFill/>
          <a:ln>
            <a:noFill/>
          </a:ln>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20ms</a:t>
            </a:r>
          </a:p>
        </p:txBody>
      </p:sp>
      <p:sp>
        <p:nvSpPr>
          <p:cNvPr id="32" name="TextBox 31"/>
          <p:cNvSpPr txBox="1"/>
          <p:nvPr/>
        </p:nvSpPr>
        <p:spPr>
          <a:xfrm>
            <a:off x="5618134" y="2387745"/>
            <a:ext cx="3791215" cy="221599"/>
          </a:xfrm>
          <a:prstGeom prst="rect">
            <a:avLst/>
          </a:prstGeom>
          <a:noFill/>
          <a:ln>
            <a:noFill/>
          </a:ln>
        </p:spPr>
        <p:txBody>
          <a:bodyPr wrap="square" lIns="0" tIns="0" rIns="0" bIns="0" rtlCol="0">
            <a:spAutoFit/>
          </a:bodyPr>
          <a:lstStyle/>
          <a:p>
            <a:pPr marL="0" marR="0" lvl="0" indent="0" algn="ctr"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solidFill>
                  <a:sysClr val="windowText" lastClr="000000"/>
                </a:solidFill>
                <a:effectLst/>
                <a:uLnTx/>
                <a:uFillTx/>
              </a:rPr>
              <a:t>280ms</a:t>
            </a:r>
          </a:p>
        </p:txBody>
      </p:sp>
      <p:sp>
        <p:nvSpPr>
          <p:cNvPr id="47" name="Freeform 76"/>
          <p:cNvSpPr>
            <a:spLocks noEditPoints="1"/>
          </p:cNvSpPr>
          <p:nvPr/>
        </p:nvSpPr>
        <p:spPr bwMode="auto">
          <a:xfrm>
            <a:off x="4040699" y="2291554"/>
            <a:ext cx="1239420" cy="1239420"/>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91428" tIns="45714" rIns="91428" bIns="45714" numCol="1" anchor="t" anchorCtr="0" compatLnSpc="1">
            <a:prstTxWarp prst="textNoShape">
              <a:avLst/>
            </a:prstTxWarp>
          </a:bodyPr>
          <a:lstStyle/>
          <a:p>
            <a:pPr marL="0" marR="0" lvl="0" indent="0" defTabSz="914309"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ndParaRPr>
          </a:p>
        </p:txBody>
      </p:sp>
      <p:sp>
        <p:nvSpPr>
          <p:cNvPr id="48" name="Freeform 539"/>
          <p:cNvSpPr>
            <a:spLocks noChangeAspect="1"/>
          </p:cNvSpPr>
          <p:nvPr/>
        </p:nvSpPr>
        <p:spPr bwMode="auto">
          <a:xfrm>
            <a:off x="10155989" y="2143654"/>
            <a:ext cx="1694075" cy="93138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78D7"/>
          </a:solidFill>
          <a:ln>
            <a:solidFill>
              <a:srgbClr val="0078D7"/>
            </a:solidFill>
          </a:ln>
          <a:scene3d>
            <a:camera prst="orthographicFront"/>
            <a:lightRig rig="threePt" dir="t"/>
          </a:scene3d>
          <a:sp3d>
            <a:bevelT/>
          </a:sp3d>
          <a:extLst/>
        </p:spPr>
        <p:txBody>
          <a:bodyPr vert="horz" wrap="square" lIns="91428" tIns="45714" rIns="91428" bIns="45714" numCol="1" anchor="t" anchorCtr="0" compatLnSpc="1">
            <a:prstTxWarp prst="textNoShape">
              <a:avLst/>
            </a:prstTxWarp>
          </a:bodyPr>
          <a:lstStyle/>
          <a:p>
            <a:pPr marL="0" marR="0" lvl="0" indent="0" defTabSz="932387"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49" name="TextBox 48"/>
          <p:cNvSpPr txBox="1"/>
          <p:nvPr/>
        </p:nvSpPr>
        <p:spPr>
          <a:xfrm>
            <a:off x="10604645" y="2388263"/>
            <a:ext cx="917066" cy="544724"/>
          </a:xfrm>
          <a:prstGeom prst="rect">
            <a:avLst/>
          </a:prstGeom>
          <a:noFill/>
        </p:spPr>
        <p:txBody>
          <a:bodyPr wrap="none" lIns="182858" tIns="146284" rIns="182858" bIns="146284" rtlCol="0">
            <a:spAutoFit/>
          </a:bodyPr>
          <a:lstStyle/>
          <a:p>
            <a:pPr marL="0" marR="0" lvl="0" indent="0" defTabSz="932387" eaLnBrk="1" fontAlgn="auto" latinLnBrk="0" hangingPunct="1">
              <a:lnSpc>
                <a:spcPct val="90000"/>
              </a:lnSpc>
              <a:spcBef>
                <a:spcPts val="0"/>
              </a:spcBef>
              <a:spcAft>
                <a:spcPts val="0"/>
              </a:spcAft>
              <a:buClrTx/>
              <a:buSzTx/>
              <a:buFontTx/>
              <a:buNone/>
              <a:tabLst/>
              <a:defRPr/>
            </a:pPr>
            <a:r>
              <a:rPr kumimoji="0" lang="en-US" sz="1800" b="0" i="0" u="none" strike="noStrike" kern="0" cap="none" spc="-51" normalizeH="0" baseline="0" noProof="0">
                <a:ln>
                  <a:noFill/>
                </a:ln>
                <a:solidFill>
                  <a:schemeClr val="bg1"/>
                </a:solidFill>
                <a:effectLst>
                  <a:outerShdw blurRad="38100" dist="38100" dir="2700000" algn="tl">
                    <a:srgbClr val="000000">
                      <a:alpha val="43137"/>
                    </a:srgbClr>
                  </a:outerShdw>
                </a:effectLst>
                <a:uLnTx/>
                <a:uFillTx/>
              </a:rPr>
              <a:t>Azure</a:t>
            </a:r>
          </a:p>
        </p:txBody>
      </p:sp>
    </p:spTree>
    <p:extLst>
      <p:ext uri="{BB962C8B-B14F-4D97-AF65-F5344CB8AC3E}">
        <p14:creationId xmlns:p14="http://schemas.microsoft.com/office/powerpoint/2010/main" val="3681730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1"/>
                                        </p:tgtEl>
                                        <p:attrNameLst>
                                          <p:attrName>style.visibility</p:attrName>
                                        </p:attrNameLst>
                                      </p:cBhvr>
                                      <p:to>
                                        <p:strVal val="visible"/>
                                      </p:to>
                                    </p:set>
                                    <p:animEffect transition="in" filter="fade">
                                      <p:cBhvr>
                                        <p:cTn id="14" dur="500"/>
                                        <p:tgtEl>
                                          <p:spTgt spid="31"/>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fade">
                                      <p:cBhvr>
                                        <p:cTn id="2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31" grpId="0"/>
      <p:bldP spid="32" grpId="0"/>
    </p:bld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7" name="Title 1"/>
          <p:cNvSpPr>
            <a:spLocks noGrp="1"/>
          </p:cNvSpPr>
          <p:nvPr>
            <p:ph type="title"/>
          </p:nvPr>
        </p:nvSpPr>
        <p:spPr/>
        <p:txBody>
          <a:bodyPr/>
          <a:lstStyle/>
          <a:p>
            <a:pPr algn="l"/>
            <a:r>
              <a:rPr lang="en-US" sz="4800">
                <a:solidFill>
                  <a:schemeClr val="tx1">
                    <a:lumMod val="75000"/>
                  </a:schemeClr>
                </a:solidFill>
                <a:latin typeface="Segoe UI Light" panose="020B0502040204020203" pitchFamily="34" charset="0"/>
                <a:cs typeface="Segoe UI Light" panose="020B0502040204020203" pitchFamily="34" charset="0"/>
              </a:rPr>
              <a:t>Routing</a:t>
            </a:r>
          </a:p>
        </p:txBody>
      </p:sp>
      <p:sp>
        <p:nvSpPr>
          <p:cNvPr id="542" name="Content Placeholder 5"/>
          <p:cNvSpPr txBox="1">
            <a:spLocks/>
          </p:cNvSpPr>
          <p:nvPr/>
        </p:nvSpPr>
        <p:spPr>
          <a:xfrm>
            <a:off x="402336" y="1143000"/>
            <a:ext cx="11185762" cy="4953000"/>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marR="0" lvl="0" indent="-342900" algn="l" defTabSz="932594" rtl="0" eaLnBrk="1" fontAlgn="auto" latinLnBrk="0" hangingPunct="1">
              <a:lnSpc>
                <a:spcPct val="90000"/>
              </a:lnSpc>
              <a:spcBef>
                <a:spcPts val="300"/>
              </a:spcBef>
              <a:spcAft>
                <a:spcPts val="1200"/>
              </a:spcAft>
              <a:buClrTx/>
              <a:buSzPct val="90000"/>
              <a:buFont typeface="Arial" pitchFamily="34" charset="0"/>
              <a:buChar char="•"/>
              <a:tabLst/>
              <a:defRPr/>
            </a:pPr>
            <a:r>
              <a:rPr lang="en-GB" sz="2400">
                <a:solidFill>
                  <a:schemeClr val="tx2"/>
                </a:solidFill>
              </a:rPr>
              <a:t>It is essential to check the network route taken from the customer site to Azure</a:t>
            </a:r>
          </a:p>
          <a:p>
            <a:pPr marL="342900" marR="0" lvl="0" indent="-342900" algn="l" defTabSz="932594" rtl="0" eaLnBrk="1" fontAlgn="auto" latinLnBrk="0" hangingPunct="1">
              <a:lnSpc>
                <a:spcPct val="90000"/>
              </a:lnSpc>
              <a:spcBef>
                <a:spcPts val="300"/>
              </a:spcBef>
              <a:spcAft>
                <a:spcPts val="1200"/>
              </a:spcAft>
              <a:buClrTx/>
              <a:buSzPct val="90000"/>
              <a:buFont typeface="Arial" pitchFamily="34" charset="0"/>
              <a:buChar char="•"/>
              <a:tabLst/>
              <a:defRPr/>
            </a:pPr>
            <a:r>
              <a:rPr lang="en-GB" sz="2400">
                <a:solidFill>
                  <a:schemeClr val="tx2"/>
                </a:solidFill>
              </a:rPr>
              <a:t>Aim is to hit the Microsoft network as quickly as possible</a:t>
            </a:r>
          </a:p>
          <a:p>
            <a:pPr marL="342900" marR="0" lvl="0" indent="-342900" algn="l" defTabSz="932594" rtl="0" eaLnBrk="1" fontAlgn="auto" latinLnBrk="0" hangingPunct="1">
              <a:lnSpc>
                <a:spcPct val="90000"/>
              </a:lnSpc>
              <a:spcBef>
                <a:spcPts val="300"/>
              </a:spcBef>
              <a:spcAft>
                <a:spcPts val="1200"/>
              </a:spcAft>
              <a:buClrTx/>
              <a:buSzPct val="90000"/>
              <a:buFont typeface="Arial" pitchFamily="34" charset="0"/>
              <a:buChar char="•"/>
              <a:tabLst/>
              <a:defRPr/>
            </a:pPr>
            <a:r>
              <a:rPr lang="en-GB" sz="2400">
                <a:solidFill>
                  <a:schemeClr val="tx2"/>
                </a:solidFill>
              </a:rPr>
              <a:t>This often will not work from a client machine</a:t>
            </a:r>
          </a:p>
          <a:p>
            <a:pPr marL="342900" marR="0" lvl="0" indent="-342900" algn="l" defTabSz="932594" rtl="0" eaLnBrk="1" fontAlgn="auto" latinLnBrk="0" hangingPunct="1">
              <a:lnSpc>
                <a:spcPct val="90000"/>
              </a:lnSpc>
              <a:spcBef>
                <a:spcPts val="300"/>
              </a:spcBef>
              <a:spcAft>
                <a:spcPts val="1200"/>
              </a:spcAft>
              <a:buClrTx/>
              <a:buSzPct val="90000"/>
              <a:buFont typeface="Arial" pitchFamily="34" charset="0"/>
              <a:buChar char="•"/>
              <a:tabLst/>
              <a:defRPr/>
            </a:pPr>
            <a:r>
              <a:rPr lang="en-GB" sz="2400">
                <a:solidFill>
                  <a:schemeClr val="tx2"/>
                </a:solidFill>
              </a:rPr>
              <a:t>Needs to be done from client to egress point if possible and then from egress point to Azure</a:t>
            </a:r>
          </a:p>
          <a:p>
            <a:pPr marL="342900" marR="0" lvl="0" indent="-342900" algn="l" defTabSz="932594" rtl="0" eaLnBrk="1" fontAlgn="auto" latinLnBrk="0" hangingPunct="1">
              <a:lnSpc>
                <a:spcPct val="90000"/>
              </a:lnSpc>
              <a:spcBef>
                <a:spcPts val="300"/>
              </a:spcBef>
              <a:spcAft>
                <a:spcPts val="1200"/>
              </a:spcAft>
              <a:buClrTx/>
              <a:buSzPct val="90000"/>
              <a:buFont typeface="Arial" pitchFamily="34" charset="0"/>
              <a:buChar char="•"/>
              <a:tabLst/>
              <a:defRPr/>
            </a:pPr>
            <a:r>
              <a:rPr lang="en-GB" sz="2400">
                <a:solidFill>
                  <a:schemeClr val="tx2"/>
                </a:solidFill>
              </a:rPr>
              <a:t>Key to know route markers, so you can follow route</a:t>
            </a:r>
          </a:p>
          <a:p>
            <a:pPr marL="342900" marR="0" lvl="0" indent="-342900" algn="l" defTabSz="932594" rtl="0" eaLnBrk="1" fontAlgn="auto" latinLnBrk="0" hangingPunct="1">
              <a:lnSpc>
                <a:spcPct val="90000"/>
              </a:lnSpc>
              <a:spcBef>
                <a:spcPts val="300"/>
              </a:spcBef>
              <a:spcAft>
                <a:spcPts val="1200"/>
              </a:spcAft>
              <a:buClrTx/>
              <a:buSzPct val="90000"/>
              <a:buFont typeface="Arial" pitchFamily="34" charset="0"/>
              <a:buChar char="•"/>
              <a:tabLst/>
              <a:defRPr/>
            </a:pPr>
            <a:r>
              <a:rPr lang="en-GB" sz="2400">
                <a:solidFill>
                  <a:schemeClr val="tx2"/>
                </a:solidFill>
              </a:rPr>
              <a:t>Take a </a:t>
            </a:r>
            <a:r>
              <a:rPr lang="en-GB" sz="2400" err="1">
                <a:solidFill>
                  <a:schemeClr val="tx2"/>
                </a:solidFill>
              </a:rPr>
              <a:t>tracert</a:t>
            </a:r>
            <a:r>
              <a:rPr lang="en-GB" sz="2400">
                <a:solidFill>
                  <a:schemeClr val="tx2"/>
                </a:solidFill>
              </a:rPr>
              <a:t> to all services so you can confirm for each site that the route is as efficient as possible</a:t>
            </a:r>
          </a:p>
          <a:p>
            <a:pPr marL="342900" marR="0" lvl="0" indent="-342900" algn="l" defTabSz="932594" rtl="0" eaLnBrk="1" fontAlgn="auto" latinLnBrk="0" hangingPunct="1">
              <a:lnSpc>
                <a:spcPct val="90000"/>
              </a:lnSpc>
              <a:spcBef>
                <a:spcPts val="300"/>
              </a:spcBef>
              <a:spcAft>
                <a:spcPts val="1200"/>
              </a:spcAft>
              <a:buClrTx/>
              <a:buSzPct val="90000"/>
              <a:buFont typeface="Arial" pitchFamily="34" charset="0"/>
              <a:buChar char="•"/>
              <a:tabLst/>
              <a:defRPr/>
            </a:pPr>
            <a:r>
              <a:rPr lang="en-GB" sz="2400">
                <a:solidFill>
                  <a:schemeClr val="tx2"/>
                </a:solidFill>
              </a:rPr>
              <a:t>SharePoint wont respond to ICMP, but the last router that does is in the DC where the tenant is</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000" b="0" i="0" u="none" strike="noStrike" kern="1200" cap="none" spc="0" normalizeH="0" baseline="0" noProof="0">
              <a:ln>
                <a:noFill/>
              </a:ln>
              <a:solidFill>
                <a:schemeClr val="tx2"/>
              </a:solidFill>
              <a:effectLst/>
              <a:uLnTx/>
              <a:uFillTx/>
              <a:latin typeface="Segoe UI Light" panose="020B0502040204020203" pitchFamily="34" charset="0"/>
              <a:ea typeface="+mn-ea"/>
              <a:cs typeface="Segoe UI Light" panose="020B0502040204020203" pitchFamily="34" charset="0"/>
            </a:endParaRPr>
          </a:p>
        </p:txBody>
      </p:sp>
    </p:spTree>
    <p:extLst>
      <p:ext uri="{BB962C8B-B14F-4D97-AF65-F5344CB8AC3E}">
        <p14:creationId xmlns:p14="http://schemas.microsoft.com/office/powerpoint/2010/main" val="1167729302"/>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37" name="Title 1"/>
          <p:cNvSpPr>
            <a:spLocks noGrp="1"/>
          </p:cNvSpPr>
          <p:nvPr>
            <p:ph type="title"/>
          </p:nvPr>
        </p:nvSpPr>
        <p:spPr/>
        <p:txBody>
          <a:bodyPr/>
          <a:lstStyle/>
          <a:p>
            <a:pPr algn="l"/>
            <a:r>
              <a:rPr lang="en-US" sz="4800">
                <a:solidFill>
                  <a:schemeClr val="tx1">
                    <a:lumMod val="75000"/>
                  </a:schemeClr>
                </a:solidFill>
                <a:latin typeface="Segoe UI Light" panose="020B0502040204020203" pitchFamily="34" charset="0"/>
                <a:cs typeface="Segoe UI Light" panose="020B0502040204020203" pitchFamily="34" charset="0"/>
              </a:rPr>
              <a:t>Routing check</a:t>
            </a:r>
          </a:p>
        </p:txBody>
      </p:sp>
      <p:sp>
        <p:nvSpPr>
          <p:cNvPr id="542" name="Content Placeholder 5"/>
          <p:cNvSpPr txBox="1">
            <a:spLocks/>
          </p:cNvSpPr>
          <p:nvPr/>
        </p:nvSpPr>
        <p:spPr>
          <a:xfrm>
            <a:off x="402336" y="1143000"/>
            <a:ext cx="11277600" cy="4953000"/>
          </a:xfrm>
          <a:prstGeom prst="rect">
            <a:avLst/>
          </a:prstGeom>
        </p:spPr>
        <p:txBody>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94" rtl="0" eaLnBrk="1" fontAlgn="auto" latinLnBrk="0" hangingPunct="1">
              <a:lnSpc>
                <a:spcPct val="90000"/>
              </a:lnSpc>
              <a:spcBef>
                <a:spcPts val="300"/>
              </a:spcBef>
              <a:spcAft>
                <a:spcPts val="1200"/>
              </a:spcAft>
              <a:buClrTx/>
              <a:buSzPct val="90000"/>
              <a:buFont typeface="Arial" pitchFamily="34" charset="0"/>
              <a:buNone/>
              <a:tabLst/>
              <a:defRPr/>
            </a:pPr>
            <a:r>
              <a:rPr kumimoji="0" lang="en-GB" sz="2400" b="0" i="0" u="none" strike="noStrike" kern="1200" cap="none" spc="0" normalizeH="0" baseline="0" noProof="0" err="1">
                <a:ln>
                  <a:noFill/>
                </a:ln>
                <a:gradFill>
                  <a:gsLst>
                    <a:gs pos="1250">
                      <a:schemeClr val="tx1"/>
                    </a:gs>
                    <a:gs pos="100000">
                      <a:schemeClr val="tx1"/>
                    </a:gs>
                  </a:gsLst>
                  <a:lin ang="5400000" scaled="0"/>
                </a:gradFill>
                <a:effectLst/>
                <a:uLnTx/>
                <a:uFillTx/>
                <a:latin typeface="Segoe UI Light" panose="020B0502040204020203" pitchFamily="34" charset="0"/>
                <a:ea typeface="+mn-ea"/>
                <a:cs typeface="Segoe UI Light" panose="020B0502040204020203" pitchFamily="34" charset="0"/>
              </a:rPr>
              <a:t>Tracert</a:t>
            </a:r>
            <a:r>
              <a:rPr kumimoji="0" lang="en-GB" sz="2400"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mn-ea"/>
                <a:cs typeface="Segoe UI Light" panose="020B0502040204020203" pitchFamily="34" charset="0"/>
              </a:rPr>
              <a:t> to an Azure endpoint</a:t>
            </a:r>
          </a:p>
          <a:p>
            <a:pPr marL="273089" marR="0" lvl="1" indent="0" algn="l" defTabSz="932594" rtl="0" eaLnBrk="1" fontAlgn="auto" latinLnBrk="0" hangingPunct="1">
              <a:lnSpc>
                <a:spcPct val="90000"/>
              </a:lnSpc>
              <a:spcBef>
                <a:spcPts val="300"/>
              </a:spcBef>
              <a:spcAft>
                <a:spcPts val="1200"/>
              </a:spcAft>
              <a:buClrTx/>
              <a:buSzPct val="90000"/>
              <a:buFont typeface="Arial" pitchFamily="34" charset="0"/>
              <a:buNone/>
              <a:tabLst/>
              <a:defRPr/>
            </a:pPr>
            <a:r>
              <a:rPr kumimoji="0" lang="en-GB" sz="2000" b="0" i="0" u="none" strike="noStrike" kern="1200" cap="none" spc="0" normalizeH="0" baseline="0" noProof="0" err="1">
                <a:ln>
                  <a:noFill/>
                </a:ln>
                <a:gradFill>
                  <a:gsLst>
                    <a:gs pos="1250">
                      <a:schemeClr val="tx1"/>
                    </a:gs>
                    <a:gs pos="100000">
                      <a:schemeClr val="tx1"/>
                    </a:gs>
                  </a:gsLst>
                  <a:lin ang="5400000" scaled="0"/>
                </a:gradFill>
                <a:effectLst/>
                <a:uLnTx/>
                <a:uFillTx/>
                <a:latin typeface="Segoe UI Light" panose="020B0502040204020203" pitchFamily="34" charset="0"/>
                <a:ea typeface="+mn-ea"/>
                <a:cs typeface="Segoe UI Light" panose="020B0502040204020203" pitchFamily="34" charset="0"/>
              </a:rPr>
              <a:t>tracert</a:t>
            </a:r>
            <a:r>
              <a:rPr kumimoji="0" lang="en-GB" sz="2000"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mn-ea"/>
                <a:cs typeface="Segoe UI Light" panose="020B0502040204020203" pitchFamily="34" charset="0"/>
              </a:rPr>
              <a:t> pringle.cloudapp.net</a:t>
            </a:r>
          </a:p>
          <a:p>
            <a:pPr marL="342891" marR="0" lvl="1" indent="0" algn="l" defTabSz="932594" rtl="0" eaLnBrk="1" fontAlgn="auto" latinLnBrk="0" hangingPunct="1">
              <a:lnSpc>
                <a:spcPct val="90000"/>
              </a:lnSpc>
              <a:spcBef>
                <a:spcPct val="20000"/>
              </a:spcBef>
              <a:spcAft>
                <a:spcPts val="0"/>
              </a:spcAft>
              <a:buClrTx/>
              <a:buSzPct val="90000"/>
              <a:buFont typeface="Arial" pitchFamily="34" charset="0"/>
              <a:buNone/>
              <a:tabLst/>
              <a:defRPr/>
            </a:pPr>
            <a:endParaRPr kumimoji="0" lang="en-US" sz="2400" b="0" i="0" u="none" strike="noStrike" kern="1200" cap="none" spc="0" normalizeH="0" baseline="0" noProof="0">
              <a:ln>
                <a:noFill/>
              </a:ln>
              <a:gradFill>
                <a:gsLst>
                  <a:gs pos="1250">
                    <a:schemeClr val="tx1"/>
                  </a:gs>
                  <a:gs pos="100000">
                    <a:schemeClr val="tx1"/>
                  </a:gs>
                </a:gsLst>
                <a:lin ang="5400000" scaled="0"/>
              </a:gradFill>
              <a:effectLst/>
              <a:uLnTx/>
              <a:uFillTx/>
              <a:latin typeface="Segoe UI Light" panose="020B0502040204020203" pitchFamily="34" charset="0"/>
              <a:ea typeface="+mn-ea"/>
              <a:cs typeface="Segoe UI Light" panose="020B0502040204020203" pitchFamily="34" charset="0"/>
            </a:endParaRPr>
          </a:p>
        </p:txBody>
      </p:sp>
      <p:sp>
        <p:nvSpPr>
          <p:cNvPr id="2" name="TextBox 1"/>
          <p:cNvSpPr txBox="1"/>
          <p:nvPr/>
        </p:nvSpPr>
        <p:spPr>
          <a:xfrm>
            <a:off x="4346532" y="1628384"/>
            <a:ext cx="7722188" cy="4696670"/>
          </a:xfrm>
          <a:prstGeom prst="rect">
            <a:avLst/>
          </a:prstGeom>
          <a:solidFill>
            <a:schemeClr val="bg1">
              <a:lumMod val="95000"/>
            </a:schemeClr>
          </a:solidFill>
        </p:spPr>
        <p:txBody>
          <a:bodyPr wrap="square" lIns="182880" tIns="146304" rIns="182880" bIns="146304" rtlCol="0" anchor="t">
            <a:spAutoFit/>
          </a:bodyPr>
          <a:lstStyle/>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C:\Tools\PSTools&gt;tracert pringle.cloudapp.net</a:t>
            </a:r>
          </a:p>
          <a:p>
            <a:pPr marL="0" marR="0" lvl="0" indent="0" defTabSz="914400" eaLnBrk="1" fontAlgn="auto" latinLnBrk="0" hangingPunct="1">
              <a:lnSpc>
                <a:spcPct val="90000"/>
              </a:lnSpc>
              <a:spcBef>
                <a:spcPts val="0"/>
              </a:spcBef>
              <a:spcAft>
                <a:spcPts val="600"/>
              </a:spcAft>
              <a:buClrTx/>
              <a:buSzTx/>
              <a:buFontTx/>
              <a:buNone/>
              <a:tabLst/>
              <a:defRPr/>
            </a:pPr>
            <a:endParaRPr kumimoji="0" lang="en-US" sz="1600" b="0" i="0" u="none" strike="noStrike" kern="0" cap="none" spc="0" normalizeH="0" baseline="0" noProof="0">
              <a:ln>
                <a:noFill/>
              </a:ln>
              <a:gradFill>
                <a:gsLst>
                  <a:gs pos="2917">
                    <a:schemeClr val="tx1"/>
                  </a:gs>
                  <a:gs pos="30000">
                    <a:schemeClr val="tx1"/>
                  </a:gs>
                </a:gsLst>
                <a:lin ang="5400000" scaled="0"/>
              </a:gradFill>
              <a:effectLst/>
              <a:uLnTx/>
              <a:uFillTx/>
            </a:endParaRP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Tracing route to pringle.cloudapp.net [40.127.134.111]</a:t>
            </a:r>
          </a:p>
          <a:p>
            <a:pPr marL="0" marR="0" lvl="0" indent="0" defTabSz="914400" eaLnBrk="1" fontAlgn="auto" latinLnBrk="0" hangingPunct="1">
              <a:lnSpc>
                <a:spcPct val="90000"/>
              </a:lnSpc>
              <a:spcBef>
                <a:spcPts val="0"/>
              </a:spcBef>
              <a:spcAft>
                <a:spcPts val="600"/>
              </a:spcAft>
              <a:buClrTx/>
              <a:buSzTx/>
              <a:buFontTx/>
              <a:buNone/>
              <a:tabLst/>
              <a:defRPr/>
            </a:pPr>
            <a:r>
              <a:rPr kumimoji="0" lang="en-US" sz="1600" b="0" i="0" u="none" strike="noStrike" kern="0" cap="none" spc="0" normalizeH="0" baseline="0" noProof="0">
                <a:ln>
                  <a:noFill/>
                </a:ln>
                <a:gradFill>
                  <a:gsLst>
                    <a:gs pos="2917">
                      <a:schemeClr val="tx1"/>
                    </a:gs>
                    <a:gs pos="30000">
                      <a:schemeClr val="tx1"/>
                    </a:gs>
                  </a:gsLst>
                  <a:lin ang="5400000" scaled="0"/>
                </a:gradFill>
                <a:effectLst/>
                <a:uLnTx/>
                <a:uFillTx/>
              </a:rPr>
              <a:t>over a maximum of 30 hops:</a:t>
            </a:r>
          </a:p>
          <a:p>
            <a:pPr marL="0" marR="0" lvl="0" indent="0" defTabSz="914400" eaLnBrk="1" fontAlgn="auto" latinLnBrk="0" hangingPunct="1">
              <a:lnSpc>
                <a:spcPct val="90000"/>
              </a:lnSpc>
              <a:spcBef>
                <a:spcPts val="0"/>
              </a:spcBef>
              <a:spcAft>
                <a:spcPts val="600"/>
              </a:spcAft>
              <a:buClrTx/>
              <a:buSzTx/>
              <a:buFontTx/>
              <a:buNone/>
              <a:tabLst/>
              <a:defRPr/>
            </a:pP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1     1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2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1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10.2.0.2</a:t>
            </a:r>
          </a:p>
          <a:p>
            <a:pPr marL="0" marR="0" lvl="0" indent="0" defTabSz="914400" eaLnBrk="1" fontAlgn="auto" latinLnBrk="0" hangingPunct="1">
              <a:lnSpc>
                <a:spcPct val="90000"/>
              </a:lnSpc>
              <a:spcBef>
                <a:spcPts val="0"/>
              </a:spcBef>
              <a:spcAft>
                <a:spcPts val="600"/>
              </a:spcAft>
              <a:buClrTx/>
              <a:buSzTx/>
              <a:buFontTx/>
              <a:buNone/>
              <a:tabLst/>
              <a:defRPr/>
            </a:pP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2     6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11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4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80.76.165.33</a:t>
            </a:r>
          </a:p>
          <a:p>
            <a:pPr marL="0" marR="0" lvl="0" indent="0" defTabSz="914400" eaLnBrk="1" fontAlgn="auto" latinLnBrk="0" hangingPunct="1">
              <a:lnSpc>
                <a:spcPct val="90000"/>
              </a:lnSpc>
              <a:spcBef>
                <a:spcPts val="0"/>
              </a:spcBef>
              <a:spcAft>
                <a:spcPts val="600"/>
              </a:spcAft>
              <a:buClrTx/>
              <a:buSzTx/>
              <a:buFontTx/>
              <a:buNone/>
              <a:tabLst/>
              <a:defRPr/>
            </a:pP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3   407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95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2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192.168.1.9</a:t>
            </a:r>
          </a:p>
          <a:p>
            <a:pPr marL="0" marR="0" lvl="0" indent="0" defTabSz="914400" eaLnBrk="1" fontAlgn="auto" latinLnBrk="0" hangingPunct="1">
              <a:lnSpc>
                <a:spcPct val="90000"/>
              </a:lnSpc>
              <a:spcBef>
                <a:spcPts val="0"/>
              </a:spcBef>
              <a:spcAft>
                <a:spcPts val="600"/>
              </a:spcAft>
              <a:buClrTx/>
              <a:buSzTx/>
              <a:buFontTx/>
              <a:buNone/>
              <a:tabLst/>
              <a:defRPr/>
            </a:pP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4     4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5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4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185.100.209.130</a:t>
            </a:r>
          </a:p>
          <a:p>
            <a:pPr marL="0" marR="0" lvl="0" indent="0" defTabSz="914400" eaLnBrk="1" fontAlgn="auto" latinLnBrk="0" hangingPunct="1">
              <a:lnSpc>
                <a:spcPct val="90000"/>
              </a:lnSpc>
              <a:spcBef>
                <a:spcPts val="0"/>
              </a:spcBef>
              <a:spcAft>
                <a:spcPts val="600"/>
              </a:spcAft>
              <a:buClrTx/>
              <a:buSzTx/>
              <a:buFontTx/>
              <a:buNone/>
              <a:tabLst/>
              <a:defRPr/>
            </a:pP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5     4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4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5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185.100.209.129</a:t>
            </a:r>
          </a:p>
          <a:p>
            <a:pPr marL="0" marR="0" lvl="0" indent="0" defTabSz="914400" eaLnBrk="1" fontAlgn="auto" latinLnBrk="0" hangingPunct="1">
              <a:lnSpc>
                <a:spcPct val="90000"/>
              </a:lnSpc>
              <a:spcBef>
                <a:spcPts val="0"/>
              </a:spcBef>
              <a:spcAft>
                <a:spcPts val="600"/>
              </a:spcAft>
              <a:buClrTx/>
              <a:buSzTx/>
              <a:buFontTx/>
              <a:buNone/>
              <a:tabLst/>
              <a:defRPr/>
            </a:pP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6   136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136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135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185.100.209.7</a:t>
            </a:r>
          </a:p>
          <a:p>
            <a:pPr marL="0" marR="0" lvl="0" indent="0" defTabSz="914400" eaLnBrk="1" fontAlgn="auto" latinLnBrk="0" hangingPunct="1">
              <a:lnSpc>
                <a:spcPct val="90000"/>
              </a:lnSpc>
              <a:spcBef>
                <a:spcPts val="0"/>
              </a:spcBef>
              <a:spcAft>
                <a:spcPts val="600"/>
              </a:spcAft>
              <a:buClrTx/>
              <a:buSzTx/>
              <a:buFontTx/>
              <a:buNone/>
              <a:tabLst/>
              <a:defRPr/>
            </a:pP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7     *        *        *     Request timed out.</a:t>
            </a:r>
          </a:p>
          <a:p>
            <a:pPr marL="0" marR="0" lvl="0" indent="0" defTabSz="914400" eaLnBrk="1" fontAlgn="auto" latinLnBrk="0" hangingPunct="1">
              <a:lnSpc>
                <a:spcPct val="90000"/>
              </a:lnSpc>
              <a:spcBef>
                <a:spcPts val="0"/>
              </a:spcBef>
              <a:spcAft>
                <a:spcPts val="600"/>
              </a:spcAft>
              <a:buClrTx/>
              <a:buSzTx/>
              <a:buFontTx/>
              <a:buNone/>
              <a:tabLst/>
              <a:defRPr/>
            </a:pP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8   143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142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144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be-72-0.ibr02.lts.ntwk.msn.net [104.44.9.154]</a:t>
            </a:r>
          </a:p>
          <a:p>
            <a:pPr marL="0" marR="0" lvl="0" indent="0" defTabSz="914400" eaLnBrk="1" fontAlgn="auto" latinLnBrk="0" hangingPunct="1">
              <a:lnSpc>
                <a:spcPct val="90000"/>
              </a:lnSpc>
              <a:spcBef>
                <a:spcPts val="0"/>
              </a:spcBef>
              <a:spcAft>
                <a:spcPts val="600"/>
              </a:spcAft>
              <a:buClrTx/>
              <a:buSzTx/>
              <a:buFontTx/>
              <a:buNone/>
              <a:tabLst/>
              <a:defRPr/>
            </a:pP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9   143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145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142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be-3-0.ibr02.dub30.ntwk.msn.net [104.44.5.4]</a:t>
            </a:r>
          </a:p>
          <a:p>
            <a:pPr marL="0" marR="0" lvl="0" indent="0" defTabSz="914400" eaLnBrk="1" fontAlgn="auto" latinLnBrk="0" hangingPunct="1">
              <a:lnSpc>
                <a:spcPct val="90000"/>
              </a:lnSpc>
              <a:spcBef>
                <a:spcPts val="0"/>
              </a:spcBef>
              <a:spcAft>
                <a:spcPts val="600"/>
              </a:spcAft>
              <a:buClrTx/>
              <a:buSzTx/>
              <a:buFontTx/>
              <a:buNone/>
              <a:tabLst/>
              <a:defRPr/>
            </a:pP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10     *        *        *     Request timed out.</a:t>
            </a:r>
          </a:p>
          <a:p>
            <a:pPr marL="0" marR="0" lvl="0" indent="0" defTabSz="914400" eaLnBrk="1" fontAlgn="auto" latinLnBrk="0" hangingPunct="1">
              <a:lnSpc>
                <a:spcPct val="90000"/>
              </a:lnSpc>
              <a:spcBef>
                <a:spcPts val="0"/>
              </a:spcBef>
              <a:spcAft>
                <a:spcPts val="600"/>
              </a:spcAft>
              <a:buClrTx/>
              <a:buSzTx/>
              <a:buFontTx/>
              <a:buNone/>
              <a:tabLst/>
              <a:defRPr/>
            </a:pP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11   143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144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142 </a:t>
            </a:r>
            <a:r>
              <a:rPr kumimoji="0" lang="en-GB" sz="1600" b="0" i="0" u="none" strike="noStrike" kern="0" cap="none" spc="0" normalizeH="0" baseline="0" noProof="0" err="1">
                <a:ln>
                  <a:noFill/>
                </a:ln>
                <a:gradFill>
                  <a:gsLst>
                    <a:gs pos="2917">
                      <a:schemeClr val="tx1"/>
                    </a:gs>
                    <a:gs pos="30000">
                      <a:schemeClr val="tx1"/>
                    </a:gs>
                  </a:gsLst>
                  <a:lin ang="5400000" scaled="0"/>
                </a:gradFill>
                <a:effectLst/>
                <a:uLnTx/>
                <a:uFillTx/>
              </a:rPr>
              <a:t>ms</a:t>
            </a:r>
            <a:r>
              <a:rPr kumimoji="0" lang="en-GB" sz="1600" b="0" i="0" u="none" strike="noStrike" kern="0" cap="none" spc="0" normalizeH="0" baseline="0" noProof="0">
                <a:ln>
                  <a:noFill/>
                </a:ln>
                <a:gradFill>
                  <a:gsLst>
                    <a:gs pos="2917">
                      <a:schemeClr val="tx1"/>
                    </a:gs>
                    <a:gs pos="30000">
                      <a:schemeClr val="tx1"/>
                    </a:gs>
                  </a:gsLst>
                  <a:lin ang="5400000" scaled="0"/>
                </a:gradFill>
                <a:effectLst/>
                <a:uLnTx/>
                <a:uFillTx/>
              </a:rPr>
              <a:t>  ae12-0.db3-96c-2a.ntwk.msn.net [204.152.141.89]</a:t>
            </a:r>
          </a:p>
        </p:txBody>
      </p:sp>
      <p:sp>
        <p:nvSpPr>
          <p:cNvPr id="3" name="TextBox 2"/>
          <p:cNvSpPr txBox="1"/>
          <p:nvPr/>
        </p:nvSpPr>
        <p:spPr>
          <a:xfrm>
            <a:off x="589475" y="4844649"/>
            <a:ext cx="3569918" cy="1480405"/>
          </a:xfrm>
          <a:prstGeom prst="rect">
            <a:avLst/>
          </a:prstGeom>
          <a:solidFill>
            <a:schemeClr val="bg1">
              <a:lumMod val="95000"/>
            </a:schemeClr>
          </a:solidFill>
        </p:spPr>
        <p:txBody>
          <a:bodyPr wrap="square" lIns="182880" tIns="146304" rIns="182880" bIns="146304" rtlCol="0">
            <a:spAutoFit/>
          </a:bodyPr>
          <a:lstStyle/>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2000" b="0" i="0" u="none" strike="noStrike" kern="0" cap="none" spc="0" normalizeH="0" baseline="0" noProof="0">
                <a:ln>
                  <a:noFill/>
                </a:ln>
                <a:gradFill>
                  <a:gsLst>
                    <a:gs pos="2917">
                      <a:schemeClr val="tx1"/>
                    </a:gs>
                    <a:gs pos="30000">
                      <a:schemeClr val="tx1"/>
                    </a:gs>
                  </a:gsLst>
                  <a:lin ang="5400000" scaled="0"/>
                </a:gradFill>
                <a:effectLst/>
                <a:uLnTx/>
                <a:uFillTx/>
              </a:rPr>
              <a:t>In this example we hit Microsoft network in about 143ms.</a:t>
            </a:r>
          </a:p>
          <a:p>
            <a:pPr marL="342900" marR="0" lvl="0" indent="-342900" defTabSz="91440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GB" sz="2000" b="0" i="0" u="none" strike="noStrike" kern="0" cap="none" spc="0" normalizeH="0" baseline="0" noProof="0">
                <a:ln>
                  <a:noFill/>
                </a:ln>
                <a:gradFill>
                  <a:gsLst>
                    <a:gs pos="2917">
                      <a:schemeClr val="tx1"/>
                    </a:gs>
                    <a:gs pos="30000">
                      <a:schemeClr val="tx1"/>
                    </a:gs>
                  </a:gsLst>
                  <a:lin ang="5400000" scaled="0"/>
                </a:gradFill>
                <a:effectLst/>
                <a:uLnTx/>
                <a:uFillTx/>
              </a:rPr>
              <a:t>We traverse via Dublin.</a:t>
            </a:r>
          </a:p>
        </p:txBody>
      </p:sp>
    </p:spTree>
    <p:extLst>
      <p:ext uri="{BB962C8B-B14F-4D97-AF65-F5344CB8AC3E}">
        <p14:creationId xmlns:p14="http://schemas.microsoft.com/office/powerpoint/2010/main" val="1944748480"/>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DNS</a:t>
            </a:r>
          </a:p>
        </p:txBody>
      </p:sp>
    </p:spTree>
    <p:extLst>
      <p:ext uri="{BB962C8B-B14F-4D97-AF65-F5344CB8AC3E}">
        <p14:creationId xmlns:p14="http://schemas.microsoft.com/office/powerpoint/2010/main" val="766035925"/>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4800"/>
              <a:t>Azure Traffic Manager scenarios</a:t>
            </a:r>
          </a:p>
        </p:txBody>
      </p:sp>
      <p:grpSp>
        <p:nvGrpSpPr>
          <p:cNvPr id="16" name="Group 15"/>
          <p:cNvGrpSpPr/>
          <p:nvPr/>
        </p:nvGrpSpPr>
        <p:grpSpPr>
          <a:xfrm>
            <a:off x="763031" y="1899953"/>
            <a:ext cx="3465156" cy="3468841"/>
            <a:chOff x="745780" y="1862668"/>
            <a:chExt cx="3397954" cy="3401568"/>
          </a:xfrm>
        </p:grpSpPr>
        <p:sp>
          <p:nvSpPr>
            <p:cNvPr id="5" name="Rounded Rectangle 4"/>
            <p:cNvSpPr/>
            <p:nvPr/>
          </p:nvSpPr>
          <p:spPr bwMode="auto">
            <a:xfrm>
              <a:off x="745780" y="1862668"/>
              <a:ext cx="3397954" cy="3401568"/>
            </a:xfrm>
            <a:prstGeom prst="roundRect">
              <a:avLst>
                <a:gd name="adj" fmla="val 0"/>
              </a:avLst>
            </a:prstGeom>
            <a:solidFill>
              <a:schemeClr val="accent2"/>
            </a:solidFill>
            <a:ln w="9525" cap="flat" cmpd="sng" algn="ctr">
              <a:noFill/>
              <a:prstDash val="solid"/>
            </a:ln>
            <a:effectLst/>
          </p:spPr>
          <p:txBody>
            <a:bodyPr lIns="186497" tIns="38842" rIns="77686" bIns="186497" rtlCol="0" anchor="b" anchorCtr="0"/>
            <a:lstStyle/>
            <a:p>
              <a:pPr marL="3238" defTabSz="932360">
                <a:lnSpc>
                  <a:spcPct val="90000"/>
                </a:lnSpc>
                <a:spcAft>
                  <a:spcPts val="918"/>
                </a:spcAft>
                <a:buSzPct val="80000"/>
              </a:pPr>
              <a:r>
                <a:rPr lang="en-US" sz="2448" spc="-43">
                  <a:solidFill>
                    <a:srgbClr val="FFFFFF">
                      <a:alpha val="99000"/>
                    </a:srgbClr>
                  </a:solidFill>
                </a:rPr>
                <a:t>Build high performing cloud applications</a:t>
              </a:r>
            </a:p>
          </p:txBody>
        </p:sp>
        <p:sp>
          <p:nvSpPr>
            <p:cNvPr id="13" name="Freeform 10"/>
            <p:cNvSpPr>
              <a:spLocks noEditPoints="1"/>
            </p:cNvSpPr>
            <p:nvPr/>
          </p:nvSpPr>
          <p:spPr bwMode="black">
            <a:xfrm>
              <a:off x="1656296" y="2813278"/>
              <a:ext cx="1576922" cy="943967"/>
            </a:xfrm>
            <a:custGeom>
              <a:avLst/>
              <a:gdLst>
                <a:gd name="T0" fmla="*/ 401 w 672"/>
                <a:gd name="T1" fmla="*/ 114 h 402"/>
                <a:gd name="T2" fmla="*/ 545 w 672"/>
                <a:gd name="T3" fmla="*/ 258 h 402"/>
                <a:gd name="T4" fmla="*/ 401 w 672"/>
                <a:gd name="T5" fmla="*/ 402 h 402"/>
                <a:gd name="T6" fmla="*/ 401 w 672"/>
                <a:gd name="T7" fmla="*/ 402 h 402"/>
                <a:gd name="T8" fmla="*/ 401 w 672"/>
                <a:gd name="T9" fmla="*/ 402 h 402"/>
                <a:gd name="T10" fmla="*/ 96 w 672"/>
                <a:gd name="T11" fmla="*/ 402 h 402"/>
                <a:gd name="T12" fmla="*/ 96 w 672"/>
                <a:gd name="T13" fmla="*/ 402 h 402"/>
                <a:gd name="T14" fmla="*/ 90 w 672"/>
                <a:gd name="T15" fmla="*/ 402 h 402"/>
                <a:gd name="T16" fmla="*/ 90 w 672"/>
                <a:gd name="T17" fmla="*/ 402 h 402"/>
                <a:gd name="T18" fmla="*/ 89 w 672"/>
                <a:gd name="T19" fmla="*/ 402 h 402"/>
                <a:gd name="T20" fmla="*/ 0 w 672"/>
                <a:gd name="T21" fmla="*/ 314 h 402"/>
                <a:gd name="T22" fmla="*/ 89 w 672"/>
                <a:gd name="T23" fmla="*/ 225 h 402"/>
                <a:gd name="T24" fmla="*/ 124 w 672"/>
                <a:gd name="T25" fmla="*/ 233 h 402"/>
                <a:gd name="T26" fmla="*/ 226 w 672"/>
                <a:gd name="T27" fmla="*/ 171 h 402"/>
                <a:gd name="T28" fmla="*/ 278 w 672"/>
                <a:gd name="T29" fmla="*/ 184 h 402"/>
                <a:gd name="T30" fmla="*/ 401 w 672"/>
                <a:gd name="T31" fmla="*/ 114 h 402"/>
                <a:gd name="T32" fmla="*/ 544 w 672"/>
                <a:gd name="T33" fmla="*/ 0 h 402"/>
                <a:gd name="T34" fmla="*/ 672 w 672"/>
                <a:gd name="T35" fmla="*/ 128 h 402"/>
                <a:gd name="T36" fmla="*/ 557 w 672"/>
                <a:gd name="T37" fmla="*/ 255 h 402"/>
                <a:gd name="T38" fmla="*/ 557 w 672"/>
                <a:gd name="T39" fmla="*/ 253 h 402"/>
                <a:gd name="T40" fmla="*/ 403 w 672"/>
                <a:gd name="T41" fmla="*/ 100 h 402"/>
                <a:gd name="T42" fmla="*/ 273 w 672"/>
                <a:gd name="T43" fmla="*/ 171 h 402"/>
                <a:gd name="T44" fmla="*/ 229 w 672"/>
                <a:gd name="T45" fmla="*/ 159 h 402"/>
                <a:gd name="T46" fmla="*/ 192 w 672"/>
                <a:gd name="T47" fmla="*/ 168 h 402"/>
                <a:gd name="T48" fmla="*/ 265 w 672"/>
                <a:gd name="T49" fmla="*/ 104 h 402"/>
                <a:gd name="T50" fmla="*/ 295 w 672"/>
                <a:gd name="T51" fmla="*/ 111 h 402"/>
                <a:gd name="T52" fmla="*/ 387 w 672"/>
                <a:gd name="T53" fmla="*/ 53 h 402"/>
                <a:gd name="T54" fmla="*/ 433 w 672"/>
                <a:gd name="T55" fmla="*/ 65 h 402"/>
                <a:gd name="T56" fmla="*/ 544 w 672"/>
                <a:gd name="T57" fmla="*/ 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2" h="402">
                  <a:moveTo>
                    <a:pt x="401" y="114"/>
                  </a:moveTo>
                  <a:cubicBezTo>
                    <a:pt x="481" y="114"/>
                    <a:pt x="545" y="178"/>
                    <a:pt x="545" y="258"/>
                  </a:cubicBezTo>
                  <a:cubicBezTo>
                    <a:pt x="545" y="338"/>
                    <a:pt x="481" y="402"/>
                    <a:pt x="401" y="402"/>
                  </a:cubicBezTo>
                  <a:cubicBezTo>
                    <a:pt x="401" y="402"/>
                    <a:pt x="401" y="402"/>
                    <a:pt x="401" y="402"/>
                  </a:cubicBezTo>
                  <a:cubicBezTo>
                    <a:pt x="401" y="402"/>
                    <a:pt x="401" y="402"/>
                    <a:pt x="401" y="402"/>
                  </a:cubicBezTo>
                  <a:cubicBezTo>
                    <a:pt x="96" y="402"/>
                    <a:pt x="96" y="402"/>
                    <a:pt x="96" y="402"/>
                  </a:cubicBezTo>
                  <a:cubicBezTo>
                    <a:pt x="96" y="402"/>
                    <a:pt x="96" y="402"/>
                    <a:pt x="96" y="402"/>
                  </a:cubicBezTo>
                  <a:cubicBezTo>
                    <a:pt x="90" y="402"/>
                    <a:pt x="90" y="402"/>
                    <a:pt x="90" y="402"/>
                  </a:cubicBezTo>
                  <a:cubicBezTo>
                    <a:pt x="90" y="402"/>
                    <a:pt x="90" y="402"/>
                    <a:pt x="90" y="402"/>
                  </a:cubicBezTo>
                  <a:cubicBezTo>
                    <a:pt x="90" y="402"/>
                    <a:pt x="89" y="402"/>
                    <a:pt x="89" y="402"/>
                  </a:cubicBezTo>
                  <a:cubicBezTo>
                    <a:pt x="40" y="402"/>
                    <a:pt x="0" y="363"/>
                    <a:pt x="0" y="314"/>
                  </a:cubicBezTo>
                  <a:cubicBezTo>
                    <a:pt x="0" y="265"/>
                    <a:pt x="40" y="225"/>
                    <a:pt x="89" y="225"/>
                  </a:cubicBezTo>
                  <a:cubicBezTo>
                    <a:pt x="102" y="225"/>
                    <a:pt x="114" y="228"/>
                    <a:pt x="124" y="233"/>
                  </a:cubicBezTo>
                  <a:cubicBezTo>
                    <a:pt x="143" y="196"/>
                    <a:pt x="181" y="171"/>
                    <a:pt x="226" y="171"/>
                  </a:cubicBezTo>
                  <a:cubicBezTo>
                    <a:pt x="244" y="171"/>
                    <a:pt x="262" y="176"/>
                    <a:pt x="278" y="184"/>
                  </a:cubicBezTo>
                  <a:cubicBezTo>
                    <a:pt x="303" y="142"/>
                    <a:pt x="349" y="114"/>
                    <a:pt x="401" y="114"/>
                  </a:cubicBezTo>
                  <a:close/>
                  <a:moveTo>
                    <a:pt x="544" y="0"/>
                  </a:moveTo>
                  <a:cubicBezTo>
                    <a:pt x="615" y="0"/>
                    <a:pt x="672" y="57"/>
                    <a:pt x="672" y="128"/>
                  </a:cubicBezTo>
                  <a:cubicBezTo>
                    <a:pt x="672" y="194"/>
                    <a:pt x="622" y="249"/>
                    <a:pt x="557" y="255"/>
                  </a:cubicBezTo>
                  <a:cubicBezTo>
                    <a:pt x="557" y="253"/>
                    <a:pt x="557" y="253"/>
                    <a:pt x="557" y="253"/>
                  </a:cubicBezTo>
                  <a:cubicBezTo>
                    <a:pt x="557" y="168"/>
                    <a:pt x="488" y="100"/>
                    <a:pt x="403" y="100"/>
                  </a:cubicBezTo>
                  <a:cubicBezTo>
                    <a:pt x="348" y="100"/>
                    <a:pt x="300" y="128"/>
                    <a:pt x="273" y="171"/>
                  </a:cubicBezTo>
                  <a:cubicBezTo>
                    <a:pt x="260" y="163"/>
                    <a:pt x="245" y="159"/>
                    <a:pt x="229" y="159"/>
                  </a:cubicBezTo>
                  <a:cubicBezTo>
                    <a:pt x="216" y="159"/>
                    <a:pt x="203" y="162"/>
                    <a:pt x="192" y="168"/>
                  </a:cubicBezTo>
                  <a:cubicBezTo>
                    <a:pt x="196" y="132"/>
                    <a:pt x="227" y="104"/>
                    <a:pt x="265" y="104"/>
                  </a:cubicBezTo>
                  <a:cubicBezTo>
                    <a:pt x="275" y="104"/>
                    <a:pt x="286" y="106"/>
                    <a:pt x="295" y="111"/>
                  </a:cubicBezTo>
                  <a:cubicBezTo>
                    <a:pt x="311" y="77"/>
                    <a:pt x="346" y="53"/>
                    <a:pt x="387" y="53"/>
                  </a:cubicBezTo>
                  <a:cubicBezTo>
                    <a:pt x="403" y="53"/>
                    <a:pt x="419" y="57"/>
                    <a:pt x="433" y="65"/>
                  </a:cubicBezTo>
                  <a:cubicBezTo>
                    <a:pt x="455" y="26"/>
                    <a:pt x="496" y="0"/>
                    <a:pt x="54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solidFill>
                  <a:srgbClr val="FFFFFF"/>
                </a:solidFill>
              </a:endParaRPr>
            </a:p>
          </p:txBody>
        </p:sp>
      </p:grpSp>
      <p:grpSp>
        <p:nvGrpSpPr>
          <p:cNvPr id="17" name="Group 16"/>
          <p:cNvGrpSpPr/>
          <p:nvPr/>
        </p:nvGrpSpPr>
        <p:grpSpPr>
          <a:xfrm>
            <a:off x="4484865" y="1899953"/>
            <a:ext cx="3465156" cy="3468841"/>
            <a:chOff x="4395434" y="1862668"/>
            <a:chExt cx="3397954" cy="3401568"/>
          </a:xfrm>
        </p:grpSpPr>
        <p:sp>
          <p:nvSpPr>
            <p:cNvPr id="9" name="Rounded Rectangle 8"/>
            <p:cNvSpPr/>
            <p:nvPr/>
          </p:nvSpPr>
          <p:spPr bwMode="auto">
            <a:xfrm>
              <a:off x="4395434" y="1862668"/>
              <a:ext cx="3397954" cy="3401568"/>
            </a:xfrm>
            <a:prstGeom prst="roundRect">
              <a:avLst>
                <a:gd name="adj" fmla="val 0"/>
              </a:avLst>
            </a:prstGeom>
            <a:solidFill>
              <a:schemeClr val="accent4"/>
            </a:solidFill>
            <a:ln w="9525" cap="flat" cmpd="sng" algn="ctr">
              <a:noFill/>
              <a:prstDash val="solid"/>
            </a:ln>
            <a:effectLst/>
          </p:spPr>
          <p:txBody>
            <a:bodyPr lIns="186497" tIns="38842" rIns="77686" bIns="186497" rtlCol="0" anchor="b" anchorCtr="0"/>
            <a:lstStyle/>
            <a:p>
              <a:pPr marL="3238" defTabSz="932360">
                <a:lnSpc>
                  <a:spcPct val="90000"/>
                </a:lnSpc>
                <a:spcAft>
                  <a:spcPts val="918"/>
                </a:spcAft>
                <a:buSzPct val="80000"/>
              </a:pPr>
              <a:r>
                <a:rPr lang="en-US" sz="2448" spc="-43">
                  <a:solidFill>
                    <a:srgbClr val="FFFFFF">
                      <a:alpha val="99000"/>
                    </a:srgbClr>
                  </a:solidFill>
                </a:rPr>
                <a:t>Planning for </a:t>
              </a:r>
              <a:br>
                <a:rPr lang="en-US" sz="2448" spc="-43">
                  <a:solidFill>
                    <a:srgbClr val="FFFFFF">
                      <a:alpha val="99000"/>
                    </a:srgbClr>
                  </a:solidFill>
                </a:rPr>
              </a:br>
              <a:r>
                <a:rPr lang="en-US" sz="2448" spc="-43">
                  <a:solidFill>
                    <a:srgbClr val="FFFFFF">
                      <a:alpha val="99000"/>
                    </a:srgbClr>
                  </a:solidFill>
                </a:rPr>
                <a:t>disaster recovery</a:t>
              </a:r>
            </a:p>
          </p:txBody>
        </p:sp>
        <p:sp>
          <p:nvSpPr>
            <p:cNvPr id="14" name="Freeform 14"/>
            <p:cNvSpPr>
              <a:spLocks noEditPoints="1"/>
            </p:cNvSpPr>
            <p:nvPr/>
          </p:nvSpPr>
          <p:spPr bwMode="black">
            <a:xfrm>
              <a:off x="5432424" y="2623447"/>
              <a:ext cx="1323974" cy="1323628"/>
            </a:xfrm>
            <a:custGeom>
              <a:avLst/>
              <a:gdLst>
                <a:gd name="T0" fmla="*/ 518 w 709"/>
                <a:gd name="T1" fmla="*/ 343 h 709"/>
                <a:gd name="T2" fmla="*/ 449 w 709"/>
                <a:gd name="T3" fmla="*/ 258 h 709"/>
                <a:gd name="T4" fmla="*/ 362 w 709"/>
                <a:gd name="T5" fmla="*/ 189 h 709"/>
                <a:gd name="T6" fmla="*/ 449 w 709"/>
                <a:gd name="T7" fmla="*/ 0 h 709"/>
                <a:gd name="T8" fmla="*/ 260 w 709"/>
                <a:gd name="T9" fmla="*/ 189 h 709"/>
                <a:gd name="T10" fmla="*/ 345 w 709"/>
                <a:gd name="T11" fmla="*/ 258 h 709"/>
                <a:gd name="T12" fmla="*/ 260 w 709"/>
                <a:gd name="T13" fmla="*/ 343 h 709"/>
                <a:gd name="T14" fmla="*/ 189 w 709"/>
                <a:gd name="T15" fmla="*/ 258 h 709"/>
                <a:gd name="T16" fmla="*/ 0 w 709"/>
                <a:gd name="T17" fmla="*/ 447 h 709"/>
                <a:gd name="T18" fmla="*/ 85 w 709"/>
                <a:gd name="T19" fmla="*/ 520 h 709"/>
                <a:gd name="T20" fmla="*/ 0 w 709"/>
                <a:gd name="T21" fmla="*/ 709 h 709"/>
                <a:gd name="T22" fmla="*/ 189 w 709"/>
                <a:gd name="T23" fmla="*/ 520 h 709"/>
                <a:gd name="T24" fmla="*/ 104 w 709"/>
                <a:gd name="T25" fmla="*/ 447 h 709"/>
                <a:gd name="T26" fmla="*/ 189 w 709"/>
                <a:gd name="T27" fmla="*/ 362 h 709"/>
                <a:gd name="T28" fmla="*/ 260 w 709"/>
                <a:gd name="T29" fmla="*/ 447 h 709"/>
                <a:gd name="T30" fmla="*/ 345 w 709"/>
                <a:gd name="T31" fmla="*/ 520 h 709"/>
                <a:gd name="T32" fmla="*/ 260 w 709"/>
                <a:gd name="T33" fmla="*/ 709 h 709"/>
                <a:gd name="T34" fmla="*/ 449 w 709"/>
                <a:gd name="T35" fmla="*/ 520 h 709"/>
                <a:gd name="T36" fmla="*/ 362 w 709"/>
                <a:gd name="T37" fmla="*/ 447 h 709"/>
                <a:gd name="T38" fmla="*/ 449 w 709"/>
                <a:gd name="T39" fmla="*/ 362 h 709"/>
                <a:gd name="T40" fmla="*/ 518 w 709"/>
                <a:gd name="T41" fmla="*/ 447 h 709"/>
                <a:gd name="T42" fmla="*/ 709 w 709"/>
                <a:gd name="T43" fmla="*/ 258 h 709"/>
                <a:gd name="T44" fmla="*/ 277 w 709"/>
                <a:gd name="T45" fmla="*/ 17 h 709"/>
                <a:gd name="T46" fmla="*/ 433 w 709"/>
                <a:gd name="T47" fmla="*/ 170 h 709"/>
                <a:gd name="T48" fmla="*/ 277 w 709"/>
                <a:gd name="T49" fmla="*/ 17 h 709"/>
                <a:gd name="T50" fmla="*/ 17 w 709"/>
                <a:gd name="T51" fmla="*/ 690 h 709"/>
                <a:gd name="T52" fmla="*/ 173 w 709"/>
                <a:gd name="T53" fmla="*/ 536 h 709"/>
                <a:gd name="T54" fmla="*/ 173 w 709"/>
                <a:gd name="T55" fmla="*/ 430 h 709"/>
                <a:gd name="T56" fmla="*/ 17 w 709"/>
                <a:gd name="T57" fmla="*/ 274 h 709"/>
                <a:gd name="T58" fmla="*/ 173 w 709"/>
                <a:gd name="T59" fmla="*/ 430 h 709"/>
                <a:gd name="T60" fmla="*/ 277 w 709"/>
                <a:gd name="T61" fmla="*/ 690 h 709"/>
                <a:gd name="T62" fmla="*/ 433 w 709"/>
                <a:gd name="T63" fmla="*/ 536 h 709"/>
                <a:gd name="T64" fmla="*/ 433 w 709"/>
                <a:gd name="T65" fmla="*/ 430 h 709"/>
                <a:gd name="T66" fmla="*/ 277 w 709"/>
                <a:gd name="T67" fmla="*/ 274 h 709"/>
                <a:gd name="T68" fmla="*/ 433 w 709"/>
                <a:gd name="T69" fmla="*/ 430 h 709"/>
                <a:gd name="T70" fmla="*/ 536 w 709"/>
                <a:gd name="T71" fmla="*/ 430 h 709"/>
                <a:gd name="T72" fmla="*/ 690 w 709"/>
                <a:gd name="T73" fmla="*/ 274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9" h="709">
                  <a:moveTo>
                    <a:pt x="518" y="258"/>
                  </a:moveTo>
                  <a:lnTo>
                    <a:pt x="518" y="343"/>
                  </a:lnTo>
                  <a:lnTo>
                    <a:pt x="449" y="343"/>
                  </a:lnTo>
                  <a:lnTo>
                    <a:pt x="449" y="258"/>
                  </a:lnTo>
                  <a:lnTo>
                    <a:pt x="362" y="258"/>
                  </a:lnTo>
                  <a:lnTo>
                    <a:pt x="362" y="189"/>
                  </a:lnTo>
                  <a:lnTo>
                    <a:pt x="449" y="189"/>
                  </a:lnTo>
                  <a:lnTo>
                    <a:pt x="449" y="0"/>
                  </a:lnTo>
                  <a:lnTo>
                    <a:pt x="260" y="0"/>
                  </a:lnTo>
                  <a:lnTo>
                    <a:pt x="260" y="189"/>
                  </a:lnTo>
                  <a:lnTo>
                    <a:pt x="345" y="189"/>
                  </a:lnTo>
                  <a:lnTo>
                    <a:pt x="345" y="258"/>
                  </a:lnTo>
                  <a:lnTo>
                    <a:pt x="260" y="258"/>
                  </a:lnTo>
                  <a:lnTo>
                    <a:pt x="260" y="343"/>
                  </a:lnTo>
                  <a:lnTo>
                    <a:pt x="189" y="343"/>
                  </a:lnTo>
                  <a:lnTo>
                    <a:pt x="189" y="258"/>
                  </a:lnTo>
                  <a:lnTo>
                    <a:pt x="0" y="258"/>
                  </a:lnTo>
                  <a:lnTo>
                    <a:pt x="0" y="447"/>
                  </a:lnTo>
                  <a:lnTo>
                    <a:pt x="85" y="447"/>
                  </a:lnTo>
                  <a:lnTo>
                    <a:pt x="85" y="520"/>
                  </a:lnTo>
                  <a:lnTo>
                    <a:pt x="0" y="520"/>
                  </a:lnTo>
                  <a:lnTo>
                    <a:pt x="0" y="709"/>
                  </a:lnTo>
                  <a:lnTo>
                    <a:pt x="189" y="709"/>
                  </a:lnTo>
                  <a:lnTo>
                    <a:pt x="189" y="520"/>
                  </a:lnTo>
                  <a:lnTo>
                    <a:pt x="104" y="520"/>
                  </a:lnTo>
                  <a:lnTo>
                    <a:pt x="104" y="447"/>
                  </a:lnTo>
                  <a:lnTo>
                    <a:pt x="189" y="447"/>
                  </a:lnTo>
                  <a:lnTo>
                    <a:pt x="189" y="362"/>
                  </a:lnTo>
                  <a:lnTo>
                    <a:pt x="260" y="362"/>
                  </a:lnTo>
                  <a:lnTo>
                    <a:pt x="260" y="447"/>
                  </a:lnTo>
                  <a:lnTo>
                    <a:pt x="345" y="447"/>
                  </a:lnTo>
                  <a:lnTo>
                    <a:pt x="345" y="520"/>
                  </a:lnTo>
                  <a:lnTo>
                    <a:pt x="260" y="520"/>
                  </a:lnTo>
                  <a:lnTo>
                    <a:pt x="260" y="709"/>
                  </a:lnTo>
                  <a:lnTo>
                    <a:pt x="449" y="709"/>
                  </a:lnTo>
                  <a:lnTo>
                    <a:pt x="449" y="520"/>
                  </a:lnTo>
                  <a:lnTo>
                    <a:pt x="362" y="520"/>
                  </a:lnTo>
                  <a:lnTo>
                    <a:pt x="362" y="447"/>
                  </a:lnTo>
                  <a:lnTo>
                    <a:pt x="449" y="447"/>
                  </a:lnTo>
                  <a:lnTo>
                    <a:pt x="449" y="362"/>
                  </a:lnTo>
                  <a:lnTo>
                    <a:pt x="518" y="362"/>
                  </a:lnTo>
                  <a:lnTo>
                    <a:pt x="518" y="447"/>
                  </a:lnTo>
                  <a:lnTo>
                    <a:pt x="709" y="447"/>
                  </a:lnTo>
                  <a:lnTo>
                    <a:pt x="709" y="258"/>
                  </a:lnTo>
                  <a:lnTo>
                    <a:pt x="518" y="258"/>
                  </a:lnTo>
                  <a:close/>
                  <a:moveTo>
                    <a:pt x="277" y="17"/>
                  </a:moveTo>
                  <a:lnTo>
                    <a:pt x="433" y="17"/>
                  </a:lnTo>
                  <a:lnTo>
                    <a:pt x="433" y="170"/>
                  </a:lnTo>
                  <a:lnTo>
                    <a:pt x="277" y="170"/>
                  </a:lnTo>
                  <a:lnTo>
                    <a:pt x="277" y="17"/>
                  </a:lnTo>
                  <a:close/>
                  <a:moveTo>
                    <a:pt x="173" y="690"/>
                  </a:moveTo>
                  <a:lnTo>
                    <a:pt x="17" y="690"/>
                  </a:lnTo>
                  <a:lnTo>
                    <a:pt x="17" y="536"/>
                  </a:lnTo>
                  <a:lnTo>
                    <a:pt x="173" y="536"/>
                  </a:lnTo>
                  <a:lnTo>
                    <a:pt x="173" y="690"/>
                  </a:lnTo>
                  <a:close/>
                  <a:moveTo>
                    <a:pt x="173" y="430"/>
                  </a:moveTo>
                  <a:lnTo>
                    <a:pt x="17" y="430"/>
                  </a:lnTo>
                  <a:lnTo>
                    <a:pt x="17" y="274"/>
                  </a:lnTo>
                  <a:lnTo>
                    <a:pt x="173" y="274"/>
                  </a:lnTo>
                  <a:lnTo>
                    <a:pt x="173" y="430"/>
                  </a:lnTo>
                  <a:close/>
                  <a:moveTo>
                    <a:pt x="433" y="690"/>
                  </a:moveTo>
                  <a:lnTo>
                    <a:pt x="277" y="690"/>
                  </a:lnTo>
                  <a:lnTo>
                    <a:pt x="277" y="536"/>
                  </a:lnTo>
                  <a:lnTo>
                    <a:pt x="433" y="536"/>
                  </a:lnTo>
                  <a:lnTo>
                    <a:pt x="433" y="690"/>
                  </a:lnTo>
                  <a:close/>
                  <a:moveTo>
                    <a:pt x="433" y="430"/>
                  </a:moveTo>
                  <a:lnTo>
                    <a:pt x="277" y="430"/>
                  </a:lnTo>
                  <a:lnTo>
                    <a:pt x="277" y="274"/>
                  </a:lnTo>
                  <a:lnTo>
                    <a:pt x="433" y="274"/>
                  </a:lnTo>
                  <a:lnTo>
                    <a:pt x="433" y="430"/>
                  </a:lnTo>
                  <a:close/>
                  <a:moveTo>
                    <a:pt x="690" y="430"/>
                  </a:moveTo>
                  <a:lnTo>
                    <a:pt x="536" y="430"/>
                  </a:lnTo>
                  <a:lnTo>
                    <a:pt x="536" y="274"/>
                  </a:lnTo>
                  <a:lnTo>
                    <a:pt x="690" y="274"/>
                  </a:lnTo>
                  <a:lnTo>
                    <a:pt x="690" y="430"/>
                  </a:lnTo>
                  <a:close/>
                </a:path>
              </a:pathLst>
            </a:custGeom>
            <a:solidFill>
              <a:srgbClr val="FFFFFF"/>
            </a:solidFill>
            <a:ln>
              <a:noFill/>
            </a:ln>
          </p:spPr>
          <p:txBody>
            <a:bodyPr vert="horz" wrap="square" lIns="83932" tIns="41967" rIns="83932" bIns="41967" numCol="1" anchor="t" anchorCtr="0" compatLnSpc="1">
              <a:prstTxWarp prst="textNoShape">
                <a:avLst/>
              </a:prstTxWarp>
            </a:bodyPr>
            <a:lstStyle/>
            <a:p>
              <a:endParaRPr lang="en-US" sz="1632">
                <a:solidFill>
                  <a:srgbClr val="FFFFFF"/>
                </a:solidFill>
              </a:endParaRPr>
            </a:p>
          </p:txBody>
        </p:sp>
      </p:grpSp>
      <p:grpSp>
        <p:nvGrpSpPr>
          <p:cNvPr id="18" name="Group 17"/>
          <p:cNvGrpSpPr/>
          <p:nvPr/>
        </p:nvGrpSpPr>
        <p:grpSpPr>
          <a:xfrm>
            <a:off x="8206701" y="1899953"/>
            <a:ext cx="3465156" cy="3468841"/>
            <a:chOff x="8045090" y="1862668"/>
            <a:chExt cx="3397954" cy="3401568"/>
          </a:xfrm>
        </p:grpSpPr>
        <p:sp>
          <p:nvSpPr>
            <p:cNvPr id="12" name="Rounded Rectangle 11"/>
            <p:cNvSpPr/>
            <p:nvPr/>
          </p:nvSpPr>
          <p:spPr bwMode="auto">
            <a:xfrm>
              <a:off x="8045090" y="1862668"/>
              <a:ext cx="3397954" cy="3401568"/>
            </a:xfrm>
            <a:prstGeom prst="roundRect">
              <a:avLst>
                <a:gd name="adj" fmla="val 0"/>
              </a:avLst>
            </a:prstGeom>
            <a:solidFill>
              <a:schemeClr val="accent1"/>
            </a:solidFill>
            <a:ln w="9525" cap="flat" cmpd="sng" algn="ctr">
              <a:noFill/>
              <a:prstDash val="solid"/>
            </a:ln>
            <a:effectLst/>
          </p:spPr>
          <p:txBody>
            <a:bodyPr lIns="186497" tIns="38842" rIns="77686" bIns="186497" rtlCol="0" anchor="b" anchorCtr="0"/>
            <a:lstStyle/>
            <a:p>
              <a:pPr marL="3238" defTabSz="932360">
                <a:lnSpc>
                  <a:spcPct val="90000"/>
                </a:lnSpc>
                <a:spcAft>
                  <a:spcPts val="918"/>
                </a:spcAft>
                <a:buSzPct val="80000"/>
              </a:pPr>
              <a:r>
                <a:rPr lang="en-US" sz="2448" spc="-43">
                  <a:solidFill>
                    <a:srgbClr val="FFFFFF">
                      <a:alpha val="99000"/>
                    </a:srgbClr>
                  </a:solidFill>
                </a:rPr>
                <a:t>Upgrade cloud applications seamlessly</a:t>
              </a:r>
            </a:p>
          </p:txBody>
        </p:sp>
        <p:sp>
          <p:nvSpPr>
            <p:cNvPr id="15" name="Freeform 139"/>
            <p:cNvSpPr>
              <a:spLocks noEditPoints="1"/>
            </p:cNvSpPr>
            <p:nvPr/>
          </p:nvSpPr>
          <p:spPr bwMode="black">
            <a:xfrm>
              <a:off x="8922973" y="2727163"/>
              <a:ext cx="1642189" cy="1116196"/>
            </a:xfrm>
            <a:custGeom>
              <a:avLst/>
              <a:gdLst>
                <a:gd name="T0" fmla="*/ 1232 w 3162"/>
                <a:gd name="T1" fmla="*/ 548 h 2150"/>
                <a:gd name="T2" fmla="*/ 1114 w 3162"/>
                <a:gd name="T3" fmla="*/ 859 h 2150"/>
                <a:gd name="T4" fmla="*/ 746 w 3162"/>
                <a:gd name="T5" fmla="*/ 895 h 2150"/>
                <a:gd name="T6" fmla="*/ 549 w 3162"/>
                <a:gd name="T7" fmla="*/ 925 h 2150"/>
                <a:gd name="T8" fmla="*/ 862 w 3162"/>
                <a:gd name="T9" fmla="*/ 348 h 2150"/>
                <a:gd name="T10" fmla="*/ 1240 w 3162"/>
                <a:gd name="T11" fmla="*/ 502 h 2150"/>
                <a:gd name="T12" fmla="*/ 725 w 3162"/>
                <a:gd name="T13" fmla="*/ 1177 h 2150"/>
                <a:gd name="T14" fmla="*/ 560 w 3162"/>
                <a:gd name="T15" fmla="*/ 929 h 2150"/>
                <a:gd name="T16" fmla="*/ 592 w 3162"/>
                <a:gd name="T17" fmla="*/ 942 h 2150"/>
                <a:gd name="T18" fmla="*/ 779 w 3162"/>
                <a:gd name="T19" fmla="*/ 1124 h 2150"/>
                <a:gd name="T20" fmla="*/ 1229 w 3162"/>
                <a:gd name="T21" fmla="*/ 555 h 2150"/>
                <a:gd name="T22" fmla="*/ 2213 w 3162"/>
                <a:gd name="T23" fmla="*/ 1670 h 2150"/>
                <a:gd name="T24" fmla="*/ 2168 w 3162"/>
                <a:gd name="T25" fmla="*/ 1483 h 2150"/>
                <a:gd name="T26" fmla="*/ 2454 w 3162"/>
                <a:gd name="T27" fmla="*/ 1382 h 2150"/>
                <a:gd name="T28" fmla="*/ 2658 w 3162"/>
                <a:gd name="T29" fmla="*/ 1554 h 2150"/>
                <a:gd name="T30" fmla="*/ 2367 w 3162"/>
                <a:gd name="T31" fmla="*/ 1746 h 2150"/>
                <a:gd name="T32" fmla="*/ 2609 w 3162"/>
                <a:gd name="T33" fmla="*/ 1544 h 2150"/>
                <a:gd name="T34" fmla="*/ 2301 w 3162"/>
                <a:gd name="T35" fmla="*/ 1388 h 2150"/>
                <a:gd name="T36" fmla="*/ 2293 w 3162"/>
                <a:gd name="T37" fmla="*/ 1645 h 2150"/>
                <a:gd name="T38" fmla="*/ 2456 w 3162"/>
                <a:gd name="T39" fmla="*/ 1656 h 2150"/>
                <a:gd name="T40" fmla="*/ 2490 w 3162"/>
                <a:gd name="T41" fmla="*/ 1720 h 2150"/>
                <a:gd name="T42" fmla="*/ 2538 w 3162"/>
                <a:gd name="T43" fmla="*/ 1520 h 2150"/>
                <a:gd name="T44" fmla="*/ 2229 w 3162"/>
                <a:gd name="T45" fmla="*/ 1507 h 2150"/>
                <a:gd name="T46" fmla="*/ 2175 w 3162"/>
                <a:gd name="T47" fmla="*/ 1470 h 2150"/>
                <a:gd name="T48" fmla="*/ 3161 w 3162"/>
                <a:gd name="T49" fmla="*/ 1198 h 2150"/>
                <a:gd name="T50" fmla="*/ 2691 w 3162"/>
                <a:gd name="T51" fmla="*/ 1251 h 2150"/>
                <a:gd name="T52" fmla="*/ 2744 w 3162"/>
                <a:gd name="T53" fmla="*/ 1098 h 2150"/>
                <a:gd name="T54" fmla="*/ 2784 w 3162"/>
                <a:gd name="T55" fmla="*/ 1091 h 2150"/>
                <a:gd name="T56" fmla="*/ 2784 w 3162"/>
                <a:gd name="T57" fmla="*/ 1091 h 2150"/>
                <a:gd name="T58" fmla="*/ 2677 w 3162"/>
                <a:gd name="T59" fmla="*/ 1503 h 2150"/>
                <a:gd name="T60" fmla="*/ 3081 w 3162"/>
                <a:gd name="T61" fmla="*/ 1322 h 2150"/>
                <a:gd name="T62" fmla="*/ 779 w 3162"/>
                <a:gd name="T63" fmla="*/ 1123 h 2150"/>
                <a:gd name="T64" fmla="*/ 600 w 3162"/>
                <a:gd name="T65" fmla="*/ 1445 h 2150"/>
                <a:gd name="T66" fmla="*/ 594 w 3162"/>
                <a:gd name="T67" fmla="*/ 1563 h 2150"/>
                <a:gd name="T68" fmla="*/ 779 w 3162"/>
                <a:gd name="T69" fmla="*/ 1123 h 2150"/>
                <a:gd name="T70" fmla="*/ 394 w 3162"/>
                <a:gd name="T71" fmla="*/ 1456 h 2150"/>
                <a:gd name="T72" fmla="*/ 394 w 3162"/>
                <a:gd name="T73" fmla="*/ 1456 h 2150"/>
                <a:gd name="T74" fmla="*/ 730 w 3162"/>
                <a:gd name="T75" fmla="*/ 1147 h 2150"/>
                <a:gd name="T76" fmla="*/ 730 w 3162"/>
                <a:gd name="T77" fmla="*/ 1147 h 2150"/>
                <a:gd name="T78" fmla="*/ 2090 w 3162"/>
                <a:gd name="T79" fmla="*/ 1387 h 2150"/>
                <a:gd name="T80" fmla="*/ 1909 w 3162"/>
                <a:gd name="T81" fmla="*/ 1116 h 2150"/>
                <a:gd name="T82" fmla="*/ 1360 w 3162"/>
                <a:gd name="T83" fmla="*/ 1038 h 2150"/>
                <a:gd name="T84" fmla="*/ 1643 w 3162"/>
                <a:gd name="T85" fmla="*/ 608 h 2150"/>
                <a:gd name="T86" fmla="*/ 1700 w 3162"/>
                <a:gd name="T87" fmla="*/ 181 h 2150"/>
                <a:gd name="T88" fmla="*/ 2216 w 3162"/>
                <a:gd name="T89" fmla="*/ 631 h 2150"/>
                <a:gd name="T90" fmla="*/ 2245 w 3162"/>
                <a:gd name="T91" fmla="*/ 712 h 2150"/>
                <a:gd name="T92" fmla="*/ 2066 w 3162"/>
                <a:gd name="T93" fmla="*/ 1368 h 2150"/>
                <a:gd name="T94" fmla="*/ 1437 w 3162"/>
                <a:gd name="T95" fmla="*/ 1081 h 2150"/>
                <a:gd name="T96" fmla="*/ 1925 w 3162"/>
                <a:gd name="T97" fmla="*/ 1306 h 2150"/>
                <a:gd name="T98" fmla="*/ 1949 w 3162"/>
                <a:gd name="T99" fmla="*/ 1312 h 2150"/>
                <a:gd name="T100" fmla="*/ 1733 w 3162"/>
                <a:gd name="T101" fmla="*/ 1818 h 2150"/>
                <a:gd name="T102" fmla="*/ 1651 w 3162"/>
                <a:gd name="T103" fmla="*/ 1364 h 2150"/>
                <a:gd name="T104" fmla="*/ 1962 w 3162"/>
                <a:gd name="T105" fmla="*/ 1484 h 2150"/>
                <a:gd name="T106" fmla="*/ 1934 w 3162"/>
                <a:gd name="T107" fmla="*/ 1843 h 2150"/>
                <a:gd name="T108" fmla="*/ 2150 w 3162"/>
                <a:gd name="T109" fmla="*/ 1690 h 2150"/>
                <a:gd name="T110" fmla="*/ 1978 w 3162"/>
                <a:gd name="T111" fmla="*/ 1496 h 2150"/>
                <a:gd name="T112" fmla="*/ 893 w 3162"/>
                <a:gd name="T113" fmla="*/ 1047 h 2150"/>
                <a:gd name="T114" fmla="*/ 1229 w 3162"/>
                <a:gd name="T115" fmla="*/ 1432 h 2150"/>
                <a:gd name="T116" fmla="*/ 1097 w 3162"/>
                <a:gd name="T117" fmla="*/ 1406 h 2150"/>
                <a:gd name="T118" fmla="*/ 693 w 3162"/>
                <a:gd name="T119" fmla="*/ 1380 h 2150"/>
                <a:gd name="T120" fmla="*/ 785 w 3162"/>
                <a:gd name="T121" fmla="*/ 1842 h 2150"/>
                <a:gd name="T122" fmla="*/ 1229 w 3162"/>
                <a:gd name="T123" fmla="*/ 1990 h 2150"/>
                <a:gd name="T124" fmla="*/ 1520 w 3162"/>
                <a:gd name="T125" fmla="*/ 1266 h 2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62" h="2150">
                  <a:moveTo>
                    <a:pt x="762" y="1139"/>
                  </a:moveTo>
                  <a:cubicBezTo>
                    <a:pt x="766" y="1135"/>
                    <a:pt x="770" y="1131"/>
                    <a:pt x="775" y="1127"/>
                  </a:cubicBezTo>
                  <a:cubicBezTo>
                    <a:pt x="774" y="1127"/>
                    <a:pt x="774" y="1127"/>
                    <a:pt x="774" y="1128"/>
                  </a:cubicBezTo>
                  <a:cubicBezTo>
                    <a:pt x="770" y="1131"/>
                    <a:pt x="766" y="1135"/>
                    <a:pt x="762" y="1139"/>
                  </a:cubicBezTo>
                  <a:close/>
                  <a:moveTo>
                    <a:pt x="1275" y="447"/>
                  </a:moveTo>
                  <a:cubicBezTo>
                    <a:pt x="1258" y="479"/>
                    <a:pt x="1243" y="513"/>
                    <a:pt x="1232" y="548"/>
                  </a:cubicBezTo>
                  <a:cubicBezTo>
                    <a:pt x="1232" y="548"/>
                    <a:pt x="1232" y="548"/>
                    <a:pt x="1232" y="548"/>
                  </a:cubicBezTo>
                  <a:cubicBezTo>
                    <a:pt x="1108" y="636"/>
                    <a:pt x="1108" y="636"/>
                    <a:pt x="1108" y="636"/>
                  </a:cubicBezTo>
                  <a:cubicBezTo>
                    <a:pt x="1145" y="696"/>
                    <a:pt x="1150" y="767"/>
                    <a:pt x="1127" y="830"/>
                  </a:cubicBezTo>
                  <a:cubicBezTo>
                    <a:pt x="1196" y="861"/>
                    <a:pt x="1196" y="861"/>
                    <a:pt x="1196" y="861"/>
                  </a:cubicBezTo>
                  <a:cubicBezTo>
                    <a:pt x="1197" y="873"/>
                    <a:pt x="1199" y="886"/>
                    <a:pt x="1201" y="899"/>
                  </a:cubicBezTo>
                  <a:cubicBezTo>
                    <a:pt x="1114" y="859"/>
                    <a:pt x="1114" y="859"/>
                    <a:pt x="1114" y="859"/>
                  </a:cubicBezTo>
                  <a:cubicBezTo>
                    <a:pt x="1098" y="888"/>
                    <a:pt x="1076" y="914"/>
                    <a:pt x="1048" y="934"/>
                  </a:cubicBezTo>
                  <a:cubicBezTo>
                    <a:pt x="1019" y="954"/>
                    <a:pt x="988" y="967"/>
                    <a:pt x="956" y="972"/>
                  </a:cubicBezTo>
                  <a:cubicBezTo>
                    <a:pt x="960" y="1019"/>
                    <a:pt x="960" y="1019"/>
                    <a:pt x="960" y="1019"/>
                  </a:cubicBezTo>
                  <a:cubicBezTo>
                    <a:pt x="950" y="1022"/>
                    <a:pt x="939" y="1026"/>
                    <a:pt x="929" y="1031"/>
                  </a:cubicBezTo>
                  <a:cubicBezTo>
                    <a:pt x="923" y="975"/>
                    <a:pt x="923" y="975"/>
                    <a:pt x="923" y="975"/>
                  </a:cubicBezTo>
                  <a:cubicBezTo>
                    <a:pt x="857" y="977"/>
                    <a:pt x="791" y="949"/>
                    <a:pt x="746" y="895"/>
                  </a:cubicBezTo>
                  <a:cubicBezTo>
                    <a:pt x="642" y="969"/>
                    <a:pt x="642" y="969"/>
                    <a:pt x="642" y="969"/>
                  </a:cubicBezTo>
                  <a:cubicBezTo>
                    <a:pt x="632" y="963"/>
                    <a:pt x="622" y="957"/>
                    <a:pt x="612" y="951"/>
                  </a:cubicBezTo>
                  <a:cubicBezTo>
                    <a:pt x="727" y="869"/>
                    <a:pt x="727" y="869"/>
                    <a:pt x="727" y="869"/>
                  </a:cubicBezTo>
                  <a:cubicBezTo>
                    <a:pt x="690" y="809"/>
                    <a:pt x="685" y="737"/>
                    <a:pt x="708" y="675"/>
                  </a:cubicBezTo>
                  <a:cubicBezTo>
                    <a:pt x="540" y="598"/>
                    <a:pt x="540" y="598"/>
                    <a:pt x="540" y="598"/>
                  </a:cubicBezTo>
                  <a:cubicBezTo>
                    <a:pt x="498" y="702"/>
                    <a:pt x="499" y="821"/>
                    <a:pt x="549" y="925"/>
                  </a:cubicBezTo>
                  <a:cubicBezTo>
                    <a:pt x="524" y="918"/>
                    <a:pt x="500" y="913"/>
                    <a:pt x="476" y="910"/>
                  </a:cubicBezTo>
                  <a:cubicBezTo>
                    <a:pt x="454" y="849"/>
                    <a:pt x="444" y="782"/>
                    <a:pt x="450" y="713"/>
                  </a:cubicBezTo>
                  <a:cubicBezTo>
                    <a:pt x="471" y="455"/>
                    <a:pt x="698" y="263"/>
                    <a:pt x="957" y="284"/>
                  </a:cubicBezTo>
                  <a:cubicBezTo>
                    <a:pt x="1085" y="295"/>
                    <a:pt x="1197" y="356"/>
                    <a:pt x="1275" y="447"/>
                  </a:cubicBezTo>
                  <a:close/>
                  <a:moveTo>
                    <a:pt x="880" y="532"/>
                  </a:moveTo>
                  <a:cubicBezTo>
                    <a:pt x="862" y="348"/>
                    <a:pt x="862" y="348"/>
                    <a:pt x="862" y="348"/>
                  </a:cubicBezTo>
                  <a:cubicBezTo>
                    <a:pt x="799" y="356"/>
                    <a:pt x="736" y="380"/>
                    <a:pt x="681" y="420"/>
                  </a:cubicBezTo>
                  <a:cubicBezTo>
                    <a:pt x="625" y="460"/>
                    <a:pt x="582" y="511"/>
                    <a:pt x="553" y="569"/>
                  </a:cubicBezTo>
                  <a:cubicBezTo>
                    <a:pt x="722" y="645"/>
                    <a:pt x="722" y="645"/>
                    <a:pt x="722" y="645"/>
                  </a:cubicBezTo>
                  <a:cubicBezTo>
                    <a:pt x="737" y="617"/>
                    <a:pt x="760" y="591"/>
                    <a:pt x="788" y="570"/>
                  </a:cubicBezTo>
                  <a:cubicBezTo>
                    <a:pt x="816" y="550"/>
                    <a:pt x="848" y="537"/>
                    <a:pt x="880" y="532"/>
                  </a:cubicBezTo>
                  <a:close/>
                  <a:moveTo>
                    <a:pt x="1240" y="502"/>
                  </a:moveTo>
                  <a:cubicBezTo>
                    <a:pt x="1155" y="392"/>
                    <a:pt x="1025" y="338"/>
                    <a:pt x="895" y="345"/>
                  </a:cubicBezTo>
                  <a:cubicBezTo>
                    <a:pt x="912" y="529"/>
                    <a:pt x="912" y="529"/>
                    <a:pt x="912" y="529"/>
                  </a:cubicBezTo>
                  <a:cubicBezTo>
                    <a:pt x="979" y="527"/>
                    <a:pt x="1045" y="555"/>
                    <a:pt x="1090" y="610"/>
                  </a:cubicBezTo>
                  <a:lnTo>
                    <a:pt x="1240" y="502"/>
                  </a:lnTo>
                  <a:close/>
                  <a:moveTo>
                    <a:pt x="741" y="1160"/>
                  </a:moveTo>
                  <a:cubicBezTo>
                    <a:pt x="735" y="1166"/>
                    <a:pt x="730" y="1172"/>
                    <a:pt x="725" y="1177"/>
                  </a:cubicBezTo>
                  <a:cubicBezTo>
                    <a:pt x="730" y="1172"/>
                    <a:pt x="735" y="1166"/>
                    <a:pt x="741" y="1160"/>
                  </a:cubicBezTo>
                  <a:close/>
                  <a:moveTo>
                    <a:pt x="742" y="1158"/>
                  </a:moveTo>
                  <a:cubicBezTo>
                    <a:pt x="747" y="1153"/>
                    <a:pt x="752" y="1148"/>
                    <a:pt x="757" y="1143"/>
                  </a:cubicBezTo>
                  <a:cubicBezTo>
                    <a:pt x="752" y="1148"/>
                    <a:pt x="747" y="1153"/>
                    <a:pt x="742" y="1158"/>
                  </a:cubicBezTo>
                  <a:close/>
                  <a:moveTo>
                    <a:pt x="549" y="926"/>
                  </a:moveTo>
                  <a:cubicBezTo>
                    <a:pt x="553" y="927"/>
                    <a:pt x="557" y="928"/>
                    <a:pt x="560" y="929"/>
                  </a:cubicBezTo>
                  <a:cubicBezTo>
                    <a:pt x="557" y="928"/>
                    <a:pt x="553" y="927"/>
                    <a:pt x="549" y="925"/>
                  </a:cubicBezTo>
                  <a:cubicBezTo>
                    <a:pt x="549" y="925"/>
                    <a:pt x="549" y="925"/>
                    <a:pt x="549" y="926"/>
                  </a:cubicBezTo>
                  <a:close/>
                  <a:moveTo>
                    <a:pt x="592" y="942"/>
                  </a:moveTo>
                  <a:cubicBezTo>
                    <a:pt x="599" y="945"/>
                    <a:pt x="605" y="948"/>
                    <a:pt x="611" y="951"/>
                  </a:cubicBezTo>
                  <a:cubicBezTo>
                    <a:pt x="612" y="951"/>
                    <a:pt x="612" y="951"/>
                    <a:pt x="612" y="951"/>
                  </a:cubicBezTo>
                  <a:cubicBezTo>
                    <a:pt x="605" y="948"/>
                    <a:pt x="599" y="945"/>
                    <a:pt x="592" y="942"/>
                  </a:cubicBezTo>
                  <a:close/>
                  <a:moveTo>
                    <a:pt x="642" y="969"/>
                  </a:moveTo>
                  <a:cubicBezTo>
                    <a:pt x="644" y="970"/>
                    <a:pt x="646" y="972"/>
                    <a:pt x="648" y="973"/>
                  </a:cubicBezTo>
                  <a:cubicBezTo>
                    <a:pt x="646" y="971"/>
                    <a:pt x="644" y="970"/>
                    <a:pt x="642" y="969"/>
                  </a:cubicBezTo>
                  <a:close/>
                  <a:moveTo>
                    <a:pt x="775" y="1127"/>
                  </a:moveTo>
                  <a:cubicBezTo>
                    <a:pt x="777" y="1125"/>
                    <a:pt x="779" y="1124"/>
                    <a:pt x="781" y="1122"/>
                  </a:cubicBezTo>
                  <a:cubicBezTo>
                    <a:pt x="780" y="1122"/>
                    <a:pt x="779" y="1123"/>
                    <a:pt x="779" y="1124"/>
                  </a:cubicBezTo>
                  <a:cubicBezTo>
                    <a:pt x="777" y="1125"/>
                    <a:pt x="776" y="1126"/>
                    <a:pt x="775" y="1127"/>
                  </a:cubicBezTo>
                  <a:close/>
                  <a:moveTo>
                    <a:pt x="960" y="1019"/>
                  </a:moveTo>
                  <a:cubicBezTo>
                    <a:pt x="967" y="1016"/>
                    <a:pt x="974" y="1014"/>
                    <a:pt x="982" y="1012"/>
                  </a:cubicBezTo>
                  <a:cubicBezTo>
                    <a:pt x="974" y="1014"/>
                    <a:pt x="967" y="1016"/>
                    <a:pt x="960" y="1019"/>
                  </a:cubicBezTo>
                  <a:close/>
                  <a:moveTo>
                    <a:pt x="1220" y="583"/>
                  </a:moveTo>
                  <a:cubicBezTo>
                    <a:pt x="1223" y="574"/>
                    <a:pt x="1226" y="564"/>
                    <a:pt x="1229" y="555"/>
                  </a:cubicBezTo>
                  <a:cubicBezTo>
                    <a:pt x="1226" y="564"/>
                    <a:pt x="1223" y="574"/>
                    <a:pt x="1220" y="583"/>
                  </a:cubicBezTo>
                  <a:close/>
                  <a:moveTo>
                    <a:pt x="2658" y="1554"/>
                  </a:moveTo>
                  <a:cubicBezTo>
                    <a:pt x="2648" y="1634"/>
                    <a:pt x="2604" y="1709"/>
                    <a:pt x="2530" y="1755"/>
                  </a:cubicBezTo>
                  <a:cubicBezTo>
                    <a:pt x="2425" y="1820"/>
                    <a:pt x="2294" y="1807"/>
                    <a:pt x="2205" y="1732"/>
                  </a:cubicBezTo>
                  <a:cubicBezTo>
                    <a:pt x="2209" y="1711"/>
                    <a:pt x="2212" y="1689"/>
                    <a:pt x="2213" y="1667"/>
                  </a:cubicBezTo>
                  <a:cubicBezTo>
                    <a:pt x="2213" y="1668"/>
                    <a:pt x="2213" y="1669"/>
                    <a:pt x="2213" y="1670"/>
                  </a:cubicBezTo>
                  <a:cubicBezTo>
                    <a:pt x="2224" y="1682"/>
                    <a:pt x="2236" y="1694"/>
                    <a:pt x="2249" y="1703"/>
                  </a:cubicBezTo>
                  <a:cubicBezTo>
                    <a:pt x="2290" y="1643"/>
                    <a:pt x="2290" y="1643"/>
                    <a:pt x="2290" y="1643"/>
                  </a:cubicBezTo>
                  <a:cubicBezTo>
                    <a:pt x="2252" y="1614"/>
                    <a:pt x="2227" y="1568"/>
                    <a:pt x="2228" y="1517"/>
                  </a:cubicBezTo>
                  <a:cubicBezTo>
                    <a:pt x="2183" y="1514"/>
                    <a:pt x="2183" y="1514"/>
                    <a:pt x="2183" y="1514"/>
                  </a:cubicBezTo>
                  <a:cubicBezTo>
                    <a:pt x="2184" y="1516"/>
                    <a:pt x="2185" y="1518"/>
                    <a:pt x="2186" y="1520"/>
                  </a:cubicBezTo>
                  <a:cubicBezTo>
                    <a:pt x="2181" y="1507"/>
                    <a:pt x="2175" y="1495"/>
                    <a:pt x="2168" y="1483"/>
                  </a:cubicBezTo>
                  <a:cubicBezTo>
                    <a:pt x="2171" y="1488"/>
                    <a:pt x="2173" y="1492"/>
                    <a:pt x="2175" y="1497"/>
                  </a:cubicBezTo>
                  <a:cubicBezTo>
                    <a:pt x="2230" y="1501"/>
                    <a:pt x="2230" y="1501"/>
                    <a:pt x="2230" y="1501"/>
                  </a:cubicBezTo>
                  <a:cubicBezTo>
                    <a:pt x="2233" y="1477"/>
                    <a:pt x="2241" y="1455"/>
                    <a:pt x="2253" y="1436"/>
                  </a:cubicBezTo>
                  <a:cubicBezTo>
                    <a:pt x="2293" y="1416"/>
                    <a:pt x="2330" y="1393"/>
                    <a:pt x="2365" y="1366"/>
                  </a:cubicBezTo>
                  <a:cubicBezTo>
                    <a:pt x="2374" y="1365"/>
                    <a:pt x="2384" y="1365"/>
                    <a:pt x="2394" y="1365"/>
                  </a:cubicBezTo>
                  <a:cubicBezTo>
                    <a:pt x="2416" y="1367"/>
                    <a:pt x="2436" y="1373"/>
                    <a:pt x="2454" y="1382"/>
                  </a:cubicBezTo>
                  <a:cubicBezTo>
                    <a:pt x="2454" y="1382"/>
                    <a:pt x="2453" y="1381"/>
                    <a:pt x="2453" y="1380"/>
                  </a:cubicBezTo>
                  <a:cubicBezTo>
                    <a:pt x="2473" y="1418"/>
                    <a:pt x="2500" y="1451"/>
                    <a:pt x="2532" y="1480"/>
                  </a:cubicBezTo>
                  <a:cubicBezTo>
                    <a:pt x="2536" y="1493"/>
                    <a:pt x="2538" y="1508"/>
                    <a:pt x="2538" y="1523"/>
                  </a:cubicBezTo>
                  <a:cubicBezTo>
                    <a:pt x="2599" y="1527"/>
                    <a:pt x="2599" y="1527"/>
                    <a:pt x="2599" y="1527"/>
                  </a:cubicBezTo>
                  <a:cubicBezTo>
                    <a:pt x="2599" y="1527"/>
                    <a:pt x="2599" y="1527"/>
                    <a:pt x="2599" y="1527"/>
                  </a:cubicBezTo>
                  <a:cubicBezTo>
                    <a:pt x="2618" y="1538"/>
                    <a:pt x="2638" y="1547"/>
                    <a:pt x="2658" y="1554"/>
                  </a:cubicBezTo>
                  <a:close/>
                  <a:moveTo>
                    <a:pt x="2475" y="1727"/>
                  </a:moveTo>
                  <a:cubicBezTo>
                    <a:pt x="2443" y="1662"/>
                    <a:pt x="2443" y="1662"/>
                    <a:pt x="2443" y="1662"/>
                  </a:cubicBezTo>
                  <a:cubicBezTo>
                    <a:pt x="2422" y="1671"/>
                    <a:pt x="2397" y="1676"/>
                    <a:pt x="2372" y="1674"/>
                  </a:cubicBezTo>
                  <a:cubicBezTo>
                    <a:pt x="2347" y="1672"/>
                    <a:pt x="2323" y="1664"/>
                    <a:pt x="2303" y="1652"/>
                  </a:cubicBezTo>
                  <a:cubicBezTo>
                    <a:pt x="2262" y="1712"/>
                    <a:pt x="2262" y="1712"/>
                    <a:pt x="2262" y="1712"/>
                  </a:cubicBezTo>
                  <a:cubicBezTo>
                    <a:pt x="2293" y="1732"/>
                    <a:pt x="2328" y="1744"/>
                    <a:pt x="2367" y="1746"/>
                  </a:cubicBezTo>
                  <a:cubicBezTo>
                    <a:pt x="2405" y="1749"/>
                    <a:pt x="2442" y="1742"/>
                    <a:pt x="2475" y="1727"/>
                  </a:cubicBezTo>
                  <a:close/>
                  <a:moveTo>
                    <a:pt x="2609" y="1544"/>
                  </a:moveTo>
                  <a:cubicBezTo>
                    <a:pt x="2536" y="1539"/>
                    <a:pt x="2536" y="1539"/>
                    <a:pt x="2536" y="1539"/>
                  </a:cubicBezTo>
                  <a:cubicBezTo>
                    <a:pt x="2530" y="1589"/>
                    <a:pt x="2500" y="1632"/>
                    <a:pt x="2458" y="1655"/>
                  </a:cubicBezTo>
                  <a:cubicBezTo>
                    <a:pt x="2490" y="1720"/>
                    <a:pt x="2490" y="1720"/>
                    <a:pt x="2490" y="1720"/>
                  </a:cubicBezTo>
                  <a:cubicBezTo>
                    <a:pt x="2554" y="1686"/>
                    <a:pt x="2601" y="1621"/>
                    <a:pt x="2609" y="1544"/>
                  </a:cubicBezTo>
                  <a:close/>
                  <a:moveTo>
                    <a:pt x="2278" y="1319"/>
                  </a:moveTo>
                  <a:cubicBezTo>
                    <a:pt x="2278" y="1319"/>
                    <a:pt x="2278" y="1319"/>
                    <a:pt x="2278" y="1319"/>
                  </a:cubicBezTo>
                  <a:moveTo>
                    <a:pt x="2268" y="1324"/>
                  </a:moveTo>
                  <a:cubicBezTo>
                    <a:pt x="2268" y="1324"/>
                    <a:pt x="2268" y="1324"/>
                    <a:pt x="2268" y="1324"/>
                  </a:cubicBezTo>
                  <a:moveTo>
                    <a:pt x="2301" y="1388"/>
                  </a:moveTo>
                  <a:cubicBezTo>
                    <a:pt x="2301" y="1388"/>
                    <a:pt x="2301" y="1388"/>
                    <a:pt x="2301" y="1388"/>
                  </a:cubicBezTo>
                  <a:moveTo>
                    <a:pt x="2312" y="1382"/>
                  </a:moveTo>
                  <a:cubicBezTo>
                    <a:pt x="2312" y="1382"/>
                    <a:pt x="2312" y="1382"/>
                    <a:pt x="2312" y="1382"/>
                  </a:cubicBezTo>
                  <a:moveTo>
                    <a:pt x="2303" y="1652"/>
                  </a:moveTo>
                  <a:cubicBezTo>
                    <a:pt x="2303" y="1652"/>
                    <a:pt x="2303" y="1652"/>
                    <a:pt x="2303" y="1652"/>
                  </a:cubicBezTo>
                  <a:moveTo>
                    <a:pt x="2293" y="1645"/>
                  </a:moveTo>
                  <a:cubicBezTo>
                    <a:pt x="2293" y="1645"/>
                    <a:pt x="2293" y="1645"/>
                    <a:pt x="2293" y="1645"/>
                  </a:cubicBezTo>
                  <a:moveTo>
                    <a:pt x="2256" y="1707"/>
                  </a:moveTo>
                  <a:cubicBezTo>
                    <a:pt x="2256" y="1707"/>
                    <a:pt x="2256" y="1707"/>
                    <a:pt x="2256" y="1707"/>
                  </a:cubicBezTo>
                  <a:moveTo>
                    <a:pt x="2266" y="1713"/>
                  </a:moveTo>
                  <a:cubicBezTo>
                    <a:pt x="2266" y="1713"/>
                    <a:pt x="2266" y="1713"/>
                    <a:pt x="2266" y="1713"/>
                  </a:cubicBezTo>
                  <a:moveTo>
                    <a:pt x="2456" y="1656"/>
                  </a:moveTo>
                  <a:cubicBezTo>
                    <a:pt x="2456" y="1656"/>
                    <a:pt x="2456" y="1656"/>
                    <a:pt x="2456" y="1656"/>
                  </a:cubicBezTo>
                  <a:moveTo>
                    <a:pt x="2446" y="1661"/>
                  </a:moveTo>
                  <a:cubicBezTo>
                    <a:pt x="2446" y="1661"/>
                    <a:pt x="2446" y="1661"/>
                    <a:pt x="2446" y="1661"/>
                  </a:cubicBezTo>
                  <a:moveTo>
                    <a:pt x="2479" y="1725"/>
                  </a:moveTo>
                  <a:cubicBezTo>
                    <a:pt x="2479" y="1725"/>
                    <a:pt x="2479" y="1725"/>
                    <a:pt x="2479" y="1725"/>
                  </a:cubicBezTo>
                  <a:moveTo>
                    <a:pt x="2490" y="1720"/>
                  </a:moveTo>
                  <a:cubicBezTo>
                    <a:pt x="2490" y="1720"/>
                    <a:pt x="2490" y="1720"/>
                    <a:pt x="2490" y="1720"/>
                  </a:cubicBezTo>
                  <a:moveTo>
                    <a:pt x="2610" y="1536"/>
                  </a:moveTo>
                  <a:cubicBezTo>
                    <a:pt x="2610" y="1536"/>
                    <a:pt x="2610" y="1536"/>
                    <a:pt x="2610" y="1536"/>
                  </a:cubicBezTo>
                  <a:moveTo>
                    <a:pt x="2610" y="1524"/>
                  </a:moveTo>
                  <a:cubicBezTo>
                    <a:pt x="2610" y="1524"/>
                    <a:pt x="2610" y="1524"/>
                    <a:pt x="2610" y="1524"/>
                  </a:cubicBezTo>
                  <a:moveTo>
                    <a:pt x="2538" y="1520"/>
                  </a:moveTo>
                  <a:cubicBezTo>
                    <a:pt x="2538" y="1520"/>
                    <a:pt x="2538" y="1520"/>
                    <a:pt x="2538" y="1520"/>
                  </a:cubicBezTo>
                  <a:moveTo>
                    <a:pt x="2538" y="1532"/>
                  </a:moveTo>
                  <a:cubicBezTo>
                    <a:pt x="2538" y="1532"/>
                    <a:pt x="2538" y="1532"/>
                    <a:pt x="2538" y="1532"/>
                  </a:cubicBezTo>
                  <a:moveTo>
                    <a:pt x="2229" y="1519"/>
                  </a:moveTo>
                  <a:cubicBezTo>
                    <a:pt x="2229" y="1519"/>
                    <a:pt x="2229" y="1519"/>
                    <a:pt x="2229" y="1519"/>
                  </a:cubicBezTo>
                  <a:moveTo>
                    <a:pt x="2229" y="1507"/>
                  </a:moveTo>
                  <a:cubicBezTo>
                    <a:pt x="2229" y="1507"/>
                    <a:pt x="2229" y="1507"/>
                    <a:pt x="2229" y="1507"/>
                  </a:cubicBezTo>
                  <a:moveTo>
                    <a:pt x="2158" y="1503"/>
                  </a:moveTo>
                  <a:cubicBezTo>
                    <a:pt x="2158" y="1503"/>
                    <a:pt x="2158" y="1503"/>
                    <a:pt x="2158" y="1503"/>
                  </a:cubicBezTo>
                  <a:moveTo>
                    <a:pt x="2157" y="1515"/>
                  </a:moveTo>
                  <a:cubicBezTo>
                    <a:pt x="2157" y="1515"/>
                    <a:pt x="2157" y="1515"/>
                    <a:pt x="2157" y="1515"/>
                  </a:cubicBezTo>
                  <a:moveTo>
                    <a:pt x="2198" y="1462"/>
                  </a:moveTo>
                  <a:cubicBezTo>
                    <a:pt x="2190" y="1465"/>
                    <a:pt x="2182" y="1468"/>
                    <a:pt x="2175" y="1470"/>
                  </a:cubicBezTo>
                  <a:cubicBezTo>
                    <a:pt x="2182" y="1468"/>
                    <a:pt x="2190" y="1465"/>
                    <a:pt x="2198" y="1462"/>
                  </a:cubicBezTo>
                  <a:close/>
                  <a:moveTo>
                    <a:pt x="2424" y="1315"/>
                  </a:moveTo>
                  <a:cubicBezTo>
                    <a:pt x="2425" y="1314"/>
                    <a:pt x="2426" y="1313"/>
                    <a:pt x="2427" y="1312"/>
                  </a:cubicBezTo>
                  <a:cubicBezTo>
                    <a:pt x="2425" y="1315"/>
                    <a:pt x="2423" y="1317"/>
                    <a:pt x="2421" y="1319"/>
                  </a:cubicBezTo>
                  <a:cubicBezTo>
                    <a:pt x="2422" y="1318"/>
                    <a:pt x="2423" y="1317"/>
                    <a:pt x="2424" y="1315"/>
                  </a:cubicBezTo>
                  <a:close/>
                  <a:moveTo>
                    <a:pt x="3161" y="1198"/>
                  </a:moveTo>
                  <a:cubicBezTo>
                    <a:pt x="3161" y="1407"/>
                    <a:pt x="2991" y="1576"/>
                    <a:pt x="2782" y="1575"/>
                  </a:cubicBezTo>
                  <a:cubicBezTo>
                    <a:pt x="2615" y="1575"/>
                    <a:pt x="2474" y="1466"/>
                    <a:pt x="2424" y="1315"/>
                  </a:cubicBezTo>
                  <a:cubicBezTo>
                    <a:pt x="2440" y="1300"/>
                    <a:pt x="2456" y="1284"/>
                    <a:pt x="2470" y="1267"/>
                  </a:cubicBezTo>
                  <a:cubicBezTo>
                    <a:pt x="2470" y="1268"/>
                    <a:pt x="2469" y="1269"/>
                    <a:pt x="2469" y="1270"/>
                  </a:cubicBezTo>
                  <a:cubicBezTo>
                    <a:pt x="2479" y="1314"/>
                    <a:pt x="2499" y="1356"/>
                    <a:pt x="2526" y="1393"/>
                  </a:cubicBezTo>
                  <a:cubicBezTo>
                    <a:pt x="2691" y="1251"/>
                    <a:pt x="2691" y="1251"/>
                    <a:pt x="2691" y="1251"/>
                  </a:cubicBezTo>
                  <a:cubicBezTo>
                    <a:pt x="2679" y="1230"/>
                    <a:pt x="2674" y="1206"/>
                    <a:pt x="2678" y="1182"/>
                  </a:cubicBezTo>
                  <a:cubicBezTo>
                    <a:pt x="2560" y="1141"/>
                    <a:pt x="2560" y="1141"/>
                    <a:pt x="2560" y="1141"/>
                  </a:cubicBezTo>
                  <a:cubicBezTo>
                    <a:pt x="2567" y="1128"/>
                    <a:pt x="2574" y="1115"/>
                    <a:pt x="2580" y="1102"/>
                  </a:cubicBezTo>
                  <a:cubicBezTo>
                    <a:pt x="2580" y="1103"/>
                    <a:pt x="2579" y="1104"/>
                    <a:pt x="2579" y="1105"/>
                  </a:cubicBezTo>
                  <a:cubicBezTo>
                    <a:pt x="2691" y="1144"/>
                    <a:pt x="2691" y="1144"/>
                    <a:pt x="2691" y="1144"/>
                  </a:cubicBezTo>
                  <a:cubicBezTo>
                    <a:pt x="2703" y="1123"/>
                    <a:pt x="2722" y="1107"/>
                    <a:pt x="2744" y="1098"/>
                  </a:cubicBezTo>
                  <a:cubicBezTo>
                    <a:pt x="2703" y="884"/>
                    <a:pt x="2703" y="884"/>
                    <a:pt x="2703" y="884"/>
                  </a:cubicBezTo>
                  <a:cubicBezTo>
                    <a:pt x="2682" y="890"/>
                    <a:pt x="2662" y="897"/>
                    <a:pt x="2642" y="907"/>
                  </a:cubicBezTo>
                  <a:cubicBezTo>
                    <a:pt x="2646" y="886"/>
                    <a:pt x="2649" y="865"/>
                    <a:pt x="2650" y="844"/>
                  </a:cubicBezTo>
                  <a:cubicBezTo>
                    <a:pt x="2692" y="828"/>
                    <a:pt x="2737" y="819"/>
                    <a:pt x="2784" y="819"/>
                  </a:cubicBezTo>
                  <a:cubicBezTo>
                    <a:pt x="2993" y="820"/>
                    <a:pt x="3162" y="989"/>
                    <a:pt x="3161" y="1198"/>
                  </a:cubicBezTo>
                  <a:close/>
                  <a:moveTo>
                    <a:pt x="2784" y="1091"/>
                  </a:moveTo>
                  <a:cubicBezTo>
                    <a:pt x="2795" y="1091"/>
                    <a:pt x="2807" y="1092"/>
                    <a:pt x="2818" y="1096"/>
                  </a:cubicBezTo>
                  <a:cubicBezTo>
                    <a:pt x="2830" y="1100"/>
                    <a:pt x="2840" y="1106"/>
                    <a:pt x="2850" y="1114"/>
                  </a:cubicBezTo>
                  <a:cubicBezTo>
                    <a:pt x="3014" y="971"/>
                    <a:pt x="3014" y="971"/>
                    <a:pt x="3014" y="971"/>
                  </a:cubicBezTo>
                  <a:cubicBezTo>
                    <a:pt x="2980" y="937"/>
                    <a:pt x="2938" y="909"/>
                    <a:pt x="2889" y="892"/>
                  </a:cubicBezTo>
                  <a:cubicBezTo>
                    <a:pt x="2841" y="875"/>
                    <a:pt x="2791" y="871"/>
                    <a:pt x="2743" y="877"/>
                  </a:cubicBezTo>
                  <a:lnTo>
                    <a:pt x="2784" y="1091"/>
                  </a:lnTo>
                  <a:close/>
                  <a:moveTo>
                    <a:pt x="2824" y="1518"/>
                  </a:moveTo>
                  <a:cubicBezTo>
                    <a:pt x="2783" y="1304"/>
                    <a:pt x="2783" y="1304"/>
                    <a:pt x="2783" y="1304"/>
                  </a:cubicBezTo>
                  <a:cubicBezTo>
                    <a:pt x="2772" y="1304"/>
                    <a:pt x="2760" y="1302"/>
                    <a:pt x="2748" y="1298"/>
                  </a:cubicBezTo>
                  <a:cubicBezTo>
                    <a:pt x="2737" y="1294"/>
                    <a:pt x="2726" y="1288"/>
                    <a:pt x="2717" y="1281"/>
                  </a:cubicBezTo>
                  <a:cubicBezTo>
                    <a:pt x="2553" y="1423"/>
                    <a:pt x="2553" y="1423"/>
                    <a:pt x="2553" y="1423"/>
                  </a:cubicBezTo>
                  <a:cubicBezTo>
                    <a:pt x="2586" y="1458"/>
                    <a:pt x="2629" y="1486"/>
                    <a:pt x="2677" y="1503"/>
                  </a:cubicBezTo>
                  <a:cubicBezTo>
                    <a:pt x="2726" y="1519"/>
                    <a:pt x="2776" y="1524"/>
                    <a:pt x="2824" y="1518"/>
                  </a:cubicBezTo>
                  <a:close/>
                  <a:moveTo>
                    <a:pt x="3081" y="1322"/>
                  </a:moveTo>
                  <a:cubicBezTo>
                    <a:pt x="2876" y="1251"/>
                    <a:pt x="2876" y="1251"/>
                    <a:pt x="2876" y="1251"/>
                  </a:cubicBezTo>
                  <a:cubicBezTo>
                    <a:pt x="2864" y="1272"/>
                    <a:pt x="2845" y="1288"/>
                    <a:pt x="2823" y="1296"/>
                  </a:cubicBezTo>
                  <a:cubicBezTo>
                    <a:pt x="2864" y="1510"/>
                    <a:pt x="2864" y="1510"/>
                    <a:pt x="2864" y="1510"/>
                  </a:cubicBezTo>
                  <a:cubicBezTo>
                    <a:pt x="2959" y="1486"/>
                    <a:pt x="3041" y="1418"/>
                    <a:pt x="3081" y="1322"/>
                  </a:cubicBezTo>
                  <a:close/>
                  <a:moveTo>
                    <a:pt x="3095" y="1284"/>
                  </a:moveTo>
                  <a:cubicBezTo>
                    <a:pt x="3123" y="1184"/>
                    <a:pt x="3100" y="1080"/>
                    <a:pt x="3041" y="1002"/>
                  </a:cubicBezTo>
                  <a:cubicBezTo>
                    <a:pt x="2876" y="1144"/>
                    <a:pt x="2876" y="1144"/>
                    <a:pt x="2876" y="1144"/>
                  </a:cubicBezTo>
                  <a:cubicBezTo>
                    <a:pt x="2888" y="1164"/>
                    <a:pt x="2892" y="1188"/>
                    <a:pt x="2889" y="1213"/>
                  </a:cubicBezTo>
                  <a:lnTo>
                    <a:pt x="3095" y="1284"/>
                  </a:lnTo>
                  <a:close/>
                  <a:moveTo>
                    <a:pt x="779" y="1123"/>
                  </a:moveTo>
                  <a:cubicBezTo>
                    <a:pt x="753" y="1146"/>
                    <a:pt x="729" y="1171"/>
                    <a:pt x="708" y="1198"/>
                  </a:cubicBezTo>
                  <a:cubicBezTo>
                    <a:pt x="597" y="1245"/>
                    <a:pt x="597" y="1245"/>
                    <a:pt x="597" y="1245"/>
                  </a:cubicBezTo>
                  <a:cubicBezTo>
                    <a:pt x="610" y="1288"/>
                    <a:pt x="605" y="1337"/>
                    <a:pt x="580" y="1378"/>
                  </a:cubicBezTo>
                  <a:cubicBezTo>
                    <a:pt x="609" y="1400"/>
                    <a:pt x="609" y="1400"/>
                    <a:pt x="609" y="1400"/>
                  </a:cubicBezTo>
                  <a:cubicBezTo>
                    <a:pt x="610" y="1399"/>
                    <a:pt x="610" y="1398"/>
                    <a:pt x="611" y="1396"/>
                  </a:cubicBezTo>
                  <a:cubicBezTo>
                    <a:pt x="606" y="1412"/>
                    <a:pt x="603" y="1429"/>
                    <a:pt x="600" y="1445"/>
                  </a:cubicBezTo>
                  <a:cubicBezTo>
                    <a:pt x="600" y="1444"/>
                    <a:pt x="601" y="1443"/>
                    <a:pt x="601" y="1442"/>
                  </a:cubicBezTo>
                  <a:cubicBezTo>
                    <a:pt x="557" y="1409"/>
                    <a:pt x="557" y="1409"/>
                    <a:pt x="557" y="1409"/>
                  </a:cubicBezTo>
                  <a:cubicBezTo>
                    <a:pt x="523" y="1444"/>
                    <a:pt x="478" y="1461"/>
                    <a:pt x="433" y="1461"/>
                  </a:cubicBezTo>
                  <a:cubicBezTo>
                    <a:pt x="413" y="1620"/>
                    <a:pt x="413" y="1620"/>
                    <a:pt x="413" y="1620"/>
                  </a:cubicBezTo>
                  <a:cubicBezTo>
                    <a:pt x="476" y="1625"/>
                    <a:pt x="539" y="1611"/>
                    <a:pt x="595" y="1579"/>
                  </a:cubicBezTo>
                  <a:cubicBezTo>
                    <a:pt x="595" y="1574"/>
                    <a:pt x="594" y="1569"/>
                    <a:pt x="594" y="1563"/>
                  </a:cubicBezTo>
                  <a:cubicBezTo>
                    <a:pt x="594" y="1565"/>
                    <a:pt x="594" y="1566"/>
                    <a:pt x="594" y="1567"/>
                  </a:cubicBezTo>
                  <a:cubicBezTo>
                    <a:pt x="596" y="1590"/>
                    <a:pt x="599" y="1613"/>
                    <a:pt x="603" y="1636"/>
                  </a:cubicBezTo>
                  <a:cubicBezTo>
                    <a:pt x="511" y="1682"/>
                    <a:pt x="401" y="1690"/>
                    <a:pt x="297" y="1650"/>
                  </a:cubicBezTo>
                  <a:cubicBezTo>
                    <a:pt x="99" y="1574"/>
                    <a:pt x="0" y="1352"/>
                    <a:pt x="76" y="1154"/>
                  </a:cubicBezTo>
                  <a:cubicBezTo>
                    <a:pt x="152" y="956"/>
                    <a:pt x="374" y="858"/>
                    <a:pt x="572" y="934"/>
                  </a:cubicBezTo>
                  <a:cubicBezTo>
                    <a:pt x="666" y="970"/>
                    <a:pt x="738" y="1039"/>
                    <a:pt x="779" y="1123"/>
                  </a:cubicBezTo>
                  <a:close/>
                  <a:moveTo>
                    <a:pt x="124" y="1401"/>
                  </a:moveTo>
                  <a:cubicBezTo>
                    <a:pt x="272" y="1339"/>
                    <a:pt x="272" y="1339"/>
                    <a:pt x="272" y="1339"/>
                  </a:cubicBezTo>
                  <a:cubicBezTo>
                    <a:pt x="260" y="1295"/>
                    <a:pt x="265" y="1247"/>
                    <a:pt x="289" y="1206"/>
                  </a:cubicBezTo>
                  <a:cubicBezTo>
                    <a:pt x="161" y="1109"/>
                    <a:pt x="161" y="1109"/>
                    <a:pt x="161" y="1109"/>
                  </a:cubicBezTo>
                  <a:cubicBezTo>
                    <a:pt x="101" y="1197"/>
                    <a:pt x="91" y="1306"/>
                    <a:pt x="124" y="1401"/>
                  </a:cubicBezTo>
                  <a:close/>
                  <a:moveTo>
                    <a:pt x="394" y="1456"/>
                  </a:moveTo>
                  <a:cubicBezTo>
                    <a:pt x="372" y="1451"/>
                    <a:pt x="351" y="1441"/>
                    <a:pt x="332" y="1427"/>
                  </a:cubicBezTo>
                  <a:cubicBezTo>
                    <a:pt x="313" y="1412"/>
                    <a:pt x="298" y="1394"/>
                    <a:pt x="287" y="1375"/>
                  </a:cubicBezTo>
                  <a:cubicBezTo>
                    <a:pt x="139" y="1437"/>
                    <a:pt x="139" y="1437"/>
                    <a:pt x="139" y="1437"/>
                  </a:cubicBezTo>
                  <a:cubicBezTo>
                    <a:pt x="161" y="1482"/>
                    <a:pt x="193" y="1522"/>
                    <a:pt x="235" y="1554"/>
                  </a:cubicBezTo>
                  <a:cubicBezTo>
                    <a:pt x="278" y="1586"/>
                    <a:pt x="325" y="1607"/>
                    <a:pt x="374" y="1616"/>
                  </a:cubicBezTo>
                  <a:lnTo>
                    <a:pt x="394" y="1456"/>
                  </a:lnTo>
                  <a:close/>
                  <a:moveTo>
                    <a:pt x="457" y="963"/>
                  </a:moveTo>
                  <a:cubicBezTo>
                    <a:pt x="356" y="957"/>
                    <a:pt x="254" y="996"/>
                    <a:pt x="184" y="1078"/>
                  </a:cubicBezTo>
                  <a:cubicBezTo>
                    <a:pt x="312" y="1175"/>
                    <a:pt x="312" y="1175"/>
                    <a:pt x="312" y="1175"/>
                  </a:cubicBezTo>
                  <a:cubicBezTo>
                    <a:pt x="346" y="1140"/>
                    <a:pt x="391" y="1122"/>
                    <a:pt x="436" y="1123"/>
                  </a:cubicBezTo>
                  <a:lnTo>
                    <a:pt x="457" y="963"/>
                  </a:lnTo>
                  <a:close/>
                  <a:moveTo>
                    <a:pt x="730" y="1147"/>
                  </a:moveTo>
                  <a:cubicBezTo>
                    <a:pt x="708" y="1102"/>
                    <a:pt x="676" y="1062"/>
                    <a:pt x="634" y="1030"/>
                  </a:cubicBezTo>
                  <a:cubicBezTo>
                    <a:pt x="591" y="997"/>
                    <a:pt x="544" y="977"/>
                    <a:pt x="495" y="968"/>
                  </a:cubicBezTo>
                  <a:cubicBezTo>
                    <a:pt x="475" y="1128"/>
                    <a:pt x="475" y="1128"/>
                    <a:pt x="475" y="1128"/>
                  </a:cubicBezTo>
                  <a:cubicBezTo>
                    <a:pt x="497" y="1133"/>
                    <a:pt x="518" y="1143"/>
                    <a:pt x="537" y="1157"/>
                  </a:cubicBezTo>
                  <a:cubicBezTo>
                    <a:pt x="556" y="1172"/>
                    <a:pt x="571" y="1189"/>
                    <a:pt x="582" y="1209"/>
                  </a:cubicBezTo>
                  <a:lnTo>
                    <a:pt x="730" y="1147"/>
                  </a:lnTo>
                  <a:close/>
                  <a:moveTo>
                    <a:pt x="594" y="1552"/>
                  </a:moveTo>
                  <a:cubicBezTo>
                    <a:pt x="594" y="1552"/>
                    <a:pt x="594" y="1553"/>
                    <a:pt x="594" y="1553"/>
                  </a:cubicBezTo>
                  <a:cubicBezTo>
                    <a:pt x="594" y="1554"/>
                    <a:pt x="594" y="1554"/>
                    <a:pt x="594" y="1555"/>
                  </a:cubicBezTo>
                  <a:cubicBezTo>
                    <a:pt x="594" y="1554"/>
                    <a:pt x="594" y="1553"/>
                    <a:pt x="594" y="1552"/>
                  </a:cubicBezTo>
                  <a:close/>
                  <a:moveTo>
                    <a:pt x="2163" y="1475"/>
                  </a:moveTo>
                  <a:cubicBezTo>
                    <a:pt x="2143" y="1441"/>
                    <a:pt x="2118" y="1412"/>
                    <a:pt x="2090" y="1387"/>
                  </a:cubicBezTo>
                  <a:cubicBezTo>
                    <a:pt x="2095" y="1392"/>
                    <a:pt x="2101" y="1397"/>
                    <a:pt x="2106" y="1402"/>
                  </a:cubicBezTo>
                  <a:cubicBezTo>
                    <a:pt x="2119" y="1398"/>
                    <a:pt x="2132" y="1394"/>
                    <a:pt x="2145" y="1389"/>
                  </a:cubicBezTo>
                  <a:cubicBezTo>
                    <a:pt x="2241" y="1354"/>
                    <a:pt x="2323" y="1298"/>
                    <a:pt x="2389" y="1228"/>
                  </a:cubicBezTo>
                  <a:cubicBezTo>
                    <a:pt x="2148" y="1028"/>
                    <a:pt x="2148" y="1028"/>
                    <a:pt x="2148" y="1028"/>
                  </a:cubicBezTo>
                  <a:cubicBezTo>
                    <a:pt x="2116" y="1057"/>
                    <a:pt x="2079" y="1080"/>
                    <a:pt x="2037" y="1096"/>
                  </a:cubicBezTo>
                  <a:cubicBezTo>
                    <a:pt x="1995" y="1111"/>
                    <a:pt x="1951" y="1118"/>
                    <a:pt x="1909" y="1116"/>
                  </a:cubicBezTo>
                  <a:cubicBezTo>
                    <a:pt x="1877" y="1300"/>
                    <a:pt x="1877" y="1300"/>
                    <a:pt x="1877" y="1300"/>
                  </a:cubicBezTo>
                  <a:cubicBezTo>
                    <a:pt x="1848" y="1298"/>
                    <a:pt x="1819" y="1300"/>
                    <a:pt x="1790" y="1305"/>
                  </a:cubicBezTo>
                  <a:cubicBezTo>
                    <a:pt x="1825" y="1102"/>
                    <a:pt x="1825" y="1102"/>
                    <a:pt x="1825" y="1102"/>
                  </a:cubicBezTo>
                  <a:cubicBezTo>
                    <a:pt x="1742" y="1076"/>
                    <a:pt x="1671" y="1019"/>
                    <a:pt x="1629" y="939"/>
                  </a:cubicBezTo>
                  <a:cubicBezTo>
                    <a:pt x="1360" y="1038"/>
                    <a:pt x="1360" y="1038"/>
                    <a:pt x="1360" y="1038"/>
                  </a:cubicBezTo>
                  <a:cubicBezTo>
                    <a:pt x="1360" y="1038"/>
                    <a:pt x="1360" y="1038"/>
                    <a:pt x="1360" y="1038"/>
                  </a:cubicBezTo>
                  <a:cubicBezTo>
                    <a:pt x="1316" y="1019"/>
                    <a:pt x="1270" y="1005"/>
                    <a:pt x="1223" y="997"/>
                  </a:cubicBezTo>
                  <a:cubicBezTo>
                    <a:pt x="1214" y="966"/>
                    <a:pt x="1207" y="933"/>
                    <a:pt x="1201" y="900"/>
                  </a:cubicBezTo>
                  <a:cubicBezTo>
                    <a:pt x="1138" y="502"/>
                    <a:pt x="1409" y="128"/>
                    <a:pt x="1807" y="64"/>
                  </a:cubicBezTo>
                  <a:cubicBezTo>
                    <a:pt x="2205" y="0"/>
                    <a:pt x="2580" y="272"/>
                    <a:pt x="2643" y="670"/>
                  </a:cubicBezTo>
                  <a:cubicBezTo>
                    <a:pt x="2700" y="1025"/>
                    <a:pt x="2491" y="1361"/>
                    <a:pt x="2163" y="1475"/>
                  </a:cubicBezTo>
                  <a:close/>
                  <a:moveTo>
                    <a:pt x="1643" y="608"/>
                  </a:moveTo>
                  <a:cubicBezTo>
                    <a:pt x="1401" y="407"/>
                    <a:pt x="1401" y="407"/>
                    <a:pt x="1401" y="407"/>
                  </a:cubicBezTo>
                  <a:cubicBezTo>
                    <a:pt x="1288" y="564"/>
                    <a:pt x="1247" y="770"/>
                    <a:pt x="1305" y="967"/>
                  </a:cubicBezTo>
                  <a:cubicBezTo>
                    <a:pt x="1600" y="859"/>
                    <a:pt x="1600" y="859"/>
                    <a:pt x="1600" y="859"/>
                  </a:cubicBezTo>
                  <a:cubicBezTo>
                    <a:pt x="1579" y="771"/>
                    <a:pt x="1597" y="681"/>
                    <a:pt x="1643" y="608"/>
                  </a:cubicBezTo>
                  <a:close/>
                  <a:moveTo>
                    <a:pt x="1989" y="145"/>
                  </a:moveTo>
                  <a:cubicBezTo>
                    <a:pt x="1894" y="135"/>
                    <a:pt x="1795" y="146"/>
                    <a:pt x="1700" y="181"/>
                  </a:cubicBezTo>
                  <a:cubicBezTo>
                    <a:pt x="1604" y="216"/>
                    <a:pt x="1522" y="272"/>
                    <a:pt x="1456" y="342"/>
                  </a:cubicBezTo>
                  <a:cubicBezTo>
                    <a:pt x="1697" y="542"/>
                    <a:pt x="1697" y="542"/>
                    <a:pt x="1697" y="542"/>
                  </a:cubicBezTo>
                  <a:cubicBezTo>
                    <a:pt x="1728" y="513"/>
                    <a:pt x="1765" y="490"/>
                    <a:pt x="1808" y="474"/>
                  </a:cubicBezTo>
                  <a:cubicBezTo>
                    <a:pt x="1850" y="459"/>
                    <a:pt x="1894" y="452"/>
                    <a:pt x="1936" y="454"/>
                  </a:cubicBezTo>
                  <a:lnTo>
                    <a:pt x="1989" y="145"/>
                  </a:lnTo>
                  <a:close/>
                  <a:moveTo>
                    <a:pt x="2216" y="631"/>
                  </a:moveTo>
                  <a:cubicBezTo>
                    <a:pt x="2510" y="523"/>
                    <a:pt x="2510" y="523"/>
                    <a:pt x="2510" y="523"/>
                  </a:cubicBezTo>
                  <a:cubicBezTo>
                    <a:pt x="2427" y="335"/>
                    <a:pt x="2262" y="205"/>
                    <a:pt x="2073" y="159"/>
                  </a:cubicBezTo>
                  <a:cubicBezTo>
                    <a:pt x="2020" y="469"/>
                    <a:pt x="2020" y="469"/>
                    <a:pt x="2020" y="469"/>
                  </a:cubicBezTo>
                  <a:cubicBezTo>
                    <a:pt x="2102" y="494"/>
                    <a:pt x="2174" y="551"/>
                    <a:pt x="2216" y="631"/>
                  </a:cubicBezTo>
                  <a:close/>
                  <a:moveTo>
                    <a:pt x="2539" y="603"/>
                  </a:moveTo>
                  <a:cubicBezTo>
                    <a:pt x="2245" y="712"/>
                    <a:pt x="2245" y="712"/>
                    <a:pt x="2245" y="712"/>
                  </a:cubicBezTo>
                  <a:cubicBezTo>
                    <a:pt x="2265" y="800"/>
                    <a:pt x="2248" y="890"/>
                    <a:pt x="2202" y="962"/>
                  </a:cubicBezTo>
                  <a:cubicBezTo>
                    <a:pt x="2443" y="1163"/>
                    <a:pt x="2443" y="1163"/>
                    <a:pt x="2443" y="1163"/>
                  </a:cubicBezTo>
                  <a:cubicBezTo>
                    <a:pt x="2557" y="1006"/>
                    <a:pt x="2598" y="800"/>
                    <a:pt x="2539" y="603"/>
                  </a:cubicBezTo>
                  <a:close/>
                  <a:moveTo>
                    <a:pt x="2066" y="1368"/>
                  </a:moveTo>
                  <a:cubicBezTo>
                    <a:pt x="2072" y="1372"/>
                    <a:pt x="2078" y="1377"/>
                    <a:pt x="2084" y="1382"/>
                  </a:cubicBezTo>
                  <a:cubicBezTo>
                    <a:pt x="2078" y="1377"/>
                    <a:pt x="2072" y="1372"/>
                    <a:pt x="2066" y="1368"/>
                  </a:cubicBezTo>
                  <a:close/>
                  <a:moveTo>
                    <a:pt x="1390" y="1053"/>
                  </a:moveTo>
                  <a:cubicBezTo>
                    <a:pt x="1383" y="1050"/>
                    <a:pt x="1377" y="1046"/>
                    <a:pt x="1370" y="1043"/>
                  </a:cubicBezTo>
                  <a:cubicBezTo>
                    <a:pt x="1377" y="1046"/>
                    <a:pt x="1383" y="1050"/>
                    <a:pt x="1390" y="1053"/>
                  </a:cubicBezTo>
                  <a:close/>
                  <a:moveTo>
                    <a:pt x="1437" y="1081"/>
                  </a:moveTo>
                  <a:cubicBezTo>
                    <a:pt x="1432" y="1078"/>
                    <a:pt x="1426" y="1074"/>
                    <a:pt x="1420" y="1070"/>
                  </a:cubicBezTo>
                  <a:cubicBezTo>
                    <a:pt x="1426" y="1074"/>
                    <a:pt x="1432" y="1078"/>
                    <a:pt x="1437" y="1081"/>
                  </a:cubicBezTo>
                  <a:close/>
                  <a:moveTo>
                    <a:pt x="1764" y="1311"/>
                  </a:moveTo>
                  <a:cubicBezTo>
                    <a:pt x="1773" y="1309"/>
                    <a:pt x="1781" y="1307"/>
                    <a:pt x="1790" y="1305"/>
                  </a:cubicBezTo>
                  <a:cubicBezTo>
                    <a:pt x="1790" y="1305"/>
                    <a:pt x="1790" y="1305"/>
                    <a:pt x="1790" y="1305"/>
                  </a:cubicBezTo>
                  <a:cubicBezTo>
                    <a:pt x="1781" y="1307"/>
                    <a:pt x="1773" y="1309"/>
                    <a:pt x="1764" y="1311"/>
                  </a:cubicBezTo>
                  <a:close/>
                  <a:moveTo>
                    <a:pt x="1877" y="1300"/>
                  </a:moveTo>
                  <a:cubicBezTo>
                    <a:pt x="1893" y="1301"/>
                    <a:pt x="1909" y="1303"/>
                    <a:pt x="1925" y="1306"/>
                  </a:cubicBezTo>
                  <a:cubicBezTo>
                    <a:pt x="1909" y="1303"/>
                    <a:pt x="1893" y="1301"/>
                    <a:pt x="1877" y="1300"/>
                  </a:cubicBezTo>
                  <a:close/>
                  <a:moveTo>
                    <a:pt x="1940" y="1309"/>
                  </a:moveTo>
                  <a:cubicBezTo>
                    <a:pt x="1935" y="1308"/>
                    <a:pt x="1930" y="1307"/>
                    <a:pt x="1925" y="1306"/>
                  </a:cubicBezTo>
                  <a:cubicBezTo>
                    <a:pt x="1930" y="1307"/>
                    <a:pt x="1935" y="1308"/>
                    <a:pt x="1940" y="1309"/>
                  </a:cubicBezTo>
                  <a:close/>
                  <a:moveTo>
                    <a:pt x="1964" y="1316"/>
                  </a:moveTo>
                  <a:cubicBezTo>
                    <a:pt x="1959" y="1315"/>
                    <a:pt x="1954" y="1313"/>
                    <a:pt x="1949" y="1312"/>
                  </a:cubicBezTo>
                  <a:cubicBezTo>
                    <a:pt x="1954" y="1313"/>
                    <a:pt x="1959" y="1315"/>
                    <a:pt x="1964" y="1316"/>
                  </a:cubicBezTo>
                  <a:close/>
                  <a:moveTo>
                    <a:pt x="1963" y="1997"/>
                  </a:moveTo>
                  <a:cubicBezTo>
                    <a:pt x="1811" y="2045"/>
                    <a:pt x="1651" y="1986"/>
                    <a:pt x="1564" y="1863"/>
                  </a:cubicBezTo>
                  <a:cubicBezTo>
                    <a:pt x="1578" y="1846"/>
                    <a:pt x="1590" y="1827"/>
                    <a:pt x="1602" y="1808"/>
                  </a:cubicBezTo>
                  <a:cubicBezTo>
                    <a:pt x="1622" y="1842"/>
                    <a:pt x="1648" y="1871"/>
                    <a:pt x="1680" y="1895"/>
                  </a:cubicBezTo>
                  <a:cubicBezTo>
                    <a:pt x="1733" y="1818"/>
                    <a:pt x="1733" y="1818"/>
                    <a:pt x="1733" y="1818"/>
                  </a:cubicBezTo>
                  <a:cubicBezTo>
                    <a:pt x="1691" y="1786"/>
                    <a:pt x="1663" y="1738"/>
                    <a:pt x="1655" y="1685"/>
                  </a:cubicBezTo>
                  <a:cubicBezTo>
                    <a:pt x="1667" y="1645"/>
                    <a:pt x="1674" y="1604"/>
                    <a:pt x="1677" y="1562"/>
                  </a:cubicBezTo>
                  <a:cubicBezTo>
                    <a:pt x="1695" y="1527"/>
                    <a:pt x="1724" y="1498"/>
                    <a:pt x="1759" y="1479"/>
                  </a:cubicBezTo>
                  <a:cubicBezTo>
                    <a:pt x="1719" y="1394"/>
                    <a:pt x="1719" y="1394"/>
                    <a:pt x="1719" y="1394"/>
                  </a:cubicBezTo>
                  <a:cubicBezTo>
                    <a:pt x="1701" y="1404"/>
                    <a:pt x="1683" y="1415"/>
                    <a:pt x="1668" y="1428"/>
                  </a:cubicBezTo>
                  <a:cubicBezTo>
                    <a:pt x="1663" y="1407"/>
                    <a:pt x="1658" y="1385"/>
                    <a:pt x="1651" y="1364"/>
                  </a:cubicBezTo>
                  <a:cubicBezTo>
                    <a:pt x="1680" y="1343"/>
                    <a:pt x="1713" y="1327"/>
                    <a:pt x="1749" y="1316"/>
                  </a:cubicBezTo>
                  <a:cubicBezTo>
                    <a:pt x="1937" y="1257"/>
                    <a:pt x="2137" y="1361"/>
                    <a:pt x="2196" y="1550"/>
                  </a:cubicBezTo>
                  <a:cubicBezTo>
                    <a:pt x="2256" y="1738"/>
                    <a:pt x="2151" y="1938"/>
                    <a:pt x="1963" y="1997"/>
                  </a:cubicBezTo>
                  <a:close/>
                  <a:moveTo>
                    <a:pt x="1778" y="1470"/>
                  </a:moveTo>
                  <a:cubicBezTo>
                    <a:pt x="1806" y="1458"/>
                    <a:pt x="1838" y="1452"/>
                    <a:pt x="1871" y="1455"/>
                  </a:cubicBezTo>
                  <a:cubicBezTo>
                    <a:pt x="1904" y="1457"/>
                    <a:pt x="1935" y="1468"/>
                    <a:pt x="1962" y="1484"/>
                  </a:cubicBezTo>
                  <a:cubicBezTo>
                    <a:pt x="2015" y="1407"/>
                    <a:pt x="2015" y="1407"/>
                    <a:pt x="2015" y="1407"/>
                  </a:cubicBezTo>
                  <a:cubicBezTo>
                    <a:pt x="1975" y="1382"/>
                    <a:pt x="1929" y="1365"/>
                    <a:pt x="1878" y="1362"/>
                  </a:cubicBezTo>
                  <a:cubicBezTo>
                    <a:pt x="1828" y="1358"/>
                    <a:pt x="1780" y="1367"/>
                    <a:pt x="1737" y="1385"/>
                  </a:cubicBezTo>
                  <a:lnTo>
                    <a:pt x="1778" y="1470"/>
                  </a:lnTo>
                  <a:close/>
                  <a:moveTo>
                    <a:pt x="1974" y="1928"/>
                  </a:moveTo>
                  <a:cubicBezTo>
                    <a:pt x="1934" y="1843"/>
                    <a:pt x="1934" y="1843"/>
                    <a:pt x="1934" y="1843"/>
                  </a:cubicBezTo>
                  <a:cubicBezTo>
                    <a:pt x="1905" y="1855"/>
                    <a:pt x="1873" y="1861"/>
                    <a:pt x="1840" y="1858"/>
                  </a:cubicBezTo>
                  <a:cubicBezTo>
                    <a:pt x="1807" y="1856"/>
                    <a:pt x="1776" y="1845"/>
                    <a:pt x="1750" y="1829"/>
                  </a:cubicBezTo>
                  <a:cubicBezTo>
                    <a:pt x="1697" y="1906"/>
                    <a:pt x="1697" y="1906"/>
                    <a:pt x="1697" y="1906"/>
                  </a:cubicBezTo>
                  <a:cubicBezTo>
                    <a:pt x="1736" y="1932"/>
                    <a:pt x="1783" y="1948"/>
                    <a:pt x="1833" y="1952"/>
                  </a:cubicBezTo>
                  <a:cubicBezTo>
                    <a:pt x="1883" y="1955"/>
                    <a:pt x="1931" y="1947"/>
                    <a:pt x="1974" y="1928"/>
                  </a:cubicBezTo>
                  <a:close/>
                  <a:moveTo>
                    <a:pt x="2150" y="1690"/>
                  </a:moveTo>
                  <a:cubicBezTo>
                    <a:pt x="2056" y="1682"/>
                    <a:pt x="2056" y="1682"/>
                    <a:pt x="2056" y="1682"/>
                  </a:cubicBezTo>
                  <a:cubicBezTo>
                    <a:pt x="2048" y="1749"/>
                    <a:pt x="2007" y="1804"/>
                    <a:pt x="1952" y="1834"/>
                  </a:cubicBezTo>
                  <a:cubicBezTo>
                    <a:pt x="1992" y="1919"/>
                    <a:pt x="1992" y="1919"/>
                    <a:pt x="1992" y="1919"/>
                  </a:cubicBezTo>
                  <a:cubicBezTo>
                    <a:pt x="2077" y="1875"/>
                    <a:pt x="2138" y="1791"/>
                    <a:pt x="2150" y="1690"/>
                  </a:cubicBezTo>
                  <a:close/>
                  <a:moveTo>
                    <a:pt x="2031" y="1418"/>
                  </a:moveTo>
                  <a:cubicBezTo>
                    <a:pt x="1978" y="1496"/>
                    <a:pt x="1978" y="1496"/>
                    <a:pt x="1978" y="1496"/>
                  </a:cubicBezTo>
                  <a:cubicBezTo>
                    <a:pt x="2028" y="1534"/>
                    <a:pt x="2060" y="1595"/>
                    <a:pt x="2058" y="1662"/>
                  </a:cubicBezTo>
                  <a:cubicBezTo>
                    <a:pt x="2151" y="1669"/>
                    <a:pt x="2151" y="1669"/>
                    <a:pt x="2151" y="1669"/>
                  </a:cubicBezTo>
                  <a:cubicBezTo>
                    <a:pt x="2155" y="1568"/>
                    <a:pt x="2108" y="1475"/>
                    <a:pt x="2031" y="1418"/>
                  </a:cubicBezTo>
                  <a:close/>
                  <a:moveTo>
                    <a:pt x="1377" y="2017"/>
                  </a:moveTo>
                  <a:cubicBezTo>
                    <a:pt x="1109" y="2150"/>
                    <a:pt x="784" y="2042"/>
                    <a:pt x="650" y="1774"/>
                  </a:cubicBezTo>
                  <a:cubicBezTo>
                    <a:pt x="517" y="1506"/>
                    <a:pt x="626" y="1180"/>
                    <a:pt x="893" y="1047"/>
                  </a:cubicBezTo>
                  <a:cubicBezTo>
                    <a:pt x="1161" y="913"/>
                    <a:pt x="1487" y="1022"/>
                    <a:pt x="1620" y="1290"/>
                  </a:cubicBezTo>
                  <a:cubicBezTo>
                    <a:pt x="1754" y="1558"/>
                    <a:pt x="1645" y="1883"/>
                    <a:pt x="1377" y="2017"/>
                  </a:cubicBezTo>
                  <a:close/>
                  <a:moveTo>
                    <a:pt x="1097" y="1065"/>
                  </a:moveTo>
                  <a:cubicBezTo>
                    <a:pt x="1145" y="1399"/>
                    <a:pt x="1145" y="1399"/>
                    <a:pt x="1145" y="1399"/>
                  </a:cubicBezTo>
                  <a:cubicBezTo>
                    <a:pt x="1160" y="1399"/>
                    <a:pt x="1176" y="1402"/>
                    <a:pt x="1191" y="1408"/>
                  </a:cubicBezTo>
                  <a:cubicBezTo>
                    <a:pt x="1205" y="1414"/>
                    <a:pt x="1218" y="1422"/>
                    <a:pt x="1229" y="1432"/>
                  </a:cubicBezTo>
                  <a:cubicBezTo>
                    <a:pt x="1491" y="1227"/>
                    <a:pt x="1491" y="1227"/>
                    <a:pt x="1491" y="1227"/>
                  </a:cubicBezTo>
                  <a:cubicBezTo>
                    <a:pt x="1443" y="1172"/>
                    <a:pt x="1382" y="1126"/>
                    <a:pt x="1310" y="1097"/>
                  </a:cubicBezTo>
                  <a:cubicBezTo>
                    <a:pt x="1240" y="1069"/>
                    <a:pt x="1168" y="1059"/>
                    <a:pt x="1097" y="1065"/>
                  </a:cubicBezTo>
                  <a:close/>
                  <a:moveTo>
                    <a:pt x="711" y="1335"/>
                  </a:moveTo>
                  <a:cubicBezTo>
                    <a:pt x="1026" y="1462"/>
                    <a:pt x="1026" y="1462"/>
                    <a:pt x="1026" y="1462"/>
                  </a:cubicBezTo>
                  <a:cubicBezTo>
                    <a:pt x="1043" y="1435"/>
                    <a:pt x="1068" y="1415"/>
                    <a:pt x="1097" y="1406"/>
                  </a:cubicBezTo>
                  <a:cubicBezTo>
                    <a:pt x="1050" y="1072"/>
                    <a:pt x="1050" y="1072"/>
                    <a:pt x="1050" y="1072"/>
                  </a:cubicBezTo>
                  <a:cubicBezTo>
                    <a:pt x="905" y="1099"/>
                    <a:pt x="776" y="1193"/>
                    <a:pt x="711" y="1335"/>
                  </a:cubicBezTo>
                  <a:close/>
                  <a:moveTo>
                    <a:pt x="755" y="1805"/>
                  </a:moveTo>
                  <a:cubicBezTo>
                    <a:pt x="1021" y="1596"/>
                    <a:pt x="1021" y="1596"/>
                    <a:pt x="1021" y="1596"/>
                  </a:cubicBezTo>
                  <a:cubicBezTo>
                    <a:pt x="1007" y="1569"/>
                    <a:pt x="1002" y="1538"/>
                    <a:pt x="1008" y="1507"/>
                  </a:cubicBezTo>
                  <a:cubicBezTo>
                    <a:pt x="693" y="1380"/>
                    <a:pt x="693" y="1380"/>
                    <a:pt x="693" y="1380"/>
                  </a:cubicBezTo>
                  <a:cubicBezTo>
                    <a:pt x="642" y="1528"/>
                    <a:pt x="670" y="1685"/>
                    <a:pt x="755" y="1805"/>
                  </a:cubicBezTo>
                  <a:close/>
                  <a:moveTo>
                    <a:pt x="1182" y="1998"/>
                  </a:moveTo>
                  <a:cubicBezTo>
                    <a:pt x="1135" y="1669"/>
                    <a:pt x="1135" y="1669"/>
                    <a:pt x="1135" y="1669"/>
                  </a:cubicBezTo>
                  <a:cubicBezTo>
                    <a:pt x="1120" y="1668"/>
                    <a:pt x="1105" y="1665"/>
                    <a:pt x="1090" y="1659"/>
                  </a:cubicBezTo>
                  <a:cubicBezTo>
                    <a:pt x="1075" y="1653"/>
                    <a:pt x="1062" y="1645"/>
                    <a:pt x="1050" y="1634"/>
                  </a:cubicBezTo>
                  <a:cubicBezTo>
                    <a:pt x="785" y="1842"/>
                    <a:pt x="785" y="1842"/>
                    <a:pt x="785" y="1842"/>
                  </a:cubicBezTo>
                  <a:cubicBezTo>
                    <a:pt x="832" y="1895"/>
                    <a:pt x="891" y="1938"/>
                    <a:pt x="961" y="1966"/>
                  </a:cubicBezTo>
                  <a:cubicBezTo>
                    <a:pt x="1033" y="1995"/>
                    <a:pt x="1109" y="2005"/>
                    <a:pt x="1182" y="1998"/>
                  </a:cubicBezTo>
                  <a:close/>
                  <a:moveTo>
                    <a:pt x="1560" y="1728"/>
                  </a:moveTo>
                  <a:cubicBezTo>
                    <a:pt x="1255" y="1606"/>
                    <a:pt x="1255" y="1606"/>
                    <a:pt x="1255" y="1606"/>
                  </a:cubicBezTo>
                  <a:cubicBezTo>
                    <a:pt x="1237" y="1633"/>
                    <a:pt x="1212" y="1652"/>
                    <a:pt x="1183" y="1662"/>
                  </a:cubicBezTo>
                  <a:cubicBezTo>
                    <a:pt x="1229" y="1990"/>
                    <a:pt x="1229" y="1990"/>
                    <a:pt x="1229" y="1990"/>
                  </a:cubicBezTo>
                  <a:cubicBezTo>
                    <a:pt x="1371" y="1961"/>
                    <a:pt x="1496" y="1867"/>
                    <a:pt x="1560" y="1728"/>
                  </a:cubicBezTo>
                  <a:close/>
                  <a:moveTo>
                    <a:pt x="1520" y="1266"/>
                  </a:moveTo>
                  <a:cubicBezTo>
                    <a:pt x="1260" y="1470"/>
                    <a:pt x="1260" y="1470"/>
                    <a:pt x="1260" y="1470"/>
                  </a:cubicBezTo>
                  <a:cubicBezTo>
                    <a:pt x="1274" y="1497"/>
                    <a:pt x="1279" y="1529"/>
                    <a:pt x="1272" y="1561"/>
                  </a:cubicBezTo>
                  <a:cubicBezTo>
                    <a:pt x="1578" y="1683"/>
                    <a:pt x="1578" y="1683"/>
                    <a:pt x="1578" y="1683"/>
                  </a:cubicBezTo>
                  <a:cubicBezTo>
                    <a:pt x="1628" y="1538"/>
                    <a:pt x="1602" y="1384"/>
                    <a:pt x="1520" y="12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endParaRPr lang="en-US" sz="1836">
                <a:solidFill>
                  <a:srgbClr val="FFFFFF"/>
                </a:solidFill>
              </a:endParaRPr>
            </a:p>
          </p:txBody>
        </p:sp>
      </p:grpSp>
    </p:spTree>
    <p:extLst>
      <p:ext uri="{BB962C8B-B14F-4D97-AF65-F5344CB8AC3E}">
        <p14:creationId xmlns:p14="http://schemas.microsoft.com/office/powerpoint/2010/main" val="20940264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Azure Traffic Manager policies</a:t>
            </a:r>
          </a:p>
        </p:txBody>
      </p:sp>
      <p:grpSp>
        <p:nvGrpSpPr>
          <p:cNvPr id="19" name="Group 18"/>
          <p:cNvGrpSpPr/>
          <p:nvPr/>
        </p:nvGrpSpPr>
        <p:grpSpPr>
          <a:xfrm>
            <a:off x="664865" y="1697292"/>
            <a:ext cx="3385719" cy="633519"/>
            <a:chOff x="3472" y="168314"/>
            <a:chExt cx="3386151" cy="633600"/>
          </a:xfrm>
        </p:grpSpPr>
        <p:sp>
          <p:nvSpPr>
            <p:cNvPr id="35" name="Rectangle 34"/>
            <p:cNvSpPr/>
            <p:nvPr/>
          </p:nvSpPr>
          <p:spPr>
            <a:xfrm>
              <a:off x="3472" y="168314"/>
              <a:ext cx="3386151" cy="633600"/>
            </a:xfrm>
            <a:prstGeom prst="rect">
              <a:avLst/>
            </a:prstGeom>
          </p:spPr>
          <p:style>
            <a:lnRef idx="2">
              <a:schemeClr val="accent2">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sp>
        <p:sp>
          <p:nvSpPr>
            <p:cNvPr id="36" name="Rectangle 35"/>
            <p:cNvSpPr/>
            <p:nvPr/>
          </p:nvSpPr>
          <p:spPr>
            <a:xfrm>
              <a:off x="3472" y="168314"/>
              <a:ext cx="3386151" cy="633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444" tIns="89397" rIns="156444" bIns="89397" numCol="1" spcCol="1270" anchor="ctr" anchorCtr="0">
              <a:noAutofit/>
            </a:bodyPr>
            <a:lstStyle/>
            <a:p>
              <a:pPr algn="ctr" defTabSz="977802">
                <a:lnSpc>
                  <a:spcPct val="90000"/>
                </a:lnSpc>
                <a:spcBef>
                  <a:spcPct val="0"/>
                </a:spcBef>
                <a:spcAft>
                  <a:spcPct val="35000"/>
                </a:spcAft>
              </a:pPr>
              <a:r>
                <a:rPr lang="en-US" sz="2200" b="1">
                  <a:solidFill>
                    <a:srgbClr val="FFFFFF"/>
                  </a:solidFill>
                </a:rPr>
                <a:t>Performance</a:t>
              </a:r>
            </a:p>
          </p:txBody>
        </p:sp>
      </p:grpSp>
      <p:grpSp>
        <p:nvGrpSpPr>
          <p:cNvPr id="20" name="Group 19"/>
          <p:cNvGrpSpPr/>
          <p:nvPr/>
        </p:nvGrpSpPr>
        <p:grpSpPr>
          <a:xfrm>
            <a:off x="664865" y="2330811"/>
            <a:ext cx="3385719" cy="3872014"/>
            <a:chOff x="3472" y="801914"/>
            <a:chExt cx="3386151" cy="3872508"/>
          </a:xfrm>
        </p:grpSpPr>
        <p:sp>
          <p:nvSpPr>
            <p:cNvPr id="33" name="Rectangle 32"/>
            <p:cNvSpPr/>
            <p:nvPr/>
          </p:nvSpPr>
          <p:spPr>
            <a:xfrm>
              <a:off x="3472" y="801914"/>
              <a:ext cx="3386151" cy="3872508"/>
            </a:xfrm>
            <a:prstGeom prst="rect">
              <a:avLst/>
            </a:prstGeom>
          </p:spPr>
          <p:style>
            <a:lnRef idx="2">
              <a:schemeClr val="accent2">
                <a:tint val="40000"/>
                <a:alpha val="90000"/>
                <a:hueOff val="0"/>
                <a:satOff val="0"/>
                <a:lumOff val="0"/>
                <a:alphaOff val="0"/>
              </a:schemeClr>
            </a:lnRef>
            <a:fillRef idx="1">
              <a:schemeClr val="accent2">
                <a:tint val="40000"/>
                <a:alpha val="90000"/>
                <a:hueOff val="0"/>
                <a:satOff val="0"/>
                <a:lumOff val="0"/>
                <a:alphaOff val="0"/>
              </a:schemeClr>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34" name="Rectangle 33"/>
            <p:cNvSpPr/>
            <p:nvPr/>
          </p:nvSpPr>
          <p:spPr>
            <a:xfrm>
              <a:off x="3472" y="801914"/>
              <a:ext cx="3386151" cy="387250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7333" tIns="117333" rIns="156444" bIns="176000" numCol="1" spcCol="1270" anchor="t" anchorCtr="0">
              <a:noAutofit/>
            </a:bodyPr>
            <a:lstStyle/>
            <a:p>
              <a:pPr marL="228577" lvl="1" indent="-228577" defTabSz="977802">
                <a:lnSpc>
                  <a:spcPct val="90000"/>
                </a:lnSpc>
                <a:spcBef>
                  <a:spcPct val="0"/>
                </a:spcBef>
                <a:spcAft>
                  <a:spcPct val="15000"/>
                </a:spcAft>
                <a:buFontTx/>
                <a:buChar char="••"/>
              </a:pPr>
              <a:r>
                <a:rPr lang="en-US" sz="2000">
                  <a:solidFill>
                    <a:srgbClr val="505050">
                      <a:hueOff val="0"/>
                      <a:satOff val="0"/>
                      <a:lumOff val="0"/>
                      <a:alphaOff val="0"/>
                    </a:srgbClr>
                  </a:solidFill>
                </a:rPr>
                <a:t>Directs the user to          the “best”/”closest” deployment</a:t>
              </a:r>
            </a:p>
            <a:p>
              <a:pPr marL="228577" lvl="1" indent="-228577" defTabSz="977802">
                <a:lnSpc>
                  <a:spcPct val="90000"/>
                </a:lnSpc>
                <a:spcBef>
                  <a:spcPct val="0"/>
                </a:spcBef>
                <a:spcAft>
                  <a:spcPct val="15000"/>
                </a:spcAft>
                <a:buFontTx/>
                <a:buChar char="••"/>
              </a:pPr>
              <a:endParaRPr lang="en-US" sz="2000">
                <a:solidFill>
                  <a:srgbClr val="505050">
                    <a:hueOff val="0"/>
                    <a:satOff val="0"/>
                    <a:lumOff val="0"/>
                    <a:alphaOff val="0"/>
                  </a:srgbClr>
                </a:solidFill>
              </a:endParaRPr>
            </a:p>
            <a:p>
              <a:pPr marL="228577" lvl="1" indent="-228577" defTabSz="977802">
                <a:lnSpc>
                  <a:spcPct val="90000"/>
                </a:lnSpc>
                <a:spcBef>
                  <a:spcPct val="0"/>
                </a:spcBef>
                <a:spcAft>
                  <a:spcPct val="15000"/>
                </a:spcAft>
                <a:buFontTx/>
                <a:buChar char="••"/>
              </a:pPr>
              <a:r>
                <a:rPr lang="en-US" sz="2000" b="1">
                  <a:solidFill>
                    <a:srgbClr val="505050">
                      <a:hueOff val="0"/>
                      <a:satOff val="0"/>
                      <a:lumOff val="0"/>
                      <a:alphaOff val="0"/>
                    </a:srgbClr>
                  </a:solidFill>
                </a:rPr>
                <a:t>Example</a:t>
              </a:r>
              <a:r>
                <a:rPr lang="en-US" sz="2000">
                  <a:solidFill>
                    <a:srgbClr val="505050">
                      <a:hueOff val="0"/>
                      <a:satOff val="0"/>
                      <a:lumOff val="0"/>
                      <a:alphaOff val="0"/>
                    </a:srgbClr>
                  </a:solidFill>
                </a:rPr>
                <a:t>: Direct the user to the “best” deployment between US South          and West Europe</a:t>
              </a:r>
            </a:p>
          </p:txBody>
        </p:sp>
      </p:grpSp>
      <p:grpSp>
        <p:nvGrpSpPr>
          <p:cNvPr id="21" name="Group 20"/>
          <p:cNvGrpSpPr/>
          <p:nvPr/>
        </p:nvGrpSpPr>
        <p:grpSpPr>
          <a:xfrm>
            <a:off x="4524585" y="1697292"/>
            <a:ext cx="3385719" cy="633519"/>
            <a:chOff x="3863685" y="168314"/>
            <a:chExt cx="3386151" cy="633600"/>
          </a:xfrm>
          <a:solidFill>
            <a:schemeClr val="tx2"/>
          </a:solidFill>
        </p:grpSpPr>
        <p:sp>
          <p:nvSpPr>
            <p:cNvPr id="31" name="Rectangle 30"/>
            <p:cNvSpPr/>
            <p:nvPr/>
          </p:nvSpPr>
          <p:spPr>
            <a:xfrm>
              <a:off x="3863685" y="168314"/>
              <a:ext cx="3386151" cy="633600"/>
            </a:xfrm>
            <a:prstGeom prst="rect">
              <a:avLst/>
            </a:prstGeom>
            <a:grpFill/>
          </p:spPr>
          <p:style>
            <a:lnRef idx="2">
              <a:schemeClr val="accent3">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32" name="Rectangle 31"/>
            <p:cNvSpPr/>
            <p:nvPr/>
          </p:nvSpPr>
          <p:spPr>
            <a:xfrm>
              <a:off x="3863685" y="168314"/>
              <a:ext cx="3386151" cy="63360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56444" tIns="89397" rIns="156444" bIns="89397" numCol="1" spcCol="1270" anchor="ctr" anchorCtr="0">
              <a:noAutofit/>
            </a:bodyPr>
            <a:lstStyle/>
            <a:p>
              <a:pPr algn="ctr" defTabSz="977802">
                <a:lnSpc>
                  <a:spcPct val="90000"/>
                </a:lnSpc>
                <a:spcBef>
                  <a:spcPct val="0"/>
                </a:spcBef>
                <a:spcAft>
                  <a:spcPct val="35000"/>
                </a:spcAft>
              </a:pPr>
              <a:r>
                <a:rPr lang="en-US" sz="2200" b="1">
                  <a:solidFill>
                    <a:srgbClr val="FFFFFF"/>
                  </a:solidFill>
                </a:rPr>
                <a:t>Priority</a:t>
              </a:r>
            </a:p>
          </p:txBody>
        </p:sp>
      </p:grpSp>
      <p:grpSp>
        <p:nvGrpSpPr>
          <p:cNvPr id="22" name="Group 21"/>
          <p:cNvGrpSpPr/>
          <p:nvPr/>
        </p:nvGrpSpPr>
        <p:grpSpPr>
          <a:xfrm>
            <a:off x="4524585" y="2330811"/>
            <a:ext cx="3385719" cy="3872014"/>
            <a:chOff x="3863685" y="801914"/>
            <a:chExt cx="3386151" cy="3872508"/>
          </a:xfrm>
        </p:grpSpPr>
        <p:sp>
          <p:nvSpPr>
            <p:cNvPr id="29" name="Rectangle 28"/>
            <p:cNvSpPr/>
            <p:nvPr/>
          </p:nvSpPr>
          <p:spPr>
            <a:xfrm>
              <a:off x="3863685" y="801914"/>
              <a:ext cx="3386151" cy="3872508"/>
            </a:xfrm>
            <a:prstGeom prst="rect">
              <a:avLst/>
            </a:prstGeom>
            <a:solidFill>
              <a:schemeClr val="tx2">
                <a:alpha val="13000"/>
              </a:schemeClr>
            </a:solidFill>
          </p:spPr>
          <p:style>
            <a:lnRef idx="2">
              <a:schemeClr val="accent3">
                <a:tint val="40000"/>
                <a:alpha val="90000"/>
                <a:hueOff val="0"/>
                <a:satOff val="0"/>
                <a:lumOff val="0"/>
                <a:alphaOff val="0"/>
              </a:schemeClr>
            </a:lnRef>
            <a:fillRef idx="1">
              <a:schemeClr val="accent3">
                <a:tint val="40000"/>
                <a:alpha val="90000"/>
                <a:hueOff val="0"/>
                <a:satOff val="0"/>
                <a:lumOff val="0"/>
                <a:alphaOff val="0"/>
              </a:schemeClr>
            </a:fillRef>
            <a:effectRef idx="0">
              <a:schemeClr val="accent3">
                <a:tint val="40000"/>
                <a:alpha val="90000"/>
                <a:hueOff val="0"/>
                <a:satOff val="0"/>
                <a:lumOff val="0"/>
                <a:alphaOff val="0"/>
              </a:schemeClr>
            </a:effectRef>
            <a:fontRef idx="minor">
              <a:schemeClr val="dk1">
                <a:hueOff val="0"/>
                <a:satOff val="0"/>
                <a:lumOff val="0"/>
                <a:alphaOff val="0"/>
              </a:schemeClr>
            </a:fontRef>
          </p:style>
        </p:sp>
        <p:sp>
          <p:nvSpPr>
            <p:cNvPr id="30" name="Rectangle 29"/>
            <p:cNvSpPr/>
            <p:nvPr/>
          </p:nvSpPr>
          <p:spPr>
            <a:xfrm>
              <a:off x="3863685" y="801914"/>
              <a:ext cx="3386151" cy="387250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7333" tIns="117333" rIns="156444" bIns="176000" numCol="1" spcCol="1270" anchor="t" anchorCtr="0">
              <a:noAutofit/>
            </a:bodyPr>
            <a:lstStyle/>
            <a:p>
              <a:pPr marL="228577" lvl="1" indent="-228577" defTabSz="977802">
                <a:lnSpc>
                  <a:spcPct val="90000"/>
                </a:lnSpc>
                <a:spcBef>
                  <a:spcPct val="0"/>
                </a:spcBef>
                <a:spcAft>
                  <a:spcPct val="15000"/>
                </a:spcAft>
                <a:buFontTx/>
                <a:buChar char="••"/>
              </a:pPr>
              <a:r>
                <a:rPr lang="en-US" sz="2000">
                  <a:solidFill>
                    <a:srgbClr val="505050">
                      <a:hueOff val="0"/>
                      <a:satOff val="0"/>
                      <a:lumOff val="0"/>
                      <a:alphaOff val="0"/>
                    </a:srgbClr>
                  </a:solidFill>
                </a:rPr>
                <a:t>One deployment             is primary</a:t>
              </a:r>
            </a:p>
            <a:p>
              <a:pPr marL="228577" lvl="1" indent="-228577" defTabSz="977802">
                <a:lnSpc>
                  <a:spcPct val="90000"/>
                </a:lnSpc>
                <a:spcBef>
                  <a:spcPct val="0"/>
                </a:spcBef>
                <a:spcAft>
                  <a:spcPct val="15000"/>
                </a:spcAft>
                <a:buFontTx/>
                <a:buChar char="••"/>
              </a:pPr>
              <a:r>
                <a:rPr lang="en-US" sz="2000">
                  <a:solidFill>
                    <a:srgbClr val="505050">
                      <a:hueOff val="0"/>
                      <a:satOff val="0"/>
                      <a:lumOff val="0"/>
                      <a:alphaOff val="0"/>
                    </a:srgbClr>
                  </a:solidFill>
                </a:rPr>
                <a:t>Traffic is redirected to another deployment if the primary goes down</a:t>
              </a:r>
            </a:p>
            <a:p>
              <a:pPr marL="228577" lvl="1" indent="-228577" defTabSz="977802">
                <a:lnSpc>
                  <a:spcPct val="90000"/>
                </a:lnSpc>
                <a:spcBef>
                  <a:spcPct val="0"/>
                </a:spcBef>
                <a:spcAft>
                  <a:spcPct val="15000"/>
                </a:spcAft>
                <a:buFontTx/>
                <a:buChar char="••"/>
              </a:pPr>
              <a:endParaRPr lang="en-US" sz="2000">
                <a:solidFill>
                  <a:srgbClr val="505050">
                    <a:hueOff val="0"/>
                    <a:satOff val="0"/>
                    <a:lumOff val="0"/>
                    <a:alphaOff val="0"/>
                  </a:srgbClr>
                </a:solidFill>
              </a:endParaRPr>
            </a:p>
            <a:p>
              <a:pPr marL="228577" lvl="1" indent="-228577" defTabSz="977802">
                <a:lnSpc>
                  <a:spcPct val="90000"/>
                </a:lnSpc>
                <a:spcBef>
                  <a:spcPct val="0"/>
                </a:spcBef>
                <a:spcAft>
                  <a:spcPct val="15000"/>
                </a:spcAft>
                <a:buFontTx/>
                <a:buChar char="••"/>
              </a:pPr>
              <a:r>
                <a:rPr lang="en-US" sz="2000" b="1">
                  <a:solidFill>
                    <a:srgbClr val="505050">
                      <a:hueOff val="0"/>
                      <a:satOff val="0"/>
                      <a:lumOff val="0"/>
                      <a:alphaOff val="0"/>
                    </a:srgbClr>
                  </a:solidFill>
                </a:rPr>
                <a:t>Example</a:t>
              </a:r>
              <a:r>
                <a:rPr lang="en-US" sz="2000">
                  <a:solidFill>
                    <a:srgbClr val="505050">
                      <a:hueOff val="0"/>
                      <a:satOff val="0"/>
                      <a:lumOff val="0"/>
                      <a:alphaOff val="0"/>
                    </a:srgbClr>
                  </a:solidFill>
                </a:rPr>
                <a:t>: All traffic is directed to US North;      if it goes down, send       all traffic to US South</a:t>
              </a:r>
            </a:p>
          </p:txBody>
        </p:sp>
      </p:grpSp>
      <p:grpSp>
        <p:nvGrpSpPr>
          <p:cNvPr id="23" name="Group 22"/>
          <p:cNvGrpSpPr/>
          <p:nvPr/>
        </p:nvGrpSpPr>
        <p:grpSpPr>
          <a:xfrm>
            <a:off x="8384306" y="1697292"/>
            <a:ext cx="3385719" cy="633519"/>
            <a:chOff x="7723898" y="168314"/>
            <a:chExt cx="3386151" cy="633600"/>
          </a:xfrm>
        </p:grpSpPr>
        <p:sp>
          <p:nvSpPr>
            <p:cNvPr id="27" name="Rectangle 26"/>
            <p:cNvSpPr/>
            <p:nvPr/>
          </p:nvSpPr>
          <p:spPr>
            <a:xfrm>
              <a:off x="7723898" y="168314"/>
              <a:ext cx="3386151" cy="633600"/>
            </a:xfrm>
            <a:prstGeom prst="rect">
              <a:avLst/>
            </a:prstGeom>
          </p:spPr>
          <p:style>
            <a:lnRef idx="2">
              <a:schemeClr val="accent4">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sp>
        <p:sp>
          <p:nvSpPr>
            <p:cNvPr id="28" name="Rectangle 27"/>
            <p:cNvSpPr/>
            <p:nvPr/>
          </p:nvSpPr>
          <p:spPr>
            <a:xfrm>
              <a:off x="7723898" y="168314"/>
              <a:ext cx="3386151" cy="6336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56444" tIns="89397" rIns="156444" bIns="89397" numCol="1" spcCol="1270" anchor="ctr" anchorCtr="0">
              <a:noAutofit/>
            </a:bodyPr>
            <a:lstStyle/>
            <a:p>
              <a:pPr algn="ctr" defTabSz="977802">
                <a:lnSpc>
                  <a:spcPct val="90000"/>
                </a:lnSpc>
                <a:spcBef>
                  <a:spcPct val="0"/>
                </a:spcBef>
                <a:spcAft>
                  <a:spcPct val="35000"/>
                </a:spcAft>
              </a:pPr>
              <a:r>
                <a:rPr lang="en-US" sz="2200" b="1">
                  <a:solidFill>
                    <a:srgbClr val="FFFFFF"/>
                  </a:solidFill>
                </a:rPr>
                <a:t>Weighted</a:t>
              </a:r>
            </a:p>
          </p:txBody>
        </p:sp>
      </p:grpSp>
      <p:grpSp>
        <p:nvGrpSpPr>
          <p:cNvPr id="24" name="Group 23"/>
          <p:cNvGrpSpPr/>
          <p:nvPr/>
        </p:nvGrpSpPr>
        <p:grpSpPr>
          <a:xfrm>
            <a:off x="8384306" y="2330811"/>
            <a:ext cx="3385719" cy="3872014"/>
            <a:chOff x="7723898" y="801914"/>
            <a:chExt cx="3386151" cy="3872508"/>
          </a:xfrm>
        </p:grpSpPr>
        <p:sp>
          <p:nvSpPr>
            <p:cNvPr id="25" name="Rectangle 24"/>
            <p:cNvSpPr/>
            <p:nvPr/>
          </p:nvSpPr>
          <p:spPr>
            <a:xfrm>
              <a:off x="7723898" y="801914"/>
              <a:ext cx="3386151" cy="3872508"/>
            </a:xfrm>
            <a:prstGeom prst="rect">
              <a:avLst/>
            </a:prstGeom>
          </p:spPr>
          <p:style>
            <a:lnRef idx="2">
              <a:schemeClr val="accent4">
                <a:tint val="40000"/>
                <a:alpha val="90000"/>
                <a:hueOff val="0"/>
                <a:satOff val="0"/>
                <a:lumOff val="0"/>
                <a:alphaOff val="0"/>
              </a:schemeClr>
            </a:lnRef>
            <a:fillRef idx="1">
              <a:schemeClr val="accent4">
                <a:tint val="40000"/>
                <a:alpha val="90000"/>
                <a:hueOff val="0"/>
                <a:satOff val="0"/>
                <a:lumOff val="0"/>
                <a:alphaOff val="0"/>
              </a:schemeClr>
            </a:fillRef>
            <a:effectRef idx="0">
              <a:schemeClr val="accent4">
                <a:tint val="40000"/>
                <a:alpha val="90000"/>
                <a:hueOff val="0"/>
                <a:satOff val="0"/>
                <a:lumOff val="0"/>
                <a:alphaOff val="0"/>
              </a:schemeClr>
            </a:effectRef>
            <a:fontRef idx="minor">
              <a:schemeClr val="dk1">
                <a:hueOff val="0"/>
                <a:satOff val="0"/>
                <a:lumOff val="0"/>
                <a:alphaOff val="0"/>
              </a:schemeClr>
            </a:fontRef>
          </p:style>
        </p:sp>
        <p:sp>
          <p:nvSpPr>
            <p:cNvPr id="26" name="Rectangle 25"/>
            <p:cNvSpPr/>
            <p:nvPr/>
          </p:nvSpPr>
          <p:spPr>
            <a:xfrm>
              <a:off x="7723898" y="801914"/>
              <a:ext cx="3386151" cy="387250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17333" tIns="117333" rIns="156444" bIns="176000" numCol="1" spcCol="1270" anchor="t" anchorCtr="0">
              <a:noAutofit/>
            </a:bodyPr>
            <a:lstStyle/>
            <a:p>
              <a:pPr marL="228577" lvl="1" indent="-228577" defTabSz="977802">
                <a:lnSpc>
                  <a:spcPct val="90000"/>
                </a:lnSpc>
                <a:spcBef>
                  <a:spcPct val="0"/>
                </a:spcBef>
                <a:spcAft>
                  <a:spcPct val="15000"/>
                </a:spcAft>
                <a:buFontTx/>
                <a:buChar char="••"/>
              </a:pPr>
              <a:r>
                <a:rPr lang="en-US" sz="2000">
                  <a:solidFill>
                    <a:srgbClr val="505050">
                      <a:hueOff val="0"/>
                      <a:satOff val="0"/>
                      <a:lumOff val="0"/>
                      <a:alphaOff val="0"/>
                    </a:srgbClr>
                  </a:solidFill>
                </a:rPr>
                <a:t>Equal distribution               of traffic between     hosted services</a:t>
              </a:r>
            </a:p>
            <a:p>
              <a:pPr marL="228577" lvl="1" indent="-228577" defTabSz="977802">
                <a:lnSpc>
                  <a:spcPct val="90000"/>
                </a:lnSpc>
                <a:spcBef>
                  <a:spcPct val="0"/>
                </a:spcBef>
                <a:spcAft>
                  <a:spcPct val="15000"/>
                </a:spcAft>
                <a:buFontTx/>
                <a:buChar char="••"/>
              </a:pPr>
              <a:endParaRPr lang="en-US" sz="2000">
                <a:solidFill>
                  <a:srgbClr val="505050">
                    <a:hueOff val="0"/>
                    <a:satOff val="0"/>
                    <a:lumOff val="0"/>
                    <a:alphaOff val="0"/>
                  </a:srgbClr>
                </a:solidFill>
              </a:endParaRPr>
            </a:p>
            <a:p>
              <a:pPr marL="228577" lvl="1" indent="-228577" defTabSz="977802">
                <a:lnSpc>
                  <a:spcPct val="90000"/>
                </a:lnSpc>
                <a:spcBef>
                  <a:spcPct val="0"/>
                </a:spcBef>
                <a:spcAft>
                  <a:spcPct val="15000"/>
                </a:spcAft>
                <a:buFontTx/>
                <a:buChar char="••"/>
              </a:pPr>
              <a:r>
                <a:rPr lang="en-US" sz="2000" b="1">
                  <a:solidFill>
                    <a:srgbClr val="505050">
                      <a:hueOff val="0"/>
                      <a:satOff val="0"/>
                      <a:lumOff val="0"/>
                      <a:alphaOff val="0"/>
                    </a:srgbClr>
                  </a:solidFill>
                </a:rPr>
                <a:t>Example</a:t>
              </a:r>
              <a:r>
                <a:rPr lang="en-US" sz="2000">
                  <a:solidFill>
                    <a:srgbClr val="505050">
                      <a:hueOff val="0"/>
                      <a:satOff val="0"/>
                      <a:lumOff val="0"/>
                      <a:alphaOff val="0"/>
                    </a:srgbClr>
                  </a:solidFill>
                </a:rPr>
                <a:t>: 50% users will go to US North and 50% will go to US South</a:t>
              </a:r>
            </a:p>
          </p:txBody>
        </p:sp>
      </p:grpSp>
    </p:spTree>
    <p:extLst>
      <p:ext uri="{BB962C8B-B14F-4D97-AF65-F5344CB8AC3E}">
        <p14:creationId xmlns:p14="http://schemas.microsoft.com/office/powerpoint/2010/main" val="3758241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a:t>Traffic Manager</a:t>
            </a:r>
            <a:endParaRPr lang="en-US"/>
          </a:p>
        </p:txBody>
      </p:sp>
      <p:grpSp>
        <p:nvGrpSpPr>
          <p:cNvPr id="25" name="Group 24"/>
          <p:cNvGrpSpPr/>
          <p:nvPr/>
        </p:nvGrpSpPr>
        <p:grpSpPr>
          <a:xfrm>
            <a:off x="534167" y="1477693"/>
            <a:ext cx="7116224" cy="1290653"/>
            <a:chOff x="671512" y="1600199"/>
            <a:chExt cx="5498917" cy="2074346"/>
          </a:xfrm>
        </p:grpSpPr>
        <p:sp>
          <p:nvSpPr>
            <p:cNvPr id="26" name="Content Placeholder 2"/>
            <p:cNvSpPr txBox="1">
              <a:spLocks/>
            </p:cNvSpPr>
            <p:nvPr/>
          </p:nvSpPr>
          <p:spPr>
            <a:xfrm>
              <a:off x="671512" y="2514602"/>
              <a:ext cx="5498917" cy="1159943"/>
            </a:xfrm>
            <a:prstGeom prst="rect">
              <a:avLst/>
            </a:prstGeom>
          </p:spPr>
          <p:txBody>
            <a:bodyPr vert="horz" wrap="square" lIns="0" tIns="93211"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39" spc="-31">
                  <a:solidFill>
                    <a:schemeClr val="tx1"/>
                  </a:solidFill>
                </a:rPr>
                <a:t>DNS-based traffic routing service</a:t>
              </a:r>
            </a:p>
            <a:p>
              <a:pPr marL="0" indent="0">
                <a:buNone/>
              </a:pPr>
              <a:r>
                <a:rPr lang="en-US" sz="2039" spc="-31">
                  <a:solidFill>
                    <a:schemeClr val="tx1"/>
                  </a:solidFill>
                </a:rPr>
                <a:t>Active health monitoring and automatic failover</a:t>
              </a:r>
            </a:p>
          </p:txBody>
        </p:sp>
        <p:sp>
          <p:nvSpPr>
            <p:cNvPr id="27" name="Content Placeholder 5"/>
            <p:cNvSpPr txBox="1">
              <a:spLocks/>
            </p:cNvSpPr>
            <p:nvPr/>
          </p:nvSpPr>
          <p:spPr>
            <a:xfrm>
              <a:off x="671513" y="1600199"/>
              <a:ext cx="5498916" cy="914400"/>
            </a:xfrm>
            <a:prstGeom prst="rect">
              <a:avLst/>
            </a:prstGeom>
            <a:solidFill>
              <a:schemeClr val="bg2"/>
            </a:solidFill>
          </p:spPr>
          <p:txBody>
            <a:bodyPr vert="horz" wrap="square" lIns="93211" tIns="93211" rIns="93211" bIns="93211"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55" spc="-71">
                  <a:gradFill>
                    <a:gsLst>
                      <a:gs pos="0">
                        <a:srgbClr val="FFFFFF"/>
                      </a:gs>
                      <a:gs pos="86000">
                        <a:srgbClr val="FFFFFF"/>
                      </a:gs>
                    </a:gsLst>
                    <a:lin ang="5400000" scaled="0"/>
                  </a:gradFill>
                </a:rPr>
                <a:t>Traffic Manager is:</a:t>
              </a:r>
            </a:p>
          </p:txBody>
        </p:sp>
      </p:grpSp>
      <p:sp>
        <p:nvSpPr>
          <p:cNvPr id="29" name="Content Placeholder 2"/>
          <p:cNvSpPr txBox="1">
            <a:spLocks/>
          </p:cNvSpPr>
          <p:nvPr/>
        </p:nvSpPr>
        <p:spPr>
          <a:xfrm>
            <a:off x="534166" y="3537459"/>
            <a:ext cx="7343645" cy="2479070"/>
          </a:xfrm>
          <a:prstGeom prst="rect">
            <a:avLst/>
          </a:prstGeom>
        </p:spPr>
        <p:txBody>
          <a:bodyPr vert="horz" wrap="square" lIns="0" tIns="93211"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None/>
            </a:pPr>
            <a:r>
              <a:rPr lang="en-IE" sz="2000" spc="-31">
                <a:solidFill>
                  <a:schemeClr val="tx1"/>
                </a:solidFill>
              </a:rPr>
              <a:t>Route incoming traffic across multiple Azure services to provide your applications </a:t>
            </a:r>
            <a:r>
              <a:rPr lang="en-IE" sz="2000" b="1" spc="-31">
                <a:solidFill>
                  <a:schemeClr val="tx1"/>
                </a:solidFill>
              </a:rPr>
              <a:t>high performance</a:t>
            </a:r>
          </a:p>
          <a:p>
            <a:pPr marL="0" indent="0">
              <a:lnSpc>
                <a:spcPct val="100000"/>
              </a:lnSpc>
              <a:buNone/>
            </a:pPr>
            <a:r>
              <a:rPr lang="en-IE" sz="2000" spc="-31">
                <a:solidFill>
                  <a:schemeClr val="tx1"/>
                </a:solidFill>
              </a:rPr>
              <a:t>Automatically fail over between deployments, for </a:t>
            </a:r>
            <a:r>
              <a:rPr lang="en-IE" sz="2000" b="1" spc="-31">
                <a:solidFill>
                  <a:schemeClr val="tx1"/>
                </a:solidFill>
              </a:rPr>
              <a:t>high availability</a:t>
            </a:r>
          </a:p>
          <a:p>
            <a:pPr marL="0" indent="0">
              <a:lnSpc>
                <a:spcPct val="100000"/>
              </a:lnSpc>
              <a:buNone/>
            </a:pPr>
            <a:r>
              <a:rPr lang="en-GB" sz="2000" spc="-31">
                <a:solidFill>
                  <a:schemeClr val="tx1"/>
                </a:solidFill>
              </a:rPr>
              <a:t>Manage traffic across cloud and on-premises endpoints for   </a:t>
            </a:r>
            <a:r>
              <a:rPr lang="en-GB" sz="2000" b="1" spc="-31">
                <a:solidFill>
                  <a:schemeClr val="tx1"/>
                </a:solidFill>
              </a:rPr>
              <a:t>hybrid applications</a:t>
            </a:r>
            <a:r>
              <a:rPr lang="en-GB" sz="2000" spc="-31">
                <a:solidFill>
                  <a:schemeClr val="tx1"/>
                </a:solidFill>
              </a:rPr>
              <a:t> and </a:t>
            </a:r>
            <a:r>
              <a:rPr lang="en-GB" sz="2000" b="1" spc="-31">
                <a:solidFill>
                  <a:schemeClr val="tx1"/>
                </a:solidFill>
              </a:rPr>
              <a:t>cloud migration</a:t>
            </a:r>
          </a:p>
          <a:p>
            <a:pPr marL="0" indent="0">
              <a:lnSpc>
                <a:spcPct val="100000"/>
              </a:lnSpc>
              <a:buNone/>
            </a:pPr>
            <a:r>
              <a:rPr lang="en-GB" sz="2000" spc="-31">
                <a:solidFill>
                  <a:schemeClr val="tx1"/>
                </a:solidFill>
              </a:rPr>
              <a:t>Easily add/remove deployments from active use, allowing  </a:t>
            </a:r>
            <a:r>
              <a:rPr lang="en-GB" sz="2000" b="1" spc="-31">
                <a:solidFill>
                  <a:schemeClr val="tx1"/>
                </a:solidFill>
              </a:rPr>
              <a:t>seamless upgrades</a:t>
            </a:r>
            <a:endParaRPr lang="en-US" sz="2000" b="1" spc="-31">
              <a:solidFill>
                <a:schemeClr val="tx1"/>
              </a:solidFill>
            </a:endParaRPr>
          </a:p>
        </p:txBody>
      </p:sp>
      <p:sp>
        <p:nvSpPr>
          <p:cNvPr id="30" name="Content Placeholder 5"/>
          <p:cNvSpPr txBox="1">
            <a:spLocks/>
          </p:cNvSpPr>
          <p:nvPr/>
        </p:nvSpPr>
        <p:spPr>
          <a:xfrm>
            <a:off x="534168" y="2921186"/>
            <a:ext cx="7116223" cy="567443"/>
          </a:xfrm>
          <a:prstGeom prst="rect">
            <a:avLst/>
          </a:prstGeom>
          <a:solidFill>
            <a:schemeClr val="bg2"/>
          </a:solidFill>
        </p:spPr>
        <p:txBody>
          <a:bodyPr vert="horz" wrap="square" lIns="93211" tIns="93211" rIns="93211" bIns="93211"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55" spc="-71">
                <a:gradFill>
                  <a:gsLst>
                    <a:gs pos="0">
                      <a:srgbClr val="FFFFFF"/>
                    </a:gs>
                    <a:gs pos="86000">
                      <a:srgbClr val="FFFFFF"/>
                    </a:gs>
                  </a:gsLst>
                  <a:lin ang="5400000" scaled="0"/>
                </a:gradFill>
              </a:rPr>
              <a:t>With Traffic Manager, you can:</a:t>
            </a:r>
          </a:p>
        </p:txBody>
      </p:sp>
      <p:sp>
        <p:nvSpPr>
          <p:cNvPr id="22" name="Rectangle 21"/>
          <p:cNvSpPr/>
          <p:nvPr/>
        </p:nvSpPr>
        <p:spPr>
          <a:xfrm>
            <a:off x="8023594" y="1487140"/>
            <a:ext cx="4136667" cy="559491"/>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93248" rIns="93248" bIns="93248" numCol="1" spcCol="0" rtlCol="0" fromWordArt="0" anchor="ctr" anchorCtr="0" forceAA="0" compatLnSpc="1">
            <a:prstTxWarp prst="textNoShape">
              <a:avLst/>
            </a:prstTxWarp>
            <a:noAutofit/>
          </a:bodyPr>
          <a:lstStyle/>
          <a:p>
            <a:pPr algn="ctr" defTabSz="932197" fontAlgn="base">
              <a:lnSpc>
                <a:spcPct val="90000"/>
              </a:lnSpc>
              <a:spcBef>
                <a:spcPts val="816"/>
              </a:spcBef>
              <a:spcAft>
                <a:spcPct val="0"/>
              </a:spcAft>
            </a:pPr>
            <a:r>
              <a:rPr lang="en-US" sz="2040" spc="-10">
                <a:gradFill>
                  <a:gsLst>
                    <a:gs pos="86726">
                      <a:srgbClr val="EFEFEF"/>
                    </a:gs>
                    <a:gs pos="36283">
                      <a:srgbClr val="EFEFEF"/>
                    </a:gs>
                  </a:gsLst>
                  <a:lin ang="5400000" scaled="0"/>
                </a:gradFill>
                <a:cs typeface="Segoe UI" panose="020B0502040204020203" pitchFamily="34" charset="0"/>
              </a:rPr>
              <a:t>www.contoso.com</a:t>
            </a:r>
          </a:p>
        </p:txBody>
      </p:sp>
      <p:cxnSp>
        <p:nvCxnSpPr>
          <p:cNvPr id="23" name="Straight Arrow Connector 22"/>
          <p:cNvCxnSpPr>
            <a:stCxn id="22" idx="2"/>
            <a:endCxn id="33" idx="0"/>
          </p:cNvCxnSpPr>
          <p:nvPr/>
        </p:nvCxnSpPr>
        <p:spPr>
          <a:xfrm>
            <a:off x="10091928" y="2046631"/>
            <a:ext cx="0" cy="842691"/>
          </a:xfrm>
          <a:prstGeom prst="straightConnector1">
            <a:avLst/>
          </a:prstGeom>
          <a:noFill/>
          <a:ln w="44450" cap="rnd" cmpd="sng" algn="ctr">
            <a:solidFill>
              <a:schemeClr val="tx1"/>
            </a:solidFill>
            <a:prstDash val="sysDot"/>
            <a:headEnd type="none" w="med" len="sm"/>
            <a:tailEnd type="triangle" w="med" len="sm"/>
          </a:ln>
          <a:effectLst/>
        </p:spPr>
      </p:cxnSp>
      <p:sp>
        <p:nvSpPr>
          <p:cNvPr id="24" name="TextBox 23"/>
          <p:cNvSpPr txBox="1"/>
          <p:nvPr/>
        </p:nvSpPr>
        <p:spPr>
          <a:xfrm>
            <a:off x="10116970" y="2223270"/>
            <a:ext cx="827489" cy="318245"/>
          </a:xfrm>
          <a:prstGeom prst="rect">
            <a:avLst/>
          </a:prstGeom>
          <a:noFill/>
        </p:spPr>
        <p:txBody>
          <a:bodyPr wrap="none" rtlCol="0">
            <a:spAutoFit/>
          </a:bodyPr>
          <a:lstStyle/>
          <a:p>
            <a:r>
              <a:rPr lang="en-US" sz="1428"/>
              <a:t>CNAME</a:t>
            </a:r>
            <a:endParaRPr lang="en-US" sz="1873"/>
          </a:p>
        </p:txBody>
      </p:sp>
      <p:sp>
        <p:nvSpPr>
          <p:cNvPr id="31" name="Rectangle 30"/>
          <p:cNvSpPr/>
          <p:nvPr/>
        </p:nvSpPr>
        <p:spPr>
          <a:xfrm>
            <a:off x="10926751" y="5806105"/>
            <a:ext cx="1233510" cy="676789"/>
          </a:xfrm>
          <a:prstGeom prst="rect">
            <a:avLst/>
          </a:prstGeom>
          <a:solidFill>
            <a:schemeClr val="accent6"/>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93248" rIns="93248" bIns="93248" numCol="1" spcCol="0" rtlCol="0" fromWordArt="0" anchor="ctr" anchorCtr="0" forceAA="0" compatLnSpc="1">
            <a:prstTxWarp prst="textNoShape">
              <a:avLst/>
            </a:prstTxWarp>
            <a:noAutofit/>
          </a:bodyPr>
          <a:lstStyle/>
          <a:p>
            <a:pPr algn="ctr" defTabSz="932197" fontAlgn="base">
              <a:lnSpc>
                <a:spcPct val="90000"/>
              </a:lnSpc>
              <a:spcBef>
                <a:spcPct val="0"/>
              </a:spcBef>
              <a:spcAft>
                <a:spcPct val="0"/>
              </a:spcAft>
            </a:pPr>
            <a:r>
              <a:rPr lang="en-US" sz="1632" spc="-10">
                <a:solidFill>
                  <a:srgbClr val="FFFFFF"/>
                </a:solidFill>
                <a:effectLst>
                  <a:outerShdw blurRad="38100" dist="38100" dir="2700000" algn="tl">
                    <a:srgbClr val="000000">
                      <a:alpha val="43137"/>
                    </a:srgbClr>
                  </a:outerShdw>
                </a:effectLst>
                <a:cs typeface="Segoe UI" panose="020B0502040204020203" pitchFamily="34" charset="0"/>
              </a:rPr>
              <a:t>Non-Azure</a:t>
            </a:r>
          </a:p>
          <a:p>
            <a:pPr algn="ctr" defTabSz="932197" fontAlgn="base">
              <a:lnSpc>
                <a:spcPct val="90000"/>
              </a:lnSpc>
              <a:spcBef>
                <a:spcPct val="0"/>
              </a:spcBef>
              <a:spcAft>
                <a:spcPct val="0"/>
              </a:spcAft>
            </a:pPr>
            <a:r>
              <a:rPr lang="en-US" sz="1632" spc="-10">
                <a:solidFill>
                  <a:srgbClr val="FFFFFF"/>
                </a:solidFill>
                <a:effectLst>
                  <a:outerShdw blurRad="38100" dist="38100" dir="2700000" algn="tl">
                    <a:srgbClr val="000000">
                      <a:alpha val="43137"/>
                    </a:srgbClr>
                  </a:outerShdw>
                </a:effectLst>
                <a:cs typeface="Segoe UI" panose="020B0502040204020203" pitchFamily="34" charset="0"/>
              </a:rPr>
              <a:t>endpoints</a:t>
            </a:r>
          </a:p>
        </p:txBody>
      </p:sp>
      <p:sp>
        <p:nvSpPr>
          <p:cNvPr id="32" name="TextBox 31"/>
          <p:cNvSpPr txBox="1"/>
          <p:nvPr/>
        </p:nvSpPr>
        <p:spPr>
          <a:xfrm>
            <a:off x="8023594" y="3740366"/>
            <a:ext cx="4136667" cy="1110346"/>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93248" rIns="93248" bIns="93248" numCol="1" spcCol="0" rtlCol="0" fromWordArt="0" anchor="ctr" anchorCtr="0" forceAA="0" compatLnSpc="1">
            <a:prstTxWarp prst="textNoShape">
              <a:avLst/>
            </a:prstTxWarp>
            <a:noAutofit/>
          </a:bodyPr>
          <a:lstStyle>
            <a:defPPr>
              <a:defRPr lang="en-US"/>
            </a:defPPr>
            <a:lvl1pPr defTabSz="914099" fontAlgn="base">
              <a:lnSpc>
                <a:spcPct val="90000"/>
              </a:lnSpc>
              <a:spcBef>
                <a:spcPct val="0"/>
              </a:spcBef>
              <a:spcAft>
                <a:spcPct val="0"/>
              </a:spcAft>
              <a:defRPr sz="1400" spc="-10">
                <a:gradFill>
                  <a:gsLst>
                    <a:gs pos="86726">
                      <a:srgbClr val="EFEFEF"/>
                    </a:gs>
                    <a:gs pos="36283">
                      <a:srgbClr val="EFEFEF"/>
                    </a:gs>
                  </a:gsLst>
                  <a:lin ang="5400000" scaled="0"/>
                </a:gradFill>
                <a:cs typeface="Segoe UI"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a:spcBef>
                <a:spcPts val="816"/>
              </a:spcBef>
            </a:pPr>
            <a:r>
              <a:rPr lang="en-US" sz="2040"/>
              <a:t>Traffic routing</a:t>
            </a:r>
          </a:p>
          <a:p>
            <a:pPr algn="ctr">
              <a:spcBef>
                <a:spcPts val="816"/>
              </a:spcBef>
            </a:pPr>
            <a:r>
              <a:rPr lang="en-US" sz="2040"/>
              <a:t>Endpoint monitoring</a:t>
            </a:r>
          </a:p>
        </p:txBody>
      </p:sp>
      <p:sp>
        <p:nvSpPr>
          <p:cNvPr id="33" name="Rectangle 32"/>
          <p:cNvSpPr/>
          <p:nvPr/>
        </p:nvSpPr>
        <p:spPr>
          <a:xfrm>
            <a:off x="8023594" y="2889321"/>
            <a:ext cx="4136667" cy="676789"/>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93248" rIns="93248" bIns="93248" numCol="1" spcCol="0" rtlCol="0" fromWordArt="0" anchor="ctr" anchorCtr="0" forceAA="0" compatLnSpc="1">
            <a:prstTxWarp prst="textNoShape">
              <a:avLst/>
            </a:prstTxWarp>
            <a:noAutofit/>
          </a:bodyPr>
          <a:lstStyle/>
          <a:p>
            <a:pPr algn="ctr" defTabSz="932197" fontAlgn="base">
              <a:lnSpc>
                <a:spcPct val="90000"/>
              </a:lnSpc>
              <a:spcBef>
                <a:spcPts val="816"/>
              </a:spcBef>
              <a:spcAft>
                <a:spcPct val="0"/>
              </a:spcAft>
            </a:pPr>
            <a:r>
              <a:rPr lang="en-US" sz="2040" spc="-10">
                <a:gradFill>
                  <a:gsLst>
                    <a:gs pos="86726">
                      <a:srgbClr val="EFEFEF"/>
                    </a:gs>
                    <a:gs pos="36283">
                      <a:srgbClr val="EFEFEF"/>
                    </a:gs>
                  </a:gsLst>
                  <a:lin ang="5400000" scaled="0"/>
                </a:gradFill>
                <a:cs typeface="Segoe UI" panose="020B0502040204020203" pitchFamily="34" charset="0"/>
              </a:rPr>
              <a:t>contoso.trafficmanager.net</a:t>
            </a:r>
          </a:p>
        </p:txBody>
      </p:sp>
      <p:sp>
        <p:nvSpPr>
          <p:cNvPr id="37" name="Rectangle 36"/>
          <p:cNvSpPr/>
          <p:nvPr/>
        </p:nvSpPr>
        <p:spPr>
          <a:xfrm>
            <a:off x="8023594" y="5806105"/>
            <a:ext cx="1233510" cy="676789"/>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93248" rIns="93248" bIns="93248" numCol="1" spcCol="0" rtlCol="0" fromWordArt="0" anchor="ctr" anchorCtr="0" forceAA="0" compatLnSpc="1">
            <a:prstTxWarp prst="textNoShape">
              <a:avLst/>
            </a:prstTxWarp>
            <a:noAutofit/>
          </a:bodyPr>
          <a:lstStyle/>
          <a:p>
            <a:pPr algn="ctr" defTabSz="932197" fontAlgn="base">
              <a:lnSpc>
                <a:spcPct val="90000"/>
              </a:lnSpc>
              <a:spcBef>
                <a:spcPct val="0"/>
              </a:spcBef>
              <a:spcAft>
                <a:spcPct val="0"/>
              </a:spcAft>
            </a:pPr>
            <a:r>
              <a:rPr lang="en-US" sz="1632" spc="-10">
                <a:gradFill>
                  <a:gsLst>
                    <a:gs pos="86726">
                      <a:srgbClr val="EFEFEF"/>
                    </a:gs>
                    <a:gs pos="36283">
                      <a:srgbClr val="EFEFEF"/>
                    </a:gs>
                  </a:gsLst>
                  <a:lin ang="5400000" scaled="0"/>
                </a:gradFill>
                <a:cs typeface="Segoe UI" panose="020B0502040204020203" pitchFamily="34" charset="0"/>
              </a:rPr>
              <a:t>Cloud service</a:t>
            </a:r>
          </a:p>
        </p:txBody>
      </p:sp>
      <p:cxnSp>
        <p:nvCxnSpPr>
          <p:cNvPr id="38" name="Straight Arrow Connector 37"/>
          <p:cNvCxnSpPr>
            <a:stCxn id="32" idx="2"/>
          </p:cNvCxnSpPr>
          <p:nvPr/>
        </p:nvCxnSpPr>
        <p:spPr>
          <a:xfrm flipH="1">
            <a:off x="8741526" y="4850712"/>
            <a:ext cx="1350402" cy="955393"/>
          </a:xfrm>
          <a:prstGeom prst="straightConnector1">
            <a:avLst/>
          </a:prstGeom>
          <a:noFill/>
          <a:ln w="44450" cap="rnd" cmpd="sng" algn="ctr">
            <a:solidFill>
              <a:schemeClr val="tx1"/>
            </a:solidFill>
            <a:prstDash val="sysDot"/>
            <a:headEnd type="none" w="med" len="sm"/>
            <a:tailEnd type="triangle" w="med" len="sm"/>
          </a:ln>
          <a:effectLst/>
        </p:spPr>
      </p:cxnSp>
      <p:cxnSp>
        <p:nvCxnSpPr>
          <p:cNvPr id="39" name="Straight Arrow Connector 38"/>
          <p:cNvCxnSpPr>
            <a:stCxn id="32" idx="2"/>
            <a:endCxn id="31" idx="0"/>
          </p:cNvCxnSpPr>
          <p:nvPr/>
        </p:nvCxnSpPr>
        <p:spPr>
          <a:xfrm>
            <a:off x="10091928" y="4850712"/>
            <a:ext cx="1451578" cy="955393"/>
          </a:xfrm>
          <a:prstGeom prst="straightConnector1">
            <a:avLst/>
          </a:prstGeom>
          <a:noFill/>
          <a:ln w="44450" cap="rnd" cmpd="sng" algn="ctr">
            <a:solidFill>
              <a:schemeClr val="tx1"/>
            </a:solidFill>
            <a:prstDash val="sysDot"/>
            <a:headEnd type="none" w="med" len="sm"/>
            <a:tailEnd type="triangle" w="med" len="sm"/>
          </a:ln>
          <a:effectLst/>
        </p:spPr>
      </p:cxnSp>
      <p:sp>
        <p:nvSpPr>
          <p:cNvPr id="41" name="Rectangle 40"/>
          <p:cNvSpPr/>
          <p:nvPr/>
        </p:nvSpPr>
        <p:spPr>
          <a:xfrm>
            <a:off x="9402886" y="5806105"/>
            <a:ext cx="1387700" cy="676789"/>
          </a:xfrm>
          <a:prstGeom prst="rect">
            <a:avLst/>
          </a:prstGeom>
          <a:solidFill>
            <a:schemeClr val="accent1"/>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8" tIns="93248" rIns="93248" bIns="93248" numCol="1" spcCol="0" rtlCol="0" fromWordArt="0" anchor="ctr" anchorCtr="0" forceAA="0" compatLnSpc="1">
            <a:prstTxWarp prst="textNoShape">
              <a:avLst/>
            </a:prstTxWarp>
            <a:noAutofit/>
          </a:bodyPr>
          <a:lstStyle/>
          <a:p>
            <a:pPr algn="ctr" defTabSz="932197" fontAlgn="base">
              <a:lnSpc>
                <a:spcPct val="90000"/>
              </a:lnSpc>
              <a:spcBef>
                <a:spcPct val="0"/>
              </a:spcBef>
              <a:spcAft>
                <a:spcPct val="0"/>
              </a:spcAft>
            </a:pPr>
            <a:r>
              <a:rPr lang="en-US" sz="1632" spc="-10">
                <a:gradFill>
                  <a:gsLst>
                    <a:gs pos="86726">
                      <a:srgbClr val="EFEFEF"/>
                    </a:gs>
                    <a:gs pos="36283">
                      <a:srgbClr val="EFEFEF"/>
                    </a:gs>
                  </a:gsLst>
                  <a:lin ang="5400000" scaled="0"/>
                </a:gradFill>
                <a:cs typeface="Segoe UI" panose="020B0502040204020203" pitchFamily="34" charset="0"/>
              </a:rPr>
              <a:t>Web app</a:t>
            </a:r>
          </a:p>
        </p:txBody>
      </p:sp>
      <p:cxnSp>
        <p:nvCxnSpPr>
          <p:cNvPr id="42" name="Straight Arrow Connector 41"/>
          <p:cNvCxnSpPr>
            <a:stCxn id="32" idx="2"/>
            <a:endCxn id="41" idx="0"/>
          </p:cNvCxnSpPr>
          <p:nvPr/>
        </p:nvCxnSpPr>
        <p:spPr>
          <a:xfrm>
            <a:off x="10091929" y="4850712"/>
            <a:ext cx="4807" cy="955393"/>
          </a:xfrm>
          <a:prstGeom prst="straightConnector1">
            <a:avLst/>
          </a:prstGeom>
          <a:noFill/>
          <a:ln w="44450" cap="rnd" cmpd="sng" algn="ctr">
            <a:solidFill>
              <a:schemeClr val="tx1"/>
            </a:solidFill>
            <a:prstDash val="sysDot"/>
            <a:headEnd type="none" w="med" len="sm"/>
            <a:tailEnd type="triangle" w="med" len="sm"/>
          </a:ln>
          <a:effectLst/>
        </p:spPr>
      </p:cxnSp>
    </p:spTree>
    <p:extLst>
      <p:ext uri="{BB962C8B-B14F-4D97-AF65-F5344CB8AC3E}">
        <p14:creationId xmlns:p14="http://schemas.microsoft.com/office/powerpoint/2010/main" val="415775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168" y="1212851"/>
            <a:ext cx="11157777" cy="3440942"/>
          </a:xfrm>
        </p:spPr>
        <p:txBody>
          <a:bodyPr/>
          <a:lstStyle/>
          <a:p>
            <a:r>
              <a:rPr lang="en-US">
                <a:solidFill>
                  <a:schemeClr val="tx2"/>
                </a:solidFill>
              </a:rPr>
              <a:t>Only a single traffic routing method can be selected in a profile</a:t>
            </a:r>
          </a:p>
          <a:p>
            <a:r>
              <a:rPr lang="en-US">
                <a:solidFill>
                  <a:schemeClr val="tx2"/>
                </a:solidFill>
              </a:rPr>
              <a:t>Routing methods can be changed at any time</a:t>
            </a:r>
          </a:p>
          <a:p>
            <a:r>
              <a:rPr lang="en-US">
                <a:solidFill>
                  <a:schemeClr val="tx2"/>
                </a:solidFill>
              </a:rPr>
              <a:t>Changes go into effect within one minute, with no downtime</a:t>
            </a:r>
          </a:p>
          <a:p>
            <a:endParaRPr lang="en-US" sz="3200">
              <a:solidFill>
                <a:schemeClr val="tx2"/>
              </a:solidFill>
            </a:endParaRPr>
          </a:p>
        </p:txBody>
      </p:sp>
      <p:sp>
        <p:nvSpPr>
          <p:cNvPr id="5" name="Title 4"/>
          <p:cNvSpPr>
            <a:spLocks noGrp="1"/>
          </p:cNvSpPr>
          <p:nvPr>
            <p:ph type="title"/>
          </p:nvPr>
        </p:nvSpPr>
        <p:spPr/>
        <p:txBody>
          <a:bodyPr/>
          <a:lstStyle/>
          <a:p>
            <a:r>
              <a:rPr lang="en-US" sz="4800"/>
              <a:t>Profile details</a:t>
            </a:r>
          </a:p>
        </p:txBody>
      </p:sp>
    </p:spTree>
    <p:extLst>
      <p:ext uri="{BB962C8B-B14F-4D97-AF65-F5344CB8AC3E}">
        <p14:creationId xmlns:p14="http://schemas.microsoft.com/office/powerpoint/2010/main" val="373739521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11702553" cy="3508653"/>
          </a:xfrm>
        </p:spPr>
        <p:txBody>
          <a:bodyPr/>
          <a:lstStyle/>
          <a:p>
            <a:r>
              <a:rPr lang="en-US">
                <a:solidFill>
                  <a:schemeClr val="tx2"/>
                </a:solidFill>
              </a:rPr>
              <a:t>UDR can now be applied to the Gateway subnet</a:t>
            </a:r>
          </a:p>
          <a:p>
            <a:r>
              <a:rPr lang="en-US">
                <a:solidFill>
                  <a:schemeClr val="tx2"/>
                </a:solidFill>
              </a:rPr>
              <a:t>UDR only affects outbound traffic</a:t>
            </a:r>
          </a:p>
          <a:p>
            <a:r>
              <a:rPr lang="en-US">
                <a:solidFill>
                  <a:schemeClr val="tx2"/>
                </a:solidFill>
              </a:rPr>
              <a:t>Route decisions made based on Longest                   Prefix Match (LPM)</a:t>
            </a:r>
          </a:p>
          <a:p>
            <a:r>
              <a:rPr lang="en-US">
                <a:solidFill>
                  <a:schemeClr val="tx2"/>
                </a:solidFill>
              </a:rPr>
              <a:t>If LPM matches, then UDR -&gt;BGP-&gt;System route            in priority order</a:t>
            </a:r>
          </a:p>
        </p:txBody>
      </p:sp>
      <p:sp>
        <p:nvSpPr>
          <p:cNvPr id="2" name="Title 1"/>
          <p:cNvSpPr>
            <a:spLocks noGrp="1"/>
          </p:cNvSpPr>
          <p:nvPr>
            <p:ph type="title"/>
          </p:nvPr>
        </p:nvSpPr>
        <p:spPr/>
        <p:txBody>
          <a:bodyPr/>
          <a:lstStyle/>
          <a:p>
            <a:r>
              <a:rPr lang="en-US"/>
              <a:t>User-defined route limitations</a:t>
            </a:r>
          </a:p>
        </p:txBody>
      </p:sp>
    </p:spTree>
    <p:extLst>
      <p:ext uri="{BB962C8B-B14F-4D97-AF65-F5344CB8AC3E}">
        <p14:creationId xmlns:p14="http://schemas.microsoft.com/office/powerpoint/2010/main" val="3753248470"/>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00" name="Text Placeholder 5"/>
          <p:cNvSpPr>
            <a:spLocks noGrp="1"/>
          </p:cNvSpPr>
          <p:nvPr>
            <p:ph type="body" sz="quarter" idx="10"/>
          </p:nvPr>
        </p:nvSpPr>
        <p:spPr>
          <a:xfrm>
            <a:off x="366169" y="1212851"/>
            <a:ext cx="5277666" cy="3370153"/>
          </a:xfrm>
        </p:spPr>
        <p:txBody>
          <a:bodyPr/>
          <a:lstStyle/>
          <a:p>
            <a:pPr marL="0" indent="0">
              <a:buNone/>
            </a:pPr>
            <a:r>
              <a:rPr lang="en-US" sz="2800">
                <a:solidFill>
                  <a:srgbClr val="0078D7"/>
                </a:solidFill>
                <a:latin typeface="+mn-lt"/>
              </a:rPr>
              <a:t>Manage user traffic to your applications with high flexibility</a:t>
            </a:r>
          </a:p>
          <a:p>
            <a:endParaRPr lang="en-US" sz="2800"/>
          </a:p>
          <a:p>
            <a:r>
              <a:rPr lang="en-US" sz="2000">
                <a:solidFill>
                  <a:srgbClr val="0078D7"/>
                </a:solidFill>
                <a:latin typeface="+mn-lt"/>
              </a:rPr>
              <a:t>Example: </a:t>
            </a:r>
            <a:r>
              <a:rPr lang="en-GB" sz="2000">
                <a:solidFill>
                  <a:schemeClr val="tx1"/>
                </a:solidFill>
              </a:rPr>
              <a:t>Cross-region failover within                a Geo, plus in-region </a:t>
            </a:r>
            <a:r>
              <a:rPr lang="en-GB" sz="2000" err="1">
                <a:solidFill>
                  <a:schemeClr val="tx1"/>
                </a:solidFill>
              </a:rPr>
              <a:t>flighting</a:t>
            </a:r>
            <a:endParaRPr lang="en-GB" sz="2000">
              <a:solidFill>
                <a:schemeClr val="tx1"/>
              </a:solidFill>
            </a:endParaRPr>
          </a:p>
          <a:p>
            <a:endParaRPr lang="en-US" sz="2800"/>
          </a:p>
          <a:p>
            <a:endParaRPr lang="en-US" sz="2800"/>
          </a:p>
          <a:p>
            <a:pPr lvl="1"/>
            <a:endParaRPr lang="en-US" sz="1100"/>
          </a:p>
          <a:p>
            <a:pPr lvl="1"/>
            <a:endParaRPr lang="en-US" sz="1100"/>
          </a:p>
        </p:txBody>
      </p:sp>
      <p:sp>
        <p:nvSpPr>
          <p:cNvPr id="3" name="Title 2"/>
          <p:cNvSpPr>
            <a:spLocks noGrp="1"/>
          </p:cNvSpPr>
          <p:nvPr>
            <p:ph type="title"/>
          </p:nvPr>
        </p:nvSpPr>
        <p:spPr/>
        <p:txBody>
          <a:bodyPr/>
          <a:lstStyle/>
          <a:p>
            <a:r>
              <a:rPr lang="en-US" sz="4800"/>
              <a:t>Traffic Manager – Nested </a:t>
            </a:r>
            <a:r>
              <a:rPr lang="en-US"/>
              <a:t>p</a:t>
            </a:r>
            <a:r>
              <a:rPr lang="en-US" sz="4800"/>
              <a:t>rofiles </a:t>
            </a:r>
          </a:p>
        </p:txBody>
      </p:sp>
      <p:sp>
        <p:nvSpPr>
          <p:cNvPr id="1231" name="Oval 1230"/>
          <p:cNvSpPr/>
          <p:nvPr/>
        </p:nvSpPr>
        <p:spPr bwMode="auto">
          <a:xfrm>
            <a:off x="3812069" y="5273315"/>
            <a:ext cx="248639" cy="22285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IE" sz="2000">
              <a:solidFill>
                <a:schemeClr val="tx1"/>
              </a:solidFill>
            </a:endParaRPr>
          </a:p>
        </p:txBody>
      </p:sp>
      <p:sp>
        <p:nvSpPr>
          <p:cNvPr id="1232" name="Oval 1231"/>
          <p:cNvSpPr/>
          <p:nvPr/>
        </p:nvSpPr>
        <p:spPr bwMode="auto">
          <a:xfrm>
            <a:off x="4227831" y="5273315"/>
            <a:ext cx="248639" cy="22285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IE" sz="2000">
              <a:solidFill>
                <a:schemeClr val="tx1"/>
              </a:solidFill>
            </a:endParaRPr>
          </a:p>
        </p:txBody>
      </p:sp>
      <p:sp>
        <p:nvSpPr>
          <p:cNvPr id="1233" name="Oval 1232"/>
          <p:cNvSpPr/>
          <p:nvPr/>
        </p:nvSpPr>
        <p:spPr bwMode="auto">
          <a:xfrm>
            <a:off x="4643593" y="5273315"/>
            <a:ext cx="248639" cy="222859"/>
          </a:xfrm>
          <a:prstGeom prst="ellipse">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IE" sz="2000">
              <a:solidFill>
                <a:schemeClr val="tx1"/>
              </a:solidFill>
            </a:endParaRPr>
          </a:p>
        </p:txBody>
      </p:sp>
      <p:sp>
        <p:nvSpPr>
          <p:cNvPr id="1234" name="Oval 1233"/>
          <p:cNvSpPr/>
          <p:nvPr/>
        </p:nvSpPr>
        <p:spPr bwMode="auto">
          <a:xfrm>
            <a:off x="4227831" y="4381877"/>
            <a:ext cx="248639" cy="222859"/>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IE" sz="2000">
              <a:solidFill>
                <a:schemeClr val="tx1"/>
              </a:solidFill>
            </a:endParaRPr>
          </a:p>
        </p:txBody>
      </p:sp>
      <p:sp>
        <p:nvSpPr>
          <p:cNvPr id="1236" name="Oval 1235"/>
          <p:cNvSpPr/>
          <p:nvPr/>
        </p:nvSpPr>
        <p:spPr bwMode="auto">
          <a:xfrm>
            <a:off x="5101305" y="5273315"/>
            <a:ext cx="248639" cy="22285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IE" sz="2000">
              <a:solidFill>
                <a:schemeClr val="tx1"/>
              </a:solidFill>
            </a:endParaRPr>
          </a:p>
        </p:txBody>
      </p:sp>
      <p:sp>
        <p:nvSpPr>
          <p:cNvPr id="1237" name="Oval 1236"/>
          <p:cNvSpPr/>
          <p:nvPr/>
        </p:nvSpPr>
        <p:spPr bwMode="auto">
          <a:xfrm>
            <a:off x="5517067" y="5273315"/>
            <a:ext cx="248639" cy="22285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IE" sz="2000">
              <a:solidFill>
                <a:schemeClr val="tx1"/>
              </a:solidFill>
            </a:endParaRPr>
          </a:p>
        </p:txBody>
      </p:sp>
      <p:sp>
        <p:nvSpPr>
          <p:cNvPr id="1238" name="Oval 1237"/>
          <p:cNvSpPr/>
          <p:nvPr/>
        </p:nvSpPr>
        <p:spPr bwMode="auto">
          <a:xfrm>
            <a:off x="5932829" y="5273315"/>
            <a:ext cx="248639" cy="222859"/>
          </a:xfrm>
          <a:prstGeom prst="ellipse">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IE" sz="2000">
              <a:solidFill>
                <a:schemeClr val="tx1"/>
              </a:solidFill>
            </a:endParaRPr>
          </a:p>
        </p:txBody>
      </p:sp>
      <p:sp>
        <p:nvSpPr>
          <p:cNvPr id="1239" name="Oval 1238"/>
          <p:cNvSpPr/>
          <p:nvPr/>
        </p:nvSpPr>
        <p:spPr bwMode="auto">
          <a:xfrm>
            <a:off x="5517067" y="4381877"/>
            <a:ext cx="248639" cy="222859"/>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IE" sz="2000">
              <a:solidFill>
                <a:schemeClr val="tx1"/>
              </a:solidFill>
            </a:endParaRPr>
          </a:p>
        </p:txBody>
      </p:sp>
      <p:sp>
        <p:nvSpPr>
          <p:cNvPr id="1240" name="Oval 1239"/>
          <p:cNvSpPr/>
          <p:nvPr/>
        </p:nvSpPr>
        <p:spPr bwMode="auto">
          <a:xfrm>
            <a:off x="6761627" y="5278867"/>
            <a:ext cx="248639" cy="22285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IE" sz="2000">
              <a:solidFill>
                <a:schemeClr val="tx1"/>
              </a:solidFill>
            </a:endParaRPr>
          </a:p>
        </p:txBody>
      </p:sp>
      <p:sp>
        <p:nvSpPr>
          <p:cNvPr id="1241" name="Oval 1240"/>
          <p:cNvSpPr/>
          <p:nvPr/>
        </p:nvSpPr>
        <p:spPr bwMode="auto">
          <a:xfrm>
            <a:off x="7177389" y="5278867"/>
            <a:ext cx="248639" cy="22285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IE" sz="2000">
              <a:solidFill>
                <a:schemeClr val="tx1"/>
              </a:solidFill>
            </a:endParaRPr>
          </a:p>
        </p:txBody>
      </p:sp>
      <p:sp>
        <p:nvSpPr>
          <p:cNvPr id="1242" name="Oval 1241"/>
          <p:cNvSpPr/>
          <p:nvPr/>
        </p:nvSpPr>
        <p:spPr bwMode="auto">
          <a:xfrm>
            <a:off x="7593151" y="5278867"/>
            <a:ext cx="248639" cy="222859"/>
          </a:xfrm>
          <a:prstGeom prst="ellipse">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IE" sz="2000">
              <a:solidFill>
                <a:schemeClr val="tx1"/>
              </a:solidFill>
            </a:endParaRPr>
          </a:p>
        </p:txBody>
      </p:sp>
      <p:sp>
        <p:nvSpPr>
          <p:cNvPr id="1243" name="Oval 1242"/>
          <p:cNvSpPr/>
          <p:nvPr/>
        </p:nvSpPr>
        <p:spPr bwMode="auto">
          <a:xfrm>
            <a:off x="7177389" y="4387430"/>
            <a:ext cx="248639" cy="222859"/>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IE" sz="2000">
              <a:solidFill>
                <a:schemeClr val="tx1"/>
              </a:solidFill>
            </a:endParaRPr>
          </a:p>
        </p:txBody>
      </p:sp>
      <p:sp>
        <p:nvSpPr>
          <p:cNvPr id="1244" name="Oval 1243"/>
          <p:cNvSpPr/>
          <p:nvPr/>
        </p:nvSpPr>
        <p:spPr bwMode="auto">
          <a:xfrm>
            <a:off x="8087705" y="5273315"/>
            <a:ext cx="248639" cy="22285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IE" sz="2000">
              <a:solidFill>
                <a:schemeClr val="tx1"/>
              </a:solidFill>
            </a:endParaRPr>
          </a:p>
        </p:txBody>
      </p:sp>
      <p:sp>
        <p:nvSpPr>
          <p:cNvPr id="1245" name="Oval 1244"/>
          <p:cNvSpPr/>
          <p:nvPr/>
        </p:nvSpPr>
        <p:spPr bwMode="auto">
          <a:xfrm>
            <a:off x="8503466" y="5273315"/>
            <a:ext cx="248639" cy="22285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IE" sz="2000">
              <a:solidFill>
                <a:schemeClr val="tx1"/>
              </a:solidFill>
            </a:endParaRPr>
          </a:p>
        </p:txBody>
      </p:sp>
      <p:sp>
        <p:nvSpPr>
          <p:cNvPr id="1246" name="Oval 1245"/>
          <p:cNvSpPr/>
          <p:nvPr/>
        </p:nvSpPr>
        <p:spPr bwMode="auto">
          <a:xfrm>
            <a:off x="8919228" y="5273315"/>
            <a:ext cx="248639" cy="222859"/>
          </a:xfrm>
          <a:prstGeom prst="ellipse">
            <a:avLst/>
          </a:prstGeom>
          <a:noFill/>
          <a:ln w="254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IE" sz="2000">
              <a:solidFill>
                <a:schemeClr val="tx1"/>
              </a:solidFill>
            </a:endParaRPr>
          </a:p>
        </p:txBody>
      </p:sp>
      <p:sp>
        <p:nvSpPr>
          <p:cNvPr id="1247" name="Oval 1246"/>
          <p:cNvSpPr/>
          <p:nvPr/>
        </p:nvSpPr>
        <p:spPr bwMode="auto">
          <a:xfrm>
            <a:off x="8503466" y="4381877"/>
            <a:ext cx="248639" cy="222859"/>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IE" sz="2000">
              <a:solidFill>
                <a:schemeClr val="tx1"/>
              </a:solidFill>
            </a:endParaRPr>
          </a:p>
        </p:txBody>
      </p:sp>
      <p:sp>
        <p:nvSpPr>
          <p:cNvPr id="1248" name="Oval 1247"/>
          <p:cNvSpPr/>
          <p:nvPr/>
        </p:nvSpPr>
        <p:spPr bwMode="auto">
          <a:xfrm>
            <a:off x="4855391" y="3495235"/>
            <a:ext cx="248639" cy="222859"/>
          </a:xfrm>
          <a:prstGeom prst="ellipse">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IE" sz="2000">
              <a:solidFill>
                <a:schemeClr val="tx1"/>
              </a:solidFill>
            </a:endParaRPr>
          </a:p>
        </p:txBody>
      </p:sp>
      <p:sp>
        <p:nvSpPr>
          <p:cNvPr id="1249" name="Oval 1248"/>
          <p:cNvSpPr/>
          <p:nvPr/>
        </p:nvSpPr>
        <p:spPr bwMode="auto">
          <a:xfrm>
            <a:off x="7839065" y="3513078"/>
            <a:ext cx="248639" cy="222859"/>
          </a:xfrm>
          <a:prstGeom prst="ellipse">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IE" sz="2000">
              <a:solidFill>
                <a:schemeClr val="tx1"/>
              </a:solidFill>
            </a:endParaRPr>
          </a:p>
        </p:txBody>
      </p:sp>
      <p:sp>
        <p:nvSpPr>
          <p:cNvPr id="1250" name="Oval 1249"/>
          <p:cNvSpPr/>
          <p:nvPr/>
        </p:nvSpPr>
        <p:spPr bwMode="auto">
          <a:xfrm>
            <a:off x="6347228" y="2530016"/>
            <a:ext cx="248639" cy="222859"/>
          </a:xfrm>
          <a:prstGeom prst="ellipse">
            <a:avLst/>
          </a:prstGeom>
          <a:solidFill>
            <a:schemeClr val="accent5">
              <a:lumMod val="40000"/>
              <a:lumOff val="60000"/>
            </a:schemeClr>
          </a:solidFill>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IE" sz="2000">
              <a:solidFill>
                <a:schemeClr val="tx1"/>
              </a:solidFill>
            </a:endParaRPr>
          </a:p>
        </p:txBody>
      </p:sp>
      <p:cxnSp>
        <p:nvCxnSpPr>
          <p:cNvPr id="1251" name="Straight Arrow Connector 1250"/>
          <p:cNvCxnSpPr>
            <a:stCxn id="1250" idx="3"/>
            <a:endCxn id="1248" idx="7"/>
          </p:cNvCxnSpPr>
          <p:nvPr/>
        </p:nvCxnSpPr>
        <p:spPr>
          <a:xfrm flipH="1">
            <a:off x="5067618" y="2720238"/>
            <a:ext cx="1316022" cy="80763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2" name="Straight Arrow Connector 1251"/>
          <p:cNvCxnSpPr>
            <a:stCxn id="1250" idx="5"/>
            <a:endCxn id="1249" idx="1"/>
          </p:cNvCxnSpPr>
          <p:nvPr/>
        </p:nvCxnSpPr>
        <p:spPr>
          <a:xfrm>
            <a:off x="6559455" y="2720238"/>
            <a:ext cx="1316022" cy="8254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3" name="Straight Arrow Connector 1252"/>
          <p:cNvCxnSpPr>
            <a:stCxn id="1248" idx="3"/>
            <a:endCxn id="1234" idx="0"/>
          </p:cNvCxnSpPr>
          <p:nvPr/>
        </p:nvCxnSpPr>
        <p:spPr>
          <a:xfrm flipH="1">
            <a:off x="4352150" y="3685457"/>
            <a:ext cx="539653" cy="6964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4" name="Straight Arrow Connector 1253"/>
          <p:cNvCxnSpPr>
            <a:stCxn id="1248" idx="5"/>
            <a:endCxn id="1239" idx="0"/>
          </p:cNvCxnSpPr>
          <p:nvPr/>
        </p:nvCxnSpPr>
        <p:spPr>
          <a:xfrm>
            <a:off x="5067618" y="3685457"/>
            <a:ext cx="573769" cy="6964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55" name="Straight Arrow Connector 1254"/>
          <p:cNvCxnSpPr>
            <a:stCxn id="1249" idx="3"/>
            <a:endCxn id="1243" idx="0"/>
          </p:cNvCxnSpPr>
          <p:nvPr/>
        </p:nvCxnSpPr>
        <p:spPr>
          <a:xfrm flipH="1">
            <a:off x="7301709" y="3703300"/>
            <a:ext cx="573769" cy="68412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0" name="Straight Arrow Connector 1259"/>
          <p:cNvCxnSpPr>
            <a:stCxn id="1249" idx="5"/>
            <a:endCxn id="1247" idx="0"/>
          </p:cNvCxnSpPr>
          <p:nvPr/>
        </p:nvCxnSpPr>
        <p:spPr>
          <a:xfrm>
            <a:off x="8051292" y="3703300"/>
            <a:ext cx="576494" cy="678577"/>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2" name="Straight Arrow Connector 1261"/>
          <p:cNvCxnSpPr>
            <a:stCxn id="1234" idx="4"/>
            <a:endCxn id="1232" idx="0"/>
          </p:cNvCxnSpPr>
          <p:nvPr/>
        </p:nvCxnSpPr>
        <p:spPr>
          <a:xfrm>
            <a:off x="4352150" y="4604737"/>
            <a:ext cx="0" cy="66857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4" name="Straight Arrow Connector 1263"/>
          <p:cNvCxnSpPr>
            <a:stCxn id="1234" idx="3"/>
            <a:endCxn id="1231" idx="0"/>
          </p:cNvCxnSpPr>
          <p:nvPr/>
        </p:nvCxnSpPr>
        <p:spPr>
          <a:xfrm flipH="1">
            <a:off x="3936389" y="4572100"/>
            <a:ext cx="327855" cy="70121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6" name="Straight Arrow Connector 1265"/>
          <p:cNvCxnSpPr>
            <a:stCxn id="1234" idx="5"/>
            <a:endCxn id="1233" idx="0"/>
          </p:cNvCxnSpPr>
          <p:nvPr/>
        </p:nvCxnSpPr>
        <p:spPr>
          <a:xfrm>
            <a:off x="4440058" y="4572100"/>
            <a:ext cx="327855" cy="701215"/>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7" name="Straight Arrow Connector 1266"/>
          <p:cNvCxnSpPr>
            <a:stCxn id="1239" idx="4"/>
            <a:endCxn id="1237" idx="0"/>
          </p:cNvCxnSpPr>
          <p:nvPr/>
        </p:nvCxnSpPr>
        <p:spPr>
          <a:xfrm>
            <a:off x="5641387" y="4604737"/>
            <a:ext cx="0" cy="66857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8" name="Straight Arrow Connector 1267"/>
          <p:cNvCxnSpPr>
            <a:stCxn id="1239" idx="3"/>
            <a:endCxn id="1236" idx="0"/>
          </p:cNvCxnSpPr>
          <p:nvPr/>
        </p:nvCxnSpPr>
        <p:spPr>
          <a:xfrm flipH="1">
            <a:off x="5225625" y="4572100"/>
            <a:ext cx="327855" cy="70121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69" name="Straight Arrow Connector 1268"/>
          <p:cNvCxnSpPr>
            <a:stCxn id="1239" idx="5"/>
            <a:endCxn id="1238" idx="0"/>
          </p:cNvCxnSpPr>
          <p:nvPr/>
        </p:nvCxnSpPr>
        <p:spPr>
          <a:xfrm>
            <a:off x="5729294" y="4572100"/>
            <a:ext cx="327855" cy="701215"/>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0" name="Straight Arrow Connector 1269"/>
          <p:cNvCxnSpPr>
            <a:stCxn id="1243" idx="4"/>
            <a:endCxn id="1241" idx="0"/>
          </p:cNvCxnSpPr>
          <p:nvPr/>
        </p:nvCxnSpPr>
        <p:spPr>
          <a:xfrm>
            <a:off x="7301709" y="4610289"/>
            <a:ext cx="0" cy="66857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1" name="Straight Arrow Connector 1270"/>
          <p:cNvCxnSpPr>
            <a:stCxn id="1243" idx="3"/>
            <a:endCxn id="1240" idx="0"/>
          </p:cNvCxnSpPr>
          <p:nvPr/>
        </p:nvCxnSpPr>
        <p:spPr>
          <a:xfrm flipH="1">
            <a:off x="6885947" y="4577652"/>
            <a:ext cx="327855" cy="70121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2" name="Straight Arrow Connector 1271"/>
          <p:cNvCxnSpPr>
            <a:stCxn id="1243" idx="5"/>
            <a:endCxn id="1242" idx="0"/>
          </p:cNvCxnSpPr>
          <p:nvPr/>
        </p:nvCxnSpPr>
        <p:spPr>
          <a:xfrm>
            <a:off x="7389616" y="4577652"/>
            <a:ext cx="327855" cy="701215"/>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3" name="Straight Arrow Connector 1272"/>
          <p:cNvCxnSpPr>
            <a:stCxn id="1247" idx="4"/>
            <a:endCxn id="1245" idx="0"/>
          </p:cNvCxnSpPr>
          <p:nvPr/>
        </p:nvCxnSpPr>
        <p:spPr>
          <a:xfrm>
            <a:off x="8627786" y="4604737"/>
            <a:ext cx="0" cy="66857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4" name="Straight Arrow Connector 1273"/>
          <p:cNvCxnSpPr>
            <a:stCxn id="1247" idx="3"/>
            <a:endCxn id="1244" idx="0"/>
          </p:cNvCxnSpPr>
          <p:nvPr/>
        </p:nvCxnSpPr>
        <p:spPr>
          <a:xfrm flipH="1">
            <a:off x="8212024" y="4572100"/>
            <a:ext cx="327855" cy="70121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75" name="Straight Arrow Connector 1274"/>
          <p:cNvCxnSpPr>
            <a:stCxn id="1247" idx="5"/>
            <a:endCxn id="1246" idx="0"/>
          </p:cNvCxnSpPr>
          <p:nvPr/>
        </p:nvCxnSpPr>
        <p:spPr>
          <a:xfrm>
            <a:off x="8715693" y="4572100"/>
            <a:ext cx="327855" cy="701215"/>
          </a:xfrm>
          <a:prstGeom prst="straightConnector1">
            <a:avLst/>
          </a:prstGeom>
          <a:ln>
            <a:solidFill>
              <a:schemeClr val="tx1"/>
            </a:solidFill>
            <a:prstDash val="dash"/>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278" name="Group 1277"/>
          <p:cNvGrpSpPr/>
          <p:nvPr/>
        </p:nvGrpSpPr>
        <p:grpSpPr>
          <a:xfrm>
            <a:off x="3735067" y="5551141"/>
            <a:ext cx="1164377" cy="106738"/>
            <a:chOff x="579437" y="2979936"/>
            <a:chExt cx="932054" cy="108012"/>
          </a:xfrm>
        </p:grpSpPr>
        <p:cxnSp>
          <p:nvCxnSpPr>
            <p:cNvPr id="1279" name="Straight Connector 1278"/>
            <p:cNvCxnSpPr/>
            <p:nvPr/>
          </p:nvCxnSpPr>
          <p:spPr>
            <a:xfrm>
              <a:off x="579437"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0" name="Straight Connector 1279"/>
            <p:cNvCxnSpPr/>
            <p:nvPr/>
          </p:nvCxnSpPr>
          <p:spPr>
            <a:xfrm>
              <a:off x="579437" y="3087948"/>
              <a:ext cx="9320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1" name="Straight Connector 1280"/>
            <p:cNvCxnSpPr/>
            <p:nvPr/>
          </p:nvCxnSpPr>
          <p:spPr>
            <a:xfrm flipV="1">
              <a:off x="1511491"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82" name="Group 1281"/>
          <p:cNvGrpSpPr/>
          <p:nvPr/>
        </p:nvGrpSpPr>
        <p:grpSpPr>
          <a:xfrm>
            <a:off x="5074854" y="5551141"/>
            <a:ext cx="1164377" cy="106738"/>
            <a:chOff x="579437" y="2979936"/>
            <a:chExt cx="932054" cy="108012"/>
          </a:xfrm>
        </p:grpSpPr>
        <p:cxnSp>
          <p:nvCxnSpPr>
            <p:cNvPr id="1283" name="Straight Connector 1282"/>
            <p:cNvCxnSpPr/>
            <p:nvPr/>
          </p:nvCxnSpPr>
          <p:spPr>
            <a:xfrm>
              <a:off x="579437"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4" name="Straight Connector 1283"/>
            <p:cNvCxnSpPr/>
            <p:nvPr/>
          </p:nvCxnSpPr>
          <p:spPr>
            <a:xfrm>
              <a:off x="579437" y="3087948"/>
              <a:ext cx="9320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5" name="Straight Connector 1284"/>
            <p:cNvCxnSpPr/>
            <p:nvPr/>
          </p:nvCxnSpPr>
          <p:spPr>
            <a:xfrm flipV="1">
              <a:off x="1511491"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86" name="Group 1285"/>
          <p:cNvGrpSpPr/>
          <p:nvPr/>
        </p:nvGrpSpPr>
        <p:grpSpPr>
          <a:xfrm>
            <a:off x="6705811" y="5551141"/>
            <a:ext cx="1164377" cy="106738"/>
            <a:chOff x="579437" y="2979936"/>
            <a:chExt cx="932054" cy="108012"/>
          </a:xfrm>
        </p:grpSpPr>
        <p:cxnSp>
          <p:nvCxnSpPr>
            <p:cNvPr id="1287" name="Straight Connector 1286"/>
            <p:cNvCxnSpPr/>
            <p:nvPr/>
          </p:nvCxnSpPr>
          <p:spPr>
            <a:xfrm>
              <a:off x="579437"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8" name="Straight Connector 1287"/>
            <p:cNvCxnSpPr/>
            <p:nvPr/>
          </p:nvCxnSpPr>
          <p:spPr>
            <a:xfrm>
              <a:off x="579437" y="3087948"/>
              <a:ext cx="9320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89" name="Straight Connector 1288"/>
            <p:cNvCxnSpPr/>
            <p:nvPr/>
          </p:nvCxnSpPr>
          <p:spPr>
            <a:xfrm flipV="1">
              <a:off x="1511491"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90" name="Group 1289"/>
          <p:cNvGrpSpPr/>
          <p:nvPr/>
        </p:nvGrpSpPr>
        <p:grpSpPr>
          <a:xfrm>
            <a:off x="8045597" y="5551141"/>
            <a:ext cx="1164377" cy="106738"/>
            <a:chOff x="579437" y="2979936"/>
            <a:chExt cx="932054" cy="108012"/>
          </a:xfrm>
        </p:grpSpPr>
        <p:cxnSp>
          <p:nvCxnSpPr>
            <p:cNvPr id="1291" name="Straight Connector 1290"/>
            <p:cNvCxnSpPr/>
            <p:nvPr/>
          </p:nvCxnSpPr>
          <p:spPr>
            <a:xfrm>
              <a:off x="579437"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2" name="Straight Connector 1291"/>
            <p:cNvCxnSpPr/>
            <p:nvPr/>
          </p:nvCxnSpPr>
          <p:spPr>
            <a:xfrm>
              <a:off x="579437" y="3087948"/>
              <a:ext cx="932054" cy="0"/>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93" name="Straight Connector 1292"/>
            <p:cNvCxnSpPr/>
            <p:nvPr/>
          </p:nvCxnSpPr>
          <p:spPr>
            <a:xfrm flipV="1">
              <a:off x="1511491" y="2979936"/>
              <a:ext cx="0" cy="108012"/>
            </a:xfrm>
            <a:prstGeom prst="line">
              <a:avLst/>
            </a:prstGeom>
            <a:ln w="158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1294" name="TextBox 1293"/>
          <p:cNvSpPr txBox="1"/>
          <p:nvPr/>
        </p:nvSpPr>
        <p:spPr>
          <a:xfrm>
            <a:off x="3795680" y="5604183"/>
            <a:ext cx="937829" cy="461606"/>
          </a:xfrm>
          <a:prstGeom prst="rect">
            <a:avLst/>
          </a:prstGeom>
          <a:noFill/>
        </p:spPr>
        <p:txBody>
          <a:bodyPr wrap="none" lIns="182857" tIns="146285" rIns="182857" bIns="146285" rtlCol="0">
            <a:spAutoFit/>
          </a:bodyPr>
          <a:lstStyle/>
          <a:p>
            <a:pPr>
              <a:lnSpc>
                <a:spcPct val="90000"/>
              </a:lnSpc>
              <a:spcAft>
                <a:spcPts val="600"/>
              </a:spcAft>
            </a:pPr>
            <a:r>
              <a:rPr lang="en-GB" sz="1200"/>
              <a:t>US West</a:t>
            </a:r>
            <a:endParaRPr lang="en-IE" sz="1200" err="1"/>
          </a:p>
        </p:txBody>
      </p:sp>
      <p:sp>
        <p:nvSpPr>
          <p:cNvPr id="1295" name="TextBox 1294"/>
          <p:cNvSpPr txBox="1"/>
          <p:nvPr/>
        </p:nvSpPr>
        <p:spPr>
          <a:xfrm>
            <a:off x="5089420" y="5604183"/>
            <a:ext cx="874166" cy="461606"/>
          </a:xfrm>
          <a:prstGeom prst="rect">
            <a:avLst/>
          </a:prstGeom>
          <a:noFill/>
        </p:spPr>
        <p:txBody>
          <a:bodyPr wrap="none" lIns="182857" tIns="146285" rIns="182857" bIns="146285" rtlCol="0">
            <a:spAutoFit/>
          </a:bodyPr>
          <a:lstStyle/>
          <a:p>
            <a:pPr>
              <a:lnSpc>
                <a:spcPct val="90000"/>
              </a:lnSpc>
              <a:spcAft>
                <a:spcPts val="600"/>
              </a:spcAft>
            </a:pPr>
            <a:r>
              <a:rPr lang="en-GB" sz="1200"/>
              <a:t>US East</a:t>
            </a:r>
            <a:endParaRPr lang="en-IE" sz="1200" err="1"/>
          </a:p>
        </p:txBody>
      </p:sp>
      <p:sp>
        <p:nvSpPr>
          <p:cNvPr id="1296" name="TextBox 1295"/>
          <p:cNvSpPr txBox="1"/>
          <p:nvPr/>
        </p:nvSpPr>
        <p:spPr>
          <a:xfrm>
            <a:off x="6554562" y="5616757"/>
            <a:ext cx="1288459" cy="461606"/>
          </a:xfrm>
          <a:prstGeom prst="rect">
            <a:avLst/>
          </a:prstGeom>
          <a:noFill/>
        </p:spPr>
        <p:txBody>
          <a:bodyPr wrap="none" lIns="182857" tIns="146285" rIns="182857" bIns="146285" rtlCol="0">
            <a:spAutoFit/>
          </a:bodyPr>
          <a:lstStyle/>
          <a:p>
            <a:pPr>
              <a:lnSpc>
                <a:spcPct val="90000"/>
              </a:lnSpc>
              <a:spcAft>
                <a:spcPts val="600"/>
              </a:spcAft>
            </a:pPr>
            <a:r>
              <a:rPr lang="en-GB" sz="1200"/>
              <a:t>Europe North</a:t>
            </a:r>
            <a:endParaRPr lang="en-IE" sz="1200" err="1"/>
          </a:p>
        </p:txBody>
      </p:sp>
      <p:sp>
        <p:nvSpPr>
          <p:cNvPr id="1297" name="TextBox 1296"/>
          <p:cNvSpPr txBox="1"/>
          <p:nvPr/>
        </p:nvSpPr>
        <p:spPr>
          <a:xfrm>
            <a:off x="7922211" y="5618593"/>
            <a:ext cx="1225884" cy="461606"/>
          </a:xfrm>
          <a:prstGeom prst="rect">
            <a:avLst/>
          </a:prstGeom>
          <a:noFill/>
        </p:spPr>
        <p:txBody>
          <a:bodyPr wrap="none" lIns="182857" tIns="146285" rIns="182857" bIns="146285" rtlCol="0">
            <a:spAutoFit/>
          </a:bodyPr>
          <a:lstStyle/>
          <a:p>
            <a:pPr>
              <a:lnSpc>
                <a:spcPct val="90000"/>
              </a:lnSpc>
              <a:spcAft>
                <a:spcPts val="600"/>
              </a:spcAft>
            </a:pPr>
            <a:r>
              <a:rPr lang="en-GB" sz="1200"/>
              <a:t>Europe West</a:t>
            </a:r>
            <a:endParaRPr lang="en-IE" sz="1200" err="1"/>
          </a:p>
        </p:txBody>
      </p:sp>
      <p:sp>
        <p:nvSpPr>
          <p:cNvPr id="1298" name="TextBox 1297"/>
          <p:cNvSpPr txBox="1"/>
          <p:nvPr/>
        </p:nvSpPr>
        <p:spPr>
          <a:xfrm>
            <a:off x="3735067" y="6088670"/>
            <a:ext cx="5474907" cy="562002"/>
          </a:xfrm>
          <a:prstGeom prst="rect">
            <a:avLst/>
          </a:prstGeom>
          <a:noFill/>
        </p:spPr>
        <p:txBody>
          <a:bodyPr wrap="square" lIns="182857" tIns="146285" rIns="182857" bIns="146285" rtlCol="0">
            <a:spAutoFit/>
          </a:bodyPr>
          <a:lstStyle/>
          <a:p>
            <a:pPr algn="ctr">
              <a:lnSpc>
                <a:spcPct val="90000"/>
              </a:lnSpc>
              <a:spcAft>
                <a:spcPts val="600"/>
              </a:spcAft>
            </a:pPr>
            <a:r>
              <a:rPr lang="en-GB"/>
              <a:t>Cloud services</a:t>
            </a:r>
            <a:endParaRPr lang="en-IE"/>
          </a:p>
        </p:txBody>
      </p:sp>
      <p:grpSp>
        <p:nvGrpSpPr>
          <p:cNvPr id="5" name="Group 4"/>
          <p:cNvGrpSpPr/>
          <p:nvPr/>
        </p:nvGrpSpPr>
        <p:grpSpPr>
          <a:xfrm>
            <a:off x="8253741" y="1161575"/>
            <a:ext cx="3585240" cy="2536488"/>
            <a:chOff x="9000890" y="1836555"/>
            <a:chExt cx="3585240" cy="2536488"/>
          </a:xfrm>
        </p:grpSpPr>
        <p:sp>
          <p:nvSpPr>
            <p:cNvPr id="1276" name="TextBox 1275"/>
            <p:cNvSpPr txBox="1"/>
            <p:nvPr/>
          </p:nvSpPr>
          <p:spPr>
            <a:xfrm>
              <a:off x="9000890" y="2576663"/>
              <a:ext cx="3570972" cy="1043230"/>
            </a:xfrm>
            <a:prstGeom prst="rect">
              <a:avLst/>
            </a:prstGeom>
            <a:noFill/>
          </p:spPr>
          <p:txBody>
            <a:bodyPr wrap="square" lIns="182857" tIns="146285" rIns="182857" bIns="146285" rtlCol="0">
              <a:spAutoFit/>
            </a:bodyPr>
            <a:lstStyle/>
            <a:p>
              <a:pPr>
                <a:lnSpc>
                  <a:spcPct val="90000"/>
                </a:lnSpc>
                <a:spcAft>
                  <a:spcPts val="600"/>
                </a:spcAft>
              </a:pPr>
              <a:r>
                <a:rPr lang="en-GB">
                  <a:solidFill>
                    <a:srgbClr val="0078D7"/>
                  </a:solidFill>
                  <a:latin typeface="+mj-lt"/>
                </a:rPr>
                <a:t>Level 2: </a:t>
              </a:r>
              <a:r>
                <a:rPr lang="en-GB">
                  <a:latin typeface="+mj-lt"/>
                </a:rPr>
                <a:t>Route to nearest       region, with cross-region  failover within the Geo</a:t>
              </a:r>
              <a:endParaRPr lang="en-IE">
                <a:latin typeface="+mj-lt"/>
              </a:endParaRPr>
            </a:p>
          </p:txBody>
        </p:sp>
        <p:sp>
          <p:nvSpPr>
            <p:cNvPr id="1277" name="TextBox 1276"/>
            <p:cNvSpPr txBox="1"/>
            <p:nvPr/>
          </p:nvSpPr>
          <p:spPr>
            <a:xfrm>
              <a:off x="9015157" y="3579018"/>
              <a:ext cx="3034926" cy="794025"/>
            </a:xfrm>
            <a:prstGeom prst="rect">
              <a:avLst/>
            </a:prstGeom>
            <a:noFill/>
          </p:spPr>
          <p:txBody>
            <a:bodyPr wrap="square" lIns="182857" tIns="146285" rIns="182857" bIns="146285" rtlCol="0">
              <a:spAutoFit/>
            </a:bodyPr>
            <a:lstStyle/>
            <a:p>
              <a:pPr>
                <a:lnSpc>
                  <a:spcPct val="90000"/>
                </a:lnSpc>
                <a:spcAft>
                  <a:spcPts val="600"/>
                </a:spcAft>
              </a:pPr>
              <a:r>
                <a:rPr lang="en-GB">
                  <a:solidFill>
                    <a:srgbClr val="0078D7"/>
                  </a:solidFill>
                  <a:latin typeface="+mj-lt"/>
                </a:rPr>
                <a:t>Level 3: </a:t>
              </a:r>
              <a:r>
                <a:rPr lang="en-GB">
                  <a:latin typeface="+mj-lt"/>
                </a:rPr>
                <a:t>Within the region, divert 1% for </a:t>
              </a:r>
              <a:r>
                <a:rPr lang="en-GB" err="1">
                  <a:latin typeface="+mj-lt"/>
                </a:rPr>
                <a:t>flighting</a:t>
              </a:r>
              <a:endParaRPr lang="en-IE">
                <a:latin typeface="+mj-lt"/>
              </a:endParaRPr>
            </a:p>
          </p:txBody>
        </p:sp>
        <p:sp>
          <p:nvSpPr>
            <p:cNvPr id="1299" name="TextBox 1298"/>
            <p:cNvSpPr txBox="1"/>
            <p:nvPr/>
          </p:nvSpPr>
          <p:spPr>
            <a:xfrm>
              <a:off x="9015157" y="1836555"/>
              <a:ext cx="3570973" cy="793963"/>
            </a:xfrm>
            <a:prstGeom prst="rect">
              <a:avLst/>
            </a:prstGeom>
            <a:noFill/>
          </p:spPr>
          <p:txBody>
            <a:bodyPr wrap="square" lIns="182857" tIns="146285" rIns="182857" bIns="146285" rtlCol="0">
              <a:spAutoFit/>
            </a:bodyPr>
            <a:lstStyle/>
            <a:p>
              <a:pPr>
                <a:lnSpc>
                  <a:spcPct val="90000"/>
                </a:lnSpc>
                <a:spcAft>
                  <a:spcPts val="600"/>
                </a:spcAft>
              </a:pPr>
              <a:r>
                <a:rPr lang="en-GB">
                  <a:solidFill>
                    <a:srgbClr val="0078D7"/>
                  </a:solidFill>
                  <a:latin typeface="+mj-lt"/>
                </a:rPr>
                <a:t>Level 1: </a:t>
              </a:r>
              <a:r>
                <a:rPr lang="en-GB">
                  <a:latin typeface="+mj-lt"/>
                </a:rPr>
                <a:t>Route to user’s       nearest Geo (US, EU, ASIA)</a:t>
              </a:r>
              <a:endParaRPr lang="en-IE">
                <a:latin typeface="+mj-lt"/>
              </a:endParaRPr>
            </a:p>
          </p:txBody>
        </p:sp>
      </p:grpSp>
    </p:spTree>
    <p:extLst>
      <p:ext uri="{BB962C8B-B14F-4D97-AF65-F5344CB8AC3E}">
        <p14:creationId xmlns:p14="http://schemas.microsoft.com/office/powerpoint/2010/main" val="295030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4268746" cy="3570208"/>
          </a:xfrm>
        </p:spPr>
        <p:txBody>
          <a:bodyPr/>
          <a:lstStyle/>
          <a:p>
            <a:r>
              <a:rPr lang="en-US" sz="2000">
                <a:solidFill>
                  <a:schemeClr val="tx2"/>
                </a:solidFill>
              </a:rPr>
              <a:t>By default, Traffic Manager sends all traffic to the primary (highest-priority) endpoint. If the primary endpoint is not available, Traffic Manager routes the traffic to the second endpoint. If both the primary and secondary endpoints are not available, the traffic goes to the third, and so on</a:t>
            </a:r>
          </a:p>
          <a:p>
            <a:r>
              <a:rPr lang="en-US" sz="2000">
                <a:solidFill>
                  <a:schemeClr val="tx2"/>
                </a:solidFill>
              </a:rPr>
              <a:t>Priority property is a value between 1 and 1000. Lower values represent a higher priority</a:t>
            </a:r>
          </a:p>
        </p:txBody>
      </p:sp>
      <p:sp>
        <p:nvSpPr>
          <p:cNvPr id="2" name="Title 1"/>
          <p:cNvSpPr>
            <a:spLocks noGrp="1"/>
          </p:cNvSpPr>
          <p:nvPr>
            <p:ph type="title"/>
          </p:nvPr>
        </p:nvSpPr>
        <p:spPr/>
        <p:txBody>
          <a:bodyPr/>
          <a:lstStyle/>
          <a:p>
            <a:r>
              <a:rPr lang="en-US" sz="4800"/>
              <a:t>Priority traffic</a:t>
            </a:r>
          </a:p>
        </p:txBody>
      </p:sp>
      <p:pic>
        <p:nvPicPr>
          <p:cNvPr id="3" name="Picture 2"/>
          <p:cNvPicPr>
            <a:picLocks noChangeAspect="1"/>
          </p:cNvPicPr>
          <p:nvPr/>
        </p:nvPicPr>
        <p:blipFill>
          <a:blip r:embed="rId3"/>
          <a:stretch>
            <a:fillRect/>
          </a:stretch>
        </p:blipFill>
        <p:spPr>
          <a:xfrm>
            <a:off x="4794372" y="1212851"/>
            <a:ext cx="7433806" cy="5718312"/>
          </a:xfrm>
          <a:prstGeom prst="rect">
            <a:avLst/>
          </a:prstGeom>
        </p:spPr>
      </p:pic>
    </p:spTree>
    <p:extLst>
      <p:ext uri="{BB962C8B-B14F-4D97-AF65-F5344CB8AC3E}">
        <p14:creationId xmlns:p14="http://schemas.microsoft.com/office/powerpoint/2010/main" val="1203650367"/>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66168" y="1212851"/>
            <a:ext cx="4991895" cy="5078313"/>
          </a:xfrm>
        </p:spPr>
        <p:txBody>
          <a:bodyPr/>
          <a:lstStyle/>
          <a:p>
            <a:r>
              <a:rPr lang="en-US" sz="2000">
                <a:solidFill>
                  <a:schemeClr val="tx2"/>
                </a:solidFill>
              </a:rPr>
              <a:t>Weights are defined from 1 to 1000</a:t>
            </a:r>
          </a:p>
          <a:p>
            <a:r>
              <a:rPr lang="en-US" sz="2000">
                <a:solidFill>
                  <a:schemeClr val="tx2"/>
                </a:solidFill>
              </a:rPr>
              <a:t>Gradual application upgrade: Allocate a percentage of traffic to route to a new endpoint, and gradually increase the traffic over time to 100%</a:t>
            </a:r>
          </a:p>
          <a:p>
            <a:r>
              <a:rPr lang="en-US" sz="2000">
                <a:solidFill>
                  <a:schemeClr val="tx2"/>
                </a:solidFill>
              </a:rPr>
              <a:t>Application migration to Azure: Create a profile with both Azure and external endpoints. Adjust the weight of the endpoints to prefer the new endpoint</a:t>
            </a:r>
          </a:p>
          <a:p>
            <a:r>
              <a:rPr lang="en-US" sz="2000">
                <a:solidFill>
                  <a:schemeClr val="tx2"/>
                </a:solidFill>
              </a:rPr>
              <a:t>Cloud bursting for additional capacity: Quickly expand an on-premises deployment into the cloud by putting it behind a Traffic Manager profile. When you need extra capacity in the cloud, you can add or enable more endpoints and specify what portion of traffic goes to each endpoint</a:t>
            </a:r>
          </a:p>
        </p:txBody>
      </p:sp>
      <p:sp>
        <p:nvSpPr>
          <p:cNvPr id="2" name="Title 1"/>
          <p:cNvSpPr>
            <a:spLocks noGrp="1"/>
          </p:cNvSpPr>
          <p:nvPr>
            <p:ph type="title"/>
          </p:nvPr>
        </p:nvSpPr>
        <p:spPr/>
        <p:txBody>
          <a:bodyPr/>
          <a:lstStyle/>
          <a:p>
            <a:r>
              <a:rPr lang="en-US" sz="4800"/>
              <a:t>Weighted traffic</a:t>
            </a:r>
          </a:p>
        </p:txBody>
      </p:sp>
      <p:pic>
        <p:nvPicPr>
          <p:cNvPr id="3" name="Picture 2"/>
          <p:cNvPicPr>
            <a:picLocks noChangeAspect="1"/>
          </p:cNvPicPr>
          <p:nvPr/>
        </p:nvPicPr>
        <p:blipFill>
          <a:blip r:embed="rId3"/>
          <a:stretch>
            <a:fillRect/>
          </a:stretch>
        </p:blipFill>
        <p:spPr>
          <a:xfrm>
            <a:off x="5197642" y="1455558"/>
            <a:ext cx="7081900" cy="5447616"/>
          </a:xfrm>
          <a:prstGeom prst="rect">
            <a:avLst/>
          </a:prstGeom>
        </p:spPr>
      </p:pic>
    </p:spTree>
    <p:extLst>
      <p:ext uri="{BB962C8B-B14F-4D97-AF65-F5344CB8AC3E}">
        <p14:creationId xmlns:p14="http://schemas.microsoft.com/office/powerpoint/2010/main" val="1195753504"/>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9" y="1212851"/>
            <a:ext cx="4556042" cy="5043570"/>
          </a:xfrm>
        </p:spPr>
        <p:txBody>
          <a:bodyPr/>
          <a:lstStyle/>
          <a:p>
            <a:r>
              <a:rPr lang="en-US" sz="1800">
                <a:solidFill>
                  <a:schemeClr val="tx2"/>
                </a:solidFill>
              </a:rPr>
              <a:t>The 'Performance' traffic-routing method determines the closest endpoint by measuring network latency</a:t>
            </a:r>
          </a:p>
          <a:p>
            <a:r>
              <a:rPr lang="en-US" sz="1800">
                <a:solidFill>
                  <a:schemeClr val="tx2"/>
                </a:solidFill>
              </a:rPr>
              <a:t>Traffic Manager maintains an Internet Latency Table to track the round-trip time between IP address ranges and each Azure datacenter</a:t>
            </a:r>
          </a:p>
          <a:p>
            <a:r>
              <a:rPr lang="en-US" sz="1800">
                <a:solidFill>
                  <a:schemeClr val="tx2"/>
                </a:solidFill>
              </a:rPr>
              <a:t>Traffic Manager looks up the source IP address of the incoming DNS request in the Internet Latency Table. Traffic Manager chooses an available endpoint in the Azure datacenter that has the lowest latency for that IP address range, then returns that endpoint in the DNS response</a:t>
            </a:r>
          </a:p>
          <a:p>
            <a:r>
              <a:rPr lang="en-US" sz="1800">
                <a:solidFill>
                  <a:schemeClr val="tx2"/>
                </a:solidFill>
              </a:rPr>
              <a:t>The IP address used to determine the 'closest' endpoint is </a:t>
            </a:r>
            <a:r>
              <a:rPr lang="en-US" sz="1800" b="1">
                <a:solidFill>
                  <a:schemeClr val="tx2"/>
                </a:solidFill>
              </a:rPr>
              <a:t>not</a:t>
            </a:r>
            <a:r>
              <a:rPr lang="en-US" sz="1800">
                <a:solidFill>
                  <a:schemeClr val="tx2"/>
                </a:solidFill>
              </a:rPr>
              <a:t> the client's IP address, but it is the IP address of the recursive DNS service</a:t>
            </a:r>
          </a:p>
        </p:txBody>
      </p:sp>
      <p:sp>
        <p:nvSpPr>
          <p:cNvPr id="2" name="Title 1"/>
          <p:cNvSpPr>
            <a:spLocks noGrp="1"/>
          </p:cNvSpPr>
          <p:nvPr>
            <p:ph type="title"/>
          </p:nvPr>
        </p:nvSpPr>
        <p:spPr/>
        <p:txBody>
          <a:bodyPr/>
          <a:lstStyle/>
          <a:p>
            <a:r>
              <a:rPr lang="en-US" sz="4800"/>
              <a:t>Performance traffic</a:t>
            </a:r>
          </a:p>
        </p:txBody>
      </p:sp>
      <p:pic>
        <p:nvPicPr>
          <p:cNvPr id="3" name="Picture 2"/>
          <p:cNvPicPr>
            <a:picLocks noChangeAspect="1"/>
          </p:cNvPicPr>
          <p:nvPr/>
        </p:nvPicPr>
        <p:blipFill>
          <a:blip r:embed="rId3"/>
          <a:stretch>
            <a:fillRect/>
          </a:stretch>
        </p:blipFill>
        <p:spPr>
          <a:xfrm>
            <a:off x="4922210" y="1213141"/>
            <a:ext cx="7435492" cy="5719609"/>
          </a:xfrm>
          <a:prstGeom prst="rect">
            <a:avLst/>
          </a:prstGeom>
        </p:spPr>
      </p:pic>
    </p:spTree>
    <p:extLst>
      <p:ext uri="{BB962C8B-B14F-4D97-AF65-F5344CB8AC3E}">
        <p14:creationId xmlns:p14="http://schemas.microsoft.com/office/powerpoint/2010/main" val="1356838854"/>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6169" y="295278"/>
            <a:ext cx="11702551" cy="1545093"/>
          </a:xfrm>
        </p:spPr>
        <p:txBody>
          <a:bodyPr/>
          <a:lstStyle/>
          <a:p>
            <a:r>
              <a:rPr lang="en-US" sz="4800"/>
              <a:t>Network routing models –                        Default routing in a subnet </a:t>
            </a:r>
          </a:p>
        </p:txBody>
      </p:sp>
      <p:pic>
        <p:nvPicPr>
          <p:cNvPr id="4" name="Picture 3"/>
          <p:cNvPicPr/>
          <p:nvPr/>
        </p:nvPicPr>
        <p:blipFill>
          <a:blip r:embed="rId3"/>
          <a:stretch>
            <a:fillRect/>
          </a:stretch>
        </p:blipFill>
        <p:spPr>
          <a:xfrm>
            <a:off x="3865419" y="1840371"/>
            <a:ext cx="8203302" cy="3810001"/>
          </a:xfrm>
          <a:prstGeom prst="rect">
            <a:avLst/>
          </a:prstGeom>
        </p:spPr>
      </p:pic>
      <p:sp>
        <p:nvSpPr>
          <p:cNvPr id="5" name="Text Placeholder 1"/>
          <p:cNvSpPr txBox="1">
            <a:spLocks/>
          </p:cNvSpPr>
          <p:nvPr/>
        </p:nvSpPr>
        <p:spPr>
          <a:xfrm>
            <a:off x="400064" y="1840371"/>
            <a:ext cx="3505741" cy="4989058"/>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0" indent="-342900">
              <a:buFont typeface="+mj-lt"/>
              <a:buAutoNum type="arabicPeriod"/>
            </a:pPr>
            <a:r>
              <a:rPr lang="en-US" sz="1400">
                <a:solidFill>
                  <a:schemeClr val="tx1"/>
                </a:solidFill>
              </a:rPr>
              <a:t>If address is within the </a:t>
            </a:r>
            <a:r>
              <a:rPr lang="en-US" sz="1400" err="1">
                <a:solidFill>
                  <a:schemeClr val="tx1"/>
                </a:solidFill>
              </a:rPr>
              <a:t>VNet</a:t>
            </a:r>
            <a:r>
              <a:rPr lang="en-US" sz="1400">
                <a:solidFill>
                  <a:schemeClr val="tx1"/>
                </a:solidFill>
              </a:rPr>
              <a:t>       address prefix – route to local </a:t>
            </a:r>
            <a:r>
              <a:rPr lang="en-US" sz="1400" err="1">
                <a:solidFill>
                  <a:schemeClr val="tx1"/>
                </a:solidFill>
              </a:rPr>
              <a:t>VNet</a:t>
            </a:r>
            <a:endParaRPr lang="en-US" sz="1400">
              <a:solidFill>
                <a:schemeClr val="tx1"/>
              </a:solidFill>
            </a:endParaRPr>
          </a:p>
          <a:p>
            <a:pPr marL="342900" lvl="0" indent="-342900">
              <a:buFont typeface="+mj-lt"/>
              <a:buAutoNum type="arabicPeriod"/>
            </a:pPr>
            <a:endParaRPr lang="en-US" sz="1400">
              <a:solidFill>
                <a:schemeClr val="tx1"/>
              </a:solidFill>
            </a:endParaRPr>
          </a:p>
          <a:p>
            <a:pPr marL="342900" lvl="0" indent="-342900">
              <a:buFont typeface="+mj-lt"/>
              <a:buAutoNum type="arabicPeriod"/>
            </a:pPr>
            <a:r>
              <a:rPr lang="en-US" sz="1400">
                <a:solidFill>
                  <a:schemeClr val="tx1"/>
                </a:solidFill>
              </a:rPr>
              <a:t>If the address is within the on premises address prefixes or BGP published routes (BGP or Local            Site Network (LSN) for S2S) –        route to gateway</a:t>
            </a:r>
          </a:p>
          <a:p>
            <a:pPr marL="342900" lvl="0" indent="-342900">
              <a:buFont typeface="+mj-lt"/>
              <a:buAutoNum type="arabicPeriod"/>
            </a:pPr>
            <a:endParaRPr lang="en-US" sz="1400">
              <a:solidFill>
                <a:schemeClr val="tx1"/>
              </a:solidFill>
            </a:endParaRPr>
          </a:p>
          <a:p>
            <a:pPr marL="342900" lvl="0" indent="-342900">
              <a:buFont typeface="+mj-lt"/>
              <a:buAutoNum type="arabicPeriod"/>
            </a:pPr>
            <a:r>
              <a:rPr lang="en-US" sz="1400">
                <a:solidFill>
                  <a:schemeClr val="tx1"/>
                </a:solidFill>
              </a:rPr>
              <a:t>If the address is not part of the </a:t>
            </a:r>
            <a:r>
              <a:rPr lang="en-US" sz="1400" err="1">
                <a:solidFill>
                  <a:schemeClr val="tx1"/>
                </a:solidFill>
              </a:rPr>
              <a:t>VNet</a:t>
            </a:r>
            <a:r>
              <a:rPr lang="en-US" sz="1400">
                <a:solidFill>
                  <a:schemeClr val="tx1"/>
                </a:solidFill>
              </a:rPr>
              <a:t> or the BGP or LSN routes – route to Internet via NAT</a:t>
            </a:r>
          </a:p>
          <a:p>
            <a:pPr marL="342900" lvl="0" indent="-342900">
              <a:buFont typeface="+mj-lt"/>
              <a:buAutoNum type="arabicPeriod"/>
            </a:pPr>
            <a:endParaRPr lang="en-US" sz="1400">
              <a:solidFill>
                <a:schemeClr val="tx1"/>
              </a:solidFill>
            </a:endParaRPr>
          </a:p>
          <a:p>
            <a:pPr marL="342900" lvl="0" indent="-342900">
              <a:buFont typeface="+mj-lt"/>
              <a:buAutoNum type="arabicPeriod"/>
            </a:pPr>
            <a:r>
              <a:rPr lang="en-US" sz="1400">
                <a:solidFill>
                  <a:schemeClr val="tx1"/>
                </a:solidFill>
              </a:rPr>
              <a:t>If destination is an Azure datacenter address and ER public peering is enabled, it is routed to the gateway</a:t>
            </a:r>
          </a:p>
          <a:p>
            <a:pPr marL="342900" lvl="0" indent="-342900">
              <a:buFont typeface="+mj-lt"/>
              <a:buAutoNum type="arabicPeriod"/>
            </a:pPr>
            <a:endParaRPr lang="en-US" sz="1400">
              <a:solidFill>
                <a:schemeClr val="tx1"/>
              </a:solidFill>
            </a:endParaRPr>
          </a:p>
          <a:p>
            <a:pPr marL="342900" lvl="0" indent="-342900">
              <a:buFont typeface="+mj-lt"/>
              <a:buAutoNum type="arabicPeriod"/>
            </a:pPr>
            <a:r>
              <a:rPr lang="en-US" sz="1400">
                <a:solidFill>
                  <a:schemeClr val="tx1"/>
                </a:solidFill>
              </a:rPr>
              <a:t>If the destination is an Azure datacenter with S2S or an ER     without public peering enabled,      then it is routed to the Host NAT       for Internet path, but it never       leaves the datacenter</a:t>
            </a:r>
          </a:p>
        </p:txBody>
      </p:sp>
      <p:sp>
        <p:nvSpPr>
          <p:cNvPr id="8" name="TextBox 7"/>
          <p:cNvSpPr txBox="1"/>
          <p:nvPr/>
        </p:nvSpPr>
        <p:spPr>
          <a:xfrm>
            <a:off x="7787065" y="2042274"/>
            <a:ext cx="536044" cy="627864"/>
          </a:xfrm>
          <a:prstGeom prst="rect">
            <a:avLst/>
          </a:prstGeom>
          <a:noFill/>
        </p:spPr>
        <p:txBody>
          <a:bodyPr wrap="none" lIns="182880" tIns="146304" rIns="182880" bIns="146304" rtlCol="0">
            <a:spAutoFit/>
          </a:bodyPr>
          <a:lstStyle/>
          <a:p>
            <a:pPr>
              <a:lnSpc>
                <a:spcPct val="90000"/>
              </a:lnSpc>
              <a:spcAft>
                <a:spcPts val="600"/>
              </a:spcAft>
            </a:pPr>
            <a:r>
              <a:rPr lang="en-GB" sz="2400">
                <a:solidFill>
                  <a:schemeClr val="accent6"/>
                </a:solidFill>
              </a:rPr>
              <a:t>1</a:t>
            </a:r>
          </a:p>
        </p:txBody>
      </p:sp>
      <p:sp>
        <p:nvSpPr>
          <p:cNvPr id="10" name="TextBox 9"/>
          <p:cNvSpPr txBox="1"/>
          <p:nvPr/>
        </p:nvSpPr>
        <p:spPr>
          <a:xfrm>
            <a:off x="10789444" y="4556874"/>
            <a:ext cx="912750" cy="627864"/>
          </a:xfrm>
          <a:prstGeom prst="rect">
            <a:avLst/>
          </a:prstGeom>
          <a:noFill/>
        </p:spPr>
        <p:txBody>
          <a:bodyPr wrap="none" lIns="182880" tIns="146304" rIns="182880" bIns="146304" rtlCol="0">
            <a:spAutoFit/>
          </a:bodyPr>
          <a:lstStyle/>
          <a:p>
            <a:pPr>
              <a:lnSpc>
                <a:spcPct val="90000"/>
              </a:lnSpc>
              <a:spcAft>
                <a:spcPts val="600"/>
              </a:spcAft>
            </a:pPr>
            <a:r>
              <a:rPr lang="en-GB" sz="2400">
                <a:solidFill>
                  <a:schemeClr val="accent6"/>
                </a:solidFill>
              </a:rPr>
              <a:t>3+5</a:t>
            </a:r>
          </a:p>
        </p:txBody>
      </p:sp>
      <p:sp>
        <p:nvSpPr>
          <p:cNvPr id="11" name="TextBox 10"/>
          <p:cNvSpPr txBox="1"/>
          <p:nvPr/>
        </p:nvSpPr>
        <p:spPr>
          <a:xfrm>
            <a:off x="4541649" y="3185274"/>
            <a:ext cx="912750" cy="627864"/>
          </a:xfrm>
          <a:prstGeom prst="rect">
            <a:avLst/>
          </a:prstGeom>
          <a:noFill/>
        </p:spPr>
        <p:txBody>
          <a:bodyPr wrap="none" lIns="182880" tIns="146304" rIns="182880" bIns="146304" rtlCol="0">
            <a:spAutoFit/>
          </a:bodyPr>
          <a:lstStyle/>
          <a:p>
            <a:pPr>
              <a:lnSpc>
                <a:spcPct val="90000"/>
              </a:lnSpc>
              <a:spcAft>
                <a:spcPts val="600"/>
              </a:spcAft>
            </a:pPr>
            <a:r>
              <a:rPr lang="en-GB" sz="2400">
                <a:solidFill>
                  <a:schemeClr val="accent6"/>
                </a:solidFill>
              </a:rPr>
              <a:t>2+4</a:t>
            </a:r>
          </a:p>
        </p:txBody>
      </p:sp>
      <p:sp>
        <p:nvSpPr>
          <p:cNvPr id="13" name="TextBox 12"/>
          <p:cNvSpPr txBox="1"/>
          <p:nvPr/>
        </p:nvSpPr>
        <p:spPr>
          <a:xfrm>
            <a:off x="6089003" y="3337674"/>
            <a:ext cx="536044" cy="627864"/>
          </a:xfrm>
          <a:prstGeom prst="rect">
            <a:avLst/>
          </a:prstGeom>
          <a:noFill/>
        </p:spPr>
        <p:txBody>
          <a:bodyPr wrap="none" lIns="182880" tIns="146304" rIns="182880" bIns="146304" rtlCol="0">
            <a:spAutoFit/>
          </a:bodyPr>
          <a:lstStyle/>
          <a:p>
            <a:pPr>
              <a:lnSpc>
                <a:spcPct val="90000"/>
              </a:lnSpc>
              <a:spcAft>
                <a:spcPts val="600"/>
              </a:spcAft>
            </a:pPr>
            <a:r>
              <a:rPr lang="en-GB" sz="2400">
                <a:solidFill>
                  <a:schemeClr val="accent6"/>
                </a:solidFill>
              </a:rPr>
              <a:t>1</a:t>
            </a:r>
          </a:p>
        </p:txBody>
      </p:sp>
    </p:spTree>
    <p:extLst>
      <p:ext uri="{BB962C8B-B14F-4D97-AF65-F5344CB8AC3E}">
        <p14:creationId xmlns:p14="http://schemas.microsoft.com/office/powerpoint/2010/main" val="20183830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Network routing – UDR and Virtual Appliances</a:t>
            </a:r>
          </a:p>
        </p:txBody>
      </p:sp>
      <p:sp>
        <p:nvSpPr>
          <p:cNvPr id="5" name="Text Placeholder 1"/>
          <p:cNvSpPr txBox="1">
            <a:spLocks/>
          </p:cNvSpPr>
          <p:nvPr/>
        </p:nvSpPr>
        <p:spPr>
          <a:xfrm>
            <a:off x="362923" y="1262158"/>
            <a:ext cx="3505741" cy="6175280"/>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r>
              <a:rPr lang="en-US" sz="1800">
                <a:solidFill>
                  <a:schemeClr val="tx1"/>
                </a:solidFill>
              </a:rPr>
              <a:t>If UDR is defined with </a:t>
            </a:r>
            <a:r>
              <a:rPr lang="en-US" sz="1800" err="1">
                <a:solidFill>
                  <a:schemeClr val="tx1"/>
                </a:solidFill>
              </a:rPr>
              <a:t>NextHop</a:t>
            </a:r>
            <a:r>
              <a:rPr lang="en-US" sz="1800">
                <a:solidFill>
                  <a:schemeClr val="tx1"/>
                </a:solidFill>
              </a:rPr>
              <a:t> LOCAL routing,  then route to a VM in the </a:t>
            </a:r>
            <a:r>
              <a:rPr lang="en-US" sz="1800" err="1">
                <a:solidFill>
                  <a:schemeClr val="tx1"/>
                </a:solidFill>
              </a:rPr>
              <a:t>VNet</a:t>
            </a:r>
            <a:r>
              <a:rPr lang="en-US" sz="1800">
                <a:solidFill>
                  <a:schemeClr val="tx1"/>
                </a:solidFill>
              </a:rPr>
              <a:t> based on address</a:t>
            </a:r>
          </a:p>
          <a:p>
            <a:pPr marL="0" lvl="0" indent="0">
              <a:buNone/>
            </a:pPr>
            <a:endParaRPr lang="en-US" sz="1800">
              <a:solidFill>
                <a:schemeClr val="tx1"/>
              </a:solidFill>
            </a:endParaRPr>
          </a:p>
          <a:p>
            <a:pPr lvl="0"/>
            <a:r>
              <a:rPr lang="en-US" sz="1800">
                <a:solidFill>
                  <a:schemeClr val="tx1"/>
                </a:solidFill>
              </a:rPr>
              <a:t>If UDR is defined with </a:t>
            </a:r>
            <a:r>
              <a:rPr lang="en-US" sz="1800" err="1">
                <a:solidFill>
                  <a:schemeClr val="tx1"/>
                </a:solidFill>
              </a:rPr>
              <a:t>NextHop</a:t>
            </a:r>
            <a:r>
              <a:rPr lang="en-US" sz="1800">
                <a:solidFill>
                  <a:schemeClr val="tx1"/>
                </a:solidFill>
              </a:rPr>
              <a:t> VPN Gateway routing, then route to a machine on-premises     based on address</a:t>
            </a:r>
          </a:p>
          <a:p>
            <a:pPr lvl="0"/>
            <a:endParaRPr lang="en-US" sz="1800">
              <a:solidFill>
                <a:schemeClr val="tx1"/>
              </a:solidFill>
            </a:endParaRPr>
          </a:p>
          <a:p>
            <a:pPr lvl="0"/>
            <a:r>
              <a:rPr lang="en-US" sz="1800">
                <a:solidFill>
                  <a:schemeClr val="tx1"/>
                </a:solidFill>
              </a:rPr>
              <a:t>If UDR is defined with </a:t>
            </a:r>
            <a:r>
              <a:rPr lang="en-US" sz="1800" err="1">
                <a:solidFill>
                  <a:schemeClr val="tx1"/>
                </a:solidFill>
              </a:rPr>
              <a:t>NextHop</a:t>
            </a:r>
            <a:r>
              <a:rPr lang="en-US" sz="1800">
                <a:solidFill>
                  <a:schemeClr val="tx1"/>
                </a:solidFill>
              </a:rPr>
              <a:t> Appliance routing, then route to the virtual appliance based on address</a:t>
            </a:r>
          </a:p>
          <a:p>
            <a:pPr lvl="0"/>
            <a:endParaRPr lang="en-US" sz="1800">
              <a:solidFill>
                <a:schemeClr val="tx1"/>
              </a:solidFill>
            </a:endParaRPr>
          </a:p>
          <a:p>
            <a:pPr lvl="0"/>
            <a:r>
              <a:rPr lang="en-US" sz="1800">
                <a:solidFill>
                  <a:schemeClr val="tx1"/>
                </a:solidFill>
              </a:rPr>
              <a:t>If UDR is defined with </a:t>
            </a:r>
            <a:r>
              <a:rPr lang="en-US" sz="1800" err="1">
                <a:solidFill>
                  <a:schemeClr val="tx1"/>
                </a:solidFill>
              </a:rPr>
              <a:t>NextHop</a:t>
            </a:r>
            <a:r>
              <a:rPr lang="en-US" sz="1800">
                <a:solidFill>
                  <a:schemeClr val="tx1"/>
                </a:solidFill>
              </a:rPr>
              <a:t> Internet routing, then route to the Internet over the Host NAT</a:t>
            </a:r>
          </a:p>
          <a:p>
            <a:pPr marL="0" indent="0">
              <a:buNone/>
            </a:pPr>
            <a:endParaRPr lang="en-US" sz="1400"/>
          </a:p>
          <a:p>
            <a:pPr marL="514338" indent="-514338">
              <a:buAutoNum type="arabicPeriod"/>
            </a:pPr>
            <a:endParaRPr lang="en-US" sz="1400">
              <a:solidFill>
                <a:schemeClr val="tx1"/>
              </a:solidFill>
            </a:endParaRPr>
          </a:p>
        </p:txBody>
      </p:sp>
      <p:pic>
        <p:nvPicPr>
          <p:cNvPr id="6" name="Picture 5"/>
          <p:cNvPicPr/>
          <p:nvPr/>
        </p:nvPicPr>
        <p:blipFill>
          <a:blip r:embed="rId3"/>
          <a:stretch>
            <a:fillRect/>
          </a:stretch>
        </p:blipFill>
        <p:spPr>
          <a:xfrm>
            <a:off x="3868664" y="1998951"/>
            <a:ext cx="8556051" cy="3867439"/>
          </a:xfrm>
          <a:prstGeom prst="rect">
            <a:avLst/>
          </a:prstGeom>
        </p:spPr>
      </p:pic>
    </p:spTree>
    <p:extLst>
      <p:ext uri="{BB962C8B-B14F-4D97-AF65-F5344CB8AC3E}">
        <p14:creationId xmlns:p14="http://schemas.microsoft.com/office/powerpoint/2010/main" val="14249667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4985980"/>
          </a:xfrm>
        </p:spPr>
        <p:txBody>
          <a:bodyPr/>
          <a:lstStyle/>
          <a:p>
            <a:r>
              <a:rPr lang="en-US" sz="2400">
                <a:solidFill>
                  <a:srgbClr val="0078D7"/>
                </a:solidFill>
              </a:rPr>
              <a:t>Identify current networking strategies and environments</a:t>
            </a:r>
          </a:p>
          <a:p>
            <a:r>
              <a:rPr lang="en-US" sz="2400">
                <a:solidFill>
                  <a:srgbClr val="0078D7"/>
                </a:solidFill>
              </a:rPr>
              <a:t>Virtual Networks</a:t>
            </a:r>
          </a:p>
          <a:p>
            <a:r>
              <a:rPr lang="en-US" sz="2400">
                <a:solidFill>
                  <a:srgbClr val="0078D7"/>
                </a:solidFill>
              </a:rPr>
              <a:t>Gateways</a:t>
            </a:r>
          </a:p>
          <a:p>
            <a:r>
              <a:rPr lang="en-US" sz="2400">
                <a:solidFill>
                  <a:srgbClr val="0078D7"/>
                </a:solidFill>
              </a:rPr>
              <a:t>VNet Peering</a:t>
            </a:r>
          </a:p>
          <a:p>
            <a:r>
              <a:rPr lang="en-US" sz="2400">
                <a:solidFill>
                  <a:srgbClr val="0078D7"/>
                </a:solidFill>
              </a:rPr>
              <a:t>ExpressRoute</a:t>
            </a:r>
          </a:p>
          <a:p>
            <a:r>
              <a:rPr lang="en-US" sz="2400">
                <a:solidFill>
                  <a:srgbClr val="0078D7"/>
                </a:solidFill>
              </a:rPr>
              <a:t>Site-to-site VPN</a:t>
            </a:r>
          </a:p>
          <a:p>
            <a:r>
              <a:rPr lang="en-US" sz="2400">
                <a:solidFill>
                  <a:srgbClr val="0078D7"/>
                </a:solidFill>
              </a:rPr>
              <a:t>DNS</a:t>
            </a:r>
          </a:p>
          <a:p>
            <a:r>
              <a:rPr lang="en-US" sz="2400">
                <a:solidFill>
                  <a:srgbClr val="0078D7"/>
                </a:solidFill>
              </a:rPr>
              <a:t>DHCP</a:t>
            </a:r>
          </a:p>
          <a:p>
            <a:r>
              <a:rPr lang="en-US" sz="2400">
                <a:solidFill>
                  <a:srgbClr val="0078D7"/>
                </a:solidFill>
              </a:rPr>
              <a:t>IP addressing</a:t>
            </a:r>
          </a:p>
          <a:p>
            <a:r>
              <a:rPr lang="en-US" sz="2400">
                <a:solidFill>
                  <a:srgbClr val="0078D7"/>
                </a:solidFill>
              </a:rPr>
              <a:t>Load balancing</a:t>
            </a:r>
          </a:p>
          <a:p>
            <a:r>
              <a:rPr lang="en-US" sz="2400">
                <a:solidFill>
                  <a:srgbClr val="0078D7"/>
                </a:solidFill>
              </a:rPr>
              <a:t>System routing</a:t>
            </a:r>
          </a:p>
          <a:p>
            <a:r>
              <a:rPr lang="en-US" sz="2400">
                <a:solidFill>
                  <a:srgbClr val="0078D7"/>
                </a:solidFill>
              </a:rPr>
              <a:t>Next steps</a:t>
            </a:r>
          </a:p>
        </p:txBody>
      </p:sp>
      <p:sp>
        <p:nvSpPr>
          <p:cNvPr id="3" name="Title 2"/>
          <p:cNvSpPr>
            <a:spLocks noGrp="1"/>
          </p:cNvSpPr>
          <p:nvPr>
            <p:ph type="title"/>
          </p:nvPr>
        </p:nvSpPr>
        <p:spPr/>
        <p:txBody>
          <a:bodyPr/>
          <a:lstStyle/>
          <a:p>
            <a:r>
              <a:rPr lang="en-US"/>
              <a:t>High-level agenda</a:t>
            </a:r>
          </a:p>
        </p:txBody>
      </p:sp>
    </p:spTree>
    <p:extLst>
      <p:ext uri="{BB962C8B-B14F-4D97-AF65-F5344CB8AC3E}">
        <p14:creationId xmlns:p14="http://schemas.microsoft.com/office/powerpoint/2010/main" val="189884655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446820" y="3900033"/>
            <a:ext cx="6438566" cy="2712642"/>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98060" y="2452499"/>
            <a:ext cx="1842308" cy="4245150"/>
          </a:xfrm>
          <a:prstGeom prst="rect">
            <a:avLst/>
          </a:prstGeom>
        </p:spPr>
      </p:pic>
      <p:sp>
        <p:nvSpPr>
          <p:cNvPr id="10" name="Text Placeholder 3"/>
          <p:cNvSpPr>
            <a:spLocks noGrp="1"/>
          </p:cNvSpPr>
          <p:nvPr>
            <p:ph type="body" sz="quarter" idx="10"/>
          </p:nvPr>
        </p:nvSpPr>
        <p:spPr>
          <a:xfrm>
            <a:off x="366169" y="1212853"/>
            <a:ext cx="11702553" cy="2369591"/>
          </a:xfrm>
        </p:spPr>
        <p:txBody>
          <a:bodyPr>
            <a:noAutofit/>
          </a:bodyPr>
          <a:lstStyle/>
          <a:p>
            <a:pPr marL="0" indent="0">
              <a:buNone/>
            </a:pPr>
            <a:r>
              <a:rPr lang="en-US" dirty="0">
                <a:solidFill>
                  <a:srgbClr val="0078D7"/>
                </a:solidFill>
              </a:rPr>
              <a:t>High throughput, low latency network performance</a:t>
            </a:r>
          </a:p>
          <a:p>
            <a:pPr marL="342846" lvl="1" indent="-342846"/>
            <a:r>
              <a:rPr lang="en-US" dirty="0"/>
              <a:t>Enables SR-IOV – direct VM-to-NIC path bypassing Hyper-V (Host OS) layer</a:t>
            </a:r>
          </a:p>
          <a:p>
            <a:pPr marL="342846" lvl="1" indent="-342846"/>
            <a:r>
              <a:rPr lang="en-US" dirty="0"/>
              <a:t>Up to 10x lower network latency (intra VNet 30 µs RTT)</a:t>
            </a:r>
          </a:p>
          <a:p>
            <a:pPr marL="342846" lvl="1" indent="-342846"/>
            <a:r>
              <a:rPr lang="en-US" dirty="0"/>
              <a:t>High throughput (25Gbps with DS15v2 VMs)</a:t>
            </a:r>
          </a:p>
          <a:p>
            <a:pPr marL="342846" lvl="1" indent="-342846"/>
            <a:r>
              <a:rPr lang="en-US" dirty="0"/>
              <a:t>Increased number of packets per second (</a:t>
            </a:r>
            <a:r>
              <a:rPr lang="en-US" dirty="0" err="1"/>
              <a:t>pps</a:t>
            </a:r>
            <a:r>
              <a:rPr lang="en-US" dirty="0"/>
              <a:t>) and reduced jitter</a:t>
            </a:r>
          </a:p>
          <a:p>
            <a:pPr marL="342846" lvl="1" indent="-342846"/>
            <a:r>
              <a:rPr lang="en-US" dirty="0"/>
              <a:t>1.5x Azure SQL DB throughput improvements (1KB commits)</a:t>
            </a:r>
          </a:p>
          <a:p>
            <a:pPr marL="342846" lvl="1" indent="-342846"/>
            <a:r>
              <a:rPr lang="en-US" dirty="0"/>
              <a:t>Available for Windows (GA) &amp; Linux (Public Preview)</a:t>
            </a:r>
          </a:p>
        </p:txBody>
      </p:sp>
      <p:sp>
        <p:nvSpPr>
          <p:cNvPr id="13" name="Title 1"/>
          <p:cNvSpPr>
            <a:spLocks noGrp="1"/>
          </p:cNvSpPr>
          <p:nvPr>
            <p:ph type="title"/>
          </p:nvPr>
        </p:nvSpPr>
        <p:spPr>
          <a:xfrm>
            <a:off x="366169" y="295278"/>
            <a:ext cx="11702551" cy="917575"/>
          </a:xfrm>
        </p:spPr>
        <p:txBody>
          <a:bodyPr/>
          <a:lstStyle/>
          <a:p>
            <a:r>
              <a:rPr lang="en-US"/>
              <a:t>Accelerated networking</a:t>
            </a:r>
          </a:p>
        </p:txBody>
      </p:sp>
    </p:spTree>
    <p:extLst>
      <p:ext uri="{BB962C8B-B14F-4D97-AF65-F5344CB8AC3E}">
        <p14:creationId xmlns:p14="http://schemas.microsoft.com/office/powerpoint/2010/main" val="53722868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2037481"/>
          </a:xfrm>
        </p:spPr>
        <p:txBody>
          <a:bodyPr/>
          <a:lstStyle/>
          <a:p>
            <a:pPr marL="0" indent="0">
              <a:buNone/>
            </a:pPr>
            <a:r>
              <a:rPr lang="en-GB" dirty="0">
                <a:solidFill>
                  <a:srgbClr val="0078D7"/>
                </a:solidFill>
              </a:rPr>
              <a:t>Azure DNS</a:t>
            </a:r>
          </a:p>
          <a:p>
            <a:pPr marL="342846" lvl="1" indent="-342846"/>
            <a:r>
              <a:rPr lang="en-GB" dirty="0"/>
              <a:t>Manage DNS seamlessly with your Azure services</a:t>
            </a:r>
          </a:p>
          <a:p>
            <a:pPr marL="342846" lvl="1" indent="-342846"/>
            <a:r>
              <a:rPr lang="en-GB" dirty="0"/>
              <a:t>Globally distributed architecture, resilient to multiple region failure </a:t>
            </a:r>
          </a:p>
          <a:p>
            <a:pPr marL="342846" lvl="1" indent="-342846"/>
            <a:r>
              <a:rPr lang="en-GB" dirty="0"/>
              <a:t>Fast global DNS name resolution</a:t>
            </a:r>
          </a:p>
          <a:p>
            <a:pPr marL="342846" lvl="1" indent="-342846"/>
            <a:r>
              <a:rPr lang="en-GB" dirty="0"/>
              <a:t>99.99% Availability SLA</a:t>
            </a:r>
          </a:p>
        </p:txBody>
      </p:sp>
      <p:sp>
        <p:nvSpPr>
          <p:cNvPr id="3" name="Title 2"/>
          <p:cNvSpPr>
            <a:spLocks noGrp="1"/>
          </p:cNvSpPr>
          <p:nvPr>
            <p:ph type="title"/>
          </p:nvPr>
        </p:nvSpPr>
        <p:spPr/>
        <p:txBody>
          <a:bodyPr/>
          <a:lstStyle/>
          <a:p>
            <a:r>
              <a:rPr lang="en-GB"/>
              <a:t>Azure DNS</a:t>
            </a:r>
          </a:p>
        </p:txBody>
      </p:sp>
      <p:sp>
        <p:nvSpPr>
          <p:cNvPr id="2" name="Text Placeholder 1"/>
          <p:cNvSpPr>
            <a:spLocks noGrp="1"/>
          </p:cNvSpPr>
          <p:nvPr>
            <p:ph type="body" sz="quarter" idx="4294967295"/>
          </p:nvPr>
        </p:nvSpPr>
        <p:spPr>
          <a:xfrm>
            <a:off x="366167" y="3137598"/>
            <a:ext cx="10347841" cy="3070706"/>
          </a:xfrm>
        </p:spPr>
        <p:txBody>
          <a:bodyPr>
            <a:noAutofit/>
          </a:bodyPr>
          <a:lstStyle/>
          <a:p>
            <a:pPr marL="0" indent="0">
              <a:buNone/>
            </a:pPr>
            <a:r>
              <a:rPr lang="en-GB" sz="3400" dirty="0">
                <a:solidFill>
                  <a:srgbClr val="0078D7"/>
                </a:solidFill>
              </a:rPr>
              <a:t>All common DNS record types</a:t>
            </a:r>
          </a:p>
          <a:p>
            <a:pPr marL="342846" lvl="1" indent="-342846"/>
            <a:r>
              <a:rPr lang="en-GB" sz="2000" dirty="0"/>
              <a:t>A, AAAA, CNAME, MX, NS, PTR, SOA, SRV, and TXT</a:t>
            </a:r>
          </a:p>
          <a:p>
            <a:pPr marL="0" indent="0">
              <a:buNone/>
            </a:pPr>
            <a:r>
              <a:rPr lang="en-GB" sz="3400" dirty="0">
                <a:solidFill>
                  <a:srgbClr val="0078D7"/>
                </a:solidFill>
              </a:rPr>
              <a:t>Flexible DNS management</a:t>
            </a:r>
          </a:p>
          <a:p>
            <a:pPr marL="342846" lvl="1" indent="-342846"/>
            <a:r>
              <a:rPr lang="en-GB" sz="2000" dirty="0"/>
              <a:t>Integrated with Azure Resource Manager for role-based access control, tagging,         and template-based deployment—for both zones and record sets</a:t>
            </a:r>
          </a:p>
          <a:p>
            <a:pPr marL="342846" lvl="1" indent="-342846"/>
            <a:r>
              <a:rPr lang="en-GB" sz="2000" dirty="0"/>
              <a:t>Azure Portal, PowerShell, and CLI</a:t>
            </a:r>
          </a:p>
          <a:p>
            <a:pPr marL="342846" lvl="1" indent="-342846"/>
            <a:r>
              <a:rPr lang="en-GB" sz="2000" dirty="0"/>
              <a:t>REST API and SDKs for application integration</a:t>
            </a:r>
          </a:p>
        </p:txBody>
      </p:sp>
    </p:spTree>
    <p:extLst>
      <p:ext uri="{BB962C8B-B14F-4D97-AF65-F5344CB8AC3E}">
        <p14:creationId xmlns:p14="http://schemas.microsoft.com/office/powerpoint/2010/main" val="425934176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3594830"/>
          </a:xfrm>
        </p:spPr>
        <p:txBody>
          <a:bodyPr/>
          <a:lstStyle/>
          <a:p>
            <a:pPr marL="0" indent="0">
              <a:buNone/>
            </a:pPr>
            <a:r>
              <a:rPr lang="en-US" dirty="0">
                <a:solidFill>
                  <a:srgbClr val="0078D7"/>
                </a:solidFill>
              </a:rPr>
              <a:t>DNS for private addresses</a:t>
            </a:r>
          </a:p>
          <a:p>
            <a:pPr marL="342846" lvl="1" indent="-342846"/>
            <a:r>
              <a:rPr lang="en-US" dirty="0"/>
              <a:t>Specify DNS servers per subscription</a:t>
            </a:r>
          </a:p>
          <a:p>
            <a:pPr marL="342846" lvl="1" indent="-342846"/>
            <a:r>
              <a:rPr lang="en-US" dirty="0"/>
              <a:t>Assign DNS servers per VNET</a:t>
            </a:r>
          </a:p>
          <a:p>
            <a:pPr marL="0" indent="0">
              <a:buNone/>
            </a:pPr>
            <a:r>
              <a:rPr lang="en-US" dirty="0">
                <a:solidFill>
                  <a:srgbClr val="0078D7"/>
                </a:solidFill>
              </a:rPr>
              <a:t>DNS for public addresses</a:t>
            </a:r>
          </a:p>
          <a:p>
            <a:pPr marL="342846" lvl="1" indent="-342846"/>
            <a:r>
              <a:rPr lang="en-US" dirty="0"/>
              <a:t>Automatic registration to defined Azure zones</a:t>
            </a:r>
          </a:p>
          <a:p>
            <a:pPr marL="342846" lvl="1" indent="-342846"/>
            <a:r>
              <a:rPr lang="en-US" dirty="0"/>
              <a:t>CNAMES can be created in customer zones</a:t>
            </a:r>
          </a:p>
          <a:p>
            <a:pPr marL="0" indent="0">
              <a:buNone/>
            </a:pPr>
            <a:r>
              <a:rPr lang="en-US" dirty="0">
                <a:solidFill>
                  <a:srgbClr val="0078D7"/>
                </a:solidFill>
              </a:rPr>
              <a:t>DNS hosting</a:t>
            </a:r>
          </a:p>
          <a:p>
            <a:pPr marL="342846" lvl="1" indent="-342846"/>
            <a:r>
              <a:rPr lang="en-US" dirty="0"/>
              <a:t>Azure hosted public-facing DNS servers</a:t>
            </a:r>
          </a:p>
        </p:txBody>
      </p:sp>
      <p:sp>
        <p:nvSpPr>
          <p:cNvPr id="3" name="Title 2"/>
          <p:cNvSpPr>
            <a:spLocks noGrp="1"/>
          </p:cNvSpPr>
          <p:nvPr>
            <p:ph type="title"/>
          </p:nvPr>
        </p:nvSpPr>
        <p:spPr/>
        <p:txBody>
          <a:bodyPr/>
          <a:lstStyle/>
          <a:p>
            <a:r>
              <a:rPr lang="en-US" dirty="0"/>
              <a:t>Name resolution</a:t>
            </a:r>
          </a:p>
        </p:txBody>
      </p:sp>
    </p:spTree>
    <p:extLst>
      <p:ext uri="{BB962C8B-B14F-4D97-AF65-F5344CB8AC3E}">
        <p14:creationId xmlns:p14="http://schemas.microsoft.com/office/powerpoint/2010/main" val="73317681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70" y="1212851"/>
            <a:ext cx="6260098" cy="3040832"/>
          </a:xfrm>
        </p:spPr>
        <p:txBody>
          <a:bodyPr/>
          <a:lstStyle/>
          <a:p>
            <a:r>
              <a:rPr lang="en-US" sz="3200" dirty="0">
                <a:solidFill>
                  <a:schemeClr val="tx2"/>
                </a:solidFill>
              </a:rPr>
              <a:t>FQDN access to a Virtual Machine</a:t>
            </a:r>
          </a:p>
          <a:p>
            <a:r>
              <a:rPr lang="en-US" sz="3200" dirty="0">
                <a:solidFill>
                  <a:schemeClr val="tx2"/>
                </a:solidFill>
              </a:rPr>
              <a:t>Available for Virtual Machines</a:t>
            </a:r>
          </a:p>
          <a:p>
            <a:r>
              <a:rPr lang="en-US" sz="3200" dirty="0">
                <a:solidFill>
                  <a:schemeClr val="tx2"/>
                </a:solidFill>
              </a:rPr>
              <a:t>Automatic DNS registration/</a:t>
            </a:r>
            <a:br>
              <a:rPr lang="en-US" sz="3200" dirty="0">
                <a:solidFill>
                  <a:schemeClr val="tx2"/>
                </a:solidFill>
              </a:rPr>
            </a:br>
            <a:r>
              <a:rPr lang="en-US" sz="3200" dirty="0">
                <a:solidFill>
                  <a:schemeClr val="tx2"/>
                </a:solidFill>
              </a:rPr>
              <a:t>de-registration during </a:t>
            </a:r>
            <a:br>
              <a:rPr lang="en-US" sz="3200" dirty="0">
                <a:solidFill>
                  <a:schemeClr val="tx2"/>
                </a:solidFill>
              </a:rPr>
            </a:br>
            <a:r>
              <a:rPr lang="en-US" sz="3200" dirty="0">
                <a:solidFill>
                  <a:schemeClr val="tx2"/>
                </a:solidFill>
              </a:rPr>
              <a:t>scale-up, scale-down</a:t>
            </a:r>
          </a:p>
        </p:txBody>
      </p:sp>
      <p:sp>
        <p:nvSpPr>
          <p:cNvPr id="2" name="Title 1"/>
          <p:cNvSpPr>
            <a:spLocks noGrp="1"/>
          </p:cNvSpPr>
          <p:nvPr>
            <p:ph type="title"/>
          </p:nvPr>
        </p:nvSpPr>
        <p:spPr/>
        <p:txBody>
          <a:bodyPr/>
          <a:lstStyle/>
          <a:p>
            <a:r>
              <a:rPr lang="en-US" sz="4800"/>
              <a:t>DNS names for public IP</a:t>
            </a:r>
          </a:p>
        </p:txBody>
      </p:sp>
      <p:grpSp>
        <p:nvGrpSpPr>
          <p:cNvPr id="6" name="Group 5"/>
          <p:cNvGrpSpPr/>
          <p:nvPr/>
        </p:nvGrpSpPr>
        <p:grpSpPr>
          <a:xfrm>
            <a:off x="8353356" y="1080357"/>
            <a:ext cx="1137378" cy="1142730"/>
            <a:chOff x="1487553" y="2335312"/>
            <a:chExt cx="1117050" cy="1117050"/>
          </a:xfrm>
        </p:grpSpPr>
        <p:sp>
          <p:nvSpPr>
            <p:cNvPr id="7" name="Oval 6"/>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defTabSz="913954" fontAlgn="base">
                <a:lnSpc>
                  <a:spcPct val="90000"/>
                </a:lnSpc>
                <a:spcBef>
                  <a:spcPct val="0"/>
                </a:spcBef>
                <a:spcAft>
                  <a:spcPct val="0"/>
                </a:spcAft>
                <a:defRPr/>
              </a:pPr>
              <a:endParaRPr lang="en-US" sz="2400" kern="0" spc="-49">
                <a:gradFill>
                  <a:gsLst>
                    <a:gs pos="36283">
                      <a:srgbClr val="505050"/>
                    </a:gs>
                    <a:gs pos="28000">
                      <a:srgbClr val="505050"/>
                    </a:gs>
                  </a:gsLst>
                  <a:lin ang="5400000" scaled="0"/>
                </a:gradFill>
                <a:latin typeface="Calibri"/>
              </a:endParaRPr>
            </a:p>
          </p:txBody>
        </p:sp>
        <p:sp>
          <p:nvSpPr>
            <p:cNvPr id="8" name="Freeform 7"/>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91428" tIns="45714" rIns="91428" bIns="45714" numCol="1" anchor="t" anchorCtr="0" compatLnSpc="1">
              <a:prstTxWarp prst="textNoShape">
                <a:avLst/>
              </a:prstTxWarp>
            </a:bodyPr>
            <a:lstStyle/>
            <a:p>
              <a:pPr defTabSz="932355">
                <a:defRPr/>
              </a:pPr>
              <a:endParaRPr lang="en-US" kern="0">
                <a:solidFill>
                  <a:srgbClr val="00188F"/>
                </a:solidFill>
                <a:latin typeface="Calibri"/>
              </a:endParaRPr>
            </a:p>
          </p:txBody>
        </p:sp>
        <p:sp>
          <p:nvSpPr>
            <p:cNvPr id="9" name="TextBox 8"/>
            <p:cNvSpPr txBox="1"/>
            <p:nvPr/>
          </p:nvSpPr>
          <p:spPr>
            <a:xfrm>
              <a:off x="1591130" y="2853466"/>
              <a:ext cx="909892" cy="468102"/>
            </a:xfrm>
            <a:prstGeom prst="rect">
              <a:avLst/>
            </a:prstGeom>
            <a:noFill/>
          </p:spPr>
          <p:txBody>
            <a:bodyPr wrap="none" lIns="182856" tIns="146286" rIns="182856" bIns="146286" rtlCol="0" anchor="ctr">
              <a:spAutoFit/>
            </a:bodyPr>
            <a:lstStyle/>
            <a:p>
              <a:pPr algn="ctr" defTabSz="932355">
                <a:lnSpc>
                  <a:spcPct val="90000"/>
                </a:lnSpc>
                <a:defRPr/>
              </a:pPr>
              <a:r>
                <a:rPr lang="en-US" sz="1600" kern="0" spc="-49">
                  <a:solidFill>
                    <a:srgbClr val="00188F"/>
                  </a:solidFill>
                  <a:latin typeface="Calibri"/>
                </a:rPr>
                <a:t>Internet</a:t>
              </a:r>
            </a:p>
          </p:txBody>
        </p:sp>
      </p:grpSp>
      <p:pic>
        <p:nvPicPr>
          <p:cNvPr id="11" name="Picture 1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41025" y="4955562"/>
            <a:ext cx="938096" cy="938096"/>
          </a:xfrm>
          <a:prstGeom prst="rect">
            <a:avLst/>
          </a:prstGeom>
        </p:spPr>
      </p:pic>
      <p:pic>
        <p:nvPicPr>
          <p:cNvPr id="16" name="Picture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281350" y="5006548"/>
            <a:ext cx="914284" cy="914284"/>
          </a:xfrm>
          <a:prstGeom prst="rect">
            <a:avLst/>
          </a:prstGeom>
        </p:spPr>
      </p:pic>
      <p:cxnSp>
        <p:nvCxnSpPr>
          <p:cNvPr id="20" name="Straight Arrow Connector 19"/>
          <p:cNvCxnSpPr>
            <a:stCxn id="7" idx="4"/>
            <a:endCxn id="16" idx="0"/>
          </p:cNvCxnSpPr>
          <p:nvPr/>
        </p:nvCxnSpPr>
        <p:spPr>
          <a:xfrm>
            <a:off x="8922045" y="2223087"/>
            <a:ext cx="1816447" cy="2783461"/>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4"/>
            <a:endCxn id="11" idx="0"/>
          </p:cNvCxnSpPr>
          <p:nvPr/>
        </p:nvCxnSpPr>
        <p:spPr>
          <a:xfrm flipH="1">
            <a:off x="7310073" y="2223087"/>
            <a:ext cx="1611972" cy="2732475"/>
          </a:xfrm>
          <a:prstGeom prst="straightConnector1">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23"/>
          <p:cNvSpPr/>
          <p:nvPr/>
        </p:nvSpPr>
        <p:spPr bwMode="auto">
          <a:xfrm>
            <a:off x="8684252" y="2646470"/>
            <a:ext cx="3032744" cy="901590"/>
          </a:xfrm>
          <a:prstGeom prst="roundRect">
            <a:avLst/>
          </a:prstGeom>
          <a:solidFill>
            <a:srgbClr val="0000C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a:lnSpc>
                <a:spcPct val="90000"/>
              </a:lnSpc>
              <a:spcAft>
                <a:spcPts val="600"/>
              </a:spcAft>
            </a:pPr>
            <a:r>
              <a:rPr lang="en-US" sz="1400">
                <a:solidFill>
                  <a:srgbClr val="FFFFFF"/>
                </a:solidFill>
              </a:rPr>
              <a:t>Webrole.1.contoso.cloudapp.net</a:t>
            </a:r>
            <a:r>
              <a:rPr lang="en-US" sz="1400">
                <a:solidFill>
                  <a:srgbClr val="FFFFFF"/>
                </a:solidFill>
                <a:sym typeface="Wingdings" panose="05000000000000000000" pitchFamily="2" charset="2"/>
              </a:rPr>
              <a:t>        </a:t>
            </a:r>
            <a:r>
              <a:rPr lang="en-US" sz="1400">
                <a:solidFill>
                  <a:srgbClr val="FFFFFF"/>
                </a:solidFill>
              </a:rPr>
              <a:t>130.26.5.120 </a:t>
            </a:r>
            <a:endParaRPr lang="en-US" sz="1400">
              <a:solidFill>
                <a:srgbClr val="D83B01"/>
              </a:solidFill>
            </a:endParaRPr>
          </a:p>
        </p:txBody>
      </p:sp>
      <p:sp>
        <p:nvSpPr>
          <p:cNvPr id="35" name="TextBox 34"/>
          <p:cNvSpPr txBox="1"/>
          <p:nvPr/>
        </p:nvSpPr>
        <p:spPr>
          <a:xfrm>
            <a:off x="6306542" y="5827675"/>
            <a:ext cx="1980948" cy="517028"/>
          </a:xfrm>
          <a:prstGeom prst="rect">
            <a:avLst/>
          </a:prstGeom>
          <a:noFill/>
        </p:spPr>
        <p:txBody>
          <a:bodyPr wrap="square" lIns="182856" tIns="146286" rIns="182856" bIns="146286" rtlCol="0">
            <a:spAutoFit/>
          </a:bodyPr>
          <a:lstStyle/>
          <a:p>
            <a:pPr algn="ctr">
              <a:lnSpc>
                <a:spcPct val="90000"/>
              </a:lnSpc>
              <a:spcAft>
                <a:spcPts val="600"/>
              </a:spcAft>
            </a:pPr>
            <a:r>
              <a:rPr lang="en-US" sz="1600"/>
              <a:t>VM Instance 1</a:t>
            </a:r>
          </a:p>
        </p:txBody>
      </p:sp>
      <p:sp>
        <p:nvSpPr>
          <p:cNvPr id="36" name="TextBox 35"/>
          <p:cNvSpPr txBox="1"/>
          <p:nvPr/>
        </p:nvSpPr>
        <p:spPr>
          <a:xfrm>
            <a:off x="9716344" y="5893667"/>
            <a:ext cx="1980948" cy="517028"/>
          </a:xfrm>
          <a:prstGeom prst="rect">
            <a:avLst/>
          </a:prstGeom>
          <a:noFill/>
        </p:spPr>
        <p:txBody>
          <a:bodyPr wrap="square" lIns="182856" tIns="146286" rIns="182856" bIns="146286" rtlCol="0">
            <a:spAutoFit/>
          </a:bodyPr>
          <a:lstStyle/>
          <a:p>
            <a:pPr algn="ctr">
              <a:lnSpc>
                <a:spcPct val="90000"/>
              </a:lnSpc>
              <a:spcAft>
                <a:spcPts val="600"/>
              </a:spcAft>
            </a:pPr>
            <a:r>
              <a:rPr lang="en-US" sz="1600"/>
              <a:t>VM Instance 2</a:t>
            </a:r>
          </a:p>
        </p:txBody>
      </p:sp>
      <p:sp>
        <p:nvSpPr>
          <p:cNvPr id="37" name="TextBox 36"/>
          <p:cNvSpPr txBox="1"/>
          <p:nvPr/>
        </p:nvSpPr>
        <p:spPr>
          <a:xfrm>
            <a:off x="7890740" y="4661654"/>
            <a:ext cx="2308688" cy="738627"/>
          </a:xfrm>
          <a:prstGeom prst="rect">
            <a:avLst/>
          </a:prstGeom>
          <a:noFill/>
        </p:spPr>
        <p:txBody>
          <a:bodyPr wrap="square" lIns="182856" tIns="146286" rIns="182856" bIns="146286" rtlCol="0">
            <a:spAutoFit/>
          </a:bodyPr>
          <a:lstStyle/>
          <a:p>
            <a:pPr algn="ctr">
              <a:lnSpc>
                <a:spcPct val="90000"/>
              </a:lnSpc>
              <a:spcAft>
                <a:spcPts val="600"/>
              </a:spcAft>
            </a:pPr>
            <a:r>
              <a:rPr lang="en-US" sz="1600"/>
              <a:t>Contoso App with 2 virtual machines</a:t>
            </a:r>
          </a:p>
        </p:txBody>
      </p:sp>
      <p:sp>
        <p:nvSpPr>
          <p:cNvPr id="19" name="Rounded Rectangle 2"/>
          <p:cNvSpPr/>
          <p:nvPr/>
        </p:nvSpPr>
        <p:spPr bwMode="auto">
          <a:xfrm>
            <a:off x="6200870" y="4134781"/>
            <a:ext cx="5636896" cy="2209922"/>
          </a:xfrm>
          <a:prstGeom prst="roundRect">
            <a:avLst/>
          </a:prstGeom>
          <a:noFill/>
          <a:ln w="28575">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50" fontAlgn="base">
              <a:spcBef>
                <a:spcPct val="0"/>
              </a:spcBef>
              <a:spcAft>
                <a:spcPct val="0"/>
              </a:spcAft>
            </a:pPr>
            <a:endParaRPr lang="en-US" sz="2000">
              <a:gradFill>
                <a:gsLst>
                  <a:gs pos="16814">
                    <a:srgbClr val="FFFFFF"/>
                  </a:gs>
                  <a:gs pos="46000">
                    <a:srgbClr val="FFFFFF"/>
                  </a:gs>
                </a:gsLst>
                <a:lin ang="5400000" scaled="0"/>
              </a:gradFill>
            </a:endParaRPr>
          </a:p>
        </p:txBody>
      </p:sp>
      <p:sp>
        <p:nvSpPr>
          <p:cNvPr id="31" name="Rounded Rectangle 30"/>
          <p:cNvSpPr/>
          <p:nvPr/>
        </p:nvSpPr>
        <p:spPr bwMode="auto">
          <a:xfrm>
            <a:off x="6290746" y="3700441"/>
            <a:ext cx="3032744" cy="901590"/>
          </a:xfrm>
          <a:prstGeom prst="roundRect">
            <a:avLst/>
          </a:prstGeom>
          <a:solidFill>
            <a:srgbClr val="0000CC"/>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a:lnSpc>
                <a:spcPct val="90000"/>
              </a:lnSpc>
              <a:spcAft>
                <a:spcPts val="600"/>
              </a:spcAft>
            </a:pPr>
            <a:r>
              <a:rPr lang="en-US" sz="1400">
                <a:solidFill>
                  <a:srgbClr val="FFFFFF"/>
                </a:solidFill>
              </a:rPr>
              <a:t>Webrole.0.contoso.cloudapp.net</a:t>
            </a:r>
            <a:r>
              <a:rPr lang="en-US" sz="1400">
                <a:solidFill>
                  <a:srgbClr val="FFFFFF"/>
                </a:solidFill>
                <a:sym typeface="Wingdings" panose="05000000000000000000" pitchFamily="2" charset="2"/>
              </a:rPr>
              <a:t>        </a:t>
            </a:r>
            <a:r>
              <a:rPr lang="en-US" sz="1400">
                <a:solidFill>
                  <a:srgbClr val="FFFFFF"/>
                </a:solidFill>
              </a:rPr>
              <a:t>130.26.10.80 </a:t>
            </a:r>
          </a:p>
        </p:txBody>
      </p:sp>
    </p:spTree>
    <p:extLst>
      <p:ext uri="{BB962C8B-B14F-4D97-AF65-F5344CB8AC3E}">
        <p14:creationId xmlns:p14="http://schemas.microsoft.com/office/powerpoint/2010/main" val="11766518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BF6A172-84BA-42C1-A474-729643801720}"/>
              </a:ext>
            </a:extLst>
          </p:cNvPr>
          <p:cNvSpPr>
            <a:spLocks noGrp="1"/>
          </p:cNvSpPr>
          <p:nvPr>
            <p:ph type="title"/>
          </p:nvPr>
        </p:nvSpPr>
        <p:spPr/>
        <p:txBody>
          <a:bodyPr/>
          <a:lstStyle/>
          <a:p>
            <a:r>
              <a:rPr lang="en-US" dirty="0"/>
              <a:t>Azure DNS Private Zones</a:t>
            </a:r>
          </a:p>
        </p:txBody>
      </p:sp>
      <p:sp>
        <p:nvSpPr>
          <p:cNvPr id="5" name="Text Placeholder 3">
            <a:extLst>
              <a:ext uri="{FF2B5EF4-FFF2-40B4-BE49-F238E27FC236}">
                <a16:creationId xmlns:a16="http://schemas.microsoft.com/office/drawing/2014/main" id="{1D6699A7-8A01-4B1B-99CC-2B39B5303339}"/>
              </a:ext>
            </a:extLst>
          </p:cNvPr>
          <p:cNvSpPr>
            <a:spLocks noGrp="1"/>
          </p:cNvSpPr>
          <p:nvPr>
            <p:ph type="body" sz="quarter" idx="10"/>
          </p:nvPr>
        </p:nvSpPr>
        <p:spPr>
          <a:xfrm>
            <a:off x="366169" y="1212851"/>
            <a:ext cx="7660231" cy="5670549"/>
          </a:xfrm>
        </p:spPr>
        <p:txBody>
          <a:bodyPr/>
          <a:lstStyle/>
          <a:p>
            <a:pPr marL="0" indent="0">
              <a:buNone/>
            </a:pPr>
            <a:r>
              <a:rPr lang="en-US" dirty="0">
                <a:solidFill>
                  <a:srgbClr val="0078D7"/>
                </a:solidFill>
              </a:rPr>
              <a:t>Host DNS Zones in VNET</a:t>
            </a:r>
          </a:p>
          <a:p>
            <a:pPr marL="342846" lvl="1" indent="-342846"/>
            <a:r>
              <a:rPr lang="en-US" dirty="0"/>
              <a:t>Eliminates need to add custom DNS solution</a:t>
            </a:r>
          </a:p>
          <a:p>
            <a:pPr marL="342846" lvl="1" indent="-342846"/>
            <a:r>
              <a:rPr lang="en-US" dirty="0"/>
              <a:t>Enables ability to use custom domain names </a:t>
            </a:r>
          </a:p>
          <a:p>
            <a:pPr marL="0" indent="0">
              <a:buNone/>
            </a:pPr>
            <a:r>
              <a:rPr lang="en-US" dirty="0">
                <a:solidFill>
                  <a:srgbClr val="0078D7"/>
                </a:solidFill>
              </a:rPr>
              <a:t>Split-Horizon DNS Support</a:t>
            </a:r>
          </a:p>
          <a:p>
            <a:pPr marL="342846" lvl="1" indent="-342846"/>
            <a:r>
              <a:rPr lang="en-US" dirty="0"/>
              <a:t>Create zones with the same name that resolve to different answers</a:t>
            </a:r>
          </a:p>
          <a:p>
            <a:pPr marL="342846" lvl="1" indent="-342846"/>
            <a:r>
              <a:rPr lang="en-US" dirty="0"/>
              <a:t>Provide a dedicated version of a service for use inside a </a:t>
            </a:r>
            <a:r>
              <a:rPr lang="en-US" dirty="0" err="1"/>
              <a:t>vNet</a:t>
            </a:r>
            <a:endParaRPr lang="en-US" dirty="0"/>
          </a:p>
          <a:p>
            <a:pPr marL="0" indent="0">
              <a:buNone/>
            </a:pPr>
            <a:r>
              <a:rPr lang="en-US" dirty="0">
                <a:solidFill>
                  <a:srgbClr val="0078D7"/>
                </a:solidFill>
              </a:rPr>
              <a:t>Hostname resolution between </a:t>
            </a:r>
            <a:r>
              <a:rPr lang="en-US" dirty="0" err="1">
                <a:solidFill>
                  <a:srgbClr val="0078D7"/>
                </a:solidFill>
              </a:rPr>
              <a:t>vNets</a:t>
            </a:r>
            <a:endParaRPr lang="en-US" dirty="0">
              <a:solidFill>
                <a:srgbClr val="0078D7"/>
              </a:solidFill>
            </a:endParaRPr>
          </a:p>
          <a:p>
            <a:pPr marL="342846" lvl="1" indent="-342846"/>
            <a:r>
              <a:rPr lang="en-US" dirty="0"/>
              <a:t>Private DNS zones can be shared between </a:t>
            </a:r>
            <a:r>
              <a:rPr lang="en-US" dirty="0" err="1"/>
              <a:t>vNets</a:t>
            </a:r>
            <a:endParaRPr lang="en-US" dirty="0"/>
          </a:p>
          <a:p>
            <a:pPr marL="342846" lvl="1" indent="-342846"/>
            <a:r>
              <a:rPr lang="en-US" dirty="0"/>
              <a:t>Simplify cross-network and service discovery scenarios such as </a:t>
            </a:r>
            <a:r>
              <a:rPr lang="en-US" dirty="0" err="1"/>
              <a:t>vNet</a:t>
            </a:r>
            <a:r>
              <a:rPr lang="en-US" dirty="0"/>
              <a:t> peering</a:t>
            </a:r>
          </a:p>
          <a:p>
            <a:pPr marL="0" lvl="1" indent="0">
              <a:buNone/>
            </a:pPr>
            <a:endParaRPr lang="en-US" dirty="0"/>
          </a:p>
        </p:txBody>
      </p:sp>
      <p:sp>
        <p:nvSpPr>
          <p:cNvPr id="6" name="Trapezoid 5">
            <a:extLst>
              <a:ext uri="{FF2B5EF4-FFF2-40B4-BE49-F238E27FC236}">
                <a16:creationId xmlns:a16="http://schemas.microsoft.com/office/drawing/2014/main" id="{D646C698-C7DD-40B0-B761-82B1133D4185}"/>
              </a:ext>
            </a:extLst>
          </p:cNvPr>
          <p:cNvSpPr/>
          <p:nvPr/>
        </p:nvSpPr>
        <p:spPr bwMode="auto">
          <a:xfrm rot="2700000">
            <a:off x="10794945" y="352519"/>
            <a:ext cx="2127746" cy="469444"/>
          </a:xfrm>
          <a:prstGeom prst="trapezoid">
            <a:avLst>
              <a:gd name="adj" fmla="val 10119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r>
              <a:rPr lang="en-US" sz="2000" b="1" kern="0" dirty="0">
                <a:gradFill>
                  <a:gsLst>
                    <a:gs pos="0">
                      <a:srgbClr val="FFFFFF"/>
                    </a:gs>
                    <a:gs pos="100000">
                      <a:srgbClr val="FFFFFF"/>
                    </a:gs>
                  </a:gsLst>
                  <a:lin ang="5400000" scaled="0"/>
                </a:gradFill>
                <a:ea typeface="Segoe UI" pitchFamily="34" charset="0"/>
                <a:cs typeface="Segoe UI" pitchFamily="34" charset="0"/>
              </a:rPr>
              <a:t>Preview</a:t>
            </a:r>
          </a:p>
        </p:txBody>
      </p:sp>
      <p:pic>
        <p:nvPicPr>
          <p:cNvPr id="8" name="Picture 7" descr="A screenshot of a cell phone&#10;&#10;Description generated with very high confidence">
            <a:extLst>
              <a:ext uri="{FF2B5EF4-FFF2-40B4-BE49-F238E27FC236}">
                <a16:creationId xmlns:a16="http://schemas.microsoft.com/office/drawing/2014/main" id="{A301D209-23C0-4B52-BFEC-A9FBACF5849F}"/>
              </a:ext>
            </a:extLst>
          </p:cNvPr>
          <p:cNvPicPr>
            <a:picLocks noChangeAspect="1"/>
          </p:cNvPicPr>
          <p:nvPr/>
        </p:nvPicPr>
        <p:blipFill>
          <a:blip r:embed="rId3"/>
          <a:stretch>
            <a:fillRect/>
          </a:stretch>
        </p:blipFill>
        <p:spPr>
          <a:xfrm>
            <a:off x="7765034" y="1808928"/>
            <a:ext cx="4447286" cy="3071591"/>
          </a:xfrm>
          <a:prstGeom prst="rect">
            <a:avLst/>
          </a:prstGeom>
        </p:spPr>
      </p:pic>
    </p:spTree>
    <p:extLst>
      <p:ext uri="{BB962C8B-B14F-4D97-AF65-F5344CB8AC3E}">
        <p14:creationId xmlns:p14="http://schemas.microsoft.com/office/powerpoint/2010/main" val="28382013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Azure Load Balancer hierarchy</a:t>
            </a:r>
          </a:p>
        </p:txBody>
      </p:sp>
      <p:graphicFrame>
        <p:nvGraphicFramePr>
          <p:cNvPr id="108" name="Table 107"/>
          <p:cNvGraphicFramePr>
            <a:graphicFrameLocks noGrp="1"/>
          </p:cNvGraphicFramePr>
          <p:nvPr>
            <p:extLst>
              <p:ext uri="{D42A27DB-BD31-4B8C-83A1-F6EECF244321}">
                <p14:modId xmlns:p14="http://schemas.microsoft.com/office/powerpoint/2010/main" val="809644017"/>
              </p:ext>
            </p:extLst>
          </p:nvPr>
        </p:nvGraphicFramePr>
        <p:xfrm>
          <a:off x="202952" y="1361020"/>
          <a:ext cx="5363287" cy="5321877"/>
        </p:xfrm>
        <a:graphic>
          <a:graphicData uri="http://schemas.openxmlformats.org/drawingml/2006/table">
            <a:tbl>
              <a:tblPr firstRow="1" bandRow="1">
                <a:tableStyleId>{72833802-FEF1-4C79-8D5D-14CF1EAF98D9}</a:tableStyleId>
              </a:tblPr>
              <a:tblGrid>
                <a:gridCol w="1405816">
                  <a:extLst>
                    <a:ext uri="{9D8B030D-6E8A-4147-A177-3AD203B41FA5}">
                      <a16:colId xmlns:a16="http://schemas.microsoft.com/office/drawing/2014/main" val="20000"/>
                    </a:ext>
                  </a:extLst>
                </a:gridCol>
                <a:gridCol w="1719152">
                  <a:extLst>
                    <a:ext uri="{9D8B030D-6E8A-4147-A177-3AD203B41FA5}">
                      <a16:colId xmlns:a16="http://schemas.microsoft.com/office/drawing/2014/main" val="20001"/>
                    </a:ext>
                  </a:extLst>
                </a:gridCol>
                <a:gridCol w="2238319">
                  <a:extLst>
                    <a:ext uri="{9D8B030D-6E8A-4147-A177-3AD203B41FA5}">
                      <a16:colId xmlns:a16="http://schemas.microsoft.com/office/drawing/2014/main" val="20002"/>
                    </a:ext>
                  </a:extLst>
                </a:gridCol>
              </a:tblGrid>
              <a:tr h="1005297">
                <a:tc>
                  <a:txBody>
                    <a:bodyPr/>
                    <a:lstStyle/>
                    <a:p>
                      <a:pPr algn="ctr"/>
                      <a:r>
                        <a:rPr lang="en-US" sz="2400" b="0" u="none">
                          <a:effectLst/>
                          <a:latin typeface="Segoe UI Semibold" panose="020B0702040204020203" pitchFamily="34" charset="0"/>
                          <a:cs typeface="Segoe UI Semibold" panose="020B0702040204020203" pitchFamily="34" charset="0"/>
                        </a:rPr>
                        <a:t>Azure</a:t>
                      </a:r>
                      <a:r>
                        <a:rPr lang="en-US" sz="2400" b="0" u="none" baseline="0">
                          <a:effectLst/>
                          <a:latin typeface="Segoe UI Semibold" panose="020B0702040204020203" pitchFamily="34" charset="0"/>
                          <a:cs typeface="Segoe UI Semibold" panose="020B0702040204020203" pitchFamily="34" charset="0"/>
                        </a:rPr>
                        <a:t> service</a:t>
                      </a:r>
                      <a:endParaRPr lang="en-US" sz="2400" b="0" u="none">
                        <a:effectLst/>
                        <a:latin typeface="Segoe UI Semibold" panose="020B0702040204020203" pitchFamily="34" charset="0"/>
                        <a:cs typeface="Segoe UI Semibold" panose="020B0702040204020203" pitchFamily="34" charset="0"/>
                      </a:endParaRPr>
                    </a:p>
                  </a:txBody>
                  <a:tcPr marL="93222" marR="93222" marT="46610" marB="46610" anchor="ctr"/>
                </a:tc>
                <a:tc>
                  <a:txBody>
                    <a:bodyPr/>
                    <a:lstStyle/>
                    <a:p>
                      <a:pPr algn="ctr"/>
                      <a:r>
                        <a:rPr lang="en-US" sz="2400" b="0" u="none">
                          <a:effectLst/>
                          <a:latin typeface="Segoe UI Semibold" panose="020B0702040204020203" pitchFamily="34" charset="0"/>
                          <a:cs typeface="Segoe UI Semibold" panose="020B0702040204020203" pitchFamily="34" charset="0"/>
                        </a:rPr>
                        <a:t>What</a:t>
                      </a:r>
                    </a:p>
                  </a:txBody>
                  <a:tcPr marL="93222" marR="93222" marT="46610" marB="46610" anchor="ctr"/>
                </a:tc>
                <a:tc>
                  <a:txBody>
                    <a:bodyPr/>
                    <a:lstStyle/>
                    <a:p>
                      <a:pPr algn="ctr"/>
                      <a:r>
                        <a:rPr lang="en-US" sz="2400" b="0" u="none">
                          <a:effectLst/>
                          <a:latin typeface="Segoe UI Semibold" panose="020B0702040204020203" pitchFamily="34" charset="0"/>
                          <a:cs typeface="Segoe UI Semibold" panose="020B0702040204020203" pitchFamily="34" charset="0"/>
                        </a:rPr>
                        <a:t>Example</a:t>
                      </a:r>
                    </a:p>
                  </a:txBody>
                  <a:tcPr marL="93222" marR="93222" marT="46610" marB="46610" anchor="ctr"/>
                </a:tc>
                <a:extLst>
                  <a:ext uri="{0D108BD9-81ED-4DB2-BD59-A6C34878D82A}">
                    <a16:rowId xmlns:a16="http://schemas.microsoft.com/office/drawing/2014/main" val="10000"/>
                  </a:ext>
                </a:extLst>
              </a:tr>
              <a:tr h="1222332">
                <a:tc>
                  <a:txBody>
                    <a:bodyPr/>
                    <a:lstStyle/>
                    <a:p>
                      <a:r>
                        <a:rPr lang="en-US" sz="1800"/>
                        <a:t>Traffic Manager</a:t>
                      </a:r>
                      <a:endParaRPr lang="en-US" sz="1800">
                        <a:solidFill>
                          <a:srgbClr val="000000"/>
                        </a:solidFill>
                      </a:endParaRPr>
                    </a:p>
                  </a:txBody>
                  <a:tcPr marL="93222" marR="93222" marT="46610" marB="46610" anchor="ctr"/>
                </a:tc>
                <a:tc>
                  <a:txBody>
                    <a:bodyPr/>
                    <a:lstStyle/>
                    <a:p>
                      <a:r>
                        <a:rPr lang="en-US" sz="1800"/>
                        <a:t>Cross</a:t>
                      </a:r>
                      <a:r>
                        <a:rPr lang="en-US" sz="1800" baseline="0"/>
                        <a:t>-region redirection &amp; availability </a:t>
                      </a:r>
                      <a:endParaRPr lang="en-US" sz="1800">
                        <a:solidFill>
                          <a:srgbClr val="000000"/>
                        </a:solidFill>
                      </a:endParaRPr>
                    </a:p>
                  </a:txBody>
                  <a:tcPr marL="93222" marR="93222" marT="46610" marB="46610" anchor="ctr"/>
                </a:tc>
                <a:tc>
                  <a:txBody>
                    <a:bodyPr/>
                    <a:lstStyle/>
                    <a:p>
                      <a:r>
                        <a:rPr lang="en-US" sz="1800"/>
                        <a:t>http://news.com</a:t>
                      </a:r>
                      <a:br>
                        <a:rPr lang="en-US" sz="1800"/>
                      </a:br>
                      <a:r>
                        <a:rPr lang="en-US" sz="1800">
                          <a:sym typeface="Wingdings" panose="05000000000000000000" pitchFamily="2" charset="2"/>
                        </a:rPr>
                        <a:t> apac.news.com</a:t>
                      </a:r>
                      <a:br>
                        <a:rPr lang="en-US" sz="1800">
                          <a:sym typeface="Wingdings" panose="05000000000000000000" pitchFamily="2" charset="2"/>
                        </a:rPr>
                      </a:br>
                      <a:r>
                        <a:rPr lang="en-US" sz="1800">
                          <a:sym typeface="Wingdings" panose="05000000000000000000" pitchFamily="2" charset="2"/>
                        </a:rPr>
                        <a:t> emea.news.com</a:t>
                      </a:r>
                      <a:br>
                        <a:rPr lang="en-US" sz="1800">
                          <a:sym typeface="Wingdings" panose="05000000000000000000" pitchFamily="2" charset="2"/>
                        </a:rPr>
                      </a:br>
                      <a:r>
                        <a:rPr lang="en-US" sz="1800">
                          <a:sym typeface="Wingdings" panose="05000000000000000000" pitchFamily="2" charset="2"/>
                        </a:rPr>
                        <a:t> us.news.com</a:t>
                      </a:r>
                      <a:endParaRPr lang="en-US" sz="1800">
                        <a:solidFill>
                          <a:srgbClr val="000000"/>
                        </a:solidFill>
                        <a:sym typeface="Wingdings" panose="05000000000000000000" pitchFamily="2" charset="2"/>
                      </a:endParaRPr>
                    </a:p>
                  </a:txBody>
                  <a:tcPr marL="93222" marR="93222" marT="46610" marB="46610" anchor="ctr"/>
                </a:tc>
                <a:extLst>
                  <a:ext uri="{0D108BD9-81ED-4DB2-BD59-A6C34878D82A}">
                    <a16:rowId xmlns:a16="http://schemas.microsoft.com/office/drawing/2014/main" val="10001"/>
                  </a:ext>
                </a:extLst>
              </a:tr>
              <a:tr h="1128442">
                <a:tc>
                  <a:txBody>
                    <a:bodyPr/>
                    <a:lstStyle/>
                    <a:p>
                      <a:r>
                        <a:rPr lang="en-US" sz="1800"/>
                        <a:t>Azure Load Balancer</a:t>
                      </a:r>
                      <a:endParaRPr lang="en-US" sz="1800">
                        <a:solidFill>
                          <a:srgbClr val="000000"/>
                        </a:solidFill>
                      </a:endParaRPr>
                    </a:p>
                  </a:txBody>
                  <a:tcPr marL="93222" marR="93222" marT="46610" marB="46610" anchor="ctr"/>
                </a:tc>
                <a:tc>
                  <a:txBody>
                    <a:bodyPr/>
                    <a:lstStyle/>
                    <a:p>
                      <a:r>
                        <a:rPr lang="en-US" sz="1800"/>
                        <a:t>In-region</a:t>
                      </a:r>
                      <a:r>
                        <a:rPr lang="en-US" sz="1800" baseline="0"/>
                        <a:t> scalability &amp; availability</a:t>
                      </a:r>
                      <a:endParaRPr lang="en-US" sz="1800">
                        <a:solidFill>
                          <a:srgbClr val="000000"/>
                        </a:solidFill>
                      </a:endParaRPr>
                    </a:p>
                  </a:txBody>
                  <a:tcPr marL="93222" marR="93222" marT="46610" marB="46610" anchor="ctr"/>
                </a:tc>
                <a:tc>
                  <a:txBody>
                    <a:bodyPr/>
                    <a:lstStyle/>
                    <a:p>
                      <a:r>
                        <a:rPr lang="en-US" sz="1800"/>
                        <a:t>emea.news.com</a:t>
                      </a:r>
                    </a:p>
                    <a:p>
                      <a:pPr marL="285750" indent="-285750">
                        <a:buFont typeface="Wingdings" panose="05000000000000000000" pitchFamily="2" charset="2"/>
                        <a:buChar char="è"/>
                      </a:pPr>
                      <a:r>
                        <a:rPr lang="en-US" sz="1600">
                          <a:sym typeface="Wingdings" panose="05000000000000000000" pitchFamily="2" charset="2"/>
                        </a:rPr>
                        <a:t>AppGw1</a:t>
                      </a:r>
                    </a:p>
                    <a:p>
                      <a:pPr marL="285750" indent="-285750">
                        <a:buFont typeface="Wingdings" panose="05000000000000000000" pitchFamily="2" charset="2"/>
                        <a:buChar char="è"/>
                      </a:pPr>
                      <a:r>
                        <a:rPr lang="en-US" sz="1600">
                          <a:sym typeface="Wingdings" panose="05000000000000000000" pitchFamily="2" charset="2"/>
                        </a:rPr>
                        <a:t>AppGw2</a:t>
                      </a:r>
                    </a:p>
                    <a:p>
                      <a:pPr marL="285750" indent="-285750">
                        <a:buFont typeface="Wingdings" panose="05000000000000000000" pitchFamily="2" charset="2"/>
                        <a:buChar char="è"/>
                      </a:pPr>
                      <a:r>
                        <a:rPr lang="en-US" sz="1600">
                          <a:sym typeface="Wingdings" panose="05000000000000000000" pitchFamily="2" charset="2"/>
                        </a:rPr>
                        <a:t>AppGw2</a:t>
                      </a:r>
                      <a:endParaRPr lang="en-US" sz="1600">
                        <a:solidFill>
                          <a:srgbClr val="000000"/>
                        </a:solidFill>
                        <a:sym typeface="Wingdings" panose="05000000000000000000" pitchFamily="2" charset="2"/>
                      </a:endParaRPr>
                    </a:p>
                  </a:txBody>
                  <a:tcPr marL="93222" marR="93222" marT="46610" marB="46610" anchor="ctr"/>
                </a:tc>
                <a:extLst>
                  <a:ext uri="{0D108BD9-81ED-4DB2-BD59-A6C34878D82A}">
                    <a16:rowId xmlns:a16="http://schemas.microsoft.com/office/drawing/2014/main" val="10002"/>
                  </a:ext>
                </a:extLst>
              </a:tr>
              <a:tr h="1281274">
                <a:tc>
                  <a:txBody>
                    <a:bodyPr/>
                    <a:lstStyle/>
                    <a:p>
                      <a:r>
                        <a:rPr lang="en-US" sz="1800"/>
                        <a:t>Azure Application Gateway</a:t>
                      </a:r>
                      <a:endParaRPr lang="en-US" sz="1800">
                        <a:solidFill>
                          <a:srgbClr val="000000"/>
                        </a:solidFill>
                      </a:endParaRPr>
                    </a:p>
                  </a:txBody>
                  <a:tcPr marL="93222" marR="93222" marT="46610" marB="46610" anchor="ctr"/>
                </a:tc>
                <a:tc>
                  <a:txBody>
                    <a:bodyPr/>
                    <a:lstStyle/>
                    <a:p>
                      <a:r>
                        <a:rPr lang="en-US" sz="1800"/>
                        <a:t>URL/content-based</a:t>
                      </a:r>
                      <a:r>
                        <a:rPr lang="en-US" sz="1800" baseline="0"/>
                        <a:t> routing &amp; load balancing</a:t>
                      </a:r>
                      <a:endParaRPr lang="en-US" sz="1800">
                        <a:solidFill>
                          <a:srgbClr val="000000"/>
                        </a:solidFill>
                      </a:endParaRPr>
                    </a:p>
                  </a:txBody>
                  <a:tcPr marL="93222" marR="93222" marT="46610" marB="46610" anchor="ctr"/>
                </a:tc>
                <a:tc>
                  <a:txBody>
                    <a:bodyPr/>
                    <a:lstStyle/>
                    <a:p>
                      <a:r>
                        <a:rPr lang="en-US" sz="1800"/>
                        <a:t>news.com/</a:t>
                      </a:r>
                      <a:r>
                        <a:rPr lang="en-US" sz="1800" err="1"/>
                        <a:t>topnews</a:t>
                      </a:r>
                      <a:endParaRPr lang="en-US" sz="1800"/>
                    </a:p>
                    <a:p>
                      <a:r>
                        <a:rPr lang="en-US" sz="1800"/>
                        <a:t>news.com/sports</a:t>
                      </a:r>
                    </a:p>
                    <a:p>
                      <a:r>
                        <a:rPr lang="en-US" sz="1800"/>
                        <a:t>news.com/images</a:t>
                      </a:r>
                      <a:endParaRPr lang="en-US" sz="1800">
                        <a:solidFill>
                          <a:srgbClr val="000000"/>
                        </a:solidFill>
                      </a:endParaRPr>
                    </a:p>
                  </a:txBody>
                  <a:tcPr marL="93222" marR="93222" marT="46610" marB="46610" anchor="ctr"/>
                </a:tc>
                <a:extLst>
                  <a:ext uri="{0D108BD9-81ED-4DB2-BD59-A6C34878D82A}">
                    <a16:rowId xmlns:a16="http://schemas.microsoft.com/office/drawing/2014/main" val="10003"/>
                  </a:ext>
                </a:extLst>
              </a:tr>
              <a:tr h="684532">
                <a:tc>
                  <a:txBody>
                    <a:bodyPr/>
                    <a:lstStyle/>
                    <a:p>
                      <a:r>
                        <a:rPr lang="en-US" sz="1800"/>
                        <a:t>VMs</a:t>
                      </a:r>
                      <a:endParaRPr lang="en-US" sz="1800">
                        <a:solidFill>
                          <a:srgbClr val="000000"/>
                        </a:solidFill>
                      </a:endParaRPr>
                    </a:p>
                  </a:txBody>
                  <a:tcPr marL="93222" marR="93222" marT="46610" marB="46610" anchor="ctr"/>
                </a:tc>
                <a:tc>
                  <a:txBody>
                    <a:bodyPr/>
                    <a:lstStyle/>
                    <a:p>
                      <a:r>
                        <a:rPr lang="en-US" sz="1800"/>
                        <a:t>Web Servers</a:t>
                      </a:r>
                      <a:endParaRPr lang="en-US" sz="1800">
                        <a:solidFill>
                          <a:srgbClr val="000000"/>
                        </a:solidFill>
                      </a:endParaRPr>
                    </a:p>
                  </a:txBody>
                  <a:tcPr marL="93222" marR="93222" marT="46610" marB="46610" anchor="ctr"/>
                </a:tc>
                <a:tc>
                  <a:txBody>
                    <a:bodyPr/>
                    <a:lstStyle/>
                    <a:p>
                      <a:r>
                        <a:rPr lang="en-US" sz="1800"/>
                        <a:t>IIS,</a:t>
                      </a:r>
                      <a:r>
                        <a:rPr lang="en-US" sz="1800" baseline="0"/>
                        <a:t> Apache, Tomcat</a:t>
                      </a:r>
                      <a:endParaRPr lang="en-US" sz="1800">
                        <a:solidFill>
                          <a:srgbClr val="000000"/>
                        </a:solidFill>
                      </a:endParaRPr>
                    </a:p>
                  </a:txBody>
                  <a:tcPr marL="93222" marR="93222" marT="46610" marB="46610" anchor="ctr"/>
                </a:tc>
                <a:extLst>
                  <a:ext uri="{0D108BD9-81ED-4DB2-BD59-A6C34878D82A}">
                    <a16:rowId xmlns:a16="http://schemas.microsoft.com/office/drawing/2014/main" val="10004"/>
                  </a:ext>
                </a:extLst>
              </a:tr>
            </a:tbl>
          </a:graphicData>
        </a:graphic>
      </p:graphicFrame>
      <p:cxnSp>
        <p:nvCxnSpPr>
          <p:cNvPr id="41" name="Straight Arrow Connector 40"/>
          <p:cNvCxnSpPr/>
          <p:nvPr/>
        </p:nvCxnSpPr>
        <p:spPr>
          <a:xfrm flipH="1">
            <a:off x="7880206" y="3188949"/>
            <a:ext cx="1179326" cy="455413"/>
          </a:xfrm>
          <a:prstGeom prst="straightConnector1">
            <a:avLst/>
          </a:prstGeom>
          <a:ln w="17145">
            <a:solidFill>
              <a:schemeClr val="tx1">
                <a:lumMod val="60000"/>
                <a:lumOff val="40000"/>
              </a:schemeClr>
            </a:solidFill>
            <a:headEnd type="none"/>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9059530" y="3188949"/>
            <a:ext cx="1179326" cy="455413"/>
          </a:xfrm>
          <a:prstGeom prst="straightConnector1">
            <a:avLst/>
          </a:prstGeom>
          <a:ln w="17145">
            <a:solidFill>
              <a:schemeClr val="tx1">
                <a:lumMod val="60000"/>
                <a:lumOff val="40000"/>
              </a:schemeClr>
            </a:solidFill>
            <a:headEnd type="none"/>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9059532" y="2340447"/>
            <a:ext cx="0" cy="507688"/>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bwMode="auto">
          <a:xfrm>
            <a:off x="5783350" y="2922970"/>
            <a:ext cx="6552362" cy="454690"/>
          </a:xfrm>
          <a:prstGeom prst="rect">
            <a:avLst/>
          </a:prstGeom>
          <a:solidFill>
            <a:schemeClr val="accent2"/>
          </a:solidFill>
          <a:ln>
            <a:noFill/>
          </a:ln>
          <a:effectLst/>
          <a:scene3d>
            <a:camera prst="orthographicFront"/>
            <a:lightRig rig="threePt" dir="t"/>
          </a:scene3d>
          <a:sp3d prstMaterial="matte"/>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7" tIns="146285" rIns="182857"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defRPr/>
            </a:pPr>
            <a:r>
              <a:rPr lang="en-US" sz="2000" kern="0">
                <a:gradFill>
                  <a:gsLst>
                    <a:gs pos="5439">
                      <a:schemeClr val="bg1"/>
                    </a:gs>
                    <a:gs pos="21000">
                      <a:schemeClr val="bg1"/>
                    </a:gs>
                  </a:gsLst>
                  <a:lin ang="5400000" scaled="0"/>
                </a:gradFill>
                <a:ea typeface="Segoe UI" pitchFamily="34" charset="0"/>
                <a:cs typeface="Segoe UI Semibold" panose="020B0702040204020203" pitchFamily="34" charset="0"/>
              </a:rPr>
              <a:t>Azure traffic manager (DNS load balancer)</a:t>
            </a:r>
          </a:p>
        </p:txBody>
      </p:sp>
      <p:grpSp>
        <p:nvGrpSpPr>
          <p:cNvPr id="53" name="Group 52"/>
          <p:cNvGrpSpPr/>
          <p:nvPr/>
        </p:nvGrpSpPr>
        <p:grpSpPr>
          <a:xfrm>
            <a:off x="8512673" y="1361020"/>
            <a:ext cx="1093716" cy="1113689"/>
            <a:chOff x="8797942" y="1238250"/>
            <a:chExt cx="1037944" cy="1037943"/>
          </a:xfrm>
        </p:grpSpPr>
        <p:sp>
          <p:nvSpPr>
            <p:cNvPr id="103" name="Oval 102"/>
            <p:cNvSpPr/>
            <p:nvPr/>
          </p:nvSpPr>
          <p:spPr bwMode="auto">
            <a:xfrm>
              <a:off x="8797942" y="1238250"/>
              <a:ext cx="1037944" cy="1037943"/>
            </a:xfrm>
            <a:prstGeom prst="ellipse">
              <a:avLst/>
            </a:prstGeom>
            <a:solidFill>
              <a:srgbClr val="002050"/>
            </a:solidFill>
            <a:ln w="57150" cap="flat" cmpd="sng" algn="ctr">
              <a:noFill/>
              <a:prstDash val="solid"/>
              <a:headEnd type="none" w="med" len="med"/>
              <a:tailEnd type="none" w="med" len="med"/>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13832" fontAlgn="base">
                <a:lnSpc>
                  <a:spcPct val="90000"/>
                </a:lnSpc>
                <a:spcBef>
                  <a:spcPct val="0"/>
                </a:spcBef>
                <a:spcAft>
                  <a:spcPct val="0"/>
                </a:spcAft>
                <a:defRPr/>
              </a:pPr>
              <a:endParaRPr lang="en-US" sz="2400" kern="0" spc="-50">
                <a:gradFill>
                  <a:gsLst>
                    <a:gs pos="36283">
                      <a:srgbClr val="505050"/>
                    </a:gs>
                    <a:gs pos="28000">
                      <a:srgbClr val="505050"/>
                    </a:gs>
                  </a:gsLst>
                  <a:lin ang="5400000" scaled="0"/>
                </a:gradFill>
                <a:latin typeface="Calibri"/>
              </a:endParaRPr>
            </a:p>
          </p:txBody>
        </p:sp>
        <p:sp>
          <p:nvSpPr>
            <p:cNvPr id="104" name="Freeform 103"/>
            <p:cNvSpPr>
              <a:spLocks noChangeAspect="1" noEditPoints="1"/>
            </p:cNvSpPr>
            <p:nvPr/>
          </p:nvSpPr>
          <p:spPr bwMode="auto">
            <a:xfrm>
              <a:off x="8921582" y="1460305"/>
              <a:ext cx="790664" cy="593832"/>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F8F8F8"/>
            </a:solidFill>
            <a:ln>
              <a:noFill/>
            </a:ln>
            <a:extLst/>
          </p:spPr>
          <p:txBody>
            <a:bodyPr vert="horz" wrap="square" lIns="91415" tIns="45707" rIns="91415" bIns="45707" numCol="1" anchor="t" anchorCtr="0" compatLnSpc="1">
              <a:prstTxWarp prst="textNoShape">
                <a:avLst/>
              </a:prstTxWarp>
            </a:bodyPr>
            <a:lstStyle/>
            <a:p>
              <a:pPr defTabSz="932231">
                <a:defRPr/>
              </a:pPr>
              <a:endParaRPr lang="en-US" kern="0">
                <a:solidFill>
                  <a:srgbClr val="00188F"/>
                </a:solidFill>
                <a:latin typeface="Calibri"/>
              </a:endParaRPr>
            </a:p>
          </p:txBody>
        </p:sp>
      </p:grpSp>
      <p:sp>
        <p:nvSpPr>
          <p:cNvPr id="54" name="TextBox 53"/>
          <p:cNvSpPr txBox="1"/>
          <p:nvPr/>
        </p:nvSpPr>
        <p:spPr>
          <a:xfrm>
            <a:off x="9606389" y="1659386"/>
            <a:ext cx="1899613" cy="516956"/>
          </a:xfrm>
          <a:prstGeom prst="rect">
            <a:avLst/>
          </a:prstGeom>
          <a:noFill/>
        </p:spPr>
        <p:txBody>
          <a:bodyPr wrap="square" lIns="91428" tIns="146264" rIns="182831" bIns="146264" rtlCol="0" anchor="ctr">
            <a:spAutoFit/>
          </a:bodyPr>
          <a:lstStyle/>
          <a:p>
            <a:pPr defTabSz="838990" fontAlgn="base">
              <a:lnSpc>
                <a:spcPct val="90000"/>
              </a:lnSpc>
              <a:spcBef>
                <a:spcPct val="0"/>
              </a:spcBef>
              <a:spcAft>
                <a:spcPts val="2400"/>
              </a:spcAft>
              <a:defRPr/>
            </a:pPr>
            <a:r>
              <a:rPr lang="en-US" sz="1600" kern="0">
                <a:gradFill>
                  <a:gsLst>
                    <a:gs pos="0">
                      <a:schemeClr val="tx1">
                        <a:lumMod val="50000"/>
                      </a:schemeClr>
                    </a:gs>
                    <a:gs pos="100000">
                      <a:schemeClr val="tx1">
                        <a:lumMod val="50000"/>
                      </a:schemeClr>
                    </a:gs>
                  </a:gsLst>
                  <a:lin ang="5400000" scaled="0"/>
                </a:gradFill>
                <a:ea typeface="Segoe UI" pitchFamily="34" charset="0"/>
                <a:cs typeface="Segoe UI Light" panose="020B0502040204020203" pitchFamily="34" charset="0"/>
              </a:rPr>
              <a:t>Internet</a:t>
            </a:r>
          </a:p>
        </p:txBody>
      </p:sp>
      <p:grpSp>
        <p:nvGrpSpPr>
          <p:cNvPr id="59" name="Group 58"/>
          <p:cNvGrpSpPr/>
          <p:nvPr/>
        </p:nvGrpSpPr>
        <p:grpSpPr>
          <a:xfrm>
            <a:off x="5783350" y="4793271"/>
            <a:ext cx="3179661" cy="678828"/>
            <a:chOff x="5761038" y="4411662"/>
            <a:chExt cx="3017520" cy="632659"/>
          </a:xfrm>
          <a:solidFill>
            <a:schemeClr val="accent6"/>
          </a:solidFill>
          <a:scene3d>
            <a:camera prst="orthographicFront"/>
            <a:lightRig rig="threePt" dir="t"/>
          </a:scene3d>
        </p:grpSpPr>
        <p:sp>
          <p:nvSpPr>
            <p:cNvPr id="100" name="Rectangle 99"/>
            <p:cNvSpPr/>
            <p:nvPr/>
          </p:nvSpPr>
          <p:spPr bwMode="auto">
            <a:xfrm>
              <a:off x="5761038" y="4413394"/>
              <a:ext cx="960120" cy="630927"/>
            </a:xfrm>
            <a:prstGeom prst="rect">
              <a:avLst/>
            </a:prstGeom>
            <a:grpFill/>
            <a:ln>
              <a:noFill/>
            </a:ln>
            <a:effectLst/>
            <a:sp3d prstMaterial="matte"/>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5" rIns="0"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defRPr/>
              </a:pPr>
              <a:r>
                <a:rPr lang="en-US" sz="1200" b="1" kern="0">
                  <a:solidFill>
                    <a:schemeClr val="bg1"/>
                  </a:solidFill>
                  <a:ea typeface="Segoe UI" pitchFamily="34" charset="0"/>
                  <a:cs typeface="Segoe UI Semibold" panose="020B0702040204020203" pitchFamily="34" charset="0"/>
                </a:rPr>
                <a:t>Application</a:t>
              </a:r>
            </a:p>
            <a:p>
              <a:pPr algn="ctr" defTabSz="932379" fontAlgn="base">
                <a:lnSpc>
                  <a:spcPct val="90000"/>
                </a:lnSpc>
                <a:spcBef>
                  <a:spcPct val="0"/>
                </a:spcBef>
                <a:spcAft>
                  <a:spcPct val="0"/>
                </a:spcAft>
                <a:defRPr/>
              </a:pPr>
              <a:r>
                <a:rPr lang="en-US" sz="1200" b="1" kern="0">
                  <a:solidFill>
                    <a:schemeClr val="bg1"/>
                  </a:solidFill>
                  <a:ea typeface="Segoe UI" pitchFamily="34" charset="0"/>
                  <a:cs typeface="Segoe UI Semibold" panose="020B0702040204020203" pitchFamily="34" charset="0"/>
                </a:rPr>
                <a:t>Gateway</a:t>
              </a:r>
            </a:p>
          </p:txBody>
        </p:sp>
        <p:sp>
          <p:nvSpPr>
            <p:cNvPr id="101" name="Rectangle 100"/>
            <p:cNvSpPr/>
            <p:nvPr/>
          </p:nvSpPr>
          <p:spPr bwMode="auto">
            <a:xfrm>
              <a:off x="6789738" y="4411662"/>
              <a:ext cx="960120" cy="630927"/>
            </a:xfrm>
            <a:prstGeom prst="rect">
              <a:avLst/>
            </a:prstGeom>
            <a:grpFill/>
            <a:ln>
              <a:noFill/>
            </a:ln>
            <a:effectLst/>
            <a:sp3d prstMaterial="matte"/>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5" rIns="0"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defRPr/>
              </a:pPr>
              <a:r>
                <a:rPr lang="en-US" sz="1200" b="1" kern="0">
                  <a:solidFill>
                    <a:schemeClr val="bg1"/>
                  </a:solidFill>
                  <a:ea typeface="Segoe UI" pitchFamily="34" charset="0"/>
                  <a:cs typeface="Segoe UI Semibold" panose="020B0702040204020203" pitchFamily="34" charset="0"/>
                </a:rPr>
                <a:t>Application</a:t>
              </a:r>
            </a:p>
            <a:p>
              <a:pPr algn="ctr" defTabSz="932379" fontAlgn="base">
                <a:lnSpc>
                  <a:spcPct val="90000"/>
                </a:lnSpc>
                <a:spcBef>
                  <a:spcPct val="0"/>
                </a:spcBef>
                <a:spcAft>
                  <a:spcPct val="0"/>
                </a:spcAft>
                <a:defRPr/>
              </a:pPr>
              <a:r>
                <a:rPr lang="en-US" sz="1200" b="1" kern="0">
                  <a:solidFill>
                    <a:schemeClr val="bg1"/>
                  </a:solidFill>
                  <a:ea typeface="Segoe UI" pitchFamily="34" charset="0"/>
                  <a:cs typeface="Segoe UI Semibold" panose="020B0702040204020203" pitchFamily="34" charset="0"/>
                </a:rPr>
                <a:t>Gateway</a:t>
              </a:r>
            </a:p>
          </p:txBody>
        </p:sp>
        <p:sp>
          <p:nvSpPr>
            <p:cNvPr id="102" name="Rectangle 101"/>
            <p:cNvSpPr/>
            <p:nvPr/>
          </p:nvSpPr>
          <p:spPr bwMode="auto">
            <a:xfrm>
              <a:off x="7818438" y="4411662"/>
              <a:ext cx="960120" cy="630927"/>
            </a:xfrm>
            <a:prstGeom prst="rect">
              <a:avLst/>
            </a:prstGeom>
            <a:grpFill/>
            <a:ln>
              <a:noFill/>
            </a:ln>
            <a:effectLst/>
            <a:sp3d prstMaterial="matte"/>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5" rIns="0"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defRPr/>
              </a:pPr>
              <a:r>
                <a:rPr lang="en-US" sz="1200" b="1" kern="0">
                  <a:solidFill>
                    <a:schemeClr val="bg1"/>
                  </a:solidFill>
                  <a:ea typeface="Segoe UI" pitchFamily="34" charset="0"/>
                  <a:cs typeface="Segoe UI Semibold" panose="020B0702040204020203" pitchFamily="34" charset="0"/>
                </a:rPr>
                <a:t>Application</a:t>
              </a:r>
            </a:p>
            <a:p>
              <a:pPr algn="ctr" defTabSz="932379" fontAlgn="base">
                <a:lnSpc>
                  <a:spcPct val="90000"/>
                </a:lnSpc>
                <a:spcBef>
                  <a:spcPct val="0"/>
                </a:spcBef>
                <a:spcAft>
                  <a:spcPct val="0"/>
                </a:spcAft>
                <a:defRPr/>
              </a:pPr>
              <a:r>
                <a:rPr lang="en-US" sz="1200" b="1" kern="0">
                  <a:solidFill>
                    <a:schemeClr val="bg1"/>
                  </a:solidFill>
                  <a:ea typeface="Segoe UI" pitchFamily="34" charset="0"/>
                  <a:cs typeface="Segoe UI Semibold" panose="020B0702040204020203" pitchFamily="34" charset="0"/>
                </a:rPr>
                <a:t>Gateway</a:t>
              </a:r>
            </a:p>
          </p:txBody>
        </p:sp>
      </p:grpSp>
      <p:grpSp>
        <p:nvGrpSpPr>
          <p:cNvPr id="61" name="Group 60"/>
          <p:cNvGrpSpPr/>
          <p:nvPr/>
        </p:nvGrpSpPr>
        <p:grpSpPr>
          <a:xfrm>
            <a:off x="5783350" y="5828083"/>
            <a:ext cx="3179661" cy="620694"/>
            <a:chOff x="5761038" y="5376093"/>
            <a:chExt cx="3017520" cy="578478"/>
          </a:xfrm>
          <a:solidFill>
            <a:schemeClr val="accent4"/>
          </a:solidFill>
        </p:grpSpPr>
        <p:sp>
          <p:nvSpPr>
            <p:cNvPr id="95" name="Rectangle 94"/>
            <p:cNvSpPr/>
            <p:nvPr/>
          </p:nvSpPr>
          <p:spPr bwMode="auto">
            <a:xfrm>
              <a:off x="5761038"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5" rIns="0"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defRPr/>
              </a:pPr>
              <a:r>
                <a:rPr lang="en-US" sz="1600" kern="0">
                  <a:solidFill>
                    <a:schemeClr val="bg1"/>
                  </a:solidFill>
                  <a:ea typeface="Segoe UI" pitchFamily="34" charset="0"/>
                  <a:cs typeface="Segoe UI Semibold" panose="020B0702040204020203" pitchFamily="34" charset="0"/>
                </a:rPr>
                <a:t>VM</a:t>
              </a:r>
            </a:p>
          </p:txBody>
        </p:sp>
        <p:sp>
          <p:nvSpPr>
            <p:cNvPr id="96" name="Rectangle 95"/>
            <p:cNvSpPr/>
            <p:nvPr/>
          </p:nvSpPr>
          <p:spPr bwMode="auto">
            <a:xfrm>
              <a:off x="8202486"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5" rIns="0"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defRPr/>
              </a:pPr>
              <a:r>
                <a:rPr lang="en-US" sz="1600" kern="0">
                  <a:solidFill>
                    <a:schemeClr val="bg1"/>
                  </a:solidFill>
                  <a:ea typeface="Segoe UI" pitchFamily="34" charset="0"/>
                  <a:cs typeface="Segoe UI Semibold" panose="020B0702040204020203" pitchFamily="34" charset="0"/>
                </a:rPr>
                <a:t>VM</a:t>
              </a:r>
            </a:p>
          </p:txBody>
        </p:sp>
        <p:sp>
          <p:nvSpPr>
            <p:cNvPr id="97" name="Rectangle 96"/>
            <p:cNvSpPr/>
            <p:nvPr/>
          </p:nvSpPr>
          <p:spPr bwMode="auto">
            <a:xfrm>
              <a:off x="6371400"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5" rIns="0"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defRPr/>
              </a:pPr>
              <a:r>
                <a:rPr lang="en-US" sz="1600" kern="0">
                  <a:solidFill>
                    <a:schemeClr val="bg1"/>
                  </a:solidFill>
                  <a:ea typeface="Segoe UI" pitchFamily="34" charset="0"/>
                  <a:cs typeface="Segoe UI Semibold" panose="020B0702040204020203" pitchFamily="34" charset="0"/>
                </a:rPr>
                <a:t>VM</a:t>
              </a:r>
            </a:p>
          </p:txBody>
        </p:sp>
        <p:sp>
          <p:nvSpPr>
            <p:cNvPr id="98" name="Rectangle 97"/>
            <p:cNvSpPr/>
            <p:nvPr/>
          </p:nvSpPr>
          <p:spPr bwMode="auto">
            <a:xfrm>
              <a:off x="6981762"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5" rIns="0"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defRPr/>
              </a:pPr>
              <a:r>
                <a:rPr lang="en-US" sz="1600" kern="0">
                  <a:solidFill>
                    <a:schemeClr val="bg1"/>
                  </a:solidFill>
                  <a:ea typeface="Segoe UI" pitchFamily="34" charset="0"/>
                  <a:cs typeface="Segoe UI Semibold" panose="020B0702040204020203" pitchFamily="34" charset="0"/>
                </a:rPr>
                <a:t>VM</a:t>
              </a:r>
            </a:p>
          </p:txBody>
        </p:sp>
        <p:sp>
          <p:nvSpPr>
            <p:cNvPr id="99" name="Rectangle 98"/>
            <p:cNvSpPr/>
            <p:nvPr/>
          </p:nvSpPr>
          <p:spPr bwMode="auto">
            <a:xfrm>
              <a:off x="7592124"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5" rIns="0"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defRPr/>
              </a:pPr>
              <a:r>
                <a:rPr lang="en-US" sz="1600" kern="0">
                  <a:solidFill>
                    <a:schemeClr val="bg1"/>
                  </a:solidFill>
                  <a:ea typeface="Segoe UI" pitchFamily="34" charset="0"/>
                  <a:cs typeface="Segoe UI Semibold" panose="020B0702040204020203" pitchFamily="34" charset="0"/>
                </a:rPr>
                <a:t>VM</a:t>
              </a:r>
            </a:p>
          </p:txBody>
        </p:sp>
      </p:grpSp>
      <p:sp>
        <p:nvSpPr>
          <p:cNvPr id="62" name="Rectangle 61"/>
          <p:cNvSpPr/>
          <p:nvPr/>
        </p:nvSpPr>
        <p:spPr bwMode="auto">
          <a:xfrm>
            <a:off x="10240027" y="4795130"/>
            <a:ext cx="1011710" cy="676970"/>
          </a:xfrm>
          <a:prstGeom prst="rect">
            <a:avLst/>
          </a:prstGeom>
          <a:solidFill>
            <a:schemeClr val="accent6"/>
          </a:solidFill>
          <a:ln>
            <a:noFill/>
          </a:ln>
          <a:effectLst/>
          <a:scene3d>
            <a:camera prst="orthographicFront"/>
            <a:lightRig rig="threePt" dir="t"/>
          </a:scene3d>
          <a:sp3d prstMaterial="matte"/>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5" rIns="0"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defRPr/>
            </a:pPr>
            <a:r>
              <a:rPr lang="en-US" sz="1200" b="1" kern="0">
                <a:solidFill>
                  <a:schemeClr val="bg1"/>
                </a:solidFill>
                <a:ea typeface="Segoe UI" pitchFamily="34" charset="0"/>
                <a:cs typeface="Segoe UI Semibold" panose="020B0702040204020203" pitchFamily="34" charset="0"/>
              </a:rPr>
              <a:t>Application</a:t>
            </a:r>
          </a:p>
          <a:p>
            <a:pPr algn="ctr" defTabSz="932379" fontAlgn="base">
              <a:lnSpc>
                <a:spcPct val="90000"/>
              </a:lnSpc>
              <a:spcBef>
                <a:spcPct val="0"/>
              </a:spcBef>
              <a:spcAft>
                <a:spcPct val="0"/>
              </a:spcAft>
              <a:defRPr/>
            </a:pPr>
            <a:r>
              <a:rPr lang="en-US" sz="1200" b="1" kern="0">
                <a:solidFill>
                  <a:schemeClr val="bg1"/>
                </a:solidFill>
                <a:ea typeface="Segoe UI" pitchFamily="34" charset="0"/>
                <a:cs typeface="Segoe UI Semibold" panose="020B0702040204020203" pitchFamily="34" charset="0"/>
              </a:rPr>
              <a:t>Gateway</a:t>
            </a:r>
          </a:p>
        </p:txBody>
      </p:sp>
      <p:cxnSp>
        <p:nvCxnSpPr>
          <p:cNvPr id="64" name="Straight Arrow Connector 63"/>
          <p:cNvCxnSpPr/>
          <p:nvPr/>
        </p:nvCxnSpPr>
        <p:spPr>
          <a:xfrm flipH="1">
            <a:off x="6289205" y="4036660"/>
            <a:ext cx="1083975" cy="650212"/>
          </a:xfrm>
          <a:prstGeom prst="straightConnector1">
            <a:avLst/>
          </a:prstGeom>
          <a:ln w="17145">
            <a:solidFill>
              <a:schemeClr val="tx1">
                <a:lumMod val="60000"/>
                <a:lumOff val="40000"/>
              </a:schemeClr>
            </a:solidFill>
            <a:headEnd type="none"/>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a:off x="7373180" y="4020355"/>
            <a:ext cx="0" cy="652315"/>
          </a:xfrm>
          <a:prstGeom prst="straightConnector1">
            <a:avLst/>
          </a:prstGeom>
          <a:ln w="17145">
            <a:solidFill>
              <a:schemeClr val="tx1">
                <a:lumMod val="60000"/>
                <a:lumOff val="40000"/>
              </a:schemeClr>
            </a:solidFill>
            <a:headEnd type="none"/>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7373180" y="4036660"/>
            <a:ext cx="1083975" cy="650212"/>
          </a:xfrm>
          <a:prstGeom prst="straightConnector1">
            <a:avLst/>
          </a:prstGeom>
          <a:ln w="17145">
            <a:solidFill>
              <a:schemeClr val="tx1">
                <a:lumMod val="60000"/>
                <a:lumOff val="40000"/>
              </a:schemeClr>
            </a:solidFill>
            <a:headEnd type="none"/>
            <a:tailEnd type="triangle" w="lg" len="med"/>
          </a:ln>
          <a:effectLst/>
        </p:spPr>
        <p:style>
          <a:lnRef idx="1">
            <a:schemeClr val="accent1"/>
          </a:lnRef>
          <a:fillRef idx="0">
            <a:schemeClr val="accent1"/>
          </a:fillRef>
          <a:effectRef idx="0">
            <a:schemeClr val="accent1"/>
          </a:effectRef>
          <a:fontRef idx="minor">
            <a:schemeClr val="tx1"/>
          </a:fontRef>
        </p:style>
      </p:cxnSp>
      <p:sp>
        <p:nvSpPr>
          <p:cNvPr id="68" name="Rectangle 67"/>
          <p:cNvSpPr/>
          <p:nvPr/>
        </p:nvSpPr>
        <p:spPr bwMode="auto">
          <a:xfrm>
            <a:off x="5783350" y="3716148"/>
            <a:ext cx="3179661" cy="451320"/>
          </a:xfrm>
          <a:prstGeom prst="rect">
            <a:avLst/>
          </a:prstGeom>
          <a:solidFill>
            <a:schemeClr val="accent1"/>
          </a:solidFill>
          <a:ln>
            <a:noFill/>
          </a:ln>
          <a:effectLst/>
          <a:scene3d>
            <a:camera prst="orthographicFront"/>
            <a:lightRig rig="threePt" dir="t"/>
          </a:scene3d>
          <a:sp3d prstMaterial="matte"/>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7" tIns="146285" rIns="182857"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defRPr/>
            </a:pPr>
            <a:r>
              <a:rPr lang="en-US" sz="2000" kern="0">
                <a:gradFill>
                  <a:gsLst>
                    <a:gs pos="5439">
                      <a:schemeClr val="bg1"/>
                    </a:gs>
                    <a:gs pos="21000">
                      <a:schemeClr val="bg1"/>
                    </a:gs>
                  </a:gsLst>
                  <a:lin ang="5400000" scaled="0"/>
                </a:gradFill>
                <a:ea typeface="Segoe UI" pitchFamily="34" charset="0"/>
                <a:cs typeface="Segoe UI Semibold" panose="020B0702040204020203" pitchFamily="34" charset="0"/>
              </a:rPr>
              <a:t>ALB (L4 load balancer)</a:t>
            </a:r>
          </a:p>
        </p:txBody>
      </p:sp>
      <p:cxnSp>
        <p:nvCxnSpPr>
          <p:cNvPr id="70" name="Straight Arrow Connector 69"/>
          <p:cNvCxnSpPr/>
          <p:nvPr/>
        </p:nvCxnSpPr>
        <p:spPr>
          <a:xfrm>
            <a:off x="10745882" y="4020355"/>
            <a:ext cx="0" cy="652315"/>
          </a:xfrm>
          <a:prstGeom prst="straightConnector1">
            <a:avLst/>
          </a:prstGeom>
          <a:ln w="17145">
            <a:solidFill>
              <a:schemeClr val="tx1">
                <a:lumMod val="60000"/>
                <a:lumOff val="40000"/>
              </a:schemeClr>
            </a:solidFill>
            <a:headEnd type="none"/>
            <a:tailEnd type="triangle" w="lg" len="med"/>
          </a:ln>
          <a:effectLst/>
        </p:spPr>
        <p:style>
          <a:lnRef idx="1">
            <a:schemeClr val="accent1"/>
          </a:lnRef>
          <a:fillRef idx="0">
            <a:schemeClr val="accent1"/>
          </a:fillRef>
          <a:effectRef idx="0">
            <a:schemeClr val="accent1"/>
          </a:effectRef>
          <a:fontRef idx="minor">
            <a:schemeClr val="tx1"/>
          </a:fontRef>
        </p:style>
      </p:cxnSp>
      <p:sp>
        <p:nvSpPr>
          <p:cNvPr id="71" name="Rectangle 70"/>
          <p:cNvSpPr/>
          <p:nvPr/>
        </p:nvSpPr>
        <p:spPr bwMode="auto">
          <a:xfrm>
            <a:off x="9156051" y="3716148"/>
            <a:ext cx="3179661" cy="451320"/>
          </a:xfrm>
          <a:prstGeom prst="rect">
            <a:avLst/>
          </a:prstGeom>
          <a:solidFill>
            <a:schemeClr val="accent1"/>
          </a:solidFill>
          <a:ln>
            <a:noFill/>
          </a:ln>
          <a:effectLst/>
          <a:scene3d>
            <a:camera prst="orthographicFront"/>
            <a:lightRig rig="threePt" dir="t"/>
          </a:scene3d>
          <a:sp3d prstMaterial="matte"/>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7" tIns="146285" rIns="182857"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defRPr/>
            </a:pPr>
            <a:r>
              <a:rPr lang="en-US" sz="2000" kern="0">
                <a:gradFill>
                  <a:gsLst>
                    <a:gs pos="5439">
                      <a:schemeClr val="bg1"/>
                    </a:gs>
                    <a:gs pos="21000">
                      <a:schemeClr val="bg1"/>
                    </a:gs>
                  </a:gsLst>
                  <a:lin ang="5400000" scaled="0"/>
                </a:gradFill>
                <a:ea typeface="Segoe UI" pitchFamily="34" charset="0"/>
                <a:cs typeface="Segoe UI Semibold" panose="020B0702040204020203" pitchFamily="34" charset="0"/>
              </a:rPr>
              <a:t>ALB (L4 load balancer)</a:t>
            </a:r>
          </a:p>
        </p:txBody>
      </p:sp>
      <p:grpSp>
        <p:nvGrpSpPr>
          <p:cNvPr id="72" name="Group 71"/>
          <p:cNvGrpSpPr/>
          <p:nvPr/>
        </p:nvGrpSpPr>
        <p:grpSpPr>
          <a:xfrm>
            <a:off x="9799210" y="5828083"/>
            <a:ext cx="1893343" cy="620694"/>
            <a:chOff x="6371400" y="5376093"/>
            <a:chExt cx="1796796" cy="578478"/>
          </a:xfrm>
          <a:solidFill>
            <a:schemeClr val="accent4"/>
          </a:solidFill>
        </p:grpSpPr>
        <p:sp>
          <p:nvSpPr>
            <p:cNvPr id="92" name="Rectangle 91"/>
            <p:cNvSpPr/>
            <p:nvPr/>
          </p:nvSpPr>
          <p:spPr bwMode="auto">
            <a:xfrm>
              <a:off x="6371400"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5" rIns="0"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defRPr/>
              </a:pPr>
              <a:r>
                <a:rPr lang="en-US" sz="1600" kern="0">
                  <a:solidFill>
                    <a:schemeClr val="bg1"/>
                  </a:solidFill>
                  <a:ea typeface="Segoe UI" pitchFamily="34" charset="0"/>
                  <a:cs typeface="Segoe UI Semibold" panose="020B0702040204020203" pitchFamily="34" charset="0"/>
                </a:rPr>
                <a:t>VM</a:t>
              </a:r>
            </a:p>
          </p:txBody>
        </p:sp>
        <p:sp>
          <p:nvSpPr>
            <p:cNvPr id="93" name="Rectangle 92"/>
            <p:cNvSpPr/>
            <p:nvPr/>
          </p:nvSpPr>
          <p:spPr bwMode="auto">
            <a:xfrm>
              <a:off x="6981762"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5" rIns="0"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defRPr/>
              </a:pPr>
              <a:r>
                <a:rPr lang="en-US" sz="1600" kern="0">
                  <a:solidFill>
                    <a:schemeClr val="bg1"/>
                  </a:solidFill>
                  <a:ea typeface="Segoe UI" pitchFamily="34" charset="0"/>
                  <a:cs typeface="Segoe UI Semibold" panose="020B0702040204020203" pitchFamily="34" charset="0"/>
                </a:rPr>
                <a:t>VM</a:t>
              </a:r>
            </a:p>
          </p:txBody>
        </p:sp>
        <p:sp>
          <p:nvSpPr>
            <p:cNvPr id="94" name="Rectangle 93"/>
            <p:cNvSpPr/>
            <p:nvPr/>
          </p:nvSpPr>
          <p:spPr bwMode="auto">
            <a:xfrm>
              <a:off x="7592124" y="5376093"/>
              <a:ext cx="576072" cy="578478"/>
            </a:xfrm>
            <a:prstGeom prst="rect">
              <a:avLst/>
            </a:prstGeom>
            <a:grp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5" rIns="0"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defRPr/>
              </a:pPr>
              <a:r>
                <a:rPr lang="en-US" sz="1600" kern="0">
                  <a:solidFill>
                    <a:schemeClr val="bg1"/>
                  </a:solidFill>
                  <a:ea typeface="Segoe UI" pitchFamily="34" charset="0"/>
                  <a:cs typeface="Segoe UI Semibold" panose="020B0702040204020203" pitchFamily="34" charset="0"/>
                </a:rPr>
                <a:t>VM</a:t>
              </a:r>
            </a:p>
          </p:txBody>
        </p:sp>
      </p:grpSp>
      <p:cxnSp>
        <p:nvCxnSpPr>
          <p:cNvPr id="73" name="Straight Arrow Connector 72"/>
          <p:cNvCxnSpPr>
            <a:stCxn id="100" idx="2"/>
          </p:cNvCxnSpPr>
          <p:nvPr/>
        </p:nvCxnSpPr>
        <p:spPr>
          <a:xfrm flipH="1">
            <a:off x="6076090" y="5472100"/>
            <a:ext cx="213115" cy="290379"/>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100" idx="2"/>
          </p:cNvCxnSpPr>
          <p:nvPr/>
        </p:nvCxnSpPr>
        <p:spPr>
          <a:xfrm>
            <a:off x="6289205" y="5472100"/>
            <a:ext cx="433257" cy="297192"/>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101" idx="2"/>
          </p:cNvCxnSpPr>
          <p:nvPr/>
        </p:nvCxnSpPr>
        <p:spPr>
          <a:xfrm>
            <a:off x="7373180" y="5470241"/>
            <a:ext cx="0" cy="299050"/>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101" idx="2"/>
          </p:cNvCxnSpPr>
          <p:nvPr/>
        </p:nvCxnSpPr>
        <p:spPr>
          <a:xfrm flipH="1">
            <a:off x="6795060" y="5470241"/>
            <a:ext cx="578120" cy="292237"/>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7373180" y="5470241"/>
            <a:ext cx="578120" cy="299050"/>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102" idx="2"/>
          </p:cNvCxnSpPr>
          <p:nvPr/>
        </p:nvCxnSpPr>
        <p:spPr>
          <a:xfrm flipH="1">
            <a:off x="8036613" y="5470241"/>
            <a:ext cx="420543" cy="299050"/>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102" idx="2"/>
          </p:cNvCxnSpPr>
          <p:nvPr/>
        </p:nvCxnSpPr>
        <p:spPr>
          <a:xfrm>
            <a:off x="8457156" y="5470241"/>
            <a:ext cx="185801" cy="299050"/>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82" name="Group 81"/>
          <p:cNvGrpSpPr/>
          <p:nvPr/>
        </p:nvGrpSpPr>
        <p:grpSpPr>
          <a:xfrm>
            <a:off x="10167762" y="5470241"/>
            <a:ext cx="1156240" cy="299050"/>
            <a:chOff x="6873558" y="5194989"/>
            <a:chExt cx="1097280" cy="278711"/>
          </a:xfrm>
        </p:grpSpPr>
        <p:cxnSp>
          <p:nvCxnSpPr>
            <p:cNvPr id="83" name="Straight Arrow Connector 82"/>
            <p:cNvCxnSpPr/>
            <p:nvPr/>
          </p:nvCxnSpPr>
          <p:spPr>
            <a:xfrm>
              <a:off x="7422198" y="5194989"/>
              <a:ext cx="0" cy="278711"/>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p:nvPr/>
          </p:nvCxnSpPr>
          <p:spPr>
            <a:xfrm flipH="1">
              <a:off x="6873558" y="5194989"/>
              <a:ext cx="548640" cy="272361"/>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a:off x="7422198" y="5194989"/>
              <a:ext cx="548640" cy="278711"/>
            </a:xfrm>
            <a:prstGeom prst="straightConnector1">
              <a:avLst/>
            </a:prstGeom>
            <a:ln w="17145">
              <a:solidFill>
                <a:schemeClr val="tx1">
                  <a:lumMod val="60000"/>
                  <a:lumOff val="40000"/>
                </a:schemeClr>
              </a:solidFill>
              <a:headEnd type="none"/>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4275469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Azure Application Gateway Web Application Firewall</a:t>
            </a:r>
          </a:p>
        </p:txBody>
      </p:sp>
      <p:pic>
        <p:nvPicPr>
          <p:cNvPr id="44" name="Picture 279" descr="WAF - App Gateway"/>
          <p:cNvPicPr/>
          <p:nvPr/>
        </p:nvPicPr>
        <p:blipFill>
          <a:blip r:embed="rId3">
            <a:extLst>
              <a:ext uri="{28A0092B-C50C-407E-A947-70E740481C1C}">
                <a14:useLocalDpi xmlns:a14="http://schemas.microsoft.com/office/drawing/2010/main"/>
              </a:ext>
            </a:extLst>
          </a:blip>
          <a:srcRect/>
          <a:stretch>
            <a:fillRect/>
          </a:stretch>
        </p:blipFill>
        <p:spPr bwMode="auto">
          <a:xfrm>
            <a:off x="6345936" y="2017522"/>
            <a:ext cx="5971032" cy="3871213"/>
          </a:xfrm>
          <a:prstGeom prst="rect">
            <a:avLst/>
          </a:prstGeom>
          <a:noFill/>
          <a:ln>
            <a:noFill/>
          </a:ln>
        </p:spPr>
      </p:pic>
      <p:sp>
        <p:nvSpPr>
          <p:cNvPr id="46" name="Text Placeholder 3"/>
          <p:cNvSpPr>
            <a:spLocks noGrp="1"/>
          </p:cNvSpPr>
          <p:nvPr>
            <p:ph type="body" sz="quarter" idx="10"/>
          </p:nvPr>
        </p:nvSpPr>
        <p:spPr>
          <a:xfrm>
            <a:off x="238154" y="2017523"/>
            <a:ext cx="6260098" cy="5306068"/>
          </a:xfrm>
        </p:spPr>
        <p:txBody>
          <a:bodyPr/>
          <a:lstStyle/>
          <a:p>
            <a:r>
              <a:rPr lang="en-US" sz="3200" dirty="0">
                <a:solidFill>
                  <a:schemeClr val="tx2"/>
                </a:solidFill>
              </a:rPr>
              <a:t>Optional feature for Application Gateway</a:t>
            </a:r>
          </a:p>
          <a:p>
            <a:r>
              <a:rPr lang="en-US" sz="3200" dirty="0">
                <a:solidFill>
                  <a:schemeClr val="tx2"/>
                </a:solidFill>
              </a:rPr>
              <a:t>OWASP based web vulnerability protection</a:t>
            </a:r>
          </a:p>
          <a:p>
            <a:r>
              <a:rPr lang="en-US" sz="3200" dirty="0">
                <a:solidFill>
                  <a:schemeClr val="tx2"/>
                </a:solidFill>
              </a:rPr>
              <a:t>Configurable rulesets</a:t>
            </a:r>
          </a:p>
          <a:p>
            <a:r>
              <a:rPr lang="en-US" sz="3200" dirty="0">
                <a:solidFill>
                  <a:schemeClr val="tx2"/>
                </a:solidFill>
              </a:rPr>
              <a:t>SSL policy support</a:t>
            </a:r>
          </a:p>
          <a:p>
            <a:r>
              <a:rPr lang="en-US" sz="3200" dirty="0">
                <a:solidFill>
                  <a:schemeClr val="tx2"/>
                </a:solidFill>
              </a:rPr>
              <a:t>Web traffic redirection</a:t>
            </a:r>
          </a:p>
          <a:p>
            <a:r>
              <a:rPr lang="en-US" sz="3200" dirty="0">
                <a:solidFill>
                  <a:schemeClr val="tx2"/>
                </a:solidFill>
              </a:rPr>
              <a:t>Firewall support</a:t>
            </a:r>
          </a:p>
          <a:p>
            <a:endParaRPr lang="en-US" sz="3200" dirty="0">
              <a:solidFill>
                <a:schemeClr val="tx2"/>
              </a:solidFill>
            </a:endParaRPr>
          </a:p>
          <a:p>
            <a:endParaRPr lang="en-US" sz="3200" dirty="0">
              <a:solidFill>
                <a:schemeClr val="tx2"/>
              </a:solidFill>
            </a:endParaRPr>
          </a:p>
        </p:txBody>
      </p:sp>
    </p:spTree>
    <p:extLst>
      <p:ext uri="{BB962C8B-B14F-4D97-AF65-F5344CB8AC3E}">
        <p14:creationId xmlns:p14="http://schemas.microsoft.com/office/powerpoint/2010/main" val="268410894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5962217" cy="5570756"/>
          </a:xfrm>
        </p:spPr>
        <p:txBody>
          <a:bodyPr/>
          <a:lstStyle/>
          <a:p>
            <a:pPr marL="0" indent="0">
              <a:buNone/>
            </a:pPr>
            <a:r>
              <a:rPr lang="en-US">
                <a:solidFill>
                  <a:srgbClr val="0078D7"/>
                </a:solidFill>
              </a:rPr>
              <a:t>Native IPv6 to VMs</a:t>
            </a:r>
          </a:p>
          <a:p>
            <a:pPr marL="342900" lvl="1" indent="-342900" defTabSz="932742">
              <a:buClr>
                <a:schemeClr val="tx1"/>
              </a:buClr>
              <a:buSzPct val="100000"/>
            </a:pPr>
            <a:r>
              <a:rPr lang="en-US"/>
              <a:t>Both inbound and outbound</a:t>
            </a:r>
          </a:p>
          <a:p>
            <a:pPr marL="567261" lvl="2" indent="-342900" defTabSz="932742">
              <a:buClr>
                <a:schemeClr val="tx1"/>
              </a:buClr>
              <a:buSzPct val="100000"/>
            </a:pPr>
            <a:r>
              <a:rPr lang="en-US"/>
              <a:t>Initiated by internet clients or initiated from Azure VMs</a:t>
            </a:r>
          </a:p>
          <a:p>
            <a:pPr marL="342900" lvl="1" indent="-342900" defTabSz="932742">
              <a:buClr>
                <a:schemeClr val="tx1"/>
              </a:buClr>
              <a:buSzPct val="100000"/>
            </a:pPr>
            <a:r>
              <a:rPr lang="en-US"/>
              <a:t>Load-balanced IPv6 </a:t>
            </a:r>
          </a:p>
          <a:p>
            <a:pPr marL="342900" lvl="1" indent="-342900" defTabSz="932742">
              <a:buClr>
                <a:schemeClr val="tx1"/>
              </a:buClr>
              <a:buSzPct val="100000"/>
            </a:pPr>
            <a:r>
              <a:rPr lang="en-US"/>
              <a:t>Native dual-stack (IPv4+IPv6) VMs</a:t>
            </a:r>
          </a:p>
          <a:p>
            <a:pPr marL="342900" lvl="1" indent="-342900" defTabSz="932742">
              <a:buClr>
                <a:schemeClr val="tx1"/>
              </a:buClr>
              <a:buSzPct val="100000"/>
            </a:pPr>
            <a:r>
              <a:rPr lang="en-US"/>
              <a:t>Supported for both Linux &amp; Windows VMs</a:t>
            </a:r>
          </a:p>
          <a:p>
            <a:pPr marL="342900" lvl="1" indent="-342900" defTabSz="932742">
              <a:buClr>
                <a:schemeClr val="tx1"/>
              </a:buClr>
              <a:buSzPct val="100000"/>
            </a:pPr>
            <a:r>
              <a:rPr lang="en-US"/>
              <a:t>ARM only</a:t>
            </a:r>
          </a:p>
          <a:p>
            <a:pPr marL="342900" lvl="1" indent="-342900" defTabSz="932742">
              <a:buClr>
                <a:schemeClr val="tx1"/>
              </a:buClr>
              <a:buSzPct val="100000"/>
            </a:pPr>
            <a:r>
              <a:rPr lang="en-US"/>
              <a:t>Available globally</a:t>
            </a:r>
          </a:p>
          <a:p>
            <a:pPr marL="0" indent="0">
              <a:buNone/>
            </a:pPr>
            <a:r>
              <a:rPr lang="en-US">
                <a:solidFill>
                  <a:srgbClr val="0078D7"/>
                </a:solidFill>
              </a:rPr>
              <a:t>IPv6 Drivers</a:t>
            </a:r>
          </a:p>
          <a:p>
            <a:pPr marL="342900" lvl="1" indent="-342900" defTabSz="932742">
              <a:buClr>
                <a:schemeClr val="tx1"/>
              </a:buClr>
              <a:buSzPct val="100000"/>
            </a:pPr>
            <a:r>
              <a:rPr lang="en-US"/>
              <a:t>IPv6 required by governments and their suppliers</a:t>
            </a:r>
          </a:p>
          <a:p>
            <a:pPr marL="567261" lvl="2" indent="-342900" defTabSz="932742">
              <a:buClr>
                <a:schemeClr val="tx1"/>
              </a:buClr>
              <a:buSzPct val="100000"/>
            </a:pPr>
            <a:r>
              <a:rPr lang="en-US"/>
              <a:t>US, AU, CA, CH, CN, ID, IN, PH, SE, SG, TR</a:t>
            </a:r>
          </a:p>
          <a:p>
            <a:pPr marL="342900" lvl="1" indent="-342900" defTabSz="932742">
              <a:buClr>
                <a:schemeClr val="tx1"/>
              </a:buClr>
              <a:buSzPct val="100000"/>
            </a:pPr>
            <a:r>
              <a:rPr lang="en-US"/>
              <a:t>Enable dual-stack mobile (4G) &amp; IOT services</a:t>
            </a:r>
          </a:p>
          <a:p>
            <a:pPr marL="342900" lvl="1" indent="-342900" defTabSz="932742">
              <a:buClr>
                <a:schemeClr val="tx1"/>
              </a:buClr>
              <a:buSzPct val="100000"/>
            </a:pPr>
            <a:r>
              <a:rPr lang="en-US"/>
              <a:t>Apple iOS highlighting IPv6 support</a:t>
            </a:r>
          </a:p>
        </p:txBody>
      </p:sp>
      <p:sp>
        <p:nvSpPr>
          <p:cNvPr id="2" name="Title 1"/>
          <p:cNvSpPr>
            <a:spLocks noGrp="1"/>
          </p:cNvSpPr>
          <p:nvPr>
            <p:ph type="title"/>
          </p:nvPr>
        </p:nvSpPr>
        <p:spPr/>
        <p:txBody>
          <a:bodyPr/>
          <a:lstStyle/>
          <a:p>
            <a:r>
              <a:rPr lang="en-US"/>
              <a:t>IPv6 for Azure VMs</a:t>
            </a:r>
            <a:endParaRPr lang="da-DK"/>
          </a:p>
        </p:txBody>
      </p:sp>
      <p:sp>
        <p:nvSpPr>
          <p:cNvPr id="43" name="Rectangle 42"/>
          <p:cNvSpPr/>
          <p:nvPr>
            <p:custDataLst>
              <p:tags r:id="rId1"/>
            </p:custDataLst>
          </p:nvPr>
        </p:nvSpPr>
        <p:spPr bwMode="auto">
          <a:xfrm>
            <a:off x="275448" y="1947964"/>
            <a:ext cx="3630214" cy="192110"/>
          </a:xfrm>
          <a:prstGeom prst="rect">
            <a:avLst/>
          </a:prstGeom>
          <a:ln>
            <a:noFill/>
          </a:ln>
        </p:spPr>
        <p:txBody>
          <a:bodyPr vert="horz" wrap="square" lIns="186497" tIns="0" rIns="0" bIns="0" rtlCol="0">
            <a:spAutoFit/>
          </a:bodyPr>
          <a:lstStyle/>
          <a:p>
            <a:pPr defTabSz="932504">
              <a:defRPr/>
            </a:pPr>
            <a:endParaRPr lang="en-US" sz="1224" kern="0">
              <a:solidFill>
                <a:srgbClr val="505050"/>
              </a:solidFill>
              <a:latin typeface="Segoe UI"/>
            </a:endParaRPr>
          </a:p>
        </p:txBody>
      </p:sp>
      <p:sp>
        <p:nvSpPr>
          <p:cNvPr id="73" name="Rounded Rectangle 72"/>
          <p:cNvSpPr/>
          <p:nvPr/>
        </p:nvSpPr>
        <p:spPr bwMode="auto">
          <a:xfrm>
            <a:off x="6674586" y="5373128"/>
            <a:ext cx="5254877" cy="1476507"/>
          </a:xfrm>
          <a:prstGeom prst="roundRect">
            <a:avLst>
              <a:gd name="adj" fmla="val 8391"/>
            </a:avLst>
          </a:prstGeom>
          <a:solidFill>
            <a:schemeClr val="tx1">
              <a:lumMod val="20000"/>
              <a:lumOff val="80000"/>
            </a:schemeClr>
          </a:solidFill>
          <a:ln w="19050" cap="flat" cmpd="sng" algn="ctr">
            <a:solidFill>
              <a:schemeClr val="bg1">
                <a:lumMod val="65000"/>
              </a:schemeClr>
            </a:solidFill>
            <a:prstDash val="sysDash"/>
            <a:headEnd type="none" w="med" len="med"/>
            <a:tailEnd type="none" w="med" len="med"/>
          </a:ln>
          <a:effectLst/>
        </p:spPr>
        <p:txBody>
          <a:bodyPr rot="0" spcFirstLastPara="0" vert="horz" wrap="square" lIns="190183" tIns="152147" rIns="190183" bIns="15214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69670" fontAlgn="base">
              <a:lnSpc>
                <a:spcPct val="90000"/>
              </a:lnSpc>
              <a:spcBef>
                <a:spcPct val="0"/>
              </a:spcBef>
              <a:spcAft>
                <a:spcPct val="0"/>
              </a:spcAft>
              <a:defRPr/>
            </a:pPr>
            <a:endParaRPr lang="en-US" sz="2497" kern="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36" name="Freeform 95"/>
          <p:cNvSpPr>
            <a:spLocks/>
          </p:cNvSpPr>
          <p:nvPr/>
        </p:nvSpPr>
        <p:spPr bwMode="auto">
          <a:xfrm flipH="1">
            <a:off x="6295927" y="906793"/>
            <a:ext cx="5940549" cy="345944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2"/>
          </a:solidFill>
          <a:ln w="28575" cap="flat" cmpd="sng" algn="ctr">
            <a:noFill/>
            <a:prstDash val="sysDot"/>
            <a:headEnd type="none" w="med" len="med"/>
            <a:tailEnd type="none" w="med" len="med"/>
          </a:ln>
          <a:effectLst/>
          <a:extLst/>
        </p:spPr>
        <p:txBody>
          <a:bodyPr rot="0" spcFirstLastPara="0" vert="horz" wrap="square" lIns="190183" tIns="152147" rIns="190183" bIns="152147" numCol="1" spcCol="0" rtlCol="0" fromWordArt="0" anchor="t" anchorCtr="0" forceAA="0" compatLnSpc="1">
            <a:prstTxWarp prst="textNoShape">
              <a:avLst/>
            </a:prstTxWarp>
            <a:noAutofit/>
          </a:bodyPr>
          <a:lstStyle/>
          <a:p>
            <a:pPr algn="ctr" defTabSz="969670" fontAlgn="base">
              <a:lnSpc>
                <a:spcPct val="90000"/>
              </a:lnSpc>
              <a:spcBef>
                <a:spcPct val="0"/>
              </a:spcBef>
              <a:spcAft>
                <a:spcPct val="0"/>
              </a:spcAft>
              <a:defRPr/>
            </a:pPr>
            <a:endParaRPr lang="en-US" sz="2497"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 name="Group 3"/>
          <p:cNvGrpSpPr/>
          <p:nvPr/>
        </p:nvGrpSpPr>
        <p:grpSpPr>
          <a:xfrm>
            <a:off x="9679124" y="5968338"/>
            <a:ext cx="2409004" cy="852616"/>
            <a:chOff x="3897131" y="5621497"/>
            <a:chExt cx="2362285" cy="836080"/>
          </a:xfrm>
        </p:grpSpPr>
        <p:sp>
          <p:nvSpPr>
            <p:cNvPr id="139" name="TextBox 138"/>
            <p:cNvSpPr txBox="1">
              <a:spLocks noChangeArrowheads="1"/>
            </p:cNvSpPr>
            <p:nvPr/>
          </p:nvSpPr>
          <p:spPr bwMode="auto">
            <a:xfrm>
              <a:off x="3897131" y="6155808"/>
              <a:ext cx="2362285" cy="301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32504">
                <a:lnSpc>
                  <a:spcPct val="100000"/>
                </a:lnSpc>
                <a:spcBef>
                  <a:spcPct val="0"/>
                </a:spcBef>
                <a:buNone/>
                <a:defRPr/>
              </a:pPr>
              <a:r>
                <a:rPr lang="en-US" altLang="en-US" sz="1400" b="1" kern="0">
                  <a:solidFill>
                    <a:schemeClr val="accent2"/>
                  </a:solidFill>
                  <a:latin typeface="Segoe UI" panose="020B0502040204020203" pitchFamily="34" charset="0"/>
                  <a:cs typeface="Segoe UI" panose="020B0502040204020203" pitchFamily="34" charset="0"/>
                </a:rPr>
                <a:t>IPv4</a:t>
              </a:r>
              <a:r>
                <a:rPr lang="en-US" altLang="en-US" sz="1400" b="1" kern="0">
                  <a:solidFill>
                    <a:srgbClr val="505050"/>
                  </a:solidFill>
                  <a:latin typeface="Segoe UI" panose="020B0502040204020203" pitchFamily="34" charset="0"/>
                  <a:cs typeface="Segoe UI" panose="020B0502040204020203" pitchFamily="34" charset="0"/>
                </a:rPr>
                <a:t> Clients and Services</a:t>
              </a:r>
            </a:p>
          </p:txBody>
        </p:sp>
        <p:grpSp>
          <p:nvGrpSpPr>
            <p:cNvPr id="226" name="Group 225"/>
            <p:cNvGrpSpPr/>
            <p:nvPr/>
          </p:nvGrpSpPr>
          <p:grpSpPr>
            <a:xfrm>
              <a:off x="4758841" y="5958801"/>
              <a:ext cx="739718" cy="163877"/>
              <a:chOff x="1935747" y="2807458"/>
              <a:chExt cx="4782375" cy="982489"/>
            </a:xfrm>
          </p:grpSpPr>
          <p:grpSp>
            <p:nvGrpSpPr>
              <p:cNvPr id="227" name="Group 226"/>
              <p:cNvGrpSpPr/>
              <p:nvPr/>
            </p:nvGrpSpPr>
            <p:grpSpPr>
              <a:xfrm>
                <a:off x="1935747" y="2807458"/>
                <a:ext cx="4782375" cy="982489"/>
                <a:chOff x="7398084" y="359193"/>
                <a:chExt cx="1492843" cy="597375"/>
              </a:xfrm>
            </p:grpSpPr>
            <p:sp>
              <p:nvSpPr>
                <p:cNvPr id="248" name="Round Same Side Corner Rectangle 247"/>
                <p:cNvSpPr/>
                <p:nvPr/>
              </p:nvSpPr>
              <p:spPr>
                <a:xfrm>
                  <a:off x="7398084" y="359193"/>
                  <a:ext cx="1491075" cy="300789"/>
                </a:xfrm>
                <a:prstGeom prst="round2SameRect">
                  <a:avLst>
                    <a:gd name="adj1" fmla="val 36667"/>
                    <a:gd name="adj2" fmla="val 0"/>
                  </a:avLst>
                </a:prstGeom>
                <a:solidFill>
                  <a:srgbClr val="44546A"/>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249" name="Round Same Side Corner Rectangle 248"/>
                <p:cNvSpPr/>
                <p:nvPr/>
              </p:nvSpPr>
              <p:spPr>
                <a:xfrm rot="10800000">
                  <a:off x="7399852" y="655779"/>
                  <a:ext cx="1491075" cy="300789"/>
                </a:xfrm>
                <a:prstGeom prst="round2SameRect">
                  <a:avLst>
                    <a:gd name="adj1" fmla="val 36667"/>
                    <a:gd name="adj2"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grpSp>
          <p:grpSp>
            <p:nvGrpSpPr>
              <p:cNvPr id="228" name="Group 227"/>
              <p:cNvGrpSpPr/>
              <p:nvPr/>
            </p:nvGrpSpPr>
            <p:grpSpPr>
              <a:xfrm>
                <a:off x="2182529" y="2901798"/>
                <a:ext cx="3492334" cy="800713"/>
                <a:chOff x="6489839" y="2201153"/>
                <a:chExt cx="2413510" cy="553364"/>
              </a:xfrm>
            </p:grpSpPr>
            <p:grpSp>
              <p:nvGrpSpPr>
                <p:cNvPr id="230" name="Group 229"/>
                <p:cNvGrpSpPr/>
                <p:nvPr/>
              </p:nvGrpSpPr>
              <p:grpSpPr>
                <a:xfrm flipV="1">
                  <a:off x="6489839" y="2201153"/>
                  <a:ext cx="2413510" cy="240586"/>
                  <a:chOff x="6489854" y="2441739"/>
                  <a:chExt cx="1527503" cy="152266"/>
                </a:xfrm>
              </p:grpSpPr>
              <p:sp>
                <p:nvSpPr>
                  <p:cNvPr id="240" name="Rectangle 239"/>
                  <p:cNvSpPr/>
                  <p:nvPr/>
                </p:nvSpPr>
                <p:spPr>
                  <a:xfrm>
                    <a:off x="648985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241" name="Rectangle 240"/>
                  <p:cNvSpPr/>
                  <p:nvPr/>
                </p:nvSpPr>
                <p:spPr>
                  <a:xfrm>
                    <a:off x="668631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242" name="Rectangle 241"/>
                  <p:cNvSpPr/>
                  <p:nvPr/>
                </p:nvSpPr>
                <p:spPr>
                  <a:xfrm>
                    <a:off x="6882778"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243" name="Rectangle 242"/>
                  <p:cNvSpPr/>
                  <p:nvPr/>
                </p:nvSpPr>
                <p:spPr>
                  <a:xfrm>
                    <a:off x="7079240"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244" name="Rectangle 243"/>
                  <p:cNvSpPr/>
                  <p:nvPr/>
                </p:nvSpPr>
                <p:spPr>
                  <a:xfrm>
                    <a:off x="7275702"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245" name="Rectangle 244"/>
                  <p:cNvSpPr/>
                  <p:nvPr/>
                </p:nvSpPr>
                <p:spPr>
                  <a:xfrm>
                    <a:off x="747216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246" name="Rectangle 245"/>
                  <p:cNvSpPr/>
                  <p:nvPr/>
                </p:nvSpPr>
                <p:spPr>
                  <a:xfrm>
                    <a:off x="766862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247" name="Rectangle 246"/>
                  <p:cNvSpPr/>
                  <p:nvPr/>
                </p:nvSpPr>
                <p:spPr>
                  <a:xfrm>
                    <a:off x="7865091"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grpSp>
            <p:grpSp>
              <p:nvGrpSpPr>
                <p:cNvPr id="231" name="Group 230"/>
                <p:cNvGrpSpPr/>
                <p:nvPr/>
              </p:nvGrpSpPr>
              <p:grpSpPr>
                <a:xfrm flipV="1">
                  <a:off x="6489839" y="2513931"/>
                  <a:ext cx="2413510" cy="240586"/>
                  <a:chOff x="6489854" y="2441739"/>
                  <a:chExt cx="1527503" cy="152266"/>
                </a:xfrm>
              </p:grpSpPr>
              <p:sp>
                <p:nvSpPr>
                  <p:cNvPr id="232" name="Rectangle 231"/>
                  <p:cNvSpPr/>
                  <p:nvPr/>
                </p:nvSpPr>
                <p:spPr>
                  <a:xfrm>
                    <a:off x="648985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233" name="Rectangle 232"/>
                  <p:cNvSpPr/>
                  <p:nvPr/>
                </p:nvSpPr>
                <p:spPr>
                  <a:xfrm>
                    <a:off x="668631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234" name="Rectangle 233"/>
                  <p:cNvSpPr/>
                  <p:nvPr/>
                </p:nvSpPr>
                <p:spPr>
                  <a:xfrm>
                    <a:off x="6882778"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235" name="Rectangle 234"/>
                  <p:cNvSpPr/>
                  <p:nvPr/>
                </p:nvSpPr>
                <p:spPr>
                  <a:xfrm>
                    <a:off x="7079240"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236" name="Rectangle 235"/>
                  <p:cNvSpPr/>
                  <p:nvPr/>
                </p:nvSpPr>
                <p:spPr>
                  <a:xfrm>
                    <a:off x="7275702"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237" name="Rectangle 236"/>
                  <p:cNvSpPr/>
                  <p:nvPr/>
                </p:nvSpPr>
                <p:spPr>
                  <a:xfrm>
                    <a:off x="747216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238" name="Rectangle 237"/>
                  <p:cNvSpPr/>
                  <p:nvPr/>
                </p:nvSpPr>
                <p:spPr>
                  <a:xfrm>
                    <a:off x="766862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239" name="Rectangle 238"/>
                  <p:cNvSpPr/>
                  <p:nvPr/>
                </p:nvSpPr>
                <p:spPr>
                  <a:xfrm>
                    <a:off x="7865091"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grpSp>
          </p:grpSp>
          <p:sp>
            <p:nvSpPr>
              <p:cNvPr id="229" name="Oval 228"/>
              <p:cNvSpPr/>
              <p:nvPr/>
            </p:nvSpPr>
            <p:spPr>
              <a:xfrm>
                <a:off x="6051884" y="3371990"/>
                <a:ext cx="348126" cy="348126"/>
              </a:xfrm>
              <a:prstGeom prst="ellipse">
                <a:avLst/>
              </a:prstGeom>
              <a:solidFill>
                <a:srgbClr val="70AD47">
                  <a:lumMod val="75000"/>
                </a:srgbClr>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grpSp>
        <p:grpSp>
          <p:nvGrpSpPr>
            <p:cNvPr id="141" name="Group 140"/>
            <p:cNvGrpSpPr/>
            <p:nvPr/>
          </p:nvGrpSpPr>
          <p:grpSpPr>
            <a:xfrm>
              <a:off x="4066774" y="5621497"/>
              <a:ext cx="935991" cy="502015"/>
              <a:chOff x="5798601" y="5130338"/>
              <a:chExt cx="1048955" cy="562603"/>
            </a:xfrm>
            <a:effectLst>
              <a:outerShdw dir="18900000" sy="23000" kx="-1200000" algn="bl" rotWithShape="0">
                <a:prstClr val="black">
                  <a:alpha val="20000"/>
                </a:prstClr>
              </a:outerShdw>
            </a:effectLst>
          </p:grpSpPr>
          <p:sp>
            <p:nvSpPr>
              <p:cNvPr id="142" name="Freeform 63"/>
              <p:cNvSpPr>
                <a:spLocks/>
              </p:cNvSpPr>
              <p:nvPr/>
            </p:nvSpPr>
            <p:spPr bwMode="auto">
              <a:xfrm>
                <a:off x="5960778" y="5153006"/>
                <a:ext cx="723264" cy="449260"/>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en-US" sz="1632" kern="0">
                  <a:solidFill>
                    <a:srgbClr val="505050"/>
                  </a:solidFill>
                  <a:latin typeface="Segoe UI"/>
                </a:endParaRPr>
              </a:p>
            </p:txBody>
          </p:sp>
          <p:sp>
            <p:nvSpPr>
              <p:cNvPr id="143" name="Freeform 64"/>
              <p:cNvSpPr>
                <a:spLocks noEditPoints="1"/>
              </p:cNvSpPr>
              <p:nvPr/>
            </p:nvSpPr>
            <p:spPr bwMode="auto">
              <a:xfrm>
                <a:off x="5798601" y="513033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en-US" sz="1632" kern="0">
                  <a:solidFill>
                    <a:srgbClr val="505050"/>
                  </a:solidFill>
                  <a:latin typeface="Segoe UI"/>
                </a:endParaRPr>
              </a:p>
            </p:txBody>
          </p:sp>
        </p:grpSp>
      </p:grpSp>
      <p:sp>
        <p:nvSpPr>
          <p:cNvPr id="370" name="TextBox 369"/>
          <p:cNvSpPr txBox="1">
            <a:spLocks noChangeArrowheads="1"/>
          </p:cNvSpPr>
          <p:nvPr/>
        </p:nvSpPr>
        <p:spPr bwMode="auto">
          <a:xfrm>
            <a:off x="8213274" y="1826007"/>
            <a:ext cx="1782359" cy="307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32504">
              <a:lnSpc>
                <a:spcPct val="100000"/>
              </a:lnSpc>
              <a:spcBef>
                <a:spcPct val="0"/>
              </a:spcBef>
              <a:buNone/>
              <a:defRPr/>
            </a:pPr>
            <a:r>
              <a:rPr lang="en-US" altLang="en-US" sz="1400" b="1" kern="0">
                <a:solidFill>
                  <a:srgbClr val="505050"/>
                </a:solidFill>
                <a:latin typeface="Segoe UI" panose="020B0502040204020203" pitchFamily="34" charset="0"/>
                <a:cs typeface="Segoe UI" panose="020B0502040204020203" pitchFamily="34" charset="0"/>
              </a:rPr>
              <a:t>Azure VMs (IaaS)</a:t>
            </a:r>
          </a:p>
        </p:txBody>
      </p:sp>
      <p:sp>
        <p:nvSpPr>
          <p:cNvPr id="378" name="TextBox 26"/>
          <p:cNvSpPr txBox="1">
            <a:spLocks noChangeArrowheads="1"/>
          </p:cNvSpPr>
          <p:nvPr/>
        </p:nvSpPr>
        <p:spPr bwMode="auto">
          <a:xfrm>
            <a:off x="11152884" y="2606312"/>
            <a:ext cx="1076837" cy="738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32504">
              <a:lnSpc>
                <a:spcPct val="100000"/>
              </a:lnSpc>
              <a:spcBef>
                <a:spcPct val="0"/>
              </a:spcBef>
              <a:buNone/>
              <a:defRPr/>
            </a:pPr>
            <a:r>
              <a:rPr lang="en-US" altLang="en-US" sz="1400" b="1" kern="0">
                <a:solidFill>
                  <a:schemeClr val="bg1"/>
                </a:solidFill>
                <a:latin typeface="Segoe UI" panose="020B0502040204020203" pitchFamily="34" charset="0"/>
                <a:cs typeface="Segoe UI" panose="020B0502040204020203" pitchFamily="34" charset="0"/>
              </a:rPr>
              <a:t>Azure Services &amp; Storage</a:t>
            </a:r>
          </a:p>
        </p:txBody>
      </p:sp>
      <p:sp>
        <p:nvSpPr>
          <p:cNvPr id="380" name="TextBox 379"/>
          <p:cNvSpPr txBox="1">
            <a:spLocks noChangeArrowheads="1"/>
          </p:cNvSpPr>
          <p:nvPr/>
        </p:nvSpPr>
        <p:spPr bwMode="auto">
          <a:xfrm>
            <a:off x="10815000" y="3338057"/>
            <a:ext cx="1089322" cy="8308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32504">
              <a:lnSpc>
                <a:spcPct val="100000"/>
              </a:lnSpc>
              <a:spcBef>
                <a:spcPct val="0"/>
              </a:spcBef>
              <a:buNone/>
              <a:defRPr/>
            </a:pPr>
            <a:r>
              <a:rPr lang="en-US" altLang="en-US" sz="1600" b="1" kern="0">
                <a:solidFill>
                  <a:srgbClr val="505050"/>
                </a:solidFill>
                <a:latin typeface="Segoe UI" panose="020B0502040204020203" pitchFamily="34" charset="0"/>
                <a:cs typeface="Segoe UI" panose="020B0502040204020203" pitchFamily="34" charset="0"/>
              </a:rPr>
              <a:t>Azure </a:t>
            </a:r>
          </a:p>
          <a:p>
            <a:pPr algn="ctr" defTabSz="932504">
              <a:lnSpc>
                <a:spcPct val="100000"/>
              </a:lnSpc>
              <a:spcBef>
                <a:spcPct val="0"/>
              </a:spcBef>
              <a:buNone/>
              <a:defRPr/>
            </a:pPr>
            <a:r>
              <a:rPr lang="en-US" altLang="en-US" sz="1600" b="1" kern="0">
                <a:solidFill>
                  <a:srgbClr val="505050"/>
                </a:solidFill>
                <a:latin typeface="Segoe UI" panose="020B0502040204020203" pitchFamily="34" charset="0"/>
                <a:cs typeface="Segoe UI" panose="020B0502040204020203" pitchFamily="34" charset="0"/>
              </a:rPr>
              <a:t>Load Balancer</a:t>
            </a:r>
          </a:p>
        </p:txBody>
      </p:sp>
      <p:sp>
        <p:nvSpPr>
          <p:cNvPr id="19" name="TextBox 18"/>
          <p:cNvSpPr txBox="1"/>
          <p:nvPr/>
        </p:nvSpPr>
        <p:spPr>
          <a:xfrm>
            <a:off x="10651714" y="4963249"/>
            <a:ext cx="1436416" cy="578273"/>
          </a:xfrm>
          <a:prstGeom prst="rect">
            <a:avLst/>
          </a:prstGeom>
          <a:noFill/>
        </p:spPr>
        <p:txBody>
          <a:bodyPr wrap="square" lIns="186497" tIns="149198" rIns="186497" bIns="149198" rtlCol="0">
            <a:spAutoFit/>
          </a:bodyPr>
          <a:lstStyle/>
          <a:p>
            <a:pPr defTabSz="932504">
              <a:lnSpc>
                <a:spcPct val="90000"/>
              </a:lnSpc>
              <a:defRPr/>
            </a:pPr>
            <a:r>
              <a:rPr lang="en-US" sz="2000" b="1" kern="0">
                <a:solidFill>
                  <a:sysClr val="windowText" lastClr="000000"/>
                </a:solidFill>
                <a:latin typeface="Segoe UI"/>
              </a:rPr>
              <a:t>Internet</a:t>
            </a:r>
          </a:p>
        </p:txBody>
      </p:sp>
      <p:sp>
        <p:nvSpPr>
          <p:cNvPr id="385" name="TextBox 384"/>
          <p:cNvSpPr txBox="1"/>
          <p:nvPr/>
        </p:nvSpPr>
        <p:spPr>
          <a:xfrm>
            <a:off x="6293156" y="3084791"/>
            <a:ext cx="888079" cy="830891"/>
          </a:xfrm>
          <a:prstGeom prst="rect">
            <a:avLst/>
          </a:prstGeom>
          <a:noFill/>
        </p:spPr>
        <p:txBody>
          <a:bodyPr wrap="square" rtlCol="0">
            <a:spAutoFit/>
          </a:bodyPr>
          <a:lstStyle/>
          <a:p>
            <a:pPr algn="ctr" defTabSz="932504">
              <a:defRPr/>
            </a:pPr>
            <a:r>
              <a:rPr lang="en-US" sz="1600" kern="0">
                <a:gradFill>
                  <a:gsLst>
                    <a:gs pos="2917">
                      <a:srgbClr val="505050"/>
                    </a:gs>
                    <a:gs pos="30000">
                      <a:srgbClr val="505050"/>
                    </a:gs>
                  </a:gsLst>
                  <a:lin ang="5400000" scaled="0"/>
                </a:gradFill>
                <a:latin typeface="Segoe UI"/>
              </a:rPr>
              <a:t>IPv6 (AAAA) </a:t>
            </a:r>
          </a:p>
          <a:p>
            <a:pPr algn="ctr" defTabSz="932504">
              <a:defRPr/>
            </a:pPr>
            <a:r>
              <a:rPr lang="en-US" sz="1600" kern="0">
                <a:gradFill>
                  <a:gsLst>
                    <a:gs pos="2917">
                      <a:srgbClr val="505050"/>
                    </a:gs>
                    <a:gs pos="30000">
                      <a:srgbClr val="505050"/>
                    </a:gs>
                  </a:gsLst>
                  <a:lin ang="5400000" scaled="0"/>
                </a:gradFill>
                <a:latin typeface="Segoe UI"/>
              </a:rPr>
              <a:t>Record</a:t>
            </a:r>
          </a:p>
        </p:txBody>
      </p:sp>
      <p:sp>
        <p:nvSpPr>
          <p:cNvPr id="32" name="TextBox 31"/>
          <p:cNvSpPr txBox="1"/>
          <p:nvPr/>
        </p:nvSpPr>
        <p:spPr>
          <a:xfrm>
            <a:off x="8663544" y="4501837"/>
            <a:ext cx="1334010" cy="747802"/>
          </a:xfrm>
          <a:prstGeom prst="rect">
            <a:avLst/>
          </a:prstGeom>
          <a:noFill/>
        </p:spPr>
        <p:txBody>
          <a:bodyPr wrap="square" lIns="0" tIns="0" rIns="0" bIns="0" rtlCol="0">
            <a:spAutoFit/>
          </a:bodyPr>
          <a:lstStyle/>
          <a:p>
            <a:pPr algn="ctr" defTabSz="932504">
              <a:lnSpc>
                <a:spcPct val="90000"/>
              </a:lnSpc>
              <a:defRPr/>
            </a:pPr>
            <a:r>
              <a:rPr lang="en-US" kern="0">
                <a:solidFill>
                  <a:sysClr val="windowText" lastClr="000000"/>
                </a:solidFill>
                <a:latin typeface="Segoe UI"/>
              </a:rPr>
              <a:t>Inbound</a:t>
            </a:r>
          </a:p>
          <a:p>
            <a:pPr algn="ctr" defTabSz="932504">
              <a:lnSpc>
                <a:spcPct val="90000"/>
              </a:lnSpc>
              <a:defRPr/>
            </a:pPr>
            <a:r>
              <a:rPr lang="en-US" kern="0">
                <a:solidFill>
                  <a:sysClr val="windowText" lastClr="000000"/>
                </a:solidFill>
                <a:latin typeface="Segoe UI"/>
              </a:rPr>
              <a:t>&amp;</a:t>
            </a:r>
          </a:p>
          <a:p>
            <a:pPr algn="ctr" defTabSz="932504">
              <a:lnSpc>
                <a:spcPct val="90000"/>
              </a:lnSpc>
              <a:defRPr/>
            </a:pPr>
            <a:r>
              <a:rPr lang="en-US" kern="0">
                <a:solidFill>
                  <a:sysClr val="windowText" lastClr="000000"/>
                </a:solidFill>
                <a:latin typeface="Segoe UI"/>
              </a:rPr>
              <a:t>Outbound</a:t>
            </a:r>
          </a:p>
        </p:txBody>
      </p:sp>
      <p:sp>
        <p:nvSpPr>
          <p:cNvPr id="399" name="TextBox 398"/>
          <p:cNvSpPr txBox="1">
            <a:spLocks noChangeArrowheads="1"/>
          </p:cNvSpPr>
          <p:nvPr/>
        </p:nvSpPr>
        <p:spPr bwMode="auto">
          <a:xfrm>
            <a:off x="7984017" y="2582747"/>
            <a:ext cx="627395" cy="33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32504">
              <a:lnSpc>
                <a:spcPct val="100000"/>
              </a:lnSpc>
              <a:spcBef>
                <a:spcPct val="0"/>
              </a:spcBef>
              <a:buNone/>
              <a:defRPr/>
            </a:pPr>
            <a:r>
              <a:rPr lang="en-US" altLang="en-US" sz="1600" b="1" kern="0">
                <a:solidFill>
                  <a:srgbClr val="0072C6"/>
                </a:solidFill>
                <a:latin typeface="Segoe UI" panose="020B0502040204020203" pitchFamily="34" charset="0"/>
                <a:cs typeface="Segoe UI" panose="020B0502040204020203" pitchFamily="34" charset="0"/>
              </a:rPr>
              <a:t>IPv6</a:t>
            </a:r>
          </a:p>
        </p:txBody>
      </p:sp>
      <p:sp>
        <p:nvSpPr>
          <p:cNvPr id="403" name="TextBox 402"/>
          <p:cNvSpPr txBox="1">
            <a:spLocks noChangeArrowheads="1"/>
          </p:cNvSpPr>
          <p:nvPr/>
        </p:nvSpPr>
        <p:spPr bwMode="auto">
          <a:xfrm>
            <a:off x="9340513" y="2582747"/>
            <a:ext cx="601648" cy="338511"/>
          </a:xfrm>
          <a:prstGeom prst="rect">
            <a:avLst/>
          </a:prstGeom>
          <a:noFill/>
          <a:ln>
            <a:noFill/>
          </a:ln>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32504">
              <a:lnSpc>
                <a:spcPct val="100000"/>
              </a:lnSpc>
              <a:spcBef>
                <a:spcPct val="0"/>
              </a:spcBef>
              <a:buNone/>
              <a:defRPr/>
            </a:pPr>
            <a:r>
              <a:rPr lang="en-US" altLang="en-US" sz="1600" b="1" kern="0">
                <a:solidFill>
                  <a:srgbClr val="0078D7"/>
                </a:solidFill>
                <a:latin typeface="Segoe UI" panose="020B0502040204020203" pitchFamily="34" charset="0"/>
                <a:cs typeface="Segoe UI" panose="020B0502040204020203" pitchFamily="34" charset="0"/>
              </a:rPr>
              <a:t>IPv4</a:t>
            </a:r>
          </a:p>
        </p:txBody>
      </p:sp>
      <p:sp>
        <p:nvSpPr>
          <p:cNvPr id="371" name="Trapezoid 370"/>
          <p:cNvSpPr/>
          <p:nvPr/>
        </p:nvSpPr>
        <p:spPr>
          <a:xfrm>
            <a:off x="7741717" y="3342631"/>
            <a:ext cx="3162586" cy="719760"/>
          </a:xfrm>
          <a:prstGeom prst="trapezoid">
            <a:avLst/>
          </a:prstGeom>
          <a:solidFill>
            <a:schemeClr val="tx1">
              <a:lumMod val="50000"/>
            </a:schemeClr>
          </a:solidFill>
          <a:ln w="12700" cap="flat" cmpd="sng" algn="ctr">
            <a:noFill/>
            <a:prstDash val="solid"/>
            <a:miter lim="800000"/>
          </a:ln>
          <a:effectLst/>
        </p:spPr>
        <p:txBody>
          <a:bodyPr anchor="ctr"/>
          <a:lstStyle/>
          <a:p>
            <a:pPr algn="ctr" defTabSz="932504">
              <a:defRPr/>
            </a:pPr>
            <a:endParaRPr lang="en-US" sz="1428" b="1" kern="0">
              <a:solidFill>
                <a:schemeClr val="bg1"/>
              </a:solidFill>
              <a:latin typeface="Calibri" panose="020F0502020204030204"/>
              <a:cs typeface="Segoe UI" panose="020B0502040204020203" pitchFamily="34" charset="0"/>
            </a:endParaRPr>
          </a:p>
        </p:txBody>
      </p:sp>
      <p:sp>
        <p:nvSpPr>
          <p:cNvPr id="394" name="TextBox 393"/>
          <p:cNvSpPr txBox="1">
            <a:spLocks noChangeArrowheads="1"/>
          </p:cNvSpPr>
          <p:nvPr/>
        </p:nvSpPr>
        <p:spPr bwMode="auto">
          <a:xfrm>
            <a:off x="7771146" y="3374778"/>
            <a:ext cx="771793" cy="58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defTabSz="932504">
              <a:lnSpc>
                <a:spcPct val="100000"/>
              </a:lnSpc>
              <a:spcBef>
                <a:spcPct val="0"/>
              </a:spcBef>
              <a:buNone/>
              <a:defRPr/>
            </a:pPr>
            <a:r>
              <a:rPr lang="en-US" altLang="en-US" sz="1600" kern="0">
                <a:solidFill>
                  <a:prstClr val="white"/>
                </a:solidFill>
                <a:latin typeface="Segoe UI" panose="020B0502040204020203" pitchFamily="34" charset="0"/>
                <a:cs typeface="Segoe UI" panose="020B0502040204020203" pitchFamily="34" charset="0"/>
              </a:rPr>
              <a:t>IPv6 </a:t>
            </a:r>
          </a:p>
          <a:p>
            <a:pPr algn="ctr" defTabSz="932504">
              <a:lnSpc>
                <a:spcPct val="100000"/>
              </a:lnSpc>
              <a:spcBef>
                <a:spcPct val="0"/>
              </a:spcBef>
              <a:buNone/>
              <a:defRPr/>
            </a:pPr>
            <a:r>
              <a:rPr lang="en-US" altLang="en-US" sz="1600" kern="0">
                <a:solidFill>
                  <a:prstClr val="white"/>
                </a:solidFill>
                <a:latin typeface="Segoe UI" panose="020B0502040204020203" pitchFamily="34" charset="0"/>
                <a:cs typeface="Segoe UI" panose="020B0502040204020203" pitchFamily="34" charset="0"/>
              </a:rPr>
              <a:t>VIP</a:t>
            </a:r>
          </a:p>
        </p:txBody>
      </p:sp>
      <p:sp>
        <p:nvSpPr>
          <p:cNvPr id="396" name="TextBox 395"/>
          <p:cNvSpPr txBox="1">
            <a:spLocks noChangeArrowheads="1"/>
          </p:cNvSpPr>
          <p:nvPr/>
        </p:nvSpPr>
        <p:spPr bwMode="auto">
          <a:xfrm>
            <a:off x="10163299" y="3346557"/>
            <a:ext cx="586560" cy="58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32504">
              <a:lnSpc>
                <a:spcPct val="100000"/>
              </a:lnSpc>
              <a:spcBef>
                <a:spcPct val="0"/>
              </a:spcBef>
              <a:buNone/>
              <a:defRPr/>
            </a:pPr>
            <a:r>
              <a:rPr lang="en-US" altLang="en-US" sz="1600" kern="0">
                <a:solidFill>
                  <a:prstClr val="white"/>
                </a:solidFill>
                <a:latin typeface="Segoe UI" panose="020B0502040204020203" pitchFamily="34" charset="0"/>
                <a:cs typeface="Segoe UI" panose="020B0502040204020203" pitchFamily="34" charset="0"/>
              </a:rPr>
              <a:t>IPv4</a:t>
            </a:r>
          </a:p>
          <a:p>
            <a:pPr defTabSz="932504">
              <a:lnSpc>
                <a:spcPct val="100000"/>
              </a:lnSpc>
              <a:spcBef>
                <a:spcPct val="0"/>
              </a:spcBef>
              <a:buNone/>
              <a:defRPr/>
            </a:pPr>
            <a:r>
              <a:rPr lang="en-US" altLang="en-US" sz="1600" kern="0">
                <a:solidFill>
                  <a:prstClr val="white"/>
                </a:solidFill>
                <a:latin typeface="Segoe UI" panose="020B0502040204020203" pitchFamily="34" charset="0"/>
                <a:cs typeface="Segoe UI" panose="020B0502040204020203" pitchFamily="34" charset="0"/>
              </a:rPr>
              <a:t> VIP</a:t>
            </a:r>
          </a:p>
        </p:txBody>
      </p:sp>
      <p:sp>
        <p:nvSpPr>
          <p:cNvPr id="409" name="TextBox 408"/>
          <p:cNvSpPr txBox="1"/>
          <p:nvPr/>
        </p:nvSpPr>
        <p:spPr>
          <a:xfrm>
            <a:off x="8350746" y="1302575"/>
            <a:ext cx="1284740" cy="284657"/>
          </a:xfrm>
          <a:prstGeom prst="rect">
            <a:avLst/>
          </a:prstGeom>
          <a:noFill/>
        </p:spPr>
        <p:txBody>
          <a:bodyPr wrap="none" rtlCol="0">
            <a:spAutoFit/>
          </a:bodyPr>
          <a:lstStyle/>
          <a:p>
            <a:pPr algn="r" defTabSz="932504">
              <a:lnSpc>
                <a:spcPts val="1530"/>
              </a:lnSpc>
              <a:defRPr/>
            </a:pPr>
            <a:r>
              <a:rPr lang="en-US" sz="3600" b="1" kern="0">
                <a:solidFill>
                  <a:srgbClr val="505050"/>
                </a:solidFill>
                <a:latin typeface="Calibri" panose="020F0502020204030204"/>
              </a:rPr>
              <a:t>Azure</a:t>
            </a:r>
          </a:p>
        </p:txBody>
      </p:sp>
      <p:grpSp>
        <p:nvGrpSpPr>
          <p:cNvPr id="183" name="Group 182"/>
          <p:cNvGrpSpPr/>
          <p:nvPr/>
        </p:nvGrpSpPr>
        <p:grpSpPr>
          <a:xfrm>
            <a:off x="8255530" y="2145186"/>
            <a:ext cx="2194280" cy="290497"/>
            <a:chOff x="8570984" y="3419138"/>
            <a:chExt cx="1088946" cy="284863"/>
          </a:xfrm>
        </p:grpSpPr>
        <p:grpSp>
          <p:nvGrpSpPr>
            <p:cNvPr id="184" name="Group 183"/>
            <p:cNvGrpSpPr/>
            <p:nvPr/>
          </p:nvGrpSpPr>
          <p:grpSpPr>
            <a:xfrm>
              <a:off x="8570984" y="3419138"/>
              <a:ext cx="1088946" cy="284863"/>
              <a:chOff x="2737932" y="3309876"/>
              <a:chExt cx="1105214" cy="289119"/>
            </a:xfrm>
          </p:grpSpPr>
          <p:sp>
            <p:nvSpPr>
              <p:cNvPr id="186" name="Rectangle 71"/>
              <p:cNvSpPr>
                <a:spLocks noChangeArrowheads="1"/>
              </p:cNvSpPr>
              <p:nvPr/>
            </p:nvSpPr>
            <p:spPr bwMode="auto">
              <a:xfrm>
                <a:off x="2737932" y="3309876"/>
                <a:ext cx="1105214" cy="289119"/>
              </a:xfrm>
              <a:prstGeom prst="rect">
                <a:avLst/>
              </a:prstGeom>
              <a:solidFill>
                <a:srgbClr val="D2D2D2"/>
              </a:solidFill>
              <a:ln w="15875">
                <a:solidFill>
                  <a:srgbClr val="000000"/>
                </a:solidFill>
                <a:miter lim="800000"/>
                <a:headEnd/>
                <a:tailEnd/>
              </a:ln>
              <a:extLst/>
            </p:spPr>
            <p:txBody>
              <a:bodyPr vert="horz" wrap="square" lIns="91415" tIns="45707" rIns="91415" bIns="45707" numCol="1" anchor="t" anchorCtr="0" compatLnSpc="1">
                <a:prstTxWarp prst="textNoShape">
                  <a:avLst/>
                </a:prstTxWarp>
              </a:bodyPr>
              <a:lstStyle/>
              <a:p>
                <a:pPr defTabSz="932416">
                  <a:defRPr/>
                </a:pPr>
                <a:endParaRPr lang="en-US" sz="1836" kern="0">
                  <a:solidFill>
                    <a:srgbClr val="505050"/>
                  </a:solidFill>
                  <a:latin typeface="Segoe UI Light"/>
                </a:endParaRPr>
              </a:p>
            </p:txBody>
          </p:sp>
          <p:sp>
            <p:nvSpPr>
              <p:cNvPr id="187" name="Rectangle 72"/>
              <p:cNvSpPr>
                <a:spLocks noChangeArrowheads="1"/>
              </p:cNvSpPr>
              <p:nvPr/>
            </p:nvSpPr>
            <p:spPr bwMode="auto">
              <a:xfrm>
                <a:off x="2778941"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16">
                  <a:defRPr/>
                </a:pPr>
                <a:endParaRPr lang="en-US" sz="1836" kern="0">
                  <a:solidFill>
                    <a:srgbClr val="505050"/>
                  </a:solidFill>
                  <a:latin typeface="Segoe UI Light"/>
                </a:endParaRPr>
              </a:p>
            </p:txBody>
          </p:sp>
          <p:sp>
            <p:nvSpPr>
              <p:cNvPr id="188" name="Rectangle 73"/>
              <p:cNvSpPr>
                <a:spLocks noChangeArrowheads="1"/>
              </p:cNvSpPr>
              <p:nvPr/>
            </p:nvSpPr>
            <p:spPr bwMode="auto">
              <a:xfrm>
                <a:off x="2840456"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16">
                  <a:defRPr/>
                </a:pPr>
                <a:endParaRPr lang="en-US" sz="1836" kern="0">
                  <a:solidFill>
                    <a:srgbClr val="505050"/>
                  </a:solidFill>
                  <a:latin typeface="Segoe UI Light"/>
                </a:endParaRPr>
              </a:p>
            </p:txBody>
          </p:sp>
          <p:sp>
            <p:nvSpPr>
              <p:cNvPr id="189" name="Rectangle 74"/>
              <p:cNvSpPr>
                <a:spLocks noChangeArrowheads="1"/>
              </p:cNvSpPr>
              <p:nvPr/>
            </p:nvSpPr>
            <p:spPr bwMode="auto">
              <a:xfrm>
                <a:off x="2904022"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16">
                  <a:defRPr/>
                </a:pPr>
                <a:endParaRPr lang="en-US" sz="1836" kern="0">
                  <a:solidFill>
                    <a:srgbClr val="505050"/>
                  </a:solidFill>
                  <a:latin typeface="Segoe UI Light"/>
                </a:endParaRPr>
              </a:p>
            </p:txBody>
          </p:sp>
          <p:sp>
            <p:nvSpPr>
              <p:cNvPr id="190" name="Rectangle 75"/>
              <p:cNvSpPr>
                <a:spLocks noChangeArrowheads="1"/>
              </p:cNvSpPr>
              <p:nvPr/>
            </p:nvSpPr>
            <p:spPr bwMode="auto">
              <a:xfrm>
                <a:off x="2967586"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16">
                  <a:defRPr/>
                </a:pPr>
                <a:endParaRPr lang="en-US" sz="1836" kern="0">
                  <a:solidFill>
                    <a:srgbClr val="505050"/>
                  </a:solidFill>
                  <a:latin typeface="Segoe UI Light"/>
                </a:endParaRPr>
              </a:p>
            </p:txBody>
          </p:sp>
          <p:sp>
            <p:nvSpPr>
              <p:cNvPr id="191" name="Rectangle 76"/>
              <p:cNvSpPr>
                <a:spLocks noChangeArrowheads="1"/>
              </p:cNvSpPr>
              <p:nvPr/>
            </p:nvSpPr>
            <p:spPr bwMode="auto">
              <a:xfrm>
                <a:off x="3029101"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16">
                  <a:defRPr/>
                </a:pPr>
                <a:endParaRPr lang="en-US" sz="1836" kern="0">
                  <a:solidFill>
                    <a:srgbClr val="505050"/>
                  </a:solidFill>
                  <a:latin typeface="Segoe UI Light"/>
                </a:endParaRPr>
              </a:p>
            </p:txBody>
          </p:sp>
          <p:sp>
            <p:nvSpPr>
              <p:cNvPr id="192" name="Rectangle 77"/>
              <p:cNvSpPr>
                <a:spLocks noChangeArrowheads="1"/>
              </p:cNvSpPr>
              <p:nvPr/>
            </p:nvSpPr>
            <p:spPr bwMode="auto">
              <a:xfrm>
                <a:off x="3096768"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16">
                  <a:defRPr/>
                </a:pPr>
                <a:endParaRPr lang="en-US" sz="1836" kern="0">
                  <a:solidFill>
                    <a:srgbClr val="505050"/>
                  </a:solidFill>
                  <a:latin typeface="Segoe UI Light"/>
                </a:endParaRPr>
              </a:p>
            </p:txBody>
          </p:sp>
        </p:grpSp>
        <p:sp>
          <p:nvSpPr>
            <p:cNvPr id="185" name="TextBox 184"/>
            <p:cNvSpPr txBox="1"/>
            <p:nvPr/>
          </p:nvSpPr>
          <p:spPr>
            <a:xfrm>
              <a:off x="9102266" y="3469231"/>
              <a:ext cx="399224" cy="226024"/>
            </a:xfrm>
            <a:prstGeom prst="rect">
              <a:avLst/>
            </a:prstGeom>
            <a:noFill/>
          </p:spPr>
          <p:txBody>
            <a:bodyPr wrap="square" lIns="0" tIns="0" rIns="0" bIns="0" rtlCol="0">
              <a:spAutoFit/>
            </a:bodyPr>
            <a:lstStyle/>
            <a:p>
              <a:pPr algn="ctr" defTabSz="932504">
                <a:lnSpc>
                  <a:spcPct val="90000"/>
                </a:lnSpc>
                <a:defRPr/>
              </a:pPr>
              <a:r>
                <a:rPr lang="en-US" sz="1632" kern="0">
                  <a:solidFill>
                    <a:srgbClr val="D2D2D2">
                      <a:lumMod val="25000"/>
                    </a:srgbClr>
                  </a:solidFill>
                  <a:latin typeface="Segoe UI"/>
                </a:rPr>
                <a:t>VM</a:t>
              </a:r>
            </a:p>
          </p:txBody>
        </p:sp>
      </p:grpSp>
      <p:grpSp>
        <p:nvGrpSpPr>
          <p:cNvPr id="153" name="Group 152"/>
          <p:cNvGrpSpPr/>
          <p:nvPr/>
        </p:nvGrpSpPr>
        <p:grpSpPr>
          <a:xfrm>
            <a:off x="7360299" y="5968337"/>
            <a:ext cx="2468446" cy="852616"/>
            <a:chOff x="3597088" y="5621497"/>
            <a:chExt cx="2420573" cy="836080"/>
          </a:xfrm>
        </p:grpSpPr>
        <p:sp>
          <p:nvSpPr>
            <p:cNvPr id="154" name="TextBox 153"/>
            <p:cNvSpPr txBox="1">
              <a:spLocks noChangeArrowheads="1"/>
            </p:cNvSpPr>
            <p:nvPr/>
          </p:nvSpPr>
          <p:spPr bwMode="auto">
            <a:xfrm>
              <a:off x="3597088" y="6155808"/>
              <a:ext cx="2420573" cy="301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defTabSz="932504">
                <a:lnSpc>
                  <a:spcPct val="100000"/>
                </a:lnSpc>
                <a:spcBef>
                  <a:spcPct val="0"/>
                </a:spcBef>
                <a:buNone/>
                <a:defRPr/>
              </a:pPr>
              <a:r>
                <a:rPr lang="en-US" altLang="en-US" sz="1400" b="1" kern="0">
                  <a:solidFill>
                    <a:srgbClr val="0070C0"/>
                  </a:solidFill>
                  <a:latin typeface="Segoe UI" panose="020B0502040204020203" pitchFamily="34" charset="0"/>
                  <a:cs typeface="Segoe UI" panose="020B0502040204020203" pitchFamily="34" charset="0"/>
                </a:rPr>
                <a:t>IPv6 </a:t>
              </a:r>
              <a:r>
                <a:rPr lang="en-US" altLang="en-US" sz="1400" b="1" kern="0">
                  <a:solidFill>
                    <a:srgbClr val="505050"/>
                  </a:solidFill>
                  <a:latin typeface="Segoe UI" panose="020B0502040204020203" pitchFamily="34" charset="0"/>
                  <a:cs typeface="Segoe UI" panose="020B0502040204020203" pitchFamily="34" charset="0"/>
                </a:rPr>
                <a:t>Clients &amp; Services</a:t>
              </a:r>
            </a:p>
          </p:txBody>
        </p:sp>
        <p:grpSp>
          <p:nvGrpSpPr>
            <p:cNvPr id="155" name="Group 154"/>
            <p:cNvGrpSpPr/>
            <p:nvPr/>
          </p:nvGrpSpPr>
          <p:grpSpPr>
            <a:xfrm>
              <a:off x="4758841" y="5958801"/>
              <a:ext cx="739718" cy="163877"/>
              <a:chOff x="1935747" y="2807458"/>
              <a:chExt cx="4782375" cy="982489"/>
            </a:xfrm>
          </p:grpSpPr>
          <p:grpSp>
            <p:nvGrpSpPr>
              <p:cNvPr id="160" name="Group 159"/>
              <p:cNvGrpSpPr/>
              <p:nvPr/>
            </p:nvGrpSpPr>
            <p:grpSpPr>
              <a:xfrm>
                <a:off x="1935747" y="2807458"/>
                <a:ext cx="4782375" cy="982489"/>
                <a:chOff x="7398084" y="359193"/>
                <a:chExt cx="1492843" cy="597375"/>
              </a:xfrm>
            </p:grpSpPr>
            <p:sp>
              <p:nvSpPr>
                <p:cNvPr id="181" name="Round Same Side Corner Rectangle 180"/>
                <p:cNvSpPr/>
                <p:nvPr/>
              </p:nvSpPr>
              <p:spPr>
                <a:xfrm>
                  <a:off x="7398084" y="359193"/>
                  <a:ext cx="1491075" cy="300789"/>
                </a:xfrm>
                <a:prstGeom prst="round2SameRect">
                  <a:avLst>
                    <a:gd name="adj1" fmla="val 36667"/>
                    <a:gd name="adj2" fmla="val 0"/>
                  </a:avLst>
                </a:prstGeom>
                <a:solidFill>
                  <a:srgbClr val="44546A"/>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182" name="Round Same Side Corner Rectangle 181"/>
                <p:cNvSpPr/>
                <p:nvPr/>
              </p:nvSpPr>
              <p:spPr>
                <a:xfrm rot="10800000">
                  <a:off x="7399852" y="655779"/>
                  <a:ext cx="1491075" cy="300789"/>
                </a:xfrm>
                <a:prstGeom prst="round2SameRect">
                  <a:avLst>
                    <a:gd name="adj1" fmla="val 36667"/>
                    <a:gd name="adj2" fmla="val 0"/>
                  </a:avLst>
                </a:prstGeom>
                <a:solidFill>
                  <a:sysClr val="windowText" lastClr="000000">
                    <a:lumMod val="75000"/>
                    <a:lumOff val="25000"/>
                  </a:sysClr>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grpSp>
          <p:grpSp>
            <p:nvGrpSpPr>
              <p:cNvPr id="161" name="Group 160"/>
              <p:cNvGrpSpPr/>
              <p:nvPr/>
            </p:nvGrpSpPr>
            <p:grpSpPr>
              <a:xfrm>
                <a:off x="2182529" y="2901798"/>
                <a:ext cx="3492334" cy="800713"/>
                <a:chOff x="6489839" y="2201153"/>
                <a:chExt cx="2413510" cy="553364"/>
              </a:xfrm>
            </p:grpSpPr>
            <p:grpSp>
              <p:nvGrpSpPr>
                <p:cNvPr id="163" name="Group 162"/>
                <p:cNvGrpSpPr/>
                <p:nvPr/>
              </p:nvGrpSpPr>
              <p:grpSpPr>
                <a:xfrm flipV="1">
                  <a:off x="6489839" y="2201153"/>
                  <a:ext cx="2413510" cy="240586"/>
                  <a:chOff x="6489854" y="2441739"/>
                  <a:chExt cx="1527503" cy="152266"/>
                </a:xfrm>
              </p:grpSpPr>
              <p:sp>
                <p:nvSpPr>
                  <p:cNvPr id="173" name="Rectangle 172"/>
                  <p:cNvSpPr/>
                  <p:nvPr/>
                </p:nvSpPr>
                <p:spPr>
                  <a:xfrm>
                    <a:off x="648985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174" name="Rectangle 173"/>
                  <p:cNvSpPr/>
                  <p:nvPr/>
                </p:nvSpPr>
                <p:spPr>
                  <a:xfrm>
                    <a:off x="668631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175" name="Rectangle 174"/>
                  <p:cNvSpPr/>
                  <p:nvPr/>
                </p:nvSpPr>
                <p:spPr>
                  <a:xfrm>
                    <a:off x="6882778"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176" name="Rectangle 175"/>
                  <p:cNvSpPr/>
                  <p:nvPr/>
                </p:nvSpPr>
                <p:spPr>
                  <a:xfrm>
                    <a:off x="7079240"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177" name="Rectangle 176"/>
                  <p:cNvSpPr/>
                  <p:nvPr/>
                </p:nvSpPr>
                <p:spPr>
                  <a:xfrm>
                    <a:off x="7275702"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178" name="Rectangle 177"/>
                  <p:cNvSpPr/>
                  <p:nvPr/>
                </p:nvSpPr>
                <p:spPr>
                  <a:xfrm>
                    <a:off x="747216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179" name="Rectangle 178"/>
                  <p:cNvSpPr/>
                  <p:nvPr/>
                </p:nvSpPr>
                <p:spPr>
                  <a:xfrm>
                    <a:off x="766862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180" name="Rectangle 179"/>
                  <p:cNvSpPr/>
                  <p:nvPr/>
                </p:nvSpPr>
                <p:spPr>
                  <a:xfrm>
                    <a:off x="7865091"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grpSp>
            <p:grpSp>
              <p:nvGrpSpPr>
                <p:cNvPr id="164" name="Group 163"/>
                <p:cNvGrpSpPr/>
                <p:nvPr/>
              </p:nvGrpSpPr>
              <p:grpSpPr>
                <a:xfrm flipV="1">
                  <a:off x="6489839" y="2513931"/>
                  <a:ext cx="2413510" cy="240586"/>
                  <a:chOff x="6489854" y="2441739"/>
                  <a:chExt cx="1527503" cy="152266"/>
                </a:xfrm>
              </p:grpSpPr>
              <p:sp>
                <p:nvSpPr>
                  <p:cNvPr id="165" name="Rectangle 164"/>
                  <p:cNvSpPr/>
                  <p:nvPr/>
                </p:nvSpPr>
                <p:spPr>
                  <a:xfrm>
                    <a:off x="648985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166" name="Rectangle 165"/>
                  <p:cNvSpPr/>
                  <p:nvPr/>
                </p:nvSpPr>
                <p:spPr>
                  <a:xfrm>
                    <a:off x="668631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167" name="Rectangle 166"/>
                  <p:cNvSpPr/>
                  <p:nvPr/>
                </p:nvSpPr>
                <p:spPr>
                  <a:xfrm>
                    <a:off x="6882778"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168" name="Rectangle 167"/>
                  <p:cNvSpPr/>
                  <p:nvPr/>
                </p:nvSpPr>
                <p:spPr>
                  <a:xfrm>
                    <a:off x="7079240"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169" name="Rectangle 168"/>
                  <p:cNvSpPr/>
                  <p:nvPr/>
                </p:nvSpPr>
                <p:spPr>
                  <a:xfrm>
                    <a:off x="7275702"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170" name="Rectangle 169"/>
                  <p:cNvSpPr/>
                  <p:nvPr/>
                </p:nvSpPr>
                <p:spPr>
                  <a:xfrm>
                    <a:off x="7472164"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171" name="Rectangle 170"/>
                  <p:cNvSpPr/>
                  <p:nvPr/>
                </p:nvSpPr>
                <p:spPr>
                  <a:xfrm>
                    <a:off x="7668626"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sp>
                <p:nvSpPr>
                  <p:cNvPr id="172" name="Rectangle 171"/>
                  <p:cNvSpPr/>
                  <p:nvPr/>
                </p:nvSpPr>
                <p:spPr>
                  <a:xfrm>
                    <a:off x="7865091" y="2441739"/>
                    <a:ext cx="152266" cy="152266"/>
                  </a:xfrm>
                  <a:prstGeom prst="rect">
                    <a:avLst/>
                  </a:prstGeom>
                  <a:solidFill>
                    <a:srgbClr val="4472C4"/>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grpSp>
          </p:grpSp>
          <p:sp>
            <p:nvSpPr>
              <p:cNvPr id="162" name="Oval 161"/>
              <p:cNvSpPr/>
              <p:nvPr/>
            </p:nvSpPr>
            <p:spPr>
              <a:xfrm>
                <a:off x="6051884" y="3371990"/>
                <a:ext cx="348126" cy="348126"/>
              </a:xfrm>
              <a:prstGeom prst="ellipse">
                <a:avLst/>
              </a:prstGeom>
              <a:solidFill>
                <a:srgbClr val="70AD47">
                  <a:lumMod val="75000"/>
                </a:srgbClr>
              </a:solidFill>
              <a:ln w="12700" cap="flat" cmpd="sng" algn="ctr">
                <a:noFill/>
                <a:prstDash val="solid"/>
                <a:miter lim="800000"/>
              </a:ln>
              <a:effectLst/>
            </p:spPr>
            <p:txBody>
              <a:bodyPr rtlCol="0" anchor="ctr"/>
              <a:lstStyle/>
              <a:p>
                <a:pPr algn="ctr" defTabSz="932504">
                  <a:defRPr/>
                </a:pPr>
                <a:endParaRPr lang="en-US" sz="1836" kern="0">
                  <a:solidFill>
                    <a:prstClr val="white"/>
                  </a:solidFill>
                  <a:latin typeface="Calibri" panose="020F0502020204030204"/>
                </a:endParaRPr>
              </a:p>
            </p:txBody>
          </p:sp>
        </p:grpSp>
        <p:grpSp>
          <p:nvGrpSpPr>
            <p:cNvPr id="156" name="Group 155"/>
            <p:cNvGrpSpPr/>
            <p:nvPr/>
          </p:nvGrpSpPr>
          <p:grpSpPr>
            <a:xfrm>
              <a:off x="4066774" y="5621497"/>
              <a:ext cx="935991" cy="502015"/>
              <a:chOff x="5798601" y="5130338"/>
              <a:chExt cx="1048955" cy="562603"/>
            </a:xfrm>
            <a:effectLst>
              <a:outerShdw dir="18900000" sy="23000" kx="-1200000" algn="bl" rotWithShape="0">
                <a:prstClr val="black">
                  <a:alpha val="20000"/>
                </a:prstClr>
              </a:outerShdw>
            </a:effectLst>
          </p:grpSpPr>
          <p:sp>
            <p:nvSpPr>
              <p:cNvPr id="158" name="Freeform 63"/>
              <p:cNvSpPr>
                <a:spLocks/>
              </p:cNvSpPr>
              <p:nvPr/>
            </p:nvSpPr>
            <p:spPr bwMode="auto">
              <a:xfrm>
                <a:off x="5960778" y="5153006"/>
                <a:ext cx="723264" cy="449260"/>
              </a:xfrm>
              <a:custGeom>
                <a:avLst/>
                <a:gdLst>
                  <a:gd name="T0" fmla="*/ 0 w 347"/>
                  <a:gd name="T1" fmla="*/ 0 h 218"/>
                  <a:gd name="T2" fmla="*/ 347 w 347"/>
                  <a:gd name="T3" fmla="*/ 0 h 218"/>
                  <a:gd name="T4" fmla="*/ 347 w 347"/>
                  <a:gd name="T5" fmla="*/ 218 h 218"/>
                  <a:gd name="T6" fmla="*/ 0 w 347"/>
                  <a:gd name="T7" fmla="*/ 218 h 218"/>
                  <a:gd name="T8" fmla="*/ 0 w 347"/>
                  <a:gd name="T9" fmla="*/ 0 h 218"/>
                  <a:gd name="T10" fmla="*/ 0 w 347"/>
                  <a:gd name="T11" fmla="*/ 0 h 218"/>
                </a:gdLst>
                <a:ahLst/>
                <a:cxnLst>
                  <a:cxn ang="0">
                    <a:pos x="T0" y="T1"/>
                  </a:cxn>
                  <a:cxn ang="0">
                    <a:pos x="T2" y="T3"/>
                  </a:cxn>
                  <a:cxn ang="0">
                    <a:pos x="T4" y="T5"/>
                  </a:cxn>
                  <a:cxn ang="0">
                    <a:pos x="T6" y="T7"/>
                  </a:cxn>
                  <a:cxn ang="0">
                    <a:pos x="T8" y="T9"/>
                  </a:cxn>
                  <a:cxn ang="0">
                    <a:pos x="T10" y="T11"/>
                  </a:cxn>
                </a:cxnLst>
                <a:rect l="0" t="0" r="r" b="b"/>
                <a:pathLst>
                  <a:path w="347" h="218">
                    <a:moveTo>
                      <a:pt x="0" y="0"/>
                    </a:moveTo>
                    <a:lnTo>
                      <a:pt x="347" y="0"/>
                    </a:lnTo>
                    <a:lnTo>
                      <a:pt x="347" y="218"/>
                    </a:lnTo>
                    <a:lnTo>
                      <a:pt x="0" y="218"/>
                    </a:lnTo>
                    <a:lnTo>
                      <a:pt x="0" y="0"/>
                    </a:ln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en-US" sz="1632" kern="0">
                  <a:solidFill>
                    <a:srgbClr val="505050"/>
                  </a:solidFill>
                  <a:latin typeface="Segoe UI"/>
                </a:endParaRPr>
              </a:p>
            </p:txBody>
          </p:sp>
          <p:sp>
            <p:nvSpPr>
              <p:cNvPr id="159" name="Freeform 64"/>
              <p:cNvSpPr>
                <a:spLocks noEditPoints="1"/>
              </p:cNvSpPr>
              <p:nvPr/>
            </p:nvSpPr>
            <p:spPr bwMode="auto">
              <a:xfrm>
                <a:off x="5798601" y="5130338"/>
                <a:ext cx="1048955" cy="562603"/>
              </a:xfrm>
              <a:custGeom>
                <a:avLst/>
                <a:gdLst>
                  <a:gd name="T0" fmla="*/ 160 w 189"/>
                  <a:gd name="T1" fmla="*/ 90 h 101"/>
                  <a:gd name="T2" fmla="*/ 165 w 189"/>
                  <a:gd name="T3" fmla="*/ 85 h 101"/>
                  <a:gd name="T4" fmla="*/ 165 w 189"/>
                  <a:gd name="T5" fmla="*/ 4 h 101"/>
                  <a:gd name="T6" fmla="*/ 160 w 189"/>
                  <a:gd name="T7" fmla="*/ 0 h 101"/>
                  <a:gd name="T8" fmla="*/ 29 w 189"/>
                  <a:gd name="T9" fmla="*/ 0 h 101"/>
                  <a:gd name="T10" fmla="*/ 24 w 189"/>
                  <a:gd name="T11" fmla="*/ 4 h 101"/>
                  <a:gd name="T12" fmla="*/ 24 w 189"/>
                  <a:gd name="T13" fmla="*/ 85 h 101"/>
                  <a:gd name="T14" fmla="*/ 29 w 189"/>
                  <a:gd name="T15" fmla="*/ 90 h 101"/>
                  <a:gd name="T16" fmla="*/ 0 w 189"/>
                  <a:gd name="T17" fmla="*/ 90 h 101"/>
                  <a:gd name="T18" fmla="*/ 0 w 189"/>
                  <a:gd name="T19" fmla="*/ 93 h 101"/>
                  <a:gd name="T20" fmla="*/ 0 w 189"/>
                  <a:gd name="T21" fmla="*/ 97 h 101"/>
                  <a:gd name="T22" fmla="*/ 0 w 189"/>
                  <a:gd name="T23" fmla="*/ 97 h 101"/>
                  <a:gd name="T24" fmla="*/ 0 w 189"/>
                  <a:gd name="T25" fmla="*/ 97 h 101"/>
                  <a:gd name="T26" fmla="*/ 0 w 189"/>
                  <a:gd name="T27" fmla="*/ 98 h 101"/>
                  <a:gd name="T28" fmla="*/ 0 w 189"/>
                  <a:gd name="T29" fmla="*/ 98 h 101"/>
                  <a:gd name="T30" fmla="*/ 4 w 189"/>
                  <a:gd name="T31" fmla="*/ 101 h 101"/>
                  <a:gd name="T32" fmla="*/ 185 w 189"/>
                  <a:gd name="T33" fmla="*/ 101 h 101"/>
                  <a:gd name="T34" fmla="*/ 189 w 189"/>
                  <a:gd name="T35" fmla="*/ 98 h 101"/>
                  <a:gd name="T36" fmla="*/ 189 w 189"/>
                  <a:gd name="T37" fmla="*/ 98 h 101"/>
                  <a:gd name="T38" fmla="*/ 189 w 189"/>
                  <a:gd name="T39" fmla="*/ 93 h 101"/>
                  <a:gd name="T40" fmla="*/ 189 w 189"/>
                  <a:gd name="T41" fmla="*/ 90 h 101"/>
                  <a:gd name="T42" fmla="*/ 160 w 189"/>
                  <a:gd name="T43" fmla="*/ 90 h 101"/>
                  <a:gd name="T44" fmla="*/ 30 w 189"/>
                  <a:gd name="T45" fmla="*/ 5 h 101"/>
                  <a:gd name="T46" fmla="*/ 159 w 189"/>
                  <a:gd name="T47" fmla="*/ 5 h 101"/>
                  <a:gd name="T48" fmla="*/ 159 w 189"/>
                  <a:gd name="T49" fmla="*/ 84 h 101"/>
                  <a:gd name="T50" fmla="*/ 30 w 189"/>
                  <a:gd name="T51" fmla="*/ 84 h 101"/>
                  <a:gd name="T52" fmla="*/ 30 w 189"/>
                  <a:gd name="T53" fmla="*/ 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89" h="101">
                    <a:moveTo>
                      <a:pt x="160" y="90"/>
                    </a:moveTo>
                    <a:cubicBezTo>
                      <a:pt x="163" y="90"/>
                      <a:pt x="165" y="88"/>
                      <a:pt x="165" y="85"/>
                    </a:cubicBezTo>
                    <a:cubicBezTo>
                      <a:pt x="165" y="4"/>
                      <a:pt x="165" y="4"/>
                      <a:pt x="165" y="4"/>
                    </a:cubicBezTo>
                    <a:cubicBezTo>
                      <a:pt x="165" y="1"/>
                      <a:pt x="163" y="0"/>
                      <a:pt x="160" y="0"/>
                    </a:cubicBezTo>
                    <a:cubicBezTo>
                      <a:pt x="29" y="0"/>
                      <a:pt x="29" y="0"/>
                      <a:pt x="29" y="0"/>
                    </a:cubicBezTo>
                    <a:cubicBezTo>
                      <a:pt x="26" y="0"/>
                      <a:pt x="24" y="1"/>
                      <a:pt x="24" y="4"/>
                    </a:cubicBezTo>
                    <a:cubicBezTo>
                      <a:pt x="24" y="85"/>
                      <a:pt x="24" y="85"/>
                      <a:pt x="24" y="85"/>
                    </a:cubicBezTo>
                    <a:cubicBezTo>
                      <a:pt x="24" y="88"/>
                      <a:pt x="26" y="90"/>
                      <a:pt x="29" y="90"/>
                    </a:cubicBezTo>
                    <a:cubicBezTo>
                      <a:pt x="0" y="90"/>
                      <a:pt x="0" y="90"/>
                      <a:pt x="0" y="90"/>
                    </a:cubicBezTo>
                    <a:cubicBezTo>
                      <a:pt x="0" y="93"/>
                      <a:pt x="0" y="93"/>
                      <a:pt x="0" y="93"/>
                    </a:cubicBezTo>
                    <a:cubicBezTo>
                      <a:pt x="0" y="97"/>
                      <a:pt x="0" y="97"/>
                      <a:pt x="0" y="97"/>
                    </a:cubicBezTo>
                    <a:cubicBezTo>
                      <a:pt x="0" y="97"/>
                      <a:pt x="0" y="97"/>
                      <a:pt x="0" y="97"/>
                    </a:cubicBezTo>
                    <a:cubicBezTo>
                      <a:pt x="0" y="97"/>
                      <a:pt x="0" y="97"/>
                      <a:pt x="0" y="97"/>
                    </a:cubicBezTo>
                    <a:cubicBezTo>
                      <a:pt x="0" y="98"/>
                      <a:pt x="0" y="98"/>
                      <a:pt x="0" y="98"/>
                    </a:cubicBezTo>
                    <a:cubicBezTo>
                      <a:pt x="0" y="98"/>
                      <a:pt x="0" y="98"/>
                      <a:pt x="0" y="98"/>
                    </a:cubicBezTo>
                    <a:cubicBezTo>
                      <a:pt x="0" y="100"/>
                      <a:pt x="2" y="101"/>
                      <a:pt x="4" y="101"/>
                    </a:cubicBezTo>
                    <a:cubicBezTo>
                      <a:pt x="185" y="101"/>
                      <a:pt x="185" y="101"/>
                      <a:pt x="185" y="101"/>
                    </a:cubicBezTo>
                    <a:cubicBezTo>
                      <a:pt x="187" y="101"/>
                      <a:pt x="188" y="100"/>
                      <a:pt x="189" y="98"/>
                    </a:cubicBezTo>
                    <a:cubicBezTo>
                      <a:pt x="189" y="98"/>
                      <a:pt x="189" y="98"/>
                      <a:pt x="189" y="98"/>
                    </a:cubicBezTo>
                    <a:cubicBezTo>
                      <a:pt x="189" y="93"/>
                      <a:pt x="189" y="93"/>
                      <a:pt x="189" y="93"/>
                    </a:cubicBezTo>
                    <a:cubicBezTo>
                      <a:pt x="189" y="90"/>
                      <a:pt x="189" y="90"/>
                      <a:pt x="189" y="90"/>
                    </a:cubicBezTo>
                    <a:lnTo>
                      <a:pt x="160" y="90"/>
                    </a:lnTo>
                    <a:close/>
                    <a:moveTo>
                      <a:pt x="30" y="5"/>
                    </a:moveTo>
                    <a:cubicBezTo>
                      <a:pt x="159" y="5"/>
                      <a:pt x="159" y="5"/>
                      <a:pt x="159" y="5"/>
                    </a:cubicBezTo>
                    <a:cubicBezTo>
                      <a:pt x="159" y="84"/>
                      <a:pt x="159" y="84"/>
                      <a:pt x="159" y="84"/>
                    </a:cubicBezTo>
                    <a:cubicBezTo>
                      <a:pt x="30" y="84"/>
                      <a:pt x="30" y="84"/>
                      <a:pt x="30" y="84"/>
                    </a:cubicBezTo>
                    <a:cubicBezTo>
                      <a:pt x="30" y="5"/>
                      <a:pt x="30" y="5"/>
                      <a:pt x="30" y="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en-US" sz="1632" kern="0">
                  <a:solidFill>
                    <a:srgbClr val="505050"/>
                  </a:solidFill>
                  <a:latin typeface="Segoe UI"/>
                </a:endParaRPr>
              </a:p>
            </p:txBody>
          </p:sp>
        </p:grpSp>
      </p:grpSp>
      <p:grpSp>
        <p:nvGrpSpPr>
          <p:cNvPr id="193" name="Group 192"/>
          <p:cNvGrpSpPr/>
          <p:nvPr/>
        </p:nvGrpSpPr>
        <p:grpSpPr>
          <a:xfrm>
            <a:off x="8313797" y="2218117"/>
            <a:ext cx="2194280" cy="290497"/>
            <a:chOff x="8570984" y="3419138"/>
            <a:chExt cx="1088946" cy="284863"/>
          </a:xfrm>
        </p:grpSpPr>
        <p:grpSp>
          <p:nvGrpSpPr>
            <p:cNvPr id="194" name="Group 193"/>
            <p:cNvGrpSpPr/>
            <p:nvPr/>
          </p:nvGrpSpPr>
          <p:grpSpPr>
            <a:xfrm>
              <a:off x="8570984" y="3419138"/>
              <a:ext cx="1088946" cy="284863"/>
              <a:chOff x="2737932" y="3309876"/>
              <a:chExt cx="1105214" cy="289119"/>
            </a:xfrm>
          </p:grpSpPr>
          <p:sp>
            <p:nvSpPr>
              <p:cNvPr id="196" name="Rectangle 71"/>
              <p:cNvSpPr>
                <a:spLocks noChangeArrowheads="1"/>
              </p:cNvSpPr>
              <p:nvPr/>
            </p:nvSpPr>
            <p:spPr bwMode="auto">
              <a:xfrm>
                <a:off x="2737932" y="3309876"/>
                <a:ext cx="1105214" cy="289119"/>
              </a:xfrm>
              <a:prstGeom prst="rect">
                <a:avLst/>
              </a:prstGeom>
              <a:solidFill>
                <a:srgbClr val="D2D2D2"/>
              </a:solidFill>
              <a:ln w="15875">
                <a:solidFill>
                  <a:srgbClr val="000000"/>
                </a:solidFill>
                <a:miter lim="800000"/>
                <a:headEnd/>
                <a:tailEnd/>
              </a:ln>
              <a:extLst/>
            </p:spPr>
            <p:txBody>
              <a:bodyPr vert="horz" wrap="square" lIns="91415" tIns="45707" rIns="91415" bIns="45707" numCol="1" anchor="t" anchorCtr="0" compatLnSpc="1">
                <a:prstTxWarp prst="textNoShape">
                  <a:avLst/>
                </a:prstTxWarp>
              </a:bodyPr>
              <a:lstStyle/>
              <a:p>
                <a:pPr defTabSz="932416">
                  <a:defRPr/>
                </a:pPr>
                <a:endParaRPr lang="en-US" sz="1836" kern="0">
                  <a:solidFill>
                    <a:srgbClr val="505050"/>
                  </a:solidFill>
                  <a:latin typeface="Segoe UI Light"/>
                </a:endParaRPr>
              </a:p>
            </p:txBody>
          </p:sp>
          <p:sp>
            <p:nvSpPr>
              <p:cNvPr id="197" name="Rectangle 72"/>
              <p:cNvSpPr>
                <a:spLocks noChangeArrowheads="1"/>
              </p:cNvSpPr>
              <p:nvPr/>
            </p:nvSpPr>
            <p:spPr bwMode="auto">
              <a:xfrm>
                <a:off x="2778941"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16">
                  <a:defRPr/>
                </a:pPr>
                <a:endParaRPr lang="en-US" sz="1836" kern="0">
                  <a:solidFill>
                    <a:srgbClr val="505050"/>
                  </a:solidFill>
                  <a:latin typeface="Segoe UI Light"/>
                </a:endParaRPr>
              </a:p>
            </p:txBody>
          </p:sp>
          <p:sp>
            <p:nvSpPr>
              <p:cNvPr id="198" name="Rectangle 73"/>
              <p:cNvSpPr>
                <a:spLocks noChangeArrowheads="1"/>
              </p:cNvSpPr>
              <p:nvPr/>
            </p:nvSpPr>
            <p:spPr bwMode="auto">
              <a:xfrm>
                <a:off x="2840456"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16">
                  <a:defRPr/>
                </a:pPr>
                <a:endParaRPr lang="en-US" sz="1836" kern="0">
                  <a:solidFill>
                    <a:srgbClr val="505050"/>
                  </a:solidFill>
                  <a:latin typeface="Segoe UI Light"/>
                </a:endParaRPr>
              </a:p>
            </p:txBody>
          </p:sp>
          <p:sp>
            <p:nvSpPr>
              <p:cNvPr id="199" name="Rectangle 74"/>
              <p:cNvSpPr>
                <a:spLocks noChangeArrowheads="1"/>
              </p:cNvSpPr>
              <p:nvPr/>
            </p:nvSpPr>
            <p:spPr bwMode="auto">
              <a:xfrm>
                <a:off x="2904022"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16">
                  <a:defRPr/>
                </a:pPr>
                <a:endParaRPr lang="en-US" sz="1836" kern="0">
                  <a:solidFill>
                    <a:srgbClr val="505050"/>
                  </a:solidFill>
                  <a:latin typeface="Segoe UI Light"/>
                </a:endParaRPr>
              </a:p>
            </p:txBody>
          </p:sp>
          <p:sp>
            <p:nvSpPr>
              <p:cNvPr id="200" name="Rectangle 75"/>
              <p:cNvSpPr>
                <a:spLocks noChangeArrowheads="1"/>
              </p:cNvSpPr>
              <p:nvPr/>
            </p:nvSpPr>
            <p:spPr bwMode="auto">
              <a:xfrm>
                <a:off x="2967586"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16">
                  <a:defRPr/>
                </a:pPr>
                <a:endParaRPr lang="en-US" sz="1836" kern="0">
                  <a:solidFill>
                    <a:srgbClr val="505050"/>
                  </a:solidFill>
                  <a:latin typeface="Segoe UI Light"/>
                </a:endParaRPr>
              </a:p>
            </p:txBody>
          </p:sp>
          <p:sp>
            <p:nvSpPr>
              <p:cNvPr id="201" name="Rectangle 76"/>
              <p:cNvSpPr>
                <a:spLocks noChangeArrowheads="1"/>
              </p:cNvSpPr>
              <p:nvPr/>
            </p:nvSpPr>
            <p:spPr bwMode="auto">
              <a:xfrm>
                <a:off x="3029101"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16">
                  <a:defRPr/>
                </a:pPr>
                <a:endParaRPr lang="en-US" sz="1836" kern="0">
                  <a:solidFill>
                    <a:srgbClr val="505050"/>
                  </a:solidFill>
                  <a:latin typeface="Segoe UI Light"/>
                </a:endParaRPr>
              </a:p>
            </p:txBody>
          </p:sp>
          <p:sp>
            <p:nvSpPr>
              <p:cNvPr id="202" name="Rectangle 77"/>
              <p:cNvSpPr>
                <a:spLocks noChangeArrowheads="1"/>
              </p:cNvSpPr>
              <p:nvPr/>
            </p:nvSpPr>
            <p:spPr bwMode="auto">
              <a:xfrm>
                <a:off x="3096768"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16">
                  <a:defRPr/>
                </a:pPr>
                <a:endParaRPr lang="en-US" sz="1836" kern="0">
                  <a:solidFill>
                    <a:srgbClr val="505050"/>
                  </a:solidFill>
                  <a:latin typeface="Segoe UI Light"/>
                </a:endParaRPr>
              </a:p>
            </p:txBody>
          </p:sp>
        </p:grpSp>
        <p:sp>
          <p:nvSpPr>
            <p:cNvPr id="195" name="TextBox 194"/>
            <p:cNvSpPr txBox="1"/>
            <p:nvPr/>
          </p:nvSpPr>
          <p:spPr>
            <a:xfrm>
              <a:off x="9102266" y="3469231"/>
              <a:ext cx="399224" cy="226024"/>
            </a:xfrm>
            <a:prstGeom prst="rect">
              <a:avLst/>
            </a:prstGeom>
            <a:noFill/>
          </p:spPr>
          <p:txBody>
            <a:bodyPr wrap="square" lIns="0" tIns="0" rIns="0" bIns="0" rtlCol="0">
              <a:spAutoFit/>
            </a:bodyPr>
            <a:lstStyle/>
            <a:p>
              <a:pPr algn="ctr" defTabSz="932504">
                <a:lnSpc>
                  <a:spcPct val="90000"/>
                </a:lnSpc>
                <a:defRPr/>
              </a:pPr>
              <a:r>
                <a:rPr lang="en-US" sz="1632" kern="0">
                  <a:solidFill>
                    <a:srgbClr val="D2D2D2">
                      <a:lumMod val="25000"/>
                    </a:srgbClr>
                  </a:solidFill>
                  <a:latin typeface="Segoe UI"/>
                </a:rPr>
                <a:t>VM</a:t>
              </a:r>
            </a:p>
          </p:txBody>
        </p:sp>
      </p:grpSp>
      <p:grpSp>
        <p:nvGrpSpPr>
          <p:cNvPr id="17" name="Group 16"/>
          <p:cNvGrpSpPr/>
          <p:nvPr/>
        </p:nvGrpSpPr>
        <p:grpSpPr>
          <a:xfrm>
            <a:off x="8383733" y="2292482"/>
            <a:ext cx="2194280" cy="290497"/>
            <a:chOff x="8570984" y="3419138"/>
            <a:chExt cx="1088946" cy="284863"/>
          </a:xfrm>
        </p:grpSpPr>
        <p:grpSp>
          <p:nvGrpSpPr>
            <p:cNvPr id="361" name="Group 360"/>
            <p:cNvGrpSpPr/>
            <p:nvPr/>
          </p:nvGrpSpPr>
          <p:grpSpPr>
            <a:xfrm>
              <a:off x="8570984" y="3419138"/>
              <a:ext cx="1088946" cy="284863"/>
              <a:chOff x="2737932" y="3309876"/>
              <a:chExt cx="1105214" cy="289119"/>
            </a:xfrm>
          </p:grpSpPr>
          <p:sp>
            <p:nvSpPr>
              <p:cNvPr id="362" name="Rectangle 71"/>
              <p:cNvSpPr>
                <a:spLocks noChangeArrowheads="1"/>
              </p:cNvSpPr>
              <p:nvPr/>
            </p:nvSpPr>
            <p:spPr bwMode="auto">
              <a:xfrm>
                <a:off x="2737932" y="3309876"/>
                <a:ext cx="1105214" cy="289119"/>
              </a:xfrm>
              <a:prstGeom prst="rect">
                <a:avLst/>
              </a:prstGeom>
              <a:solidFill>
                <a:srgbClr val="D2D2D2"/>
              </a:solidFill>
              <a:ln w="15875">
                <a:solidFill>
                  <a:srgbClr val="000000"/>
                </a:solidFill>
                <a:miter lim="800000"/>
                <a:headEnd/>
                <a:tailEnd/>
              </a:ln>
              <a:extLst/>
            </p:spPr>
            <p:txBody>
              <a:bodyPr vert="horz" wrap="square" lIns="91415" tIns="45707" rIns="91415" bIns="45707" numCol="1" anchor="t" anchorCtr="0" compatLnSpc="1">
                <a:prstTxWarp prst="textNoShape">
                  <a:avLst/>
                </a:prstTxWarp>
              </a:bodyPr>
              <a:lstStyle/>
              <a:p>
                <a:pPr defTabSz="932416">
                  <a:defRPr/>
                </a:pPr>
                <a:endParaRPr lang="en-US" sz="1836" kern="0">
                  <a:solidFill>
                    <a:srgbClr val="505050"/>
                  </a:solidFill>
                  <a:latin typeface="Segoe UI Light"/>
                </a:endParaRPr>
              </a:p>
            </p:txBody>
          </p:sp>
          <p:sp>
            <p:nvSpPr>
              <p:cNvPr id="363" name="Rectangle 72"/>
              <p:cNvSpPr>
                <a:spLocks noChangeArrowheads="1"/>
              </p:cNvSpPr>
              <p:nvPr/>
            </p:nvSpPr>
            <p:spPr bwMode="auto">
              <a:xfrm>
                <a:off x="2778941"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16">
                  <a:defRPr/>
                </a:pPr>
                <a:endParaRPr lang="en-US" sz="1836" kern="0">
                  <a:solidFill>
                    <a:srgbClr val="505050"/>
                  </a:solidFill>
                  <a:latin typeface="Segoe UI Light"/>
                </a:endParaRPr>
              </a:p>
            </p:txBody>
          </p:sp>
          <p:sp>
            <p:nvSpPr>
              <p:cNvPr id="364" name="Rectangle 73"/>
              <p:cNvSpPr>
                <a:spLocks noChangeArrowheads="1"/>
              </p:cNvSpPr>
              <p:nvPr/>
            </p:nvSpPr>
            <p:spPr bwMode="auto">
              <a:xfrm>
                <a:off x="2840456"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16">
                  <a:defRPr/>
                </a:pPr>
                <a:endParaRPr lang="en-US" sz="1836" kern="0">
                  <a:solidFill>
                    <a:srgbClr val="505050"/>
                  </a:solidFill>
                  <a:latin typeface="Segoe UI Light"/>
                </a:endParaRPr>
              </a:p>
            </p:txBody>
          </p:sp>
          <p:sp>
            <p:nvSpPr>
              <p:cNvPr id="365" name="Rectangle 74"/>
              <p:cNvSpPr>
                <a:spLocks noChangeArrowheads="1"/>
              </p:cNvSpPr>
              <p:nvPr/>
            </p:nvSpPr>
            <p:spPr bwMode="auto">
              <a:xfrm>
                <a:off x="2904022"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16">
                  <a:defRPr/>
                </a:pPr>
                <a:endParaRPr lang="en-US" sz="1836" kern="0">
                  <a:solidFill>
                    <a:srgbClr val="505050"/>
                  </a:solidFill>
                  <a:latin typeface="Segoe UI Light"/>
                </a:endParaRPr>
              </a:p>
            </p:txBody>
          </p:sp>
          <p:sp>
            <p:nvSpPr>
              <p:cNvPr id="366" name="Rectangle 75"/>
              <p:cNvSpPr>
                <a:spLocks noChangeArrowheads="1"/>
              </p:cNvSpPr>
              <p:nvPr/>
            </p:nvSpPr>
            <p:spPr bwMode="auto">
              <a:xfrm>
                <a:off x="2967586" y="3359087"/>
                <a:ext cx="3075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16">
                  <a:defRPr/>
                </a:pPr>
                <a:endParaRPr lang="en-US" sz="1836" kern="0">
                  <a:solidFill>
                    <a:srgbClr val="505050"/>
                  </a:solidFill>
                  <a:latin typeface="Segoe UI Light"/>
                </a:endParaRPr>
              </a:p>
            </p:txBody>
          </p:sp>
          <p:sp>
            <p:nvSpPr>
              <p:cNvPr id="367" name="Rectangle 76"/>
              <p:cNvSpPr>
                <a:spLocks noChangeArrowheads="1"/>
              </p:cNvSpPr>
              <p:nvPr/>
            </p:nvSpPr>
            <p:spPr bwMode="auto">
              <a:xfrm>
                <a:off x="3029101"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16">
                  <a:defRPr/>
                </a:pPr>
                <a:endParaRPr lang="en-US" sz="1836" kern="0">
                  <a:solidFill>
                    <a:srgbClr val="505050"/>
                  </a:solidFill>
                  <a:latin typeface="Segoe UI Light"/>
                </a:endParaRPr>
              </a:p>
            </p:txBody>
          </p:sp>
          <p:sp>
            <p:nvSpPr>
              <p:cNvPr id="368" name="Rectangle 77"/>
              <p:cNvSpPr>
                <a:spLocks noChangeArrowheads="1"/>
              </p:cNvSpPr>
              <p:nvPr/>
            </p:nvSpPr>
            <p:spPr bwMode="auto">
              <a:xfrm>
                <a:off x="3096768" y="3359087"/>
                <a:ext cx="32808" cy="188645"/>
              </a:xfrm>
              <a:prstGeom prst="rect">
                <a:avLst/>
              </a:prstGeom>
              <a:solidFill>
                <a:srgbClr val="505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16">
                  <a:defRPr/>
                </a:pPr>
                <a:endParaRPr lang="en-US" sz="1836" kern="0">
                  <a:solidFill>
                    <a:srgbClr val="505050"/>
                  </a:solidFill>
                  <a:latin typeface="Segoe UI Light"/>
                </a:endParaRPr>
              </a:p>
            </p:txBody>
          </p:sp>
        </p:grpSp>
        <p:sp>
          <p:nvSpPr>
            <p:cNvPr id="322" name="TextBox 321"/>
            <p:cNvSpPr txBox="1"/>
            <p:nvPr/>
          </p:nvSpPr>
          <p:spPr>
            <a:xfrm>
              <a:off x="9013363" y="3443853"/>
              <a:ext cx="399224" cy="226024"/>
            </a:xfrm>
            <a:prstGeom prst="rect">
              <a:avLst/>
            </a:prstGeom>
            <a:noFill/>
          </p:spPr>
          <p:txBody>
            <a:bodyPr wrap="square" lIns="0" tIns="0" rIns="0" bIns="0" rtlCol="0">
              <a:spAutoFit/>
            </a:bodyPr>
            <a:lstStyle/>
            <a:p>
              <a:pPr algn="ctr" defTabSz="932504">
                <a:lnSpc>
                  <a:spcPct val="90000"/>
                </a:lnSpc>
                <a:defRPr/>
              </a:pPr>
              <a:r>
                <a:rPr lang="en-US" sz="1632" kern="0">
                  <a:solidFill>
                    <a:srgbClr val="D2D2D2">
                      <a:lumMod val="25000"/>
                    </a:srgbClr>
                  </a:solidFill>
                  <a:latin typeface="Segoe UI"/>
                </a:rPr>
                <a:t>VM</a:t>
              </a:r>
            </a:p>
          </p:txBody>
        </p:sp>
      </p:grpSp>
      <p:sp>
        <p:nvSpPr>
          <p:cNvPr id="128" name="Text Placeholder 3"/>
          <p:cNvSpPr txBox="1">
            <a:spLocks/>
          </p:cNvSpPr>
          <p:nvPr/>
        </p:nvSpPr>
        <p:spPr>
          <a:xfrm>
            <a:off x="401035" y="1356185"/>
            <a:ext cx="5605992" cy="497217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2649">
              <a:buNone/>
              <a:defRPr/>
            </a:pPr>
            <a:endParaRPr lang="en-US" sz="2000"/>
          </a:p>
        </p:txBody>
      </p:sp>
      <p:sp>
        <p:nvSpPr>
          <p:cNvPr id="9" name="Rectangle 8"/>
          <p:cNvSpPr/>
          <p:nvPr/>
        </p:nvSpPr>
        <p:spPr bwMode="auto">
          <a:xfrm>
            <a:off x="8509705" y="2526048"/>
            <a:ext cx="276794" cy="152381"/>
          </a:xfrm>
          <a:prstGeom prst="rec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35" name="Rectangle 134"/>
          <p:cNvSpPr/>
          <p:nvPr/>
        </p:nvSpPr>
        <p:spPr bwMode="auto">
          <a:xfrm>
            <a:off x="9859522" y="2519325"/>
            <a:ext cx="276794" cy="152381"/>
          </a:xfrm>
          <a:prstGeom prst="rect">
            <a:avLst/>
          </a:prstGeom>
          <a:solidFill>
            <a:srgbClr val="00B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144" name="Straight Arrow Connector 143"/>
          <p:cNvCxnSpPr>
            <a:stCxn id="159" idx="23"/>
          </p:cNvCxnSpPr>
          <p:nvPr/>
        </p:nvCxnSpPr>
        <p:spPr>
          <a:xfrm flipV="1">
            <a:off x="8642266" y="3938506"/>
            <a:ext cx="3084" cy="2055175"/>
          </a:xfrm>
          <a:prstGeom prst="straightConnector1">
            <a:avLst/>
          </a:prstGeom>
          <a:noFill/>
          <a:ln w="47625">
            <a:solidFill>
              <a:schemeClr val="accent2">
                <a:lumMod val="50000"/>
              </a:schemeClr>
            </a:solidFill>
            <a:prstDash val="solid"/>
            <a:headEnd type="arrow" w="sm" len="sm"/>
            <a:tailEnd type="arrow" w="sm" len="sm"/>
          </a:ln>
          <a:effectLst/>
        </p:spPr>
        <p:style>
          <a:lnRef idx="1">
            <a:schemeClr val="accent2"/>
          </a:lnRef>
          <a:fillRef idx="3">
            <a:schemeClr val="accent2"/>
          </a:fillRef>
          <a:effectRef idx="2">
            <a:schemeClr val="accent2"/>
          </a:effectRef>
          <a:fontRef idx="minor">
            <a:schemeClr val="lt1"/>
          </a:fontRef>
        </p:style>
      </p:cxnSp>
      <p:cxnSp>
        <p:nvCxnSpPr>
          <p:cNvPr id="150" name="Straight Arrow Connector 149"/>
          <p:cNvCxnSpPr/>
          <p:nvPr/>
        </p:nvCxnSpPr>
        <p:spPr>
          <a:xfrm flipH="1" flipV="1">
            <a:off x="10001328" y="3987413"/>
            <a:ext cx="16614" cy="1996699"/>
          </a:xfrm>
          <a:prstGeom prst="straightConnector1">
            <a:avLst/>
          </a:prstGeom>
          <a:noFill/>
          <a:ln w="47625">
            <a:solidFill>
              <a:srgbClr val="00B050"/>
            </a:solidFill>
            <a:prstDash val="solid"/>
            <a:headEnd type="arrow" w="sm" len="sm"/>
            <a:tailEnd type="arrow" w="sm" len="sm"/>
          </a:ln>
          <a:effectLst/>
        </p:spPr>
        <p:style>
          <a:lnRef idx="1">
            <a:schemeClr val="accent2"/>
          </a:lnRef>
          <a:fillRef idx="3">
            <a:schemeClr val="accent2"/>
          </a:fillRef>
          <a:effectRef idx="2">
            <a:schemeClr val="accent2"/>
          </a:effectRef>
          <a:fontRef idx="minor">
            <a:schemeClr val="lt1"/>
          </a:fontRef>
        </p:style>
      </p:cxnSp>
      <p:cxnSp>
        <p:nvCxnSpPr>
          <p:cNvPr id="203" name="Straight Arrow Connector 202"/>
          <p:cNvCxnSpPr>
            <a:stCxn id="159" idx="5"/>
            <a:endCxn id="121" idx="2"/>
          </p:cNvCxnSpPr>
          <p:nvPr/>
        </p:nvCxnSpPr>
        <p:spPr>
          <a:xfrm flipH="1" flipV="1">
            <a:off x="7370499" y="3852894"/>
            <a:ext cx="589981" cy="2135718"/>
          </a:xfrm>
          <a:prstGeom prst="bentConnector4">
            <a:avLst>
              <a:gd name="adj1" fmla="val 100084"/>
              <a:gd name="adj2" fmla="val 50475"/>
            </a:avLst>
          </a:prstGeom>
          <a:noFill/>
          <a:ln w="38100">
            <a:solidFill>
              <a:schemeClr val="accent2">
                <a:lumMod val="50000"/>
              </a:schemeClr>
            </a:solidFill>
            <a:prstDash val="solid"/>
            <a:headEnd type="arrow" w="sm" len="sm"/>
            <a:tailEnd type="arrow" w="sm" len="sm"/>
          </a:ln>
          <a:effectLst/>
        </p:spPr>
        <p:style>
          <a:lnRef idx="1">
            <a:schemeClr val="accent2"/>
          </a:lnRef>
          <a:fillRef idx="3">
            <a:schemeClr val="accent2"/>
          </a:fillRef>
          <a:effectRef idx="2">
            <a:schemeClr val="accent2"/>
          </a:effectRef>
          <a:fontRef idx="minor">
            <a:schemeClr val="lt1"/>
          </a:fontRef>
        </p:style>
      </p:cxnSp>
      <p:cxnSp>
        <p:nvCxnSpPr>
          <p:cNvPr id="204" name="Straight Arrow Connector 203"/>
          <p:cNvCxnSpPr>
            <a:endCxn id="135" idx="2"/>
          </p:cNvCxnSpPr>
          <p:nvPr/>
        </p:nvCxnSpPr>
        <p:spPr>
          <a:xfrm rot="10800000">
            <a:off x="9997919" y="2671706"/>
            <a:ext cx="562370" cy="341102"/>
          </a:xfrm>
          <a:prstGeom prst="bentConnector2">
            <a:avLst/>
          </a:prstGeom>
          <a:noFill/>
          <a:ln w="47625">
            <a:solidFill>
              <a:srgbClr val="00B050"/>
            </a:solidFill>
            <a:prstDash val="solid"/>
            <a:headEnd type="arrow" w="sm" len="sm"/>
            <a:tailEnd type="arrow" w="sm" len="sm"/>
          </a:ln>
          <a:effectLst/>
        </p:spPr>
        <p:style>
          <a:lnRef idx="1">
            <a:schemeClr val="accent2"/>
          </a:lnRef>
          <a:fillRef idx="3">
            <a:schemeClr val="accent2"/>
          </a:fillRef>
          <a:effectRef idx="2">
            <a:schemeClr val="accent2"/>
          </a:effectRef>
          <a:fontRef idx="minor">
            <a:schemeClr val="lt1"/>
          </a:fontRef>
        </p:style>
      </p:cxnSp>
      <p:pic>
        <p:nvPicPr>
          <p:cNvPr id="124" name="Picture 1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85493" y="3406907"/>
            <a:ext cx="526452" cy="526452"/>
          </a:xfrm>
          <a:prstGeom prst="rect">
            <a:avLst/>
          </a:prstGeom>
        </p:spPr>
      </p:pic>
      <p:cxnSp>
        <p:nvCxnSpPr>
          <p:cNvPr id="383" name="Straight Arrow Connector 382"/>
          <p:cNvCxnSpPr>
            <a:endCxn id="9" idx="2"/>
          </p:cNvCxnSpPr>
          <p:nvPr/>
        </p:nvCxnSpPr>
        <p:spPr>
          <a:xfrm flipV="1">
            <a:off x="8648101" y="2678429"/>
            <a:ext cx="1" cy="705331"/>
          </a:xfrm>
          <a:prstGeom prst="straightConnector1">
            <a:avLst/>
          </a:prstGeom>
          <a:noFill/>
          <a:ln w="47625">
            <a:solidFill>
              <a:schemeClr val="accent1"/>
            </a:solidFill>
            <a:prstDash val="solid"/>
            <a:headEnd type="arrow" w="sm" len="sm"/>
            <a:tailEnd type="arrow" w="sm" len="sm"/>
          </a:ln>
          <a:effectLst/>
        </p:spPr>
        <p:style>
          <a:lnRef idx="1">
            <a:schemeClr val="accent2"/>
          </a:lnRef>
          <a:fillRef idx="3">
            <a:schemeClr val="accent2"/>
          </a:fillRef>
          <a:effectRef idx="2">
            <a:schemeClr val="accent2"/>
          </a:effectRef>
          <a:fontRef idx="minor">
            <a:schemeClr val="lt1"/>
          </a:fontRef>
        </p:style>
      </p:cxnSp>
      <p:pic>
        <p:nvPicPr>
          <p:cNvPr id="126" name="Picture 12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729760" y="3409622"/>
            <a:ext cx="526452" cy="526452"/>
          </a:xfrm>
          <a:prstGeom prst="rect">
            <a:avLst/>
          </a:prstGeom>
        </p:spPr>
      </p:pic>
      <p:cxnSp>
        <p:nvCxnSpPr>
          <p:cNvPr id="140" name="Straight Arrow Connector 139"/>
          <p:cNvCxnSpPr>
            <a:endCxn id="135" idx="2"/>
          </p:cNvCxnSpPr>
          <p:nvPr/>
        </p:nvCxnSpPr>
        <p:spPr>
          <a:xfrm flipV="1">
            <a:off x="9997919" y="2671705"/>
            <a:ext cx="1" cy="712055"/>
          </a:xfrm>
          <a:prstGeom prst="straightConnector1">
            <a:avLst/>
          </a:prstGeom>
          <a:noFill/>
          <a:ln w="47625">
            <a:solidFill>
              <a:srgbClr val="00B050"/>
            </a:solidFill>
            <a:prstDash val="solid"/>
            <a:headEnd type="arrow" w="sm" len="sm"/>
            <a:tailEnd type="arrow" w="sm" len="sm"/>
          </a:ln>
          <a:effectLst/>
        </p:spPr>
        <p:style>
          <a:lnRef idx="1">
            <a:schemeClr val="accent2"/>
          </a:lnRef>
          <a:fillRef idx="3">
            <a:schemeClr val="accent2"/>
          </a:fillRef>
          <a:effectRef idx="2">
            <a:schemeClr val="accent2"/>
          </a:effectRef>
          <a:fontRef idx="minor">
            <a:schemeClr val="lt1"/>
          </a:fontRef>
        </p:style>
      </p:cxnSp>
      <p:pic>
        <p:nvPicPr>
          <p:cNvPr id="121" name="Picture 120"/>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101386" y="3314668"/>
            <a:ext cx="538226" cy="538226"/>
          </a:xfrm>
          <a:prstGeom prst="rect">
            <a:avLst/>
          </a:prstGeom>
        </p:spPr>
      </p:pic>
      <p:sp>
        <p:nvSpPr>
          <p:cNvPr id="8" name="AutoShape 3"/>
          <p:cNvSpPr>
            <a:spLocks noChangeAspect="1" noChangeArrowheads="1" noTextEdit="1"/>
          </p:cNvSpPr>
          <p:nvPr/>
        </p:nvSpPr>
        <p:spPr bwMode="auto">
          <a:xfrm>
            <a:off x="10560050" y="2732088"/>
            <a:ext cx="668338" cy="56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Oval 5"/>
          <p:cNvSpPr>
            <a:spLocks noChangeArrowheads="1"/>
          </p:cNvSpPr>
          <p:nvPr/>
        </p:nvSpPr>
        <p:spPr bwMode="auto">
          <a:xfrm>
            <a:off x="10960100" y="2933701"/>
            <a:ext cx="61913" cy="61913"/>
          </a:xfrm>
          <a:prstGeom prst="ellipse">
            <a:avLst/>
          </a:pr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p:cNvSpPr>
          <p:nvPr/>
        </p:nvSpPr>
        <p:spPr bwMode="auto">
          <a:xfrm>
            <a:off x="10798175" y="3040063"/>
            <a:ext cx="61913" cy="61913"/>
          </a:xfrm>
          <a:custGeom>
            <a:avLst/>
            <a:gdLst>
              <a:gd name="T0" fmla="*/ 33 w 66"/>
              <a:gd name="T1" fmla="*/ 0 h 66"/>
              <a:gd name="T2" fmla="*/ 0 w 66"/>
              <a:gd name="T3" fmla="*/ 33 h 66"/>
              <a:gd name="T4" fmla="*/ 33 w 66"/>
              <a:gd name="T5" fmla="*/ 66 h 66"/>
              <a:gd name="T6" fmla="*/ 66 w 66"/>
              <a:gd name="T7" fmla="*/ 33 h 66"/>
              <a:gd name="T8" fmla="*/ 33 w 66"/>
              <a:gd name="T9" fmla="*/ 0 h 66"/>
            </a:gdLst>
            <a:ahLst/>
            <a:cxnLst>
              <a:cxn ang="0">
                <a:pos x="T0" y="T1"/>
              </a:cxn>
              <a:cxn ang="0">
                <a:pos x="T2" y="T3"/>
              </a:cxn>
              <a:cxn ang="0">
                <a:pos x="T4" y="T5"/>
              </a:cxn>
              <a:cxn ang="0">
                <a:pos x="T6" y="T7"/>
              </a:cxn>
              <a:cxn ang="0">
                <a:pos x="T8" y="T9"/>
              </a:cxn>
            </a:cxnLst>
            <a:rect l="0" t="0" r="r" b="b"/>
            <a:pathLst>
              <a:path w="66" h="66">
                <a:moveTo>
                  <a:pt x="33" y="0"/>
                </a:moveTo>
                <a:cubicBezTo>
                  <a:pt x="15" y="0"/>
                  <a:pt x="0" y="15"/>
                  <a:pt x="0" y="33"/>
                </a:cubicBezTo>
                <a:cubicBezTo>
                  <a:pt x="0" y="51"/>
                  <a:pt x="15" y="66"/>
                  <a:pt x="33" y="66"/>
                </a:cubicBezTo>
                <a:cubicBezTo>
                  <a:pt x="51" y="66"/>
                  <a:pt x="66" y="52"/>
                  <a:pt x="66" y="33"/>
                </a:cubicBezTo>
                <a:cubicBezTo>
                  <a:pt x="66" y="15"/>
                  <a:pt x="51" y="0"/>
                  <a:pt x="33" y="0"/>
                </a:cubicBezTo>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7"/>
          <p:cNvSpPr>
            <a:spLocks noEditPoints="1"/>
          </p:cNvSpPr>
          <p:nvPr/>
        </p:nvSpPr>
        <p:spPr bwMode="auto">
          <a:xfrm>
            <a:off x="10575925" y="2747963"/>
            <a:ext cx="649288" cy="544513"/>
          </a:xfrm>
          <a:custGeom>
            <a:avLst/>
            <a:gdLst>
              <a:gd name="T0" fmla="*/ 515 w 685"/>
              <a:gd name="T1" fmla="*/ 251 h 575"/>
              <a:gd name="T2" fmla="*/ 519 w 685"/>
              <a:gd name="T3" fmla="*/ 291 h 575"/>
              <a:gd name="T4" fmla="*/ 504 w 685"/>
              <a:gd name="T5" fmla="*/ 310 h 575"/>
              <a:gd name="T6" fmla="*/ 460 w 685"/>
              <a:gd name="T7" fmla="*/ 304 h 575"/>
              <a:gd name="T8" fmla="*/ 451 w 685"/>
              <a:gd name="T9" fmla="*/ 332 h 575"/>
              <a:gd name="T10" fmla="*/ 417 w 685"/>
              <a:gd name="T11" fmla="*/ 304 h 575"/>
              <a:gd name="T12" fmla="*/ 377 w 685"/>
              <a:gd name="T13" fmla="*/ 310 h 575"/>
              <a:gd name="T14" fmla="*/ 358 w 685"/>
              <a:gd name="T15" fmla="*/ 295 h 575"/>
              <a:gd name="T16" fmla="*/ 363 w 685"/>
              <a:gd name="T17" fmla="*/ 251 h 575"/>
              <a:gd name="T18" fmla="*/ 343 w 685"/>
              <a:gd name="T19" fmla="*/ 242 h 575"/>
              <a:gd name="T20" fmla="*/ 368 w 685"/>
              <a:gd name="T21" fmla="*/ 208 h 575"/>
              <a:gd name="T22" fmla="*/ 359 w 685"/>
              <a:gd name="T23" fmla="*/ 168 h 575"/>
              <a:gd name="T24" fmla="*/ 374 w 685"/>
              <a:gd name="T25" fmla="*/ 148 h 575"/>
              <a:gd name="T26" fmla="*/ 417 w 685"/>
              <a:gd name="T27" fmla="*/ 155 h 575"/>
              <a:gd name="T28" fmla="*/ 426 w 685"/>
              <a:gd name="T29" fmla="*/ 130 h 575"/>
              <a:gd name="T30" fmla="*/ 460 w 685"/>
              <a:gd name="T31" fmla="*/ 157 h 575"/>
              <a:gd name="T32" fmla="*/ 500 w 685"/>
              <a:gd name="T33" fmla="*/ 150 h 575"/>
              <a:gd name="T34" fmla="*/ 520 w 685"/>
              <a:gd name="T35" fmla="*/ 164 h 575"/>
              <a:gd name="T36" fmla="*/ 513 w 685"/>
              <a:gd name="T37" fmla="*/ 208 h 575"/>
              <a:gd name="T38" fmla="*/ 546 w 685"/>
              <a:gd name="T39" fmla="*/ 217 h 575"/>
              <a:gd name="T40" fmla="*/ 546 w 685"/>
              <a:gd name="T41" fmla="*/ 241 h 575"/>
              <a:gd name="T42" fmla="*/ 192 w 685"/>
              <a:gd name="T43" fmla="*/ 320 h 575"/>
              <a:gd name="T44" fmla="*/ 187 w 685"/>
              <a:gd name="T45" fmla="*/ 280 h 575"/>
              <a:gd name="T46" fmla="*/ 202 w 685"/>
              <a:gd name="T47" fmla="*/ 260 h 575"/>
              <a:gd name="T48" fmla="*/ 245 w 685"/>
              <a:gd name="T49" fmla="*/ 266 h 575"/>
              <a:gd name="T50" fmla="*/ 254 w 685"/>
              <a:gd name="T51" fmla="*/ 242 h 575"/>
              <a:gd name="T52" fmla="*/ 288 w 685"/>
              <a:gd name="T53" fmla="*/ 269 h 575"/>
              <a:gd name="T54" fmla="*/ 328 w 685"/>
              <a:gd name="T55" fmla="*/ 262 h 575"/>
              <a:gd name="T56" fmla="*/ 348 w 685"/>
              <a:gd name="T57" fmla="*/ 276 h 575"/>
              <a:gd name="T58" fmla="*/ 342 w 685"/>
              <a:gd name="T59" fmla="*/ 320 h 575"/>
              <a:gd name="T60" fmla="*/ 365 w 685"/>
              <a:gd name="T61" fmla="*/ 329 h 575"/>
              <a:gd name="T62" fmla="*/ 340 w 685"/>
              <a:gd name="T63" fmla="*/ 363 h 575"/>
              <a:gd name="T64" fmla="*/ 347 w 685"/>
              <a:gd name="T65" fmla="*/ 402 h 575"/>
              <a:gd name="T66" fmla="*/ 332 w 685"/>
              <a:gd name="T67" fmla="*/ 422 h 575"/>
              <a:gd name="T68" fmla="*/ 288 w 685"/>
              <a:gd name="T69" fmla="*/ 416 h 575"/>
              <a:gd name="T70" fmla="*/ 279 w 685"/>
              <a:gd name="T71" fmla="*/ 445 h 575"/>
              <a:gd name="T72" fmla="*/ 245 w 685"/>
              <a:gd name="T73" fmla="*/ 416 h 575"/>
              <a:gd name="T74" fmla="*/ 206 w 685"/>
              <a:gd name="T75" fmla="*/ 421 h 575"/>
              <a:gd name="T76" fmla="*/ 186 w 685"/>
              <a:gd name="T77" fmla="*/ 406 h 575"/>
              <a:gd name="T78" fmla="*/ 192 w 685"/>
              <a:gd name="T79" fmla="*/ 363 h 575"/>
              <a:gd name="T80" fmla="*/ 163 w 685"/>
              <a:gd name="T81" fmla="*/ 353 h 575"/>
              <a:gd name="T82" fmla="*/ 163 w 685"/>
              <a:gd name="T83" fmla="*/ 330 h 575"/>
              <a:gd name="T84" fmla="*/ 584 w 685"/>
              <a:gd name="T85" fmla="*/ 206 h 575"/>
              <a:gd name="T86" fmla="*/ 593 w 685"/>
              <a:gd name="T87" fmla="*/ 154 h 575"/>
              <a:gd name="T88" fmla="*/ 296 w 685"/>
              <a:gd name="T89" fmla="*/ 95 h 575"/>
              <a:gd name="T90" fmla="*/ 273 w 685"/>
              <a:gd name="T91" fmla="*/ 99 h 575"/>
              <a:gd name="T92" fmla="*/ 88 w 685"/>
              <a:gd name="T93" fmla="*/ 166 h 575"/>
              <a:gd name="T94" fmla="*/ 95 w 685"/>
              <a:gd name="T95" fmla="*/ 208 h 575"/>
              <a:gd name="T96" fmla="*/ 0 w 685"/>
              <a:gd name="T97" fmla="*/ 325 h 575"/>
              <a:gd name="T98" fmla="*/ 158 w 685"/>
              <a:gd name="T99" fmla="*/ 445 h 575"/>
              <a:gd name="T100" fmla="*/ 269 w 685"/>
              <a:gd name="T101" fmla="*/ 575 h 575"/>
              <a:gd name="T102" fmla="*/ 379 w 685"/>
              <a:gd name="T103" fmla="*/ 491 h 575"/>
              <a:gd name="T104" fmla="*/ 448 w 685"/>
              <a:gd name="T105" fmla="*/ 531 h 575"/>
              <a:gd name="T106" fmla="*/ 524 w 685"/>
              <a:gd name="T107" fmla="*/ 445 h 575"/>
              <a:gd name="T108" fmla="*/ 685 w 685"/>
              <a:gd name="T109" fmla="*/ 325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85" h="575">
                <a:moveTo>
                  <a:pt x="546" y="241"/>
                </a:moveTo>
                <a:lnTo>
                  <a:pt x="515" y="251"/>
                </a:lnTo>
                <a:lnTo>
                  <a:pt x="508" y="267"/>
                </a:lnTo>
                <a:lnTo>
                  <a:pt x="519" y="291"/>
                </a:lnTo>
                <a:lnTo>
                  <a:pt x="521" y="294"/>
                </a:lnTo>
                <a:lnTo>
                  <a:pt x="504" y="310"/>
                </a:lnTo>
                <a:lnTo>
                  <a:pt x="477" y="298"/>
                </a:lnTo>
                <a:lnTo>
                  <a:pt x="460" y="304"/>
                </a:lnTo>
                <a:lnTo>
                  <a:pt x="452" y="329"/>
                </a:lnTo>
                <a:lnTo>
                  <a:pt x="451" y="332"/>
                </a:lnTo>
                <a:lnTo>
                  <a:pt x="427" y="332"/>
                </a:lnTo>
                <a:lnTo>
                  <a:pt x="417" y="304"/>
                </a:lnTo>
                <a:lnTo>
                  <a:pt x="401" y="298"/>
                </a:lnTo>
                <a:lnTo>
                  <a:pt x="377" y="310"/>
                </a:lnTo>
                <a:lnTo>
                  <a:pt x="374" y="311"/>
                </a:lnTo>
                <a:lnTo>
                  <a:pt x="358" y="295"/>
                </a:lnTo>
                <a:lnTo>
                  <a:pt x="370" y="267"/>
                </a:lnTo>
                <a:lnTo>
                  <a:pt x="363" y="251"/>
                </a:lnTo>
                <a:lnTo>
                  <a:pt x="342" y="243"/>
                </a:lnTo>
                <a:lnTo>
                  <a:pt x="343" y="242"/>
                </a:lnTo>
                <a:lnTo>
                  <a:pt x="343" y="218"/>
                </a:lnTo>
                <a:lnTo>
                  <a:pt x="368" y="208"/>
                </a:lnTo>
                <a:lnTo>
                  <a:pt x="372" y="192"/>
                </a:lnTo>
                <a:lnTo>
                  <a:pt x="359" y="168"/>
                </a:lnTo>
                <a:lnTo>
                  <a:pt x="357" y="165"/>
                </a:lnTo>
                <a:lnTo>
                  <a:pt x="374" y="148"/>
                </a:lnTo>
                <a:lnTo>
                  <a:pt x="401" y="161"/>
                </a:lnTo>
                <a:lnTo>
                  <a:pt x="417" y="155"/>
                </a:lnTo>
                <a:lnTo>
                  <a:pt x="425" y="131"/>
                </a:lnTo>
                <a:lnTo>
                  <a:pt x="426" y="130"/>
                </a:lnTo>
                <a:lnTo>
                  <a:pt x="450" y="130"/>
                </a:lnTo>
                <a:lnTo>
                  <a:pt x="460" y="157"/>
                </a:lnTo>
                <a:lnTo>
                  <a:pt x="476" y="162"/>
                </a:lnTo>
                <a:lnTo>
                  <a:pt x="500" y="150"/>
                </a:lnTo>
                <a:lnTo>
                  <a:pt x="503" y="148"/>
                </a:lnTo>
                <a:lnTo>
                  <a:pt x="520" y="164"/>
                </a:lnTo>
                <a:lnTo>
                  <a:pt x="507" y="192"/>
                </a:lnTo>
                <a:lnTo>
                  <a:pt x="513" y="208"/>
                </a:lnTo>
                <a:lnTo>
                  <a:pt x="540" y="216"/>
                </a:lnTo>
                <a:lnTo>
                  <a:pt x="546" y="217"/>
                </a:lnTo>
                <a:lnTo>
                  <a:pt x="546" y="241"/>
                </a:lnTo>
                <a:lnTo>
                  <a:pt x="546" y="241"/>
                </a:lnTo>
                <a:close/>
                <a:moveTo>
                  <a:pt x="163" y="330"/>
                </a:moveTo>
                <a:lnTo>
                  <a:pt x="192" y="320"/>
                </a:lnTo>
                <a:lnTo>
                  <a:pt x="199" y="303"/>
                </a:lnTo>
                <a:lnTo>
                  <a:pt x="187" y="280"/>
                </a:lnTo>
                <a:lnTo>
                  <a:pt x="185" y="277"/>
                </a:lnTo>
                <a:lnTo>
                  <a:pt x="202" y="260"/>
                </a:lnTo>
                <a:lnTo>
                  <a:pt x="229" y="273"/>
                </a:lnTo>
                <a:lnTo>
                  <a:pt x="245" y="266"/>
                </a:lnTo>
                <a:lnTo>
                  <a:pt x="253" y="243"/>
                </a:lnTo>
                <a:lnTo>
                  <a:pt x="254" y="242"/>
                </a:lnTo>
                <a:lnTo>
                  <a:pt x="278" y="242"/>
                </a:lnTo>
                <a:lnTo>
                  <a:pt x="288" y="269"/>
                </a:lnTo>
                <a:lnTo>
                  <a:pt x="304" y="274"/>
                </a:lnTo>
                <a:lnTo>
                  <a:pt x="328" y="262"/>
                </a:lnTo>
                <a:lnTo>
                  <a:pt x="331" y="260"/>
                </a:lnTo>
                <a:lnTo>
                  <a:pt x="348" y="276"/>
                </a:lnTo>
                <a:lnTo>
                  <a:pt x="335" y="303"/>
                </a:lnTo>
                <a:lnTo>
                  <a:pt x="342" y="320"/>
                </a:lnTo>
                <a:lnTo>
                  <a:pt x="365" y="328"/>
                </a:lnTo>
                <a:lnTo>
                  <a:pt x="365" y="329"/>
                </a:lnTo>
                <a:lnTo>
                  <a:pt x="365" y="352"/>
                </a:lnTo>
                <a:lnTo>
                  <a:pt x="340" y="363"/>
                </a:lnTo>
                <a:lnTo>
                  <a:pt x="334" y="379"/>
                </a:lnTo>
                <a:lnTo>
                  <a:pt x="347" y="402"/>
                </a:lnTo>
                <a:lnTo>
                  <a:pt x="348" y="405"/>
                </a:lnTo>
                <a:lnTo>
                  <a:pt x="332" y="422"/>
                </a:lnTo>
                <a:lnTo>
                  <a:pt x="304" y="409"/>
                </a:lnTo>
                <a:lnTo>
                  <a:pt x="288" y="416"/>
                </a:lnTo>
                <a:lnTo>
                  <a:pt x="280" y="441"/>
                </a:lnTo>
                <a:lnTo>
                  <a:pt x="279" y="445"/>
                </a:lnTo>
                <a:lnTo>
                  <a:pt x="256" y="445"/>
                </a:lnTo>
                <a:lnTo>
                  <a:pt x="245" y="416"/>
                </a:lnTo>
                <a:lnTo>
                  <a:pt x="229" y="409"/>
                </a:lnTo>
                <a:lnTo>
                  <a:pt x="206" y="421"/>
                </a:lnTo>
                <a:lnTo>
                  <a:pt x="202" y="423"/>
                </a:lnTo>
                <a:lnTo>
                  <a:pt x="186" y="406"/>
                </a:lnTo>
                <a:lnTo>
                  <a:pt x="199" y="379"/>
                </a:lnTo>
                <a:lnTo>
                  <a:pt x="192" y="363"/>
                </a:lnTo>
                <a:lnTo>
                  <a:pt x="167" y="354"/>
                </a:lnTo>
                <a:lnTo>
                  <a:pt x="163" y="353"/>
                </a:lnTo>
                <a:lnTo>
                  <a:pt x="163" y="330"/>
                </a:lnTo>
                <a:lnTo>
                  <a:pt x="163" y="330"/>
                </a:lnTo>
                <a:close/>
                <a:moveTo>
                  <a:pt x="597" y="210"/>
                </a:moveTo>
                <a:lnTo>
                  <a:pt x="584" y="206"/>
                </a:lnTo>
                <a:lnTo>
                  <a:pt x="588" y="193"/>
                </a:lnTo>
                <a:cubicBezTo>
                  <a:pt x="591" y="180"/>
                  <a:pt x="593" y="167"/>
                  <a:pt x="593" y="154"/>
                </a:cubicBezTo>
                <a:cubicBezTo>
                  <a:pt x="593" y="69"/>
                  <a:pt x="523" y="0"/>
                  <a:pt x="439" y="0"/>
                </a:cubicBezTo>
                <a:cubicBezTo>
                  <a:pt x="376" y="0"/>
                  <a:pt x="320" y="37"/>
                  <a:pt x="296" y="95"/>
                </a:cubicBezTo>
                <a:lnTo>
                  <a:pt x="287" y="116"/>
                </a:lnTo>
                <a:lnTo>
                  <a:pt x="273" y="99"/>
                </a:lnTo>
                <a:cubicBezTo>
                  <a:pt x="253" y="75"/>
                  <a:pt x="224" y="62"/>
                  <a:pt x="193" y="62"/>
                </a:cubicBezTo>
                <a:cubicBezTo>
                  <a:pt x="135" y="62"/>
                  <a:pt x="88" y="109"/>
                  <a:pt x="88" y="166"/>
                </a:cubicBezTo>
                <a:cubicBezTo>
                  <a:pt x="88" y="176"/>
                  <a:pt x="89" y="186"/>
                  <a:pt x="92" y="195"/>
                </a:cubicBezTo>
                <a:lnTo>
                  <a:pt x="95" y="208"/>
                </a:lnTo>
                <a:lnTo>
                  <a:pt x="83" y="212"/>
                </a:lnTo>
                <a:cubicBezTo>
                  <a:pt x="32" y="231"/>
                  <a:pt x="0" y="273"/>
                  <a:pt x="0" y="325"/>
                </a:cubicBezTo>
                <a:cubicBezTo>
                  <a:pt x="0" y="392"/>
                  <a:pt x="56" y="445"/>
                  <a:pt x="127" y="445"/>
                </a:cubicBezTo>
                <a:lnTo>
                  <a:pt x="158" y="445"/>
                </a:lnTo>
                <a:cubicBezTo>
                  <a:pt x="157" y="445"/>
                  <a:pt x="157" y="457"/>
                  <a:pt x="157" y="462"/>
                </a:cubicBezTo>
                <a:cubicBezTo>
                  <a:pt x="157" y="525"/>
                  <a:pt x="207" y="575"/>
                  <a:pt x="269" y="575"/>
                </a:cubicBezTo>
                <a:cubicBezTo>
                  <a:pt x="314" y="575"/>
                  <a:pt x="355" y="548"/>
                  <a:pt x="373" y="506"/>
                </a:cubicBezTo>
                <a:lnTo>
                  <a:pt x="379" y="491"/>
                </a:lnTo>
                <a:lnTo>
                  <a:pt x="390" y="504"/>
                </a:lnTo>
                <a:cubicBezTo>
                  <a:pt x="405" y="521"/>
                  <a:pt x="426" y="531"/>
                  <a:pt x="448" y="531"/>
                </a:cubicBezTo>
                <a:cubicBezTo>
                  <a:pt x="491" y="531"/>
                  <a:pt x="525" y="496"/>
                  <a:pt x="525" y="454"/>
                </a:cubicBezTo>
                <a:cubicBezTo>
                  <a:pt x="525" y="451"/>
                  <a:pt x="525" y="445"/>
                  <a:pt x="524" y="445"/>
                </a:cubicBezTo>
                <a:lnTo>
                  <a:pt x="559" y="445"/>
                </a:lnTo>
                <a:cubicBezTo>
                  <a:pt x="630" y="445"/>
                  <a:pt x="685" y="392"/>
                  <a:pt x="685" y="325"/>
                </a:cubicBezTo>
                <a:cubicBezTo>
                  <a:pt x="685" y="271"/>
                  <a:pt x="651" y="227"/>
                  <a:pt x="597" y="21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68285063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5171452" cy="6466386"/>
          </a:xfrm>
        </p:spPr>
        <p:txBody>
          <a:bodyPr/>
          <a:lstStyle/>
          <a:p>
            <a:pPr marL="0" indent="0">
              <a:buNone/>
            </a:pPr>
            <a:r>
              <a:rPr lang="en-US" sz="3200">
                <a:solidFill>
                  <a:srgbClr val="0078D7"/>
                </a:solidFill>
              </a:rPr>
              <a:t>MAC Persistence</a:t>
            </a:r>
          </a:p>
          <a:p>
            <a:pPr marL="342900" lvl="1" indent="-342900" defTabSz="932742">
              <a:buClr>
                <a:schemeClr val="tx1"/>
              </a:buClr>
              <a:buSzPct val="100000"/>
            </a:pPr>
            <a:r>
              <a:rPr lang="en-US" sz="1800"/>
              <a:t>MAC address preserved across stop-start</a:t>
            </a:r>
          </a:p>
          <a:p>
            <a:pPr marL="342900" lvl="1" indent="-342900" defTabSz="932742">
              <a:buClr>
                <a:schemeClr val="tx1"/>
              </a:buClr>
              <a:buSzPct val="100000"/>
            </a:pPr>
            <a:r>
              <a:rPr lang="en-US" sz="1800"/>
              <a:t>NIC order maintained after VM start</a:t>
            </a:r>
            <a:endParaRPr lang="en-US" sz="1400"/>
          </a:p>
          <a:p>
            <a:pPr marL="0" indent="0">
              <a:buNone/>
            </a:pPr>
            <a:r>
              <a:rPr lang="en-US" sz="3200">
                <a:solidFill>
                  <a:srgbClr val="0078D7"/>
                </a:solidFill>
              </a:rPr>
              <a:t>Load balancing for all NICs</a:t>
            </a:r>
          </a:p>
          <a:p>
            <a:pPr marL="342900" lvl="1" indent="-342900" defTabSz="932742">
              <a:buClr>
                <a:schemeClr val="tx1"/>
              </a:buClr>
              <a:buSzPct val="100000"/>
            </a:pPr>
            <a:r>
              <a:rPr lang="en-US" sz="1800"/>
              <a:t>External LB and internal LB support for all NICs</a:t>
            </a:r>
          </a:p>
          <a:p>
            <a:pPr marL="342900" lvl="1" indent="-342900" defTabSz="932742">
              <a:buClr>
                <a:schemeClr val="tx1"/>
              </a:buClr>
              <a:buSzPct val="100000"/>
            </a:pPr>
            <a:r>
              <a:rPr lang="en-US" sz="1800"/>
              <a:t>Direct public IP on secondary NICs</a:t>
            </a:r>
            <a:endParaRPr lang="en-US"/>
          </a:p>
          <a:p>
            <a:pPr marL="0" indent="0">
              <a:buNone/>
            </a:pPr>
            <a:r>
              <a:rPr lang="en-US" sz="3200">
                <a:solidFill>
                  <a:srgbClr val="0078D7"/>
                </a:solidFill>
              </a:rPr>
              <a:t>Multiple IPs on a NIC</a:t>
            </a:r>
          </a:p>
          <a:p>
            <a:pPr marL="342900" lvl="1" indent="-342900" defTabSz="932742">
              <a:buClr>
                <a:schemeClr val="tx1"/>
              </a:buClr>
              <a:buSzPct val="100000"/>
            </a:pPr>
            <a:r>
              <a:rPr lang="en-US" sz="1800"/>
              <a:t>Run multiple services with isolated security boundaries</a:t>
            </a:r>
          </a:p>
          <a:p>
            <a:pPr marL="342900" lvl="1" indent="-342900" defTabSz="932742">
              <a:buClr>
                <a:schemeClr val="tx1"/>
              </a:buClr>
              <a:buSzPct val="100000"/>
            </a:pPr>
            <a:r>
              <a:rPr lang="en-US" sz="1800"/>
              <a:t>Run multi-tenant services with single NIC VMs</a:t>
            </a:r>
          </a:p>
          <a:p>
            <a:pPr marL="0" indent="0">
              <a:buNone/>
            </a:pPr>
            <a:r>
              <a:rPr lang="en-US" sz="3200">
                <a:solidFill>
                  <a:srgbClr val="0078D7"/>
                </a:solidFill>
              </a:rPr>
              <a:t>Multiple NICs on all VMs</a:t>
            </a:r>
          </a:p>
          <a:p>
            <a:r>
              <a:rPr lang="en-US" sz="1800">
                <a:latin typeface="Segoe UI (Body)"/>
              </a:rPr>
              <a:t>Isolate communication between data and management plane</a:t>
            </a:r>
          </a:p>
          <a:p>
            <a:pPr marL="0" indent="0">
              <a:buNone/>
            </a:pPr>
            <a:endParaRPr lang="en-US" sz="3200">
              <a:solidFill>
                <a:srgbClr val="0078D7"/>
              </a:solidFill>
            </a:endParaRPr>
          </a:p>
          <a:p>
            <a:pPr marL="0" indent="0">
              <a:buNone/>
            </a:pPr>
            <a:endParaRPr lang="en-US" sz="3200">
              <a:solidFill>
                <a:srgbClr val="0078D7"/>
              </a:solidFill>
            </a:endParaRPr>
          </a:p>
        </p:txBody>
      </p:sp>
      <p:sp>
        <p:nvSpPr>
          <p:cNvPr id="17" name="Title 16"/>
          <p:cNvSpPr>
            <a:spLocks noGrp="1"/>
          </p:cNvSpPr>
          <p:nvPr>
            <p:ph type="title"/>
          </p:nvPr>
        </p:nvSpPr>
        <p:spPr/>
        <p:txBody>
          <a:bodyPr/>
          <a:lstStyle/>
          <a:p>
            <a:r>
              <a:rPr lang="en-US"/>
              <a:t>NIC enhancements</a:t>
            </a:r>
          </a:p>
        </p:txBody>
      </p:sp>
      <p:sp>
        <p:nvSpPr>
          <p:cNvPr id="8" name="Text Placeholder 3"/>
          <p:cNvSpPr txBox="1">
            <a:spLocks/>
          </p:cNvSpPr>
          <p:nvPr/>
        </p:nvSpPr>
        <p:spPr>
          <a:xfrm>
            <a:off x="350793" y="1135364"/>
            <a:ext cx="5866649" cy="5407923"/>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66" indent="-342866" defTabSz="932649">
              <a:lnSpc>
                <a:spcPct val="110000"/>
              </a:lnSpc>
              <a:defRPr/>
            </a:pPr>
            <a:endParaRPr lang="en-US"/>
          </a:p>
        </p:txBody>
      </p:sp>
      <p:grpSp>
        <p:nvGrpSpPr>
          <p:cNvPr id="6" name="Group 5"/>
          <p:cNvGrpSpPr/>
          <p:nvPr/>
        </p:nvGrpSpPr>
        <p:grpSpPr>
          <a:xfrm>
            <a:off x="5741245" y="1920935"/>
            <a:ext cx="6545457" cy="4560669"/>
            <a:chOff x="5261572" y="1442064"/>
            <a:chExt cx="7200003" cy="5518410"/>
          </a:xfrm>
        </p:grpSpPr>
        <p:sp>
          <p:nvSpPr>
            <p:cNvPr id="4" name="Rectangle 3"/>
            <p:cNvSpPr/>
            <p:nvPr/>
          </p:nvSpPr>
          <p:spPr bwMode="auto">
            <a:xfrm>
              <a:off x="10643658" y="1866978"/>
              <a:ext cx="914283" cy="1004757"/>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5" name="Group 4"/>
            <p:cNvGrpSpPr/>
            <p:nvPr/>
          </p:nvGrpSpPr>
          <p:grpSpPr>
            <a:xfrm>
              <a:off x="5270933" y="1442064"/>
              <a:ext cx="7094943" cy="5518410"/>
              <a:chOff x="4977307" y="1363663"/>
              <a:chExt cx="7414494" cy="4032552"/>
            </a:xfrm>
          </p:grpSpPr>
          <p:sp>
            <p:nvSpPr>
              <p:cNvPr id="180" name="Rectangle 179"/>
              <p:cNvSpPr/>
              <p:nvPr/>
            </p:nvSpPr>
            <p:spPr bwMode="auto">
              <a:xfrm>
                <a:off x="4977307" y="1363663"/>
                <a:ext cx="7207946" cy="3733973"/>
              </a:xfrm>
              <a:prstGeom prst="rect">
                <a:avLst/>
              </a:prstGeom>
              <a:noFill/>
              <a:ln w="28575">
                <a:solidFill>
                  <a:schemeClr val="accent2"/>
                </a:solidFill>
                <a:prstDash val="sysDot"/>
                <a:headEnd type="none" w="med" len="med"/>
                <a:tailEnd type="none" w="med" len="med"/>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pic>
            <p:nvPicPr>
              <p:cNvPr id="181" name="Picture 180"/>
              <p:cNvPicPr>
                <a:picLocks noChangeAspect="1"/>
              </p:cNvPicPr>
              <p:nvPr/>
            </p:nvPicPr>
            <p:blipFill>
              <a:blip r:embed="rId3"/>
              <a:stretch>
                <a:fillRect/>
              </a:stretch>
            </p:blipFill>
            <p:spPr>
              <a:xfrm>
                <a:off x="11171237" y="4799057"/>
                <a:ext cx="1220564" cy="597158"/>
              </a:xfrm>
              <a:prstGeom prst="rect">
                <a:avLst/>
              </a:prstGeom>
            </p:spPr>
          </p:pic>
        </p:grpSp>
        <p:pic>
          <p:nvPicPr>
            <p:cNvPr id="9" name="Picture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08651" y="2391636"/>
              <a:ext cx="987563" cy="960197"/>
            </a:xfrm>
            <a:prstGeom prst="rect">
              <a:avLst/>
            </a:prstGeom>
          </p:spPr>
        </p:pic>
        <p:sp>
          <p:nvSpPr>
            <p:cNvPr id="11" name="TextBox 10"/>
            <p:cNvSpPr txBox="1"/>
            <p:nvPr/>
          </p:nvSpPr>
          <p:spPr>
            <a:xfrm>
              <a:off x="6971690" y="1500277"/>
              <a:ext cx="3186395" cy="627784"/>
            </a:xfrm>
            <a:prstGeom prst="rect">
              <a:avLst/>
            </a:prstGeom>
            <a:noFill/>
          </p:spPr>
          <p:txBody>
            <a:bodyPr wrap="square" lIns="182857" tIns="146285" rIns="182857" bIns="146285" rtlCol="0">
              <a:spAutoFit/>
            </a:bodyPr>
            <a:lstStyle/>
            <a:p>
              <a:pPr defTabSz="914309">
                <a:lnSpc>
                  <a:spcPct val="90000"/>
                </a:lnSpc>
                <a:spcAft>
                  <a:spcPts val="600"/>
                </a:spcAft>
                <a:defRPr/>
              </a:pPr>
              <a:r>
                <a:rPr lang="en-US" sz="2400" kern="0">
                  <a:gradFill>
                    <a:gsLst>
                      <a:gs pos="2917">
                        <a:schemeClr val="tx1"/>
                      </a:gs>
                      <a:gs pos="30000">
                        <a:schemeClr val="tx1"/>
                      </a:gs>
                    </a:gsLst>
                    <a:lin ang="5400000" scaled="0"/>
                  </a:gradFill>
                </a:rPr>
                <a:t>Firewall Appliance</a:t>
              </a:r>
            </a:p>
          </p:txBody>
        </p:sp>
        <p:pic>
          <p:nvPicPr>
            <p:cNvPr id="30" name="Picture 2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799163" y="3519295"/>
              <a:ext cx="987563" cy="960197"/>
            </a:xfrm>
            <a:prstGeom prst="rect">
              <a:avLst/>
            </a:prstGeom>
          </p:spPr>
        </p:pic>
        <p:pic>
          <p:nvPicPr>
            <p:cNvPr id="31" name="Picture 3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08651" y="4649672"/>
              <a:ext cx="987563" cy="960197"/>
            </a:xfrm>
            <a:prstGeom prst="rect">
              <a:avLst/>
            </a:prstGeom>
          </p:spPr>
        </p:pic>
        <p:cxnSp>
          <p:nvCxnSpPr>
            <p:cNvPr id="29" name="Straight Connector 28"/>
            <p:cNvCxnSpPr/>
            <p:nvPr/>
          </p:nvCxnSpPr>
          <p:spPr>
            <a:xfrm flipV="1">
              <a:off x="7229393" y="2828033"/>
              <a:ext cx="569770" cy="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60" name="Oval 159"/>
            <p:cNvSpPr/>
            <p:nvPr/>
          </p:nvSpPr>
          <p:spPr bwMode="auto">
            <a:xfrm>
              <a:off x="7141685" y="2763754"/>
              <a:ext cx="145755" cy="128559"/>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nvGrpSpPr>
            <p:cNvPr id="37" name="Group 36"/>
            <p:cNvGrpSpPr/>
            <p:nvPr/>
          </p:nvGrpSpPr>
          <p:grpSpPr>
            <a:xfrm>
              <a:off x="7119384" y="3854490"/>
              <a:ext cx="657477" cy="128559"/>
              <a:chOff x="5451691" y="2758425"/>
              <a:chExt cx="657561" cy="128575"/>
            </a:xfrm>
          </p:grpSpPr>
          <p:cxnSp>
            <p:nvCxnSpPr>
              <p:cNvPr id="38" name="Straight Connector 37"/>
              <p:cNvCxnSpPr/>
              <p:nvPr/>
            </p:nvCxnSpPr>
            <p:spPr>
              <a:xfrm flipV="1">
                <a:off x="5539409" y="2822712"/>
                <a:ext cx="569843" cy="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Oval 38"/>
              <p:cNvSpPr/>
              <p:nvPr/>
            </p:nvSpPr>
            <p:spPr bwMode="auto">
              <a:xfrm>
                <a:off x="5451691" y="2758425"/>
                <a:ext cx="145774" cy="1285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nvGrpSpPr>
            <p:cNvPr id="40" name="Group 39"/>
            <p:cNvGrpSpPr/>
            <p:nvPr/>
          </p:nvGrpSpPr>
          <p:grpSpPr>
            <a:xfrm>
              <a:off x="7141686" y="5001212"/>
              <a:ext cx="657477" cy="128559"/>
              <a:chOff x="5451691" y="2758425"/>
              <a:chExt cx="657561" cy="128575"/>
            </a:xfrm>
          </p:grpSpPr>
          <p:cxnSp>
            <p:nvCxnSpPr>
              <p:cNvPr id="41" name="Straight Connector 40"/>
              <p:cNvCxnSpPr/>
              <p:nvPr/>
            </p:nvCxnSpPr>
            <p:spPr>
              <a:xfrm flipV="1">
                <a:off x="5539409" y="2822712"/>
                <a:ext cx="569843" cy="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Oval 41"/>
              <p:cNvSpPr/>
              <p:nvPr/>
            </p:nvSpPr>
            <p:spPr bwMode="auto">
              <a:xfrm>
                <a:off x="5451691" y="2758425"/>
                <a:ext cx="145774" cy="1285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pic>
          <p:nvPicPr>
            <p:cNvPr id="43" name="Picture 42"/>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598308" y="3497610"/>
              <a:ext cx="865449" cy="865449"/>
            </a:xfrm>
            <a:prstGeom prst="rect">
              <a:avLst/>
            </a:prstGeom>
          </p:spPr>
        </p:pic>
        <p:grpSp>
          <p:nvGrpSpPr>
            <p:cNvPr id="174" name="Group 173"/>
            <p:cNvGrpSpPr/>
            <p:nvPr/>
          </p:nvGrpSpPr>
          <p:grpSpPr>
            <a:xfrm>
              <a:off x="8790129" y="2795088"/>
              <a:ext cx="663012" cy="128559"/>
              <a:chOff x="8886723" y="2499042"/>
              <a:chExt cx="663097" cy="128575"/>
            </a:xfrm>
          </p:grpSpPr>
          <p:cxnSp>
            <p:nvCxnSpPr>
              <p:cNvPr id="52" name="Straight Connector 51"/>
              <p:cNvCxnSpPr/>
              <p:nvPr/>
            </p:nvCxnSpPr>
            <p:spPr>
              <a:xfrm flipV="1">
                <a:off x="8886723" y="2551486"/>
                <a:ext cx="569843" cy="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7" name="Oval 56"/>
              <p:cNvSpPr/>
              <p:nvPr/>
            </p:nvSpPr>
            <p:spPr bwMode="auto">
              <a:xfrm>
                <a:off x="9404046" y="2499042"/>
                <a:ext cx="145774" cy="1285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nvGrpSpPr>
            <p:cNvPr id="61" name="Group 60"/>
            <p:cNvGrpSpPr/>
            <p:nvPr/>
          </p:nvGrpSpPr>
          <p:grpSpPr>
            <a:xfrm>
              <a:off x="8796214" y="3877898"/>
              <a:ext cx="663012" cy="128559"/>
              <a:chOff x="8886723" y="2499042"/>
              <a:chExt cx="663097" cy="128575"/>
            </a:xfrm>
          </p:grpSpPr>
          <p:cxnSp>
            <p:nvCxnSpPr>
              <p:cNvPr id="62" name="Straight Connector 61"/>
              <p:cNvCxnSpPr/>
              <p:nvPr/>
            </p:nvCxnSpPr>
            <p:spPr>
              <a:xfrm flipV="1">
                <a:off x="8886723" y="2551486"/>
                <a:ext cx="569843" cy="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3" name="Oval 62"/>
              <p:cNvSpPr/>
              <p:nvPr/>
            </p:nvSpPr>
            <p:spPr bwMode="auto">
              <a:xfrm>
                <a:off x="9404046" y="2499042"/>
                <a:ext cx="145774" cy="1285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grpSp>
          <p:nvGrpSpPr>
            <p:cNvPr id="64" name="Group 63"/>
            <p:cNvGrpSpPr/>
            <p:nvPr/>
          </p:nvGrpSpPr>
          <p:grpSpPr>
            <a:xfrm>
              <a:off x="8811193" y="4999295"/>
              <a:ext cx="663012" cy="128559"/>
              <a:chOff x="8886723" y="2499042"/>
              <a:chExt cx="663097" cy="128575"/>
            </a:xfrm>
          </p:grpSpPr>
          <p:cxnSp>
            <p:nvCxnSpPr>
              <p:cNvPr id="65" name="Straight Connector 64"/>
              <p:cNvCxnSpPr/>
              <p:nvPr/>
            </p:nvCxnSpPr>
            <p:spPr>
              <a:xfrm flipV="1">
                <a:off x="8886723" y="2551486"/>
                <a:ext cx="569843" cy="1"/>
              </a:xfrm>
              <a:prstGeom prst="line">
                <a:avLst/>
              </a:prstGeom>
              <a:ln w="254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6" name="Oval 65"/>
              <p:cNvSpPr/>
              <p:nvPr/>
            </p:nvSpPr>
            <p:spPr bwMode="auto">
              <a:xfrm>
                <a:off x="9404046" y="2499042"/>
                <a:ext cx="145774" cy="1285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grpSp>
        <p:pic>
          <p:nvPicPr>
            <p:cNvPr id="69" name="Picture 6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044753" y="3519295"/>
              <a:ext cx="865449" cy="865449"/>
            </a:xfrm>
            <a:prstGeom prst="rect">
              <a:avLst/>
            </a:prstGeom>
          </p:spPr>
        </p:pic>
        <p:sp>
          <p:nvSpPr>
            <p:cNvPr id="182" name="Rounded Rectangle 181"/>
            <p:cNvSpPr/>
            <p:nvPr/>
          </p:nvSpPr>
          <p:spPr bwMode="auto">
            <a:xfrm>
              <a:off x="11100800" y="2391637"/>
              <a:ext cx="992839" cy="1094407"/>
            </a:xfrm>
            <a:prstGeom prst="roundRect">
              <a:avLst/>
            </a:prstGeom>
            <a:solidFill>
              <a:schemeClr val="accent1">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74" name="Rounded Rectangle 73"/>
            <p:cNvSpPr/>
            <p:nvPr/>
          </p:nvSpPr>
          <p:spPr bwMode="auto">
            <a:xfrm>
              <a:off x="11100800" y="4580650"/>
              <a:ext cx="992839" cy="1094407"/>
            </a:xfrm>
            <a:prstGeom prst="roundRect">
              <a:avLst/>
            </a:prstGeom>
            <a:solidFill>
              <a:schemeClr val="tx2">
                <a:lumMod val="40000"/>
                <a:lumOff val="6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35" name="Rounded Rectangle 34"/>
            <p:cNvSpPr/>
            <p:nvPr/>
          </p:nvSpPr>
          <p:spPr bwMode="auto">
            <a:xfrm>
              <a:off x="9137914" y="2445331"/>
              <a:ext cx="486392" cy="3164539"/>
            </a:xfrm>
            <a:prstGeom prst="roundRect">
              <a:avLst/>
            </a:prstGeom>
            <a:noFill/>
            <a:ln w="254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pic>
          <p:nvPicPr>
            <p:cNvPr id="36" name="Picture 3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217446" y="2697210"/>
              <a:ext cx="452872" cy="452872"/>
            </a:xfrm>
            <a:prstGeom prst="rect">
              <a:avLst/>
            </a:prstGeom>
          </p:spPr>
        </p:pic>
        <p:pic>
          <p:nvPicPr>
            <p:cNvPr id="91" name="Picture 9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580774" y="2917270"/>
              <a:ext cx="452872" cy="452872"/>
            </a:xfrm>
            <a:prstGeom prst="rect">
              <a:avLst/>
            </a:prstGeom>
          </p:spPr>
        </p:pic>
        <p:cxnSp>
          <p:nvCxnSpPr>
            <p:cNvPr id="46" name="Straight Arrow Connector 45"/>
            <p:cNvCxnSpPr/>
            <p:nvPr/>
          </p:nvCxnSpPr>
          <p:spPr>
            <a:xfrm flipV="1">
              <a:off x="9624306" y="3961348"/>
              <a:ext cx="420446" cy="1"/>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94" name="Picture 9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30551" y="4873985"/>
              <a:ext cx="389984" cy="379178"/>
            </a:xfrm>
            <a:prstGeom prst="rect">
              <a:avLst/>
            </a:prstGeom>
          </p:spPr>
        </p:pic>
        <p:pic>
          <p:nvPicPr>
            <p:cNvPr id="95" name="Picture 9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580774" y="5155469"/>
              <a:ext cx="389984" cy="379178"/>
            </a:xfrm>
            <a:prstGeom prst="rect">
              <a:avLst/>
            </a:prstGeom>
          </p:spPr>
        </p:pic>
        <p:cxnSp>
          <p:nvCxnSpPr>
            <p:cNvPr id="48" name="Elbow Connector 47"/>
            <p:cNvCxnSpPr>
              <a:stCxn id="69" idx="0"/>
              <a:endCxn id="182" idx="1"/>
            </p:cNvCxnSpPr>
            <p:nvPr/>
          </p:nvCxnSpPr>
          <p:spPr>
            <a:xfrm rot="5400000" flipH="1" flipV="1">
              <a:off x="10498912" y="2917407"/>
              <a:ext cx="580455" cy="623322"/>
            </a:xfrm>
            <a:prstGeom prst="bentConnector2">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69" idx="2"/>
              <a:endCxn id="74" idx="1"/>
            </p:cNvCxnSpPr>
            <p:nvPr/>
          </p:nvCxnSpPr>
          <p:spPr>
            <a:xfrm rot="16200000" flipH="1">
              <a:off x="10417585" y="4444637"/>
              <a:ext cx="743110" cy="623322"/>
            </a:xfrm>
            <a:prstGeom prst="bentConnector2">
              <a:avLst/>
            </a:prstGeom>
            <a:ln w="254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6839049" y="5585455"/>
              <a:ext cx="1023691" cy="572391"/>
            </a:xfrm>
            <a:prstGeom prst="rect">
              <a:avLst/>
            </a:prstGeom>
            <a:noFill/>
          </p:spPr>
          <p:txBody>
            <a:bodyPr wrap="square" lIns="182857" tIns="146285" rIns="182857" bIns="146285" rtlCol="0">
              <a:spAutoFit/>
            </a:bodyPr>
            <a:lstStyle/>
            <a:p>
              <a:pPr defTabSz="914309">
                <a:lnSpc>
                  <a:spcPct val="90000"/>
                </a:lnSpc>
                <a:spcAft>
                  <a:spcPts val="600"/>
                </a:spcAft>
                <a:defRPr/>
              </a:pPr>
              <a:r>
                <a:rPr lang="en-US" sz="2000" b="1" kern="0">
                  <a:gradFill>
                    <a:gsLst>
                      <a:gs pos="2917">
                        <a:schemeClr val="tx1"/>
                      </a:gs>
                      <a:gs pos="30000">
                        <a:schemeClr val="tx1"/>
                      </a:gs>
                    </a:gsLst>
                    <a:lin ang="5400000" scaled="0"/>
                  </a:gradFill>
                </a:rPr>
                <a:t>NIC1</a:t>
              </a:r>
            </a:p>
          </p:txBody>
        </p:sp>
        <p:sp>
          <p:nvSpPr>
            <p:cNvPr id="106" name="TextBox 105"/>
            <p:cNvSpPr txBox="1"/>
            <p:nvPr/>
          </p:nvSpPr>
          <p:spPr>
            <a:xfrm>
              <a:off x="8941296" y="5615979"/>
              <a:ext cx="1023691" cy="572391"/>
            </a:xfrm>
            <a:prstGeom prst="rect">
              <a:avLst/>
            </a:prstGeom>
            <a:noFill/>
          </p:spPr>
          <p:txBody>
            <a:bodyPr wrap="square" lIns="182857" tIns="146285" rIns="182857" bIns="146285" rtlCol="0">
              <a:spAutoFit/>
            </a:bodyPr>
            <a:lstStyle/>
            <a:p>
              <a:pPr defTabSz="914309">
                <a:lnSpc>
                  <a:spcPct val="90000"/>
                </a:lnSpc>
                <a:spcAft>
                  <a:spcPts val="600"/>
                </a:spcAft>
                <a:defRPr/>
              </a:pPr>
              <a:r>
                <a:rPr lang="en-US" sz="2000" b="1" kern="0">
                  <a:gradFill>
                    <a:gsLst>
                      <a:gs pos="2917">
                        <a:schemeClr val="tx1"/>
                      </a:gs>
                      <a:gs pos="30000">
                        <a:schemeClr val="tx1"/>
                      </a:gs>
                    </a:gsLst>
                    <a:lin ang="5400000" scaled="0"/>
                  </a:gradFill>
                </a:rPr>
                <a:t>NIC2</a:t>
              </a:r>
            </a:p>
          </p:txBody>
        </p:sp>
        <p:sp>
          <p:nvSpPr>
            <p:cNvPr id="107" name="Rounded Rectangle 106"/>
            <p:cNvSpPr/>
            <p:nvPr/>
          </p:nvSpPr>
          <p:spPr bwMode="auto">
            <a:xfrm>
              <a:off x="6943729" y="2400778"/>
              <a:ext cx="486392" cy="3164539"/>
            </a:xfrm>
            <a:prstGeom prst="roundRect">
              <a:avLst/>
            </a:prstGeom>
            <a:noFill/>
            <a:ln w="25400">
              <a:solidFill>
                <a:schemeClr val="tx1"/>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cxnSp>
          <p:nvCxnSpPr>
            <p:cNvPr id="108" name="Straight Arrow Connector 107"/>
            <p:cNvCxnSpPr/>
            <p:nvPr/>
          </p:nvCxnSpPr>
          <p:spPr>
            <a:xfrm flipV="1">
              <a:off x="6490310" y="3942176"/>
              <a:ext cx="420446" cy="1"/>
            </a:xfrm>
            <a:prstGeom prst="straightConnector1">
              <a:avLst/>
            </a:prstGeom>
            <a:ln w="508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261572" y="4271124"/>
              <a:ext cx="1856098" cy="572391"/>
            </a:xfrm>
            <a:prstGeom prst="rect">
              <a:avLst/>
            </a:prstGeom>
            <a:noFill/>
          </p:spPr>
          <p:txBody>
            <a:bodyPr wrap="square" lIns="182857" tIns="146285" rIns="182857" bIns="146285" rtlCol="0">
              <a:spAutoFit/>
            </a:bodyPr>
            <a:lstStyle/>
            <a:p>
              <a:pPr defTabSz="914309">
                <a:lnSpc>
                  <a:spcPct val="90000"/>
                </a:lnSpc>
                <a:spcAft>
                  <a:spcPts val="600"/>
                </a:spcAft>
                <a:defRPr/>
              </a:pPr>
              <a:r>
                <a:rPr lang="en-US" sz="2000" b="1" kern="0">
                  <a:gradFill>
                    <a:gsLst>
                      <a:gs pos="2917">
                        <a:schemeClr val="tx1"/>
                      </a:gs>
                      <a:gs pos="30000">
                        <a:schemeClr val="tx1"/>
                      </a:gs>
                    </a:gsLst>
                    <a:lin ang="5400000" scaled="0"/>
                  </a:gradFill>
                </a:rPr>
                <a:t>External LB</a:t>
              </a:r>
            </a:p>
          </p:txBody>
        </p:sp>
        <p:sp>
          <p:nvSpPr>
            <p:cNvPr id="110" name="TextBox 109"/>
            <p:cNvSpPr txBox="1"/>
            <p:nvPr/>
          </p:nvSpPr>
          <p:spPr>
            <a:xfrm>
              <a:off x="10605477" y="3413169"/>
              <a:ext cx="1856098" cy="572391"/>
            </a:xfrm>
            <a:prstGeom prst="rect">
              <a:avLst/>
            </a:prstGeom>
            <a:noFill/>
          </p:spPr>
          <p:txBody>
            <a:bodyPr wrap="square" lIns="182857" tIns="146285" rIns="182857" bIns="146285" rtlCol="0">
              <a:spAutoFit/>
            </a:bodyPr>
            <a:lstStyle/>
            <a:p>
              <a:pPr defTabSz="914309">
                <a:lnSpc>
                  <a:spcPct val="90000"/>
                </a:lnSpc>
                <a:spcAft>
                  <a:spcPts val="600"/>
                </a:spcAft>
                <a:defRPr/>
              </a:pPr>
              <a:r>
                <a:rPr lang="en-US" sz="2000" b="1" kern="0">
                  <a:gradFill>
                    <a:gsLst>
                      <a:gs pos="2917">
                        <a:schemeClr val="tx1"/>
                      </a:gs>
                      <a:gs pos="30000">
                        <a:schemeClr val="tx1"/>
                      </a:gs>
                    </a:gsLst>
                    <a:lin ang="5400000" scaled="0"/>
                  </a:gradFill>
                </a:rPr>
                <a:t>Internal LB</a:t>
              </a:r>
            </a:p>
          </p:txBody>
        </p:sp>
      </p:grpSp>
      <p:sp>
        <p:nvSpPr>
          <p:cNvPr id="3" name="Rectangle 2"/>
          <p:cNvSpPr/>
          <p:nvPr/>
        </p:nvSpPr>
        <p:spPr>
          <a:xfrm>
            <a:off x="366168" y="6460864"/>
            <a:ext cx="8067898" cy="430887"/>
          </a:xfrm>
          <a:prstGeom prst="rect">
            <a:avLst/>
          </a:prstGeom>
        </p:spPr>
        <p:txBody>
          <a:bodyPr wrap="square">
            <a:spAutoFit/>
          </a:bodyPr>
          <a:lstStyle/>
          <a:p>
            <a:pPr defTabSz="914309">
              <a:lnSpc>
                <a:spcPct val="110000"/>
              </a:lnSpc>
              <a:defRPr/>
            </a:pPr>
            <a:r>
              <a:rPr lang="en-US" sz="2000" i="1" kern="0">
                <a:solidFill>
                  <a:srgbClr val="0078D7"/>
                </a:solidFill>
                <a:latin typeface="Segoe UI Semibold" panose="020B0702040204020203" pitchFamily="34" charset="0"/>
                <a:cs typeface="Segoe UI Semibold" panose="020B0702040204020203" pitchFamily="34" charset="0"/>
              </a:rPr>
              <a:t>Enables new virtual appliance scenarios</a:t>
            </a:r>
          </a:p>
        </p:txBody>
      </p:sp>
    </p:spTree>
    <p:extLst>
      <p:ext uri="{BB962C8B-B14F-4D97-AF65-F5344CB8AC3E}">
        <p14:creationId xmlns:p14="http://schemas.microsoft.com/office/powerpoint/2010/main" val="350727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5171452" cy="5262979"/>
          </a:xfrm>
        </p:spPr>
        <p:txBody>
          <a:bodyPr/>
          <a:lstStyle/>
          <a:p>
            <a:pPr marL="0" indent="0">
              <a:buNone/>
            </a:pPr>
            <a:r>
              <a:rPr lang="en-US" sz="3200" dirty="0">
                <a:solidFill>
                  <a:srgbClr val="0078D7"/>
                </a:solidFill>
              </a:rPr>
              <a:t>Restrict Azure Services to be accessible only within VNet</a:t>
            </a:r>
          </a:p>
          <a:p>
            <a:pPr marL="342900" lvl="1" indent="-342900" defTabSz="932742">
              <a:buClr>
                <a:schemeClr val="tx1"/>
              </a:buClr>
              <a:buSzPct val="100000"/>
            </a:pPr>
            <a:r>
              <a:rPr lang="en-US" dirty="0"/>
              <a:t>Prevent direct internet exposure to Azure Storage &amp; SQL Database services</a:t>
            </a:r>
          </a:p>
          <a:p>
            <a:pPr marL="342900" lvl="1" indent="-342900" defTabSz="932742">
              <a:buClr>
                <a:schemeClr val="tx1"/>
              </a:buClr>
              <a:buSzPct val="100000"/>
            </a:pPr>
            <a:r>
              <a:rPr lang="en-US" dirty="0"/>
              <a:t>Currently only available for Azure Storage &amp; Azure SQL Database in select regions</a:t>
            </a:r>
          </a:p>
          <a:p>
            <a:pPr marL="0" indent="0">
              <a:buNone/>
            </a:pPr>
            <a:r>
              <a:rPr lang="en-US" sz="3200" dirty="0">
                <a:solidFill>
                  <a:srgbClr val="0078D7"/>
                </a:solidFill>
              </a:rPr>
              <a:t>Extend Private IP Space to Azure Services</a:t>
            </a:r>
          </a:p>
          <a:p>
            <a:pPr marL="342900" lvl="1" indent="-342900" defTabSz="932742">
              <a:buClr>
                <a:schemeClr val="tx1"/>
              </a:buClr>
              <a:buSzPct val="100000"/>
            </a:pPr>
            <a:r>
              <a:rPr lang="en-US" dirty="0"/>
              <a:t>Enable VNet service endpoints on a subnet</a:t>
            </a:r>
          </a:p>
          <a:p>
            <a:pPr marL="0" indent="0">
              <a:buNone/>
            </a:pPr>
            <a:endParaRPr lang="en-US" sz="3200" dirty="0">
              <a:solidFill>
                <a:srgbClr val="0078D7"/>
              </a:solidFill>
            </a:endParaRPr>
          </a:p>
          <a:p>
            <a:pPr marL="0" indent="0">
              <a:buNone/>
            </a:pPr>
            <a:endParaRPr lang="en-US" sz="3200" dirty="0">
              <a:solidFill>
                <a:srgbClr val="0078D7"/>
              </a:solidFill>
            </a:endParaRPr>
          </a:p>
        </p:txBody>
      </p:sp>
      <p:sp>
        <p:nvSpPr>
          <p:cNvPr id="17" name="Title 16"/>
          <p:cNvSpPr>
            <a:spLocks noGrp="1"/>
          </p:cNvSpPr>
          <p:nvPr>
            <p:ph type="title"/>
          </p:nvPr>
        </p:nvSpPr>
        <p:spPr/>
        <p:txBody>
          <a:bodyPr/>
          <a:lstStyle/>
          <a:p>
            <a:r>
              <a:rPr lang="en-US"/>
              <a:t>Virtual Network Service Endpoints</a:t>
            </a:r>
          </a:p>
        </p:txBody>
      </p:sp>
      <p:sp>
        <p:nvSpPr>
          <p:cNvPr id="8" name="Text Placeholder 3"/>
          <p:cNvSpPr txBox="1">
            <a:spLocks/>
          </p:cNvSpPr>
          <p:nvPr/>
        </p:nvSpPr>
        <p:spPr>
          <a:xfrm>
            <a:off x="350793" y="1135364"/>
            <a:ext cx="5866649" cy="5407923"/>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866" indent="-342866" defTabSz="932649">
              <a:lnSpc>
                <a:spcPct val="110000"/>
              </a:lnSpc>
              <a:defRPr/>
            </a:pPr>
            <a:endParaRPr lang="en-US"/>
          </a:p>
        </p:txBody>
      </p:sp>
      <p:pic>
        <p:nvPicPr>
          <p:cNvPr id="10" name="Picture 9" descr="A screenshot of a map&#10;&#10;Description generated with high confidence">
            <a:extLst>
              <a:ext uri="{FF2B5EF4-FFF2-40B4-BE49-F238E27FC236}">
                <a16:creationId xmlns:a16="http://schemas.microsoft.com/office/drawing/2014/main" id="{E8B826DC-9B69-4339-A239-10E27F6693BB}"/>
              </a:ext>
            </a:extLst>
          </p:cNvPr>
          <p:cNvPicPr>
            <a:picLocks noChangeAspect="1"/>
          </p:cNvPicPr>
          <p:nvPr/>
        </p:nvPicPr>
        <p:blipFill>
          <a:blip r:embed="rId3"/>
          <a:stretch>
            <a:fillRect/>
          </a:stretch>
        </p:blipFill>
        <p:spPr>
          <a:xfrm>
            <a:off x="6098585" y="1001775"/>
            <a:ext cx="5623926" cy="4272351"/>
          </a:xfrm>
          <a:prstGeom prst="rect">
            <a:avLst/>
          </a:prstGeom>
        </p:spPr>
      </p:pic>
      <p:sp>
        <p:nvSpPr>
          <p:cNvPr id="53" name="Trapezoid 52">
            <a:extLst>
              <a:ext uri="{FF2B5EF4-FFF2-40B4-BE49-F238E27FC236}">
                <a16:creationId xmlns:a16="http://schemas.microsoft.com/office/drawing/2014/main" id="{2D587C8D-BF06-4209-A68A-D061334B8C0D}"/>
              </a:ext>
            </a:extLst>
          </p:cNvPr>
          <p:cNvSpPr/>
          <p:nvPr/>
        </p:nvSpPr>
        <p:spPr bwMode="auto">
          <a:xfrm rot="2700000">
            <a:off x="10794945" y="352519"/>
            <a:ext cx="2127746" cy="469444"/>
          </a:xfrm>
          <a:prstGeom prst="trapezoid">
            <a:avLst>
              <a:gd name="adj" fmla="val 10119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200" fontAlgn="base">
              <a:lnSpc>
                <a:spcPct val="90000"/>
              </a:lnSpc>
              <a:spcBef>
                <a:spcPct val="0"/>
              </a:spcBef>
              <a:spcAft>
                <a:spcPct val="0"/>
              </a:spcAft>
              <a:defRPr/>
            </a:pPr>
            <a:r>
              <a:rPr lang="en-US" sz="2000" b="1" kern="0" dirty="0">
                <a:gradFill>
                  <a:gsLst>
                    <a:gs pos="0">
                      <a:srgbClr val="FFFFFF"/>
                    </a:gs>
                    <a:gs pos="100000">
                      <a:srgbClr val="FFFFFF"/>
                    </a:gs>
                  </a:gsLst>
                  <a:lin ang="5400000" scaled="0"/>
                </a:gradFill>
                <a:ea typeface="Segoe UI" pitchFamily="34" charset="0"/>
                <a:cs typeface="Segoe UI" pitchFamily="34" charset="0"/>
              </a:rPr>
              <a:t>Preview</a:t>
            </a:r>
          </a:p>
        </p:txBody>
      </p:sp>
    </p:spTree>
    <p:extLst>
      <p:ext uri="{BB962C8B-B14F-4D97-AF65-F5344CB8AC3E}">
        <p14:creationId xmlns:p14="http://schemas.microsoft.com/office/powerpoint/2010/main" val="411871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Networking overview</a:t>
            </a:r>
          </a:p>
        </p:txBody>
      </p:sp>
    </p:spTree>
    <p:extLst>
      <p:ext uri="{BB962C8B-B14F-4D97-AF65-F5344CB8AC3E}">
        <p14:creationId xmlns:p14="http://schemas.microsoft.com/office/powerpoint/2010/main" val="307622360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a:t>IP addressing models in ARM</a:t>
            </a:r>
          </a:p>
        </p:txBody>
      </p:sp>
      <p:sp>
        <p:nvSpPr>
          <p:cNvPr id="2" name="Rectangle 2"/>
          <p:cNvSpPr>
            <a:spLocks noChangeArrowheads="1"/>
          </p:cNvSpPr>
          <p:nvPr/>
        </p:nvSpPr>
        <p:spPr bwMode="auto">
          <a:xfrm>
            <a:off x="1" y="-184665"/>
            <a:ext cx="184731" cy="36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19" rIns="91440" bIns="45719" numCol="1" anchor="ctr" anchorCtr="0" compatLnSpc="1">
            <a:prstTxWarp prst="textNoShape">
              <a:avLst/>
            </a:prstTxWarp>
            <a:spAutoFit/>
          </a:bodyPr>
          <a:lstStyle/>
          <a:p>
            <a:endParaRPr lang="en-US"/>
          </a:p>
        </p:txBody>
      </p:sp>
      <p:sp>
        <p:nvSpPr>
          <p:cNvPr id="6" name="Freeform: Shape 5"/>
          <p:cNvSpPr/>
          <p:nvPr/>
        </p:nvSpPr>
        <p:spPr>
          <a:xfrm>
            <a:off x="367322" y="1997913"/>
            <a:ext cx="2645645" cy="1058258"/>
          </a:xfrm>
          <a:custGeom>
            <a:avLst/>
            <a:gdLst>
              <a:gd name="connsiteX0" fmla="*/ 0 w 2645645"/>
              <a:gd name="connsiteY0" fmla="*/ 0 h 1058258"/>
              <a:gd name="connsiteX1" fmla="*/ 2645645 w 2645645"/>
              <a:gd name="connsiteY1" fmla="*/ 0 h 1058258"/>
              <a:gd name="connsiteX2" fmla="*/ 2645645 w 2645645"/>
              <a:gd name="connsiteY2" fmla="*/ 1058258 h 1058258"/>
              <a:gd name="connsiteX3" fmla="*/ 0 w 2645645"/>
              <a:gd name="connsiteY3" fmla="*/ 1058258 h 1058258"/>
              <a:gd name="connsiteX4" fmla="*/ 0 w 2645645"/>
              <a:gd name="connsiteY4" fmla="*/ 0 h 1058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5645" h="1058258">
                <a:moveTo>
                  <a:pt x="0" y="0"/>
                </a:moveTo>
                <a:lnTo>
                  <a:pt x="2645645" y="0"/>
                </a:lnTo>
                <a:lnTo>
                  <a:pt x="2645645" y="1058258"/>
                </a:lnTo>
                <a:lnTo>
                  <a:pt x="0" y="1058258"/>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kern="1200">
                <a:latin typeface="Segoe UI Semibold" panose="020B0702040204020203" pitchFamily="34" charset="0"/>
                <a:cs typeface="Segoe UI Semibold" panose="020B0702040204020203" pitchFamily="34" charset="0"/>
              </a:rPr>
              <a:t>Private IP</a:t>
            </a:r>
          </a:p>
        </p:txBody>
      </p:sp>
      <p:sp>
        <p:nvSpPr>
          <p:cNvPr id="7" name="Freeform: Shape 6"/>
          <p:cNvSpPr/>
          <p:nvPr/>
        </p:nvSpPr>
        <p:spPr>
          <a:xfrm>
            <a:off x="367322" y="3056172"/>
            <a:ext cx="2645645" cy="2854800"/>
          </a:xfrm>
          <a:custGeom>
            <a:avLst/>
            <a:gdLst>
              <a:gd name="connsiteX0" fmla="*/ 0 w 2645645"/>
              <a:gd name="connsiteY0" fmla="*/ 0 h 2854800"/>
              <a:gd name="connsiteX1" fmla="*/ 2645645 w 2645645"/>
              <a:gd name="connsiteY1" fmla="*/ 0 h 2854800"/>
              <a:gd name="connsiteX2" fmla="*/ 2645645 w 2645645"/>
              <a:gd name="connsiteY2" fmla="*/ 2854800 h 2854800"/>
              <a:gd name="connsiteX3" fmla="*/ 0 w 2645645"/>
              <a:gd name="connsiteY3" fmla="*/ 2854800 h 2854800"/>
              <a:gd name="connsiteX4" fmla="*/ 0 w 2645645"/>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5645" h="2854800">
                <a:moveTo>
                  <a:pt x="0" y="0"/>
                </a:moveTo>
                <a:lnTo>
                  <a:pt x="2645645" y="0"/>
                </a:lnTo>
                <a:lnTo>
                  <a:pt x="2645645" y="2854800"/>
                </a:lnTo>
                <a:lnTo>
                  <a:pt x="0" y="28548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Internal address assigned      by default for Azure for communication within      </a:t>
            </a:r>
            <a:r>
              <a:rPr lang="en-US" sz="1400"/>
              <a:t>V</a:t>
            </a:r>
            <a:r>
              <a:rPr lang="en-US" sz="1400" kern="1200"/>
              <a:t>irtual Networks</a:t>
            </a:r>
          </a:p>
          <a:p>
            <a:pPr marL="114300" lvl="1" indent="-114300" algn="l" defTabSz="622300">
              <a:lnSpc>
                <a:spcPct val="90000"/>
              </a:lnSpc>
              <a:spcBef>
                <a:spcPct val="0"/>
              </a:spcBef>
              <a:spcAft>
                <a:spcPct val="15000"/>
              </a:spcAft>
              <a:buChar char="•"/>
            </a:pPr>
            <a:r>
              <a:rPr lang="en-US" sz="1400" kern="1200"/>
              <a:t>Assigned to a VM NIC or Internal Load Balancer</a:t>
            </a:r>
          </a:p>
        </p:txBody>
      </p:sp>
      <p:sp>
        <p:nvSpPr>
          <p:cNvPr id="9" name="Freeform: Shape 8"/>
          <p:cNvSpPr/>
          <p:nvPr/>
        </p:nvSpPr>
        <p:spPr>
          <a:xfrm>
            <a:off x="3383358" y="1997913"/>
            <a:ext cx="2645645" cy="1058258"/>
          </a:xfrm>
          <a:custGeom>
            <a:avLst/>
            <a:gdLst>
              <a:gd name="connsiteX0" fmla="*/ 0 w 2645645"/>
              <a:gd name="connsiteY0" fmla="*/ 0 h 1058258"/>
              <a:gd name="connsiteX1" fmla="*/ 2645645 w 2645645"/>
              <a:gd name="connsiteY1" fmla="*/ 0 h 1058258"/>
              <a:gd name="connsiteX2" fmla="*/ 2645645 w 2645645"/>
              <a:gd name="connsiteY2" fmla="*/ 1058258 h 1058258"/>
              <a:gd name="connsiteX3" fmla="*/ 0 w 2645645"/>
              <a:gd name="connsiteY3" fmla="*/ 1058258 h 1058258"/>
              <a:gd name="connsiteX4" fmla="*/ 0 w 2645645"/>
              <a:gd name="connsiteY4" fmla="*/ 0 h 1058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5645" h="1058258">
                <a:moveTo>
                  <a:pt x="0" y="0"/>
                </a:moveTo>
                <a:lnTo>
                  <a:pt x="2645645" y="0"/>
                </a:lnTo>
                <a:lnTo>
                  <a:pt x="2645645" y="1058258"/>
                </a:lnTo>
                <a:lnTo>
                  <a:pt x="0" y="1058258"/>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kern="1200">
                <a:latin typeface="Segoe UI Semibold" panose="020B0702040204020203" pitchFamily="34" charset="0"/>
                <a:cs typeface="Segoe UI Semibold" panose="020B0702040204020203" pitchFamily="34" charset="0"/>
              </a:rPr>
              <a:t>Public IP</a:t>
            </a:r>
          </a:p>
        </p:txBody>
      </p:sp>
      <p:sp>
        <p:nvSpPr>
          <p:cNvPr id="10" name="Freeform: Shape 9"/>
          <p:cNvSpPr/>
          <p:nvPr/>
        </p:nvSpPr>
        <p:spPr>
          <a:xfrm>
            <a:off x="3383358" y="3056172"/>
            <a:ext cx="2645645" cy="2854800"/>
          </a:xfrm>
          <a:custGeom>
            <a:avLst/>
            <a:gdLst>
              <a:gd name="connsiteX0" fmla="*/ 0 w 2645645"/>
              <a:gd name="connsiteY0" fmla="*/ 0 h 2854800"/>
              <a:gd name="connsiteX1" fmla="*/ 2645645 w 2645645"/>
              <a:gd name="connsiteY1" fmla="*/ 0 h 2854800"/>
              <a:gd name="connsiteX2" fmla="*/ 2645645 w 2645645"/>
              <a:gd name="connsiteY2" fmla="*/ 2854800 h 2854800"/>
              <a:gd name="connsiteX3" fmla="*/ 0 w 2645645"/>
              <a:gd name="connsiteY3" fmla="*/ 2854800 h 2854800"/>
              <a:gd name="connsiteX4" fmla="*/ 0 w 2645645"/>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5645" h="2854800">
                <a:moveTo>
                  <a:pt x="0" y="0"/>
                </a:moveTo>
                <a:lnTo>
                  <a:pt x="2645645" y="0"/>
                </a:lnTo>
                <a:lnTo>
                  <a:pt x="2645645" y="2854800"/>
                </a:lnTo>
                <a:lnTo>
                  <a:pt x="0" y="28548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Public IP address assigned to a VM NIC or an external       Load Balancer</a:t>
            </a:r>
          </a:p>
          <a:p>
            <a:pPr marL="114300" lvl="1" indent="-114300" algn="l" defTabSz="622300">
              <a:lnSpc>
                <a:spcPct val="90000"/>
              </a:lnSpc>
              <a:spcBef>
                <a:spcPct val="0"/>
              </a:spcBef>
              <a:spcAft>
                <a:spcPct val="15000"/>
              </a:spcAft>
              <a:buChar char="•"/>
            </a:pPr>
            <a:r>
              <a:rPr lang="en-US" sz="1400" b="1" kern="1200"/>
              <a:t>Only exists when a LB is created or address is assigned to VM NIC </a:t>
            </a:r>
          </a:p>
        </p:txBody>
      </p:sp>
      <p:sp>
        <p:nvSpPr>
          <p:cNvPr id="11" name="Freeform: Shape 10"/>
          <p:cNvSpPr/>
          <p:nvPr/>
        </p:nvSpPr>
        <p:spPr>
          <a:xfrm>
            <a:off x="6399393" y="1997913"/>
            <a:ext cx="2645645" cy="1058258"/>
          </a:xfrm>
          <a:custGeom>
            <a:avLst/>
            <a:gdLst>
              <a:gd name="connsiteX0" fmla="*/ 0 w 2645645"/>
              <a:gd name="connsiteY0" fmla="*/ 0 h 1058258"/>
              <a:gd name="connsiteX1" fmla="*/ 2645645 w 2645645"/>
              <a:gd name="connsiteY1" fmla="*/ 0 h 1058258"/>
              <a:gd name="connsiteX2" fmla="*/ 2645645 w 2645645"/>
              <a:gd name="connsiteY2" fmla="*/ 1058258 h 1058258"/>
              <a:gd name="connsiteX3" fmla="*/ 0 w 2645645"/>
              <a:gd name="connsiteY3" fmla="*/ 1058258 h 1058258"/>
              <a:gd name="connsiteX4" fmla="*/ 0 w 2645645"/>
              <a:gd name="connsiteY4" fmla="*/ 0 h 1058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5645" h="1058258">
                <a:moveTo>
                  <a:pt x="0" y="0"/>
                </a:moveTo>
                <a:lnTo>
                  <a:pt x="2645645" y="0"/>
                </a:lnTo>
                <a:lnTo>
                  <a:pt x="2645645" y="1058258"/>
                </a:lnTo>
                <a:lnTo>
                  <a:pt x="0" y="1058258"/>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kern="1200">
                <a:latin typeface="Segoe UI Semibold" panose="020B0702040204020203" pitchFamily="34" charset="0"/>
                <a:cs typeface="Segoe UI Semibold" panose="020B0702040204020203" pitchFamily="34" charset="0"/>
              </a:rPr>
              <a:t>Public Static</a:t>
            </a:r>
          </a:p>
        </p:txBody>
      </p:sp>
      <p:sp>
        <p:nvSpPr>
          <p:cNvPr id="12" name="Freeform: Shape 11"/>
          <p:cNvSpPr/>
          <p:nvPr/>
        </p:nvSpPr>
        <p:spPr>
          <a:xfrm>
            <a:off x="6399393" y="3056172"/>
            <a:ext cx="2645645" cy="2854800"/>
          </a:xfrm>
          <a:custGeom>
            <a:avLst/>
            <a:gdLst>
              <a:gd name="connsiteX0" fmla="*/ 0 w 2645645"/>
              <a:gd name="connsiteY0" fmla="*/ 0 h 2854800"/>
              <a:gd name="connsiteX1" fmla="*/ 2645645 w 2645645"/>
              <a:gd name="connsiteY1" fmla="*/ 0 h 2854800"/>
              <a:gd name="connsiteX2" fmla="*/ 2645645 w 2645645"/>
              <a:gd name="connsiteY2" fmla="*/ 2854800 h 2854800"/>
              <a:gd name="connsiteX3" fmla="*/ 0 w 2645645"/>
              <a:gd name="connsiteY3" fmla="*/ 2854800 h 2854800"/>
              <a:gd name="connsiteX4" fmla="*/ 0 w 2645645"/>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5645" h="2854800">
                <a:moveTo>
                  <a:pt x="0" y="0"/>
                </a:moveTo>
                <a:lnTo>
                  <a:pt x="2645645" y="0"/>
                </a:lnTo>
                <a:lnTo>
                  <a:pt x="2645645" y="2854800"/>
                </a:lnTo>
                <a:lnTo>
                  <a:pt x="0" y="28548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This is a static public-facing address that must be specially requested. There are a limited number of these addresses per subscription</a:t>
            </a:r>
          </a:p>
          <a:p>
            <a:pPr marL="114300" lvl="1" indent="-114300" algn="l" defTabSz="622300">
              <a:lnSpc>
                <a:spcPct val="90000"/>
              </a:lnSpc>
              <a:spcBef>
                <a:spcPct val="0"/>
              </a:spcBef>
              <a:spcAft>
                <a:spcPct val="15000"/>
              </a:spcAft>
              <a:buChar char="•"/>
            </a:pPr>
            <a:r>
              <a:rPr lang="en-US" sz="1400" b="1" kern="1200"/>
              <a:t>Use only when you need       a public facing static           IP address</a:t>
            </a:r>
          </a:p>
        </p:txBody>
      </p:sp>
      <p:sp>
        <p:nvSpPr>
          <p:cNvPr id="13" name="Freeform: Shape 12"/>
          <p:cNvSpPr/>
          <p:nvPr/>
        </p:nvSpPr>
        <p:spPr>
          <a:xfrm>
            <a:off x="9415429" y="1997913"/>
            <a:ext cx="2645645" cy="1058258"/>
          </a:xfrm>
          <a:custGeom>
            <a:avLst/>
            <a:gdLst>
              <a:gd name="connsiteX0" fmla="*/ 0 w 2645645"/>
              <a:gd name="connsiteY0" fmla="*/ 0 h 1058258"/>
              <a:gd name="connsiteX1" fmla="*/ 2645645 w 2645645"/>
              <a:gd name="connsiteY1" fmla="*/ 0 h 1058258"/>
              <a:gd name="connsiteX2" fmla="*/ 2645645 w 2645645"/>
              <a:gd name="connsiteY2" fmla="*/ 1058258 h 1058258"/>
              <a:gd name="connsiteX3" fmla="*/ 0 w 2645645"/>
              <a:gd name="connsiteY3" fmla="*/ 1058258 h 1058258"/>
              <a:gd name="connsiteX4" fmla="*/ 0 w 2645645"/>
              <a:gd name="connsiteY4" fmla="*/ 0 h 10582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5645" h="1058258">
                <a:moveTo>
                  <a:pt x="0" y="0"/>
                </a:moveTo>
                <a:lnTo>
                  <a:pt x="2645645" y="0"/>
                </a:lnTo>
                <a:lnTo>
                  <a:pt x="2645645" y="1058258"/>
                </a:lnTo>
                <a:lnTo>
                  <a:pt x="0" y="1058258"/>
                </a:lnTo>
                <a:lnTo>
                  <a:pt x="0" y="0"/>
                </a:lnTo>
                <a:close/>
              </a:path>
            </a:pathLst>
          </a:cu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13792" tIns="65024" rIns="113792" bIns="65024" numCol="1" spcCol="1270" anchor="ctr" anchorCtr="0">
            <a:noAutofit/>
          </a:bodyPr>
          <a:lstStyle/>
          <a:p>
            <a:pPr marL="0" lvl="0" indent="0" algn="ctr" defTabSz="711200">
              <a:lnSpc>
                <a:spcPct val="90000"/>
              </a:lnSpc>
              <a:spcBef>
                <a:spcPct val="0"/>
              </a:spcBef>
              <a:spcAft>
                <a:spcPct val="35000"/>
              </a:spcAft>
              <a:buNone/>
            </a:pPr>
            <a:r>
              <a:rPr lang="en-US" kern="1200">
                <a:latin typeface="Segoe UI Semibold" panose="020B0702040204020203" pitchFamily="34" charset="0"/>
                <a:cs typeface="Segoe UI Semibold" panose="020B0702040204020203" pitchFamily="34" charset="0"/>
              </a:rPr>
              <a:t>Private Static</a:t>
            </a:r>
          </a:p>
        </p:txBody>
      </p:sp>
      <p:sp>
        <p:nvSpPr>
          <p:cNvPr id="14" name="Freeform: Shape 13"/>
          <p:cNvSpPr/>
          <p:nvPr/>
        </p:nvSpPr>
        <p:spPr>
          <a:xfrm>
            <a:off x="9415429" y="3056172"/>
            <a:ext cx="2645645" cy="2854800"/>
          </a:xfrm>
          <a:custGeom>
            <a:avLst/>
            <a:gdLst>
              <a:gd name="connsiteX0" fmla="*/ 0 w 2645645"/>
              <a:gd name="connsiteY0" fmla="*/ 0 h 2854800"/>
              <a:gd name="connsiteX1" fmla="*/ 2645645 w 2645645"/>
              <a:gd name="connsiteY1" fmla="*/ 0 h 2854800"/>
              <a:gd name="connsiteX2" fmla="*/ 2645645 w 2645645"/>
              <a:gd name="connsiteY2" fmla="*/ 2854800 h 2854800"/>
              <a:gd name="connsiteX3" fmla="*/ 0 w 2645645"/>
              <a:gd name="connsiteY3" fmla="*/ 2854800 h 2854800"/>
              <a:gd name="connsiteX4" fmla="*/ 0 w 2645645"/>
              <a:gd name="connsiteY4" fmla="*/ 0 h 2854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5645" h="2854800">
                <a:moveTo>
                  <a:pt x="0" y="0"/>
                </a:moveTo>
                <a:lnTo>
                  <a:pt x="2645645" y="0"/>
                </a:lnTo>
                <a:lnTo>
                  <a:pt x="2645645" y="2854800"/>
                </a:lnTo>
                <a:lnTo>
                  <a:pt x="0" y="2854800"/>
                </a:lnTo>
                <a:lnTo>
                  <a:pt x="0" y="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74676" tIns="74676" rIns="99568" bIns="112014" numCol="1" spcCol="1270" anchor="t" anchorCtr="0">
            <a:noAutofit/>
          </a:bodyPr>
          <a:lstStyle/>
          <a:p>
            <a:pPr marL="114300" lvl="1" indent="-114300" algn="l" defTabSz="622300">
              <a:lnSpc>
                <a:spcPct val="90000"/>
              </a:lnSpc>
              <a:spcBef>
                <a:spcPct val="0"/>
              </a:spcBef>
              <a:spcAft>
                <a:spcPct val="15000"/>
              </a:spcAft>
              <a:buChar char="•"/>
            </a:pPr>
            <a:r>
              <a:rPr lang="en-US" sz="1400" kern="1200"/>
              <a:t>A static address allocated from the subnet address pool and is internal-facing only. The number is only limited  by the number of addresses assigned to the subnet address pool. This is implemented as a           DHCP reservation</a:t>
            </a:r>
          </a:p>
          <a:p>
            <a:pPr marL="114300" lvl="1" indent="-114300" algn="l" defTabSz="622300">
              <a:lnSpc>
                <a:spcPct val="90000"/>
              </a:lnSpc>
              <a:spcBef>
                <a:spcPct val="0"/>
              </a:spcBef>
              <a:spcAft>
                <a:spcPct val="15000"/>
              </a:spcAft>
              <a:buChar char="•"/>
            </a:pPr>
            <a:r>
              <a:rPr lang="en-US" sz="1400" b="1" kern="1200"/>
              <a:t>Use only when you need    an internal facing static        IP address</a:t>
            </a:r>
          </a:p>
        </p:txBody>
      </p:sp>
    </p:spTree>
    <p:extLst>
      <p:ext uri="{BB962C8B-B14F-4D97-AF65-F5344CB8AC3E}">
        <p14:creationId xmlns:p14="http://schemas.microsoft.com/office/powerpoint/2010/main" val="1190884771"/>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366168" y="1212851"/>
            <a:ext cx="11702553" cy="1292662"/>
          </a:xfrm>
        </p:spPr>
        <p:txBody>
          <a:bodyPr/>
          <a:lstStyle/>
          <a:p>
            <a:r>
              <a:rPr lang="en-US">
                <a:solidFill>
                  <a:srgbClr val="0078D7"/>
                </a:solidFill>
              </a:rPr>
              <a:t>Azure reserves the first three and the last IP from the pool</a:t>
            </a:r>
          </a:p>
          <a:p>
            <a:r>
              <a:rPr lang="en-US">
                <a:solidFill>
                  <a:srgbClr val="0078D7"/>
                </a:solidFill>
              </a:rPr>
              <a:t>First usable address of a /24 is .4</a:t>
            </a:r>
          </a:p>
        </p:txBody>
      </p:sp>
      <p:sp>
        <p:nvSpPr>
          <p:cNvPr id="5" name="Title 4"/>
          <p:cNvSpPr>
            <a:spLocks noGrp="1"/>
          </p:cNvSpPr>
          <p:nvPr>
            <p:ph type="title"/>
          </p:nvPr>
        </p:nvSpPr>
        <p:spPr/>
        <p:txBody>
          <a:bodyPr/>
          <a:lstStyle/>
          <a:p>
            <a:r>
              <a:rPr lang="en-US"/>
              <a:t>Subnet addresses</a:t>
            </a:r>
          </a:p>
        </p:txBody>
      </p:sp>
    </p:spTree>
    <p:extLst>
      <p:ext uri="{BB962C8B-B14F-4D97-AF65-F5344CB8AC3E}">
        <p14:creationId xmlns:p14="http://schemas.microsoft.com/office/powerpoint/2010/main" val="3786600453"/>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12068719" cy="3619452"/>
          </a:xfrm>
        </p:spPr>
        <p:txBody>
          <a:bodyPr/>
          <a:lstStyle/>
          <a:p>
            <a:r>
              <a:rPr lang="en-US">
                <a:solidFill>
                  <a:srgbClr val="0078D7"/>
                </a:solidFill>
              </a:rPr>
              <a:t>Reserve static public IP addresses from Azure’s pool</a:t>
            </a:r>
          </a:p>
          <a:p>
            <a:r>
              <a:rPr lang="en-US">
                <a:solidFill>
                  <a:srgbClr val="0078D7"/>
                </a:solidFill>
              </a:rPr>
              <a:t>Reusable</a:t>
            </a:r>
          </a:p>
          <a:p>
            <a:r>
              <a:rPr lang="en-US">
                <a:solidFill>
                  <a:srgbClr val="0078D7"/>
                </a:solidFill>
              </a:rPr>
              <a:t>You have control over the IP addresses until you </a:t>
            </a:r>
            <a:br>
              <a:rPr lang="en-US">
                <a:solidFill>
                  <a:srgbClr val="0078D7"/>
                </a:solidFill>
              </a:rPr>
            </a:br>
            <a:r>
              <a:rPr lang="en-US">
                <a:solidFill>
                  <a:srgbClr val="0078D7"/>
                </a:solidFill>
              </a:rPr>
              <a:t>release them</a:t>
            </a:r>
          </a:p>
          <a:p>
            <a:r>
              <a:rPr lang="en-US">
                <a:solidFill>
                  <a:srgbClr val="0078D7"/>
                </a:solidFill>
              </a:rPr>
              <a:t>Assign IPs to different types of objects</a:t>
            </a:r>
          </a:p>
          <a:p>
            <a:endParaRPr lang="en-US">
              <a:solidFill>
                <a:srgbClr val="0078D7"/>
              </a:solidFill>
            </a:endParaRPr>
          </a:p>
        </p:txBody>
      </p:sp>
      <p:sp>
        <p:nvSpPr>
          <p:cNvPr id="2" name="Title 1"/>
          <p:cNvSpPr>
            <a:spLocks noGrp="1"/>
          </p:cNvSpPr>
          <p:nvPr>
            <p:ph type="title"/>
          </p:nvPr>
        </p:nvSpPr>
        <p:spPr/>
        <p:txBody>
          <a:bodyPr/>
          <a:lstStyle/>
          <a:p>
            <a:r>
              <a:rPr lang="da-DK"/>
              <a:t>IP reservation</a:t>
            </a:r>
          </a:p>
        </p:txBody>
      </p:sp>
    </p:spTree>
    <p:extLst>
      <p:ext uri="{BB962C8B-B14F-4D97-AF65-F5344CB8AC3E}">
        <p14:creationId xmlns:p14="http://schemas.microsoft.com/office/powerpoint/2010/main" val="39085559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network connectivity</a:t>
            </a:r>
          </a:p>
        </p:txBody>
      </p:sp>
    </p:spTree>
    <p:extLst>
      <p:ext uri="{BB962C8B-B14F-4D97-AF65-F5344CB8AC3E}">
        <p14:creationId xmlns:p14="http://schemas.microsoft.com/office/powerpoint/2010/main" val="1438078802"/>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6092801" y="1211555"/>
            <a:ext cx="6105580" cy="5585072"/>
            <a:chOff x="6093579" y="1211263"/>
            <a:chExt cx="6106359" cy="5585785"/>
          </a:xfrm>
        </p:grpSpPr>
        <p:sp>
          <p:nvSpPr>
            <p:cNvPr id="167" name="Rectangle 166"/>
            <p:cNvSpPr/>
            <p:nvPr/>
          </p:nvSpPr>
          <p:spPr bwMode="auto">
            <a:xfrm>
              <a:off x="6227576" y="1211263"/>
              <a:ext cx="5972362" cy="5585785"/>
            </a:xfrm>
            <a:prstGeom prst="rect">
              <a:avLst/>
            </a:prstGeom>
            <a:solidFill>
              <a:schemeClr val="bg2">
                <a:alpha val="45000"/>
              </a:schemeClr>
            </a:solid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8" tIns="146284" rIns="182858" bIns="146284" numCol="1" spcCol="0" rtlCol="0" fromWordArt="0" anchor="t" anchorCtr="0" forceAA="0" compatLnSpc="1">
              <a:prstTxWarp prst="textNoShape">
                <a:avLst/>
              </a:prstTxWarp>
              <a:noAutofit/>
            </a:bodyPr>
            <a:lstStyle/>
            <a:p>
              <a:pPr defTabSz="913985" fontAlgn="base">
                <a:lnSpc>
                  <a:spcPct val="90000"/>
                </a:lnSpc>
                <a:spcBef>
                  <a:spcPct val="0"/>
                </a:spcBef>
                <a:spcAft>
                  <a:spcPct val="0"/>
                </a:spcAft>
              </a:pPr>
              <a:endParaRPr lang="en-US" sz="3200" b="1" spc="-51">
                <a:solidFill>
                  <a:schemeClr val="tx1"/>
                </a:solidFill>
                <a:latin typeface="Segoe UI Light"/>
              </a:endParaRPr>
            </a:p>
          </p:txBody>
        </p:sp>
        <p:sp>
          <p:nvSpPr>
            <p:cNvPr id="81" name="Content Placeholder 1"/>
            <p:cNvSpPr txBox="1">
              <a:spLocks/>
            </p:cNvSpPr>
            <p:nvPr/>
          </p:nvSpPr>
          <p:spPr bwMode="gray">
            <a:xfrm>
              <a:off x="6227576" y="5107355"/>
              <a:ext cx="5972362" cy="1502142"/>
            </a:xfrm>
            <a:prstGeom prst="rect">
              <a:avLst/>
            </a:prstGeom>
          </p:spPr>
          <p:txBody>
            <a:bodyPr wrap="square">
              <a:spAutoFit/>
            </a:bodyPr>
            <a:lstStyle>
              <a:lvl1pPr marL="0" indent="0" algn="l" defTabSz="914400" rtl="0" eaLnBrk="1" latinLnBrk="0" hangingPunct="1">
                <a:lnSpc>
                  <a:spcPct val="100000"/>
                </a:lnSpc>
                <a:spcBef>
                  <a:spcPts val="0"/>
                </a:spcBef>
                <a:spcAft>
                  <a:spcPts val="800"/>
                </a:spcAft>
                <a:buFont typeface="Arial" pitchFamily="34" charset="0"/>
                <a:buNone/>
                <a:defRPr sz="20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1200"/>
                </a:spcAft>
                <a:buFont typeface="Arial" pitchFamily="34" charset="0"/>
                <a:buNone/>
                <a:defRPr sz="2000" kern="1200">
                  <a:solidFill>
                    <a:schemeClr val="bg2"/>
                  </a:solidFill>
                  <a:latin typeface="+mn-lt"/>
                  <a:ea typeface="+mn-ea"/>
                  <a:cs typeface="+mn-cs"/>
                </a:defRPr>
              </a:lvl2pPr>
              <a:lvl3pPr marL="228600" indent="-228600" algn="l" defTabSz="914400" rtl="0" eaLnBrk="1" latinLnBrk="0" hangingPunct="1">
                <a:lnSpc>
                  <a:spcPct val="100000"/>
                </a:lnSpc>
                <a:spcBef>
                  <a:spcPts val="0"/>
                </a:spcBef>
                <a:buSzPct val="80000"/>
                <a:buFont typeface="Arial" pitchFamily="34" charset="0"/>
                <a:buChar char="•"/>
                <a:defRPr sz="2000" kern="1200">
                  <a:solidFill>
                    <a:schemeClr val="bg2"/>
                  </a:solidFill>
                  <a:latin typeface="+mn-lt"/>
                  <a:ea typeface="+mn-ea"/>
                  <a:cs typeface="+mn-cs"/>
                </a:defRPr>
              </a:lvl3pPr>
              <a:lvl4pPr marL="458788" indent="-228600" algn="l" defTabSz="914400" rtl="0" eaLnBrk="1" latinLnBrk="0" hangingPunct="1">
                <a:lnSpc>
                  <a:spcPct val="100000"/>
                </a:lnSpc>
                <a:spcBef>
                  <a:spcPts val="0"/>
                </a:spcBef>
                <a:buSzPct val="80000"/>
                <a:buFont typeface="Arial" pitchFamily="34" charset="0"/>
                <a:buChar char="–"/>
                <a:defRPr sz="1800" kern="1200">
                  <a:solidFill>
                    <a:schemeClr val="bg2"/>
                  </a:solidFill>
                  <a:latin typeface="+mn-lt"/>
                  <a:ea typeface="+mn-ea"/>
                  <a:cs typeface="+mn-cs"/>
                </a:defRPr>
              </a:lvl4pPr>
              <a:lvl5pPr marL="688975" indent="-228600" algn="l" defTabSz="914400" rtl="0" eaLnBrk="1" latinLnBrk="0" hangingPunct="1">
                <a:lnSpc>
                  <a:spcPct val="100000"/>
                </a:lnSpc>
                <a:spcBef>
                  <a:spcPts val="0"/>
                </a:spcBef>
                <a:buSzPct val="80000"/>
                <a:buFont typeface="Arial" pitchFamily="34" charset="0"/>
                <a:buChar char="•"/>
                <a:defRPr sz="160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019752">
                <a:spcAft>
                  <a:spcPts val="0"/>
                </a:spcAft>
              </a:pPr>
              <a:r>
                <a:rPr lang="en-US" sz="2800" b="0">
                  <a:ln w="0"/>
                  <a:solidFill>
                    <a:schemeClr val="tx1"/>
                  </a:solidFill>
                  <a:cs typeface="Segoe UI" panose="020B0502040204020203" pitchFamily="34" charset="0"/>
                </a:rPr>
                <a:t>Cloud on your WAN</a:t>
              </a:r>
            </a:p>
            <a:p>
              <a:pPr marL="171429" lvl="1" indent="-171429" defTabSz="932626">
                <a:lnSpc>
                  <a:spcPct val="90000"/>
                </a:lnSpc>
                <a:spcBef>
                  <a:spcPts val="600"/>
                </a:spcBef>
                <a:spcAft>
                  <a:spcPts val="0"/>
                </a:spcAft>
                <a:buClr>
                  <a:srgbClr val="FFFFFF"/>
                </a:buClr>
                <a:buSzPct val="100000"/>
                <a:buBlip>
                  <a:blip r:embed="rId3"/>
                </a:buBlip>
              </a:pPr>
              <a:r>
                <a:rPr lang="en-US" sz="1800">
                  <a:solidFill>
                    <a:schemeClr val="tx1"/>
                  </a:solidFill>
                </a:rPr>
                <a:t>Traffic flows directly from customer WAN to Microsoft</a:t>
              </a:r>
            </a:p>
            <a:p>
              <a:pPr marL="171429" lvl="1" indent="-171429" defTabSz="932626">
                <a:lnSpc>
                  <a:spcPct val="90000"/>
                </a:lnSpc>
                <a:spcBef>
                  <a:spcPts val="600"/>
                </a:spcBef>
                <a:spcAft>
                  <a:spcPts val="0"/>
                </a:spcAft>
                <a:buClr>
                  <a:srgbClr val="FFFFFF"/>
                </a:buClr>
                <a:buSzPct val="100000"/>
                <a:buBlip>
                  <a:blip r:embed="rId3"/>
                </a:buBlip>
              </a:pPr>
              <a:r>
                <a:rPr lang="en-US" sz="1800">
                  <a:solidFill>
                    <a:schemeClr val="tx1"/>
                  </a:solidFill>
                </a:rPr>
                <a:t>Reduces complexity</a:t>
              </a:r>
            </a:p>
            <a:p>
              <a:pPr marL="171429" lvl="1" indent="-171429" defTabSz="932626">
                <a:lnSpc>
                  <a:spcPct val="90000"/>
                </a:lnSpc>
                <a:spcBef>
                  <a:spcPts val="600"/>
                </a:spcBef>
                <a:spcAft>
                  <a:spcPts val="0"/>
                </a:spcAft>
                <a:buClr>
                  <a:srgbClr val="FFFFFF"/>
                </a:buClr>
                <a:buSzPct val="100000"/>
                <a:buBlip>
                  <a:blip r:embed="rId3"/>
                </a:buBlip>
              </a:pPr>
              <a:r>
                <a:rPr lang="en-US" sz="1800">
                  <a:solidFill>
                    <a:schemeClr val="tx1"/>
                  </a:solidFill>
                </a:rPr>
                <a:t>Lower latency, higher bandwidth and higher availability</a:t>
              </a:r>
            </a:p>
          </p:txBody>
        </p:sp>
        <p:sp>
          <p:nvSpPr>
            <p:cNvPr id="116" name="Freeform 5"/>
            <p:cNvSpPr>
              <a:spLocks noEditPoints="1"/>
            </p:cNvSpPr>
            <p:nvPr/>
          </p:nvSpPr>
          <p:spPr bwMode="black">
            <a:xfrm>
              <a:off x="6956077" y="2007733"/>
              <a:ext cx="773138" cy="1190497"/>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a:noFill/>
            </a:ln>
            <a:extLst/>
          </p:spPr>
          <p:txBody>
            <a:bodyPr vert="horz" wrap="square" lIns="91428" tIns="45714" rIns="91428" bIns="45714" numCol="1" anchor="t" anchorCtr="0" compatLnSpc="1">
              <a:prstTxWarp prst="textNoShape">
                <a:avLst/>
              </a:prstTxWarp>
            </a:bodyPr>
            <a:lstStyle/>
            <a:p>
              <a:pPr defTabSz="932387"/>
              <a:endParaRPr lang="en-US"/>
            </a:p>
          </p:txBody>
        </p:sp>
        <p:sp>
          <p:nvSpPr>
            <p:cNvPr id="117" name="Freeform 5"/>
            <p:cNvSpPr>
              <a:spLocks noEditPoints="1"/>
            </p:cNvSpPr>
            <p:nvPr/>
          </p:nvSpPr>
          <p:spPr bwMode="black">
            <a:xfrm>
              <a:off x="8204309" y="1307345"/>
              <a:ext cx="773138" cy="1190497"/>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a:noFill/>
            </a:ln>
            <a:extLst/>
          </p:spPr>
          <p:txBody>
            <a:bodyPr vert="horz" wrap="square" lIns="91428" tIns="45714" rIns="91428" bIns="45714" numCol="1" anchor="t" anchorCtr="0" compatLnSpc="1">
              <a:prstTxWarp prst="textNoShape">
                <a:avLst/>
              </a:prstTxWarp>
            </a:bodyPr>
            <a:lstStyle/>
            <a:p>
              <a:pPr defTabSz="932387"/>
              <a:endParaRPr lang="en-US"/>
            </a:p>
          </p:txBody>
        </p:sp>
        <p:sp>
          <p:nvSpPr>
            <p:cNvPr id="118" name="Freeform 5"/>
            <p:cNvSpPr>
              <a:spLocks noEditPoints="1"/>
            </p:cNvSpPr>
            <p:nvPr/>
          </p:nvSpPr>
          <p:spPr bwMode="black">
            <a:xfrm>
              <a:off x="6956077" y="3552197"/>
              <a:ext cx="773138" cy="1190497"/>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1"/>
            </a:solidFill>
            <a:ln>
              <a:noFill/>
            </a:ln>
            <a:extLst/>
          </p:spPr>
          <p:txBody>
            <a:bodyPr vert="horz" wrap="square" lIns="91428" tIns="45714" rIns="91428" bIns="45714" numCol="1" anchor="t" anchorCtr="0" compatLnSpc="1">
              <a:prstTxWarp prst="textNoShape">
                <a:avLst/>
              </a:prstTxWarp>
            </a:bodyPr>
            <a:lstStyle/>
            <a:p>
              <a:pPr defTabSz="932387"/>
              <a:endParaRPr lang="en-US"/>
            </a:p>
          </p:txBody>
        </p:sp>
        <p:sp>
          <p:nvSpPr>
            <p:cNvPr id="122" name="Freeform 539"/>
            <p:cNvSpPr>
              <a:spLocks noChangeAspect="1"/>
            </p:cNvSpPr>
            <p:nvPr/>
          </p:nvSpPr>
          <p:spPr bwMode="auto">
            <a:xfrm>
              <a:off x="10319514" y="1648975"/>
              <a:ext cx="1694290" cy="9314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78D7"/>
            </a:solidFill>
            <a:ln>
              <a:solidFill>
                <a:srgbClr val="0078D7"/>
              </a:solidFill>
            </a:ln>
            <a:effectLst>
              <a:softEdge rad="0"/>
            </a:effectLst>
            <a:scene3d>
              <a:camera prst="orthographicFront"/>
              <a:lightRig rig="threePt" dir="t"/>
            </a:scene3d>
            <a:sp3d prstMaterial="matte"/>
            <a:extLst/>
          </p:spPr>
          <p:txBody>
            <a:bodyPr vert="horz" wrap="square" lIns="91428" tIns="45714" rIns="91428" bIns="45714" numCol="1" anchor="t" anchorCtr="0" compatLnSpc="1">
              <a:prstTxWarp prst="textNoShape">
                <a:avLst/>
              </a:prstTxWarp>
            </a:bodyPr>
            <a:lstStyle/>
            <a:p>
              <a:pPr defTabSz="932387"/>
              <a:endParaRPr lang="en-US"/>
            </a:p>
          </p:txBody>
        </p:sp>
        <p:sp>
          <p:nvSpPr>
            <p:cNvPr id="123" name="TextBox 122"/>
            <p:cNvSpPr txBox="1"/>
            <p:nvPr/>
          </p:nvSpPr>
          <p:spPr>
            <a:xfrm>
              <a:off x="10561637" y="1956841"/>
              <a:ext cx="1275789" cy="544794"/>
            </a:xfrm>
            <a:prstGeom prst="rect">
              <a:avLst/>
            </a:prstGeom>
            <a:noFill/>
          </p:spPr>
          <p:txBody>
            <a:bodyPr wrap="none" lIns="182858" tIns="146284" rIns="182858" bIns="146284" rtlCol="0">
              <a:spAutoFit/>
            </a:bodyPr>
            <a:lstStyle/>
            <a:p>
              <a:pPr defTabSz="932387">
                <a:lnSpc>
                  <a:spcPct val="90000"/>
                </a:lnSpc>
              </a:pPr>
              <a:r>
                <a:rPr lang="en-US" spc="-51">
                  <a:solidFill>
                    <a:schemeClr val="bg1"/>
                  </a:solidFill>
                  <a:effectLst>
                    <a:outerShdw blurRad="38100" dist="38100" dir="2700000" algn="tl">
                      <a:srgbClr val="000000">
                        <a:alpha val="43137"/>
                      </a:srgbClr>
                    </a:outerShdw>
                  </a:effectLst>
                </a:rPr>
                <a:t>Microsoft</a:t>
              </a:r>
            </a:p>
          </p:txBody>
        </p:sp>
        <p:sp>
          <p:nvSpPr>
            <p:cNvPr id="124" name="Oval 123"/>
            <p:cNvSpPr/>
            <p:nvPr/>
          </p:nvSpPr>
          <p:spPr bwMode="auto">
            <a:xfrm>
              <a:off x="8504784" y="2952364"/>
              <a:ext cx="1117050" cy="1117050"/>
            </a:xfrm>
            <a:prstGeom prst="ellipse">
              <a:avLst/>
            </a:prstGeom>
            <a:solidFill>
              <a:schemeClr val="bg1"/>
            </a:solidFill>
            <a:ln w="571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85" fontAlgn="base">
                <a:lnSpc>
                  <a:spcPct val="90000"/>
                </a:lnSpc>
                <a:spcBef>
                  <a:spcPct val="0"/>
                </a:spcBef>
                <a:spcAft>
                  <a:spcPct val="0"/>
                </a:spcAft>
              </a:pPr>
              <a:r>
                <a:rPr lang="en-US" sz="2400" b="1" spc="-51">
                  <a:solidFill>
                    <a:schemeClr val="tx1"/>
                  </a:solidFill>
                </a:rPr>
                <a:t>WAN</a:t>
              </a:r>
            </a:p>
          </p:txBody>
        </p:sp>
        <p:cxnSp>
          <p:nvCxnSpPr>
            <p:cNvPr id="125" name="Straight Arrow Connector 124"/>
            <p:cNvCxnSpPr/>
            <p:nvPr/>
          </p:nvCxnSpPr>
          <p:spPr>
            <a:xfrm flipH="1" flipV="1">
              <a:off x="7771541" y="3057543"/>
              <a:ext cx="691032" cy="252859"/>
            </a:xfrm>
            <a:prstGeom prst="straightConnector1">
              <a:avLst/>
            </a:prstGeom>
            <a:ln w="44450" cap="sq">
              <a:solidFill>
                <a:srgbClr val="0078D7"/>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a:off x="7771427" y="3709717"/>
              <a:ext cx="691146" cy="221096"/>
            </a:xfrm>
            <a:prstGeom prst="straightConnector1">
              <a:avLst/>
            </a:prstGeom>
            <a:ln w="44450" cap="sq">
              <a:solidFill>
                <a:srgbClr val="0078D7"/>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H="1" flipV="1">
              <a:off x="8701319" y="2523441"/>
              <a:ext cx="134421" cy="390828"/>
            </a:xfrm>
            <a:prstGeom prst="straightConnector1">
              <a:avLst/>
            </a:prstGeom>
            <a:ln w="44450" cap="sq">
              <a:solidFill>
                <a:srgbClr val="0078D7"/>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p:nvPr/>
          </p:nvCxnSpPr>
          <p:spPr>
            <a:xfrm flipV="1">
              <a:off x="9570764" y="2604769"/>
              <a:ext cx="808083" cy="529081"/>
            </a:xfrm>
            <a:prstGeom prst="straightConnector1">
              <a:avLst/>
            </a:prstGeom>
            <a:ln w="44450" cap="sq">
              <a:solidFill>
                <a:srgbClr val="0078D7"/>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sp>
          <p:nvSpPr>
            <p:cNvPr id="160" name="TextBox 159"/>
            <p:cNvSpPr txBox="1"/>
            <p:nvPr/>
          </p:nvSpPr>
          <p:spPr>
            <a:xfrm>
              <a:off x="6751914" y="4670295"/>
              <a:ext cx="1218136" cy="544794"/>
            </a:xfrm>
            <a:prstGeom prst="rect">
              <a:avLst/>
            </a:prstGeom>
            <a:noFill/>
          </p:spPr>
          <p:txBody>
            <a:bodyPr wrap="none" lIns="182858" tIns="146284" rIns="182858" bIns="146284" rtlCol="0">
              <a:spAutoFit/>
            </a:bodyPr>
            <a:lstStyle/>
            <a:p>
              <a:pPr defTabSz="932387">
                <a:lnSpc>
                  <a:spcPct val="90000"/>
                </a:lnSpc>
              </a:pPr>
              <a:r>
                <a:rPr lang="en-US" spc="-51"/>
                <a:t>Corp HQ</a:t>
              </a:r>
            </a:p>
          </p:txBody>
        </p:sp>
        <p:sp>
          <p:nvSpPr>
            <p:cNvPr id="161" name="TextBox 160"/>
            <p:cNvSpPr txBox="1"/>
            <p:nvPr/>
          </p:nvSpPr>
          <p:spPr>
            <a:xfrm>
              <a:off x="6093579" y="3104898"/>
              <a:ext cx="1777272" cy="544794"/>
            </a:xfrm>
            <a:prstGeom prst="rect">
              <a:avLst/>
            </a:prstGeom>
            <a:noFill/>
          </p:spPr>
          <p:txBody>
            <a:bodyPr wrap="none" lIns="182858" tIns="146284" rIns="182858" bIns="146284" rtlCol="0">
              <a:spAutoFit/>
            </a:bodyPr>
            <a:lstStyle/>
            <a:p>
              <a:pPr defTabSz="932387">
                <a:lnSpc>
                  <a:spcPct val="90000"/>
                </a:lnSpc>
              </a:pPr>
              <a:r>
                <a:rPr lang="en-US" spc="-51"/>
                <a:t>Branch office 1</a:t>
              </a:r>
            </a:p>
          </p:txBody>
        </p:sp>
        <p:sp>
          <p:nvSpPr>
            <p:cNvPr id="162" name="TextBox 161"/>
            <p:cNvSpPr txBox="1"/>
            <p:nvPr/>
          </p:nvSpPr>
          <p:spPr>
            <a:xfrm>
              <a:off x="6523037" y="1236054"/>
              <a:ext cx="1777272" cy="544794"/>
            </a:xfrm>
            <a:prstGeom prst="rect">
              <a:avLst/>
            </a:prstGeom>
            <a:noFill/>
          </p:spPr>
          <p:txBody>
            <a:bodyPr wrap="none" lIns="182858" tIns="146284" rIns="182858" bIns="146284" rtlCol="0">
              <a:spAutoFit/>
            </a:bodyPr>
            <a:lstStyle/>
            <a:p>
              <a:pPr defTabSz="932387">
                <a:lnSpc>
                  <a:spcPct val="90000"/>
                </a:lnSpc>
              </a:pPr>
              <a:r>
                <a:rPr lang="en-US" spc="-51"/>
                <a:t>Branch office 2</a:t>
              </a:r>
            </a:p>
          </p:txBody>
        </p:sp>
        <p:sp>
          <p:nvSpPr>
            <p:cNvPr id="158" name="Oval 157"/>
            <p:cNvSpPr/>
            <p:nvPr/>
          </p:nvSpPr>
          <p:spPr bwMode="auto">
            <a:xfrm>
              <a:off x="10447377" y="3300873"/>
              <a:ext cx="1348487" cy="1348487"/>
            </a:xfrm>
            <a:prstGeom prst="ellipse">
              <a:avLst/>
            </a:prstGeom>
            <a:solidFill>
              <a:schemeClr val="bg1"/>
            </a:solidFill>
            <a:ln w="571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8" tIns="146284" rIns="182858" bIns="146284" numCol="1" spcCol="0" rtlCol="0" fromWordArt="0" anchor="t" anchorCtr="0" forceAA="0" compatLnSpc="1">
              <a:prstTxWarp prst="textNoShape">
                <a:avLst/>
              </a:prstTxWarp>
              <a:noAutofit/>
            </a:bodyPr>
            <a:lstStyle/>
            <a:p>
              <a:pPr defTabSz="913985" fontAlgn="base">
                <a:lnSpc>
                  <a:spcPct val="90000"/>
                </a:lnSpc>
                <a:spcBef>
                  <a:spcPct val="0"/>
                </a:spcBef>
                <a:spcAft>
                  <a:spcPct val="0"/>
                </a:spcAft>
              </a:pPr>
              <a:endParaRPr lang="en-US" sz="2400" spc="-51">
                <a:solidFill>
                  <a:schemeClr val="tx1"/>
                </a:solidFill>
              </a:endParaRPr>
            </a:p>
          </p:txBody>
        </p:sp>
        <p:sp>
          <p:nvSpPr>
            <p:cNvPr id="159" name="Freeform 61"/>
            <p:cNvSpPr>
              <a:spLocks noChangeAspect="1" noEditPoints="1"/>
            </p:cNvSpPr>
            <p:nvPr/>
          </p:nvSpPr>
          <p:spPr bwMode="auto">
            <a:xfrm>
              <a:off x="10847497" y="3450693"/>
              <a:ext cx="548247" cy="411764"/>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chemeClr val="accent1"/>
            </a:solidFill>
            <a:ln>
              <a:noFill/>
            </a:ln>
            <a:extLst/>
          </p:spPr>
          <p:txBody>
            <a:bodyPr vert="horz" wrap="square" lIns="91428" tIns="45714" rIns="91428" bIns="45714" numCol="1" anchor="t" anchorCtr="0" compatLnSpc="1">
              <a:prstTxWarp prst="textNoShape">
                <a:avLst/>
              </a:prstTxWarp>
            </a:bodyPr>
            <a:lstStyle/>
            <a:p>
              <a:pPr defTabSz="932387"/>
              <a:endParaRPr lang="en-US"/>
            </a:p>
          </p:txBody>
        </p:sp>
        <p:sp>
          <p:nvSpPr>
            <p:cNvPr id="170" name="TextBox 169"/>
            <p:cNvSpPr txBox="1"/>
            <p:nvPr/>
          </p:nvSpPr>
          <p:spPr>
            <a:xfrm>
              <a:off x="10619510" y="3795020"/>
              <a:ext cx="1020430" cy="738717"/>
            </a:xfrm>
            <a:prstGeom prst="rect">
              <a:avLst/>
            </a:prstGeom>
            <a:noFill/>
          </p:spPr>
          <p:txBody>
            <a:bodyPr wrap="none" lIns="182858" tIns="146284" rIns="182858" bIns="146284" rtlCol="0">
              <a:spAutoFit/>
            </a:bodyPr>
            <a:lstStyle/>
            <a:p>
              <a:pPr algn="ctr" defTabSz="932387">
                <a:lnSpc>
                  <a:spcPct val="90000"/>
                </a:lnSpc>
              </a:pPr>
              <a:r>
                <a:rPr lang="en-US" sz="1600" spc="-51"/>
                <a:t>Public </a:t>
              </a:r>
              <a:br>
                <a:rPr lang="en-US" sz="1600" spc="-51"/>
              </a:br>
              <a:r>
                <a:rPr lang="en-US" sz="1600" spc="-51"/>
                <a:t>internet</a:t>
              </a:r>
            </a:p>
          </p:txBody>
        </p:sp>
      </p:grpSp>
      <p:sp>
        <p:nvSpPr>
          <p:cNvPr id="166" name="Chevron 165"/>
          <p:cNvSpPr/>
          <p:nvPr/>
        </p:nvSpPr>
        <p:spPr>
          <a:xfrm>
            <a:off x="5760304" y="3529584"/>
            <a:ext cx="826990" cy="1339104"/>
          </a:xfrm>
          <a:prstGeom prst="chevron">
            <a:avLst/>
          </a:prstGeom>
          <a:solidFill>
            <a:schemeClr val="tx1"/>
          </a:solidFill>
          <a:ln w="127000">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677">
              <a:solidFill>
                <a:schemeClr val="tx1"/>
              </a:solidFill>
            </a:endParaRPr>
          </a:p>
        </p:txBody>
      </p:sp>
      <p:sp>
        <p:nvSpPr>
          <p:cNvPr id="2" name="Title 1"/>
          <p:cNvSpPr>
            <a:spLocks noGrp="1"/>
          </p:cNvSpPr>
          <p:nvPr>
            <p:ph type="title"/>
          </p:nvPr>
        </p:nvSpPr>
        <p:spPr/>
        <p:txBody>
          <a:bodyPr/>
          <a:lstStyle/>
          <a:p>
            <a:r>
              <a:rPr lang="en-US"/>
              <a:t>Connectivity choices – Internet or private</a:t>
            </a:r>
          </a:p>
        </p:txBody>
      </p:sp>
      <p:sp>
        <p:nvSpPr>
          <p:cNvPr id="77" name="Freeform 5"/>
          <p:cNvSpPr>
            <a:spLocks noEditPoints="1"/>
          </p:cNvSpPr>
          <p:nvPr/>
        </p:nvSpPr>
        <p:spPr bwMode="black">
          <a:xfrm>
            <a:off x="695958" y="2007925"/>
            <a:ext cx="773039" cy="1190345"/>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vert="horz" wrap="square" lIns="91428" tIns="45714" rIns="91428" bIns="45714" numCol="1" anchor="t" anchorCtr="0" compatLnSpc="1">
            <a:prstTxWarp prst="textNoShape">
              <a:avLst/>
            </a:prstTxWarp>
          </a:bodyPr>
          <a:lstStyle/>
          <a:p>
            <a:pPr defTabSz="932387"/>
            <a:endParaRPr lang="en-US"/>
          </a:p>
        </p:txBody>
      </p:sp>
      <p:sp>
        <p:nvSpPr>
          <p:cNvPr id="78" name="Freeform 5"/>
          <p:cNvSpPr>
            <a:spLocks noEditPoints="1"/>
          </p:cNvSpPr>
          <p:nvPr/>
        </p:nvSpPr>
        <p:spPr bwMode="black">
          <a:xfrm>
            <a:off x="1802511" y="1307627"/>
            <a:ext cx="773039" cy="1190345"/>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vert="horz" wrap="square" lIns="91428" tIns="45714" rIns="91428" bIns="45714" numCol="1" anchor="t" anchorCtr="0" compatLnSpc="1">
            <a:prstTxWarp prst="textNoShape">
              <a:avLst/>
            </a:prstTxWarp>
          </a:bodyPr>
          <a:lstStyle/>
          <a:p>
            <a:pPr defTabSz="932387"/>
            <a:endParaRPr lang="en-US"/>
          </a:p>
        </p:txBody>
      </p:sp>
      <p:sp>
        <p:nvSpPr>
          <p:cNvPr id="79" name="Freeform 5"/>
          <p:cNvSpPr>
            <a:spLocks noEditPoints="1"/>
          </p:cNvSpPr>
          <p:nvPr/>
        </p:nvSpPr>
        <p:spPr bwMode="black">
          <a:xfrm>
            <a:off x="695958" y="3552193"/>
            <a:ext cx="773039" cy="1190345"/>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chemeClr val="tx2"/>
          </a:solidFill>
          <a:ln>
            <a:noFill/>
          </a:ln>
          <a:extLst/>
        </p:spPr>
        <p:txBody>
          <a:bodyPr vert="horz" wrap="square" lIns="91428" tIns="45714" rIns="91428" bIns="45714" numCol="1" anchor="t" anchorCtr="0" compatLnSpc="1">
            <a:prstTxWarp prst="textNoShape">
              <a:avLst/>
            </a:prstTxWarp>
          </a:bodyPr>
          <a:lstStyle/>
          <a:p>
            <a:pPr defTabSz="932387"/>
            <a:endParaRPr lang="en-US"/>
          </a:p>
        </p:txBody>
      </p:sp>
      <p:sp>
        <p:nvSpPr>
          <p:cNvPr id="80" name="Content Placeholder 1"/>
          <p:cNvSpPr txBox="1">
            <a:spLocks/>
          </p:cNvSpPr>
          <p:nvPr/>
        </p:nvSpPr>
        <p:spPr bwMode="gray">
          <a:xfrm>
            <a:off x="312700" y="5107111"/>
            <a:ext cx="5800123" cy="1477328"/>
          </a:xfrm>
          <a:prstGeom prst="rect">
            <a:avLst/>
          </a:prstGeom>
        </p:spPr>
        <p:txBody>
          <a:bodyPr wrap="square">
            <a:spAutoFit/>
          </a:bodyPr>
          <a:lstStyle>
            <a:lvl1pPr marL="0" indent="0" algn="l" defTabSz="914400" rtl="0" eaLnBrk="1" latinLnBrk="0" hangingPunct="1">
              <a:lnSpc>
                <a:spcPct val="100000"/>
              </a:lnSpc>
              <a:spcBef>
                <a:spcPts val="0"/>
              </a:spcBef>
              <a:spcAft>
                <a:spcPts val="800"/>
              </a:spcAft>
              <a:buFont typeface="Arial" pitchFamily="34" charset="0"/>
              <a:buNone/>
              <a:defRPr sz="2000" b="1" kern="1200">
                <a:solidFill>
                  <a:schemeClr val="tx2"/>
                </a:solidFill>
                <a:latin typeface="+mn-lt"/>
                <a:ea typeface="+mn-ea"/>
                <a:cs typeface="+mn-cs"/>
              </a:defRPr>
            </a:lvl1pPr>
            <a:lvl2pPr marL="0" indent="0" algn="l" defTabSz="914400" rtl="0" eaLnBrk="1" latinLnBrk="0" hangingPunct="1">
              <a:lnSpc>
                <a:spcPct val="100000"/>
              </a:lnSpc>
              <a:spcBef>
                <a:spcPts val="0"/>
              </a:spcBef>
              <a:spcAft>
                <a:spcPts val="1200"/>
              </a:spcAft>
              <a:buFont typeface="Arial" pitchFamily="34" charset="0"/>
              <a:buNone/>
              <a:defRPr sz="2000" kern="1200">
                <a:solidFill>
                  <a:schemeClr val="bg2"/>
                </a:solidFill>
                <a:latin typeface="+mn-lt"/>
                <a:ea typeface="+mn-ea"/>
                <a:cs typeface="+mn-cs"/>
              </a:defRPr>
            </a:lvl2pPr>
            <a:lvl3pPr marL="228600" indent="-228600" algn="l" defTabSz="914400" rtl="0" eaLnBrk="1" latinLnBrk="0" hangingPunct="1">
              <a:lnSpc>
                <a:spcPct val="100000"/>
              </a:lnSpc>
              <a:spcBef>
                <a:spcPts val="0"/>
              </a:spcBef>
              <a:buSzPct val="80000"/>
              <a:buFont typeface="Arial" pitchFamily="34" charset="0"/>
              <a:buChar char="•"/>
              <a:defRPr sz="2000" kern="1200">
                <a:solidFill>
                  <a:schemeClr val="bg2"/>
                </a:solidFill>
                <a:latin typeface="+mn-lt"/>
                <a:ea typeface="+mn-ea"/>
                <a:cs typeface="+mn-cs"/>
              </a:defRPr>
            </a:lvl3pPr>
            <a:lvl4pPr marL="458788" indent="-228600" algn="l" defTabSz="914400" rtl="0" eaLnBrk="1" latinLnBrk="0" hangingPunct="1">
              <a:lnSpc>
                <a:spcPct val="100000"/>
              </a:lnSpc>
              <a:spcBef>
                <a:spcPts val="0"/>
              </a:spcBef>
              <a:buSzPct val="80000"/>
              <a:buFont typeface="Arial" pitchFamily="34" charset="0"/>
              <a:buChar char="–"/>
              <a:defRPr sz="1800" kern="1200">
                <a:solidFill>
                  <a:schemeClr val="bg2"/>
                </a:solidFill>
                <a:latin typeface="+mn-lt"/>
                <a:ea typeface="+mn-ea"/>
                <a:cs typeface="+mn-cs"/>
              </a:defRPr>
            </a:lvl4pPr>
            <a:lvl5pPr marL="688975" indent="-228600" algn="l" defTabSz="914400" rtl="0" eaLnBrk="1" latinLnBrk="0" hangingPunct="1">
              <a:lnSpc>
                <a:spcPct val="100000"/>
              </a:lnSpc>
              <a:spcBef>
                <a:spcPts val="0"/>
              </a:spcBef>
              <a:buSzPct val="80000"/>
              <a:buFont typeface="Arial" pitchFamily="34" charset="0"/>
              <a:buChar char="•"/>
              <a:defRPr sz="1600" kern="1200">
                <a:solidFill>
                  <a:schemeClr val="bg2"/>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1019752">
              <a:spcAft>
                <a:spcPts val="0"/>
              </a:spcAft>
            </a:pPr>
            <a:r>
              <a:rPr lang="en-US" sz="2800" b="0">
                <a:ln w="0"/>
                <a:solidFill>
                  <a:schemeClr val="tx1"/>
                </a:solidFill>
                <a:cs typeface="Segoe UI" panose="020B0502040204020203" pitchFamily="34" charset="0"/>
              </a:rPr>
              <a:t>IPsec VPN over Internet</a:t>
            </a:r>
          </a:p>
          <a:p>
            <a:pPr marL="342900" lvl="1" indent="-342900" defTabSz="932742">
              <a:lnSpc>
                <a:spcPct val="90000"/>
              </a:lnSpc>
              <a:spcBef>
                <a:spcPct val="20000"/>
              </a:spcBef>
              <a:spcAft>
                <a:spcPts val="0"/>
              </a:spcAft>
              <a:buClr>
                <a:schemeClr val="tx1"/>
              </a:buClr>
              <a:buSzPct val="100000"/>
              <a:buFont typeface="Arial" panose="020B0604020202020204" pitchFamily="34" charset="0"/>
              <a:buChar char="•"/>
            </a:pPr>
            <a:r>
              <a:rPr lang="en-US">
                <a:gradFill>
                  <a:gsLst>
                    <a:gs pos="1250">
                      <a:schemeClr val="tx1"/>
                    </a:gs>
                    <a:gs pos="100000">
                      <a:schemeClr val="tx1"/>
                    </a:gs>
                  </a:gsLst>
                  <a:lin ang="5400000" scaled="0"/>
                </a:gradFill>
              </a:rPr>
              <a:t>Encrypted data traverses Internet to reach Azure</a:t>
            </a:r>
          </a:p>
          <a:p>
            <a:pPr marL="342900" lvl="1" indent="-342900" defTabSz="932742">
              <a:lnSpc>
                <a:spcPct val="90000"/>
              </a:lnSpc>
              <a:spcBef>
                <a:spcPct val="20000"/>
              </a:spcBef>
              <a:spcAft>
                <a:spcPts val="0"/>
              </a:spcAft>
              <a:buClr>
                <a:schemeClr val="tx1"/>
              </a:buClr>
              <a:buSzPct val="100000"/>
              <a:buFont typeface="Arial" panose="020B0604020202020204" pitchFamily="34" charset="0"/>
              <a:buChar char="•"/>
            </a:pPr>
            <a:r>
              <a:rPr lang="en-US">
                <a:gradFill>
                  <a:gsLst>
                    <a:gs pos="1250">
                      <a:schemeClr val="tx1"/>
                    </a:gs>
                    <a:gs pos="100000">
                      <a:schemeClr val="tx1"/>
                    </a:gs>
                  </a:gsLst>
                  <a:lin ang="5400000" scaled="0"/>
                </a:gradFill>
              </a:rPr>
              <a:t>Limited bandwidth and higher availability</a:t>
            </a:r>
          </a:p>
        </p:txBody>
      </p:sp>
      <p:sp>
        <p:nvSpPr>
          <p:cNvPr id="85" name="Freeform 539"/>
          <p:cNvSpPr>
            <a:spLocks noChangeAspect="1"/>
          </p:cNvSpPr>
          <p:nvPr/>
        </p:nvSpPr>
        <p:spPr bwMode="auto">
          <a:xfrm>
            <a:off x="4058964" y="1649212"/>
            <a:ext cx="1694075" cy="931380"/>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0078D7"/>
          </a:solidFill>
          <a:ln>
            <a:solidFill>
              <a:srgbClr val="0078D7"/>
            </a:solidFill>
          </a:ln>
          <a:extLst/>
        </p:spPr>
        <p:txBody>
          <a:bodyPr vert="horz" wrap="square" lIns="91428" tIns="45714" rIns="91428" bIns="45714" numCol="1" anchor="t" anchorCtr="0" compatLnSpc="1">
            <a:prstTxWarp prst="textNoShape">
              <a:avLst/>
            </a:prstTxWarp>
          </a:bodyPr>
          <a:lstStyle/>
          <a:p>
            <a:pPr defTabSz="932387"/>
            <a:endParaRPr lang="en-US"/>
          </a:p>
        </p:txBody>
      </p:sp>
      <p:sp>
        <p:nvSpPr>
          <p:cNvPr id="87" name="TextBox 86"/>
          <p:cNvSpPr txBox="1"/>
          <p:nvPr/>
        </p:nvSpPr>
        <p:spPr>
          <a:xfrm>
            <a:off x="4312687" y="1957038"/>
            <a:ext cx="1275626" cy="544724"/>
          </a:xfrm>
          <a:prstGeom prst="rect">
            <a:avLst/>
          </a:prstGeom>
          <a:noFill/>
        </p:spPr>
        <p:txBody>
          <a:bodyPr wrap="none" lIns="182858" tIns="146284" rIns="182858" bIns="146284" rtlCol="0">
            <a:spAutoFit/>
          </a:bodyPr>
          <a:lstStyle/>
          <a:p>
            <a:pPr defTabSz="932387">
              <a:lnSpc>
                <a:spcPct val="90000"/>
              </a:lnSpc>
            </a:pPr>
            <a:r>
              <a:rPr lang="en-US" spc="-51">
                <a:solidFill>
                  <a:schemeClr val="bg1"/>
                </a:solidFill>
                <a:effectLst>
                  <a:outerShdw blurRad="38100" dist="38100" dir="2700000" algn="tl">
                    <a:srgbClr val="000000">
                      <a:alpha val="43137"/>
                    </a:srgbClr>
                  </a:outerShdw>
                </a:effectLst>
              </a:rPr>
              <a:t>Microsoft</a:t>
            </a:r>
          </a:p>
        </p:txBody>
      </p:sp>
      <p:sp>
        <p:nvSpPr>
          <p:cNvPr id="88" name="Oval 87"/>
          <p:cNvSpPr/>
          <p:nvPr/>
        </p:nvSpPr>
        <p:spPr bwMode="auto">
          <a:xfrm>
            <a:off x="2244466" y="2952435"/>
            <a:ext cx="1116907" cy="1116907"/>
          </a:xfrm>
          <a:prstGeom prst="ellipse">
            <a:avLst/>
          </a:prstGeom>
          <a:solidFill>
            <a:schemeClr val="bg1"/>
          </a:solidFill>
          <a:ln w="57150">
            <a:solidFill>
              <a:srgbClr val="00BCF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85" fontAlgn="base">
              <a:lnSpc>
                <a:spcPct val="90000"/>
              </a:lnSpc>
              <a:spcBef>
                <a:spcPct val="0"/>
              </a:spcBef>
              <a:spcAft>
                <a:spcPct val="0"/>
              </a:spcAft>
            </a:pPr>
            <a:r>
              <a:rPr lang="en-US" sz="2400" b="1" spc="-51">
                <a:solidFill>
                  <a:schemeClr val="tx1"/>
                </a:solidFill>
              </a:rPr>
              <a:t>WAN</a:t>
            </a:r>
          </a:p>
        </p:txBody>
      </p:sp>
      <p:cxnSp>
        <p:nvCxnSpPr>
          <p:cNvPr id="89" name="Straight Arrow Connector 88"/>
          <p:cNvCxnSpPr/>
          <p:nvPr/>
        </p:nvCxnSpPr>
        <p:spPr>
          <a:xfrm flipH="1" flipV="1">
            <a:off x="1511318" y="3057599"/>
            <a:ext cx="690944" cy="252827"/>
          </a:xfrm>
          <a:prstGeom prst="straightConnector1">
            <a:avLst/>
          </a:prstGeom>
          <a:ln w="44450" cap="sq">
            <a:solidFill>
              <a:srgbClr val="0078D7"/>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1511203" y="3709690"/>
            <a:ext cx="691059" cy="221068"/>
          </a:xfrm>
          <a:prstGeom prst="straightConnector1">
            <a:avLst/>
          </a:prstGeom>
          <a:ln w="44450" cap="sq">
            <a:solidFill>
              <a:srgbClr val="0078D7"/>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flipH="1" flipV="1">
            <a:off x="2440977" y="2523565"/>
            <a:ext cx="134404" cy="390778"/>
          </a:xfrm>
          <a:prstGeom prst="straightConnector1">
            <a:avLst/>
          </a:prstGeom>
          <a:ln w="44450" cap="sq">
            <a:solidFill>
              <a:srgbClr val="0078D7"/>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endCxn id="129" idx="0"/>
          </p:cNvCxnSpPr>
          <p:nvPr/>
        </p:nvCxnSpPr>
        <p:spPr>
          <a:xfrm flipH="1">
            <a:off x="4913173" y="2581393"/>
            <a:ext cx="1101" cy="1144441"/>
          </a:xfrm>
          <a:prstGeom prst="straightConnector1">
            <a:avLst/>
          </a:prstGeom>
          <a:ln w="57150" cap="sq">
            <a:solidFill>
              <a:srgbClr val="0078D7"/>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3" name="TextBox 162"/>
          <p:cNvSpPr txBox="1"/>
          <p:nvPr/>
        </p:nvSpPr>
        <p:spPr>
          <a:xfrm>
            <a:off x="503452" y="4670147"/>
            <a:ext cx="1217981" cy="544724"/>
          </a:xfrm>
          <a:prstGeom prst="rect">
            <a:avLst/>
          </a:prstGeom>
          <a:noFill/>
          <a:ln>
            <a:noFill/>
          </a:ln>
        </p:spPr>
        <p:txBody>
          <a:bodyPr wrap="none" lIns="182858" tIns="146284" rIns="182858" bIns="146284" rtlCol="0">
            <a:spAutoFit/>
          </a:bodyPr>
          <a:lstStyle/>
          <a:p>
            <a:pPr defTabSz="932387">
              <a:lnSpc>
                <a:spcPct val="90000"/>
              </a:lnSpc>
            </a:pPr>
            <a:r>
              <a:rPr lang="en-US" spc="-51"/>
              <a:t>Corp HQ</a:t>
            </a:r>
          </a:p>
        </p:txBody>
      </p:sp>
      <p:sp>
        <p:nvSpPr>
          <p:cNvPr id="164" name="TextBox 163"/>
          <p:cNvSpPr txBox="1"/>
          <p:nvPr/>
        </p:nvSpPr>
        <p:spPr>
          <a:xfrm>
            <a:off x="182668" y="3121984"/>
            <a:ext cx="1777045" cy="544724"/>
          </a:xfrm>
          <a:prstGeom prst="rect">
            <a:avLst/>
          </a:prstGeom>
          <a:noFill/>
        </p:spPr>
        <p:txBody>
          <a:bodyPr wrap="none" lIns="182858" tIns="146284" rIns="182858" bIns="146284" rtlCol="0">
            <a:spAutoFit/>
          </a:bodyPr>
          <a:lstStyle/>
          <a:p>
            <a:pPr defTabSz="932387">
              <a:lnSpc>
                <a:spcPct val="90000"/>
              </a:lnSpc>
            </a:pPr>
            <a:r>
              <a:rPr lang="en-US" spc="-51"/>
              <a:t>Branch office 1</a:t>
            </a:r>
          </a:p>
        </p:txBody>
      </p:sp>
      <p:sp>
        <p:nvSpPr>
          <p:cNvPr id="165" name="TextBox 164"/>
          <p:cNvSpPr txBox="1"/>
          <p:nvPr/>
        </p:nvSpPr>
        <p:spPr>
          <a:xfrm>
            <a:off x="182668" y="1236345"/>
            <a:ext cx="1821288" cy="544724"/>
          </a:xfrm>
          <a:prstGeom prst="rect">
            <a:avLst/>
          </a:prstGeom>
          <a:noFill/>
        </p:spPr>
        <p:txBody>
          <a:bodyPr wrap="none" lIns="182858" tIns="146284" rIns="182858" bIns="146284" rtlCol="0">
            <a:spAutoFit/>
          </a:bodyPr>
          <a:lstStyle/>
          <a:p>
            <a:pPr defTabSz="932387">
              <a:lnSpc>
                <a:spcPct val="90000"/>
              </a:lnSpc>
            </a:pPr>
            <a:r>
              <a:rPr lang="en-US" spc="-51"/>
              <a:t>Branch office 2</a:t>
            </a:r>
          </a:p>
        </p:txBody>
      </p:sp>
      <p:sp>
        <p:nvSpPr>
          <p:cNvPr id="129" name="Oval 128"/>
          <p:cNvSpPr/>
          <p:nvPr/>
        </p:nvSpPr>
        <p:spPr bwMode="auto">
          <a:xfrm>
            <a:off x="4239017" y="3725834"/>
            <a:ext cx="1348315" cy="1348315"/>
          </a:xfrm>
          <a:prstGeom prst="ellipse">
            <a:avLst/>
          </a:prstGeom>
          <a:solidFill>
            <a:schemeClr val="bg1"/>
          </a:solidFill>
          <a:ln w="571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8" tIns="146284" rIns="182858" bIns="146284" numCol="1" spcCol="0" rtlCol="0" fromWordArt="0" anchor="t" anchorCtr="0" forceAA="0" compatLnSpc="1">
            <a:prstTxWarp prst="textNoShape">
              <a:avLst/>
            </a:prstTxWarp>
            <a:noAutofit/>
          </a:bodyPr>
          <a:lstStyle/>
          <a:p>
            <a:pPr defTabSz="913985" fontAlgn="base">
              <a:lnSpc>
                <a:spcPct val="90000"/>
              </a:lnSpc>
              <a:spcBef>
                <a:spcPct val="0"/>
              </a:spcBef>
              <a:spcAft>
                <a:spcPct val="0"/>
              </a:spcAft>
            </a:pPr>
            <a:endParaRPr lang="en-US" sz="2400" spc="-51">
              <a:solidFill>
                <a:schemeClr val="tx1"/>
              </a:solidFill>
            </a:endParaRPr>
          </a:p>
        </p:txBody>
      </p:sp>
      <p:sp>
        <p:nvSpPr>
          <p:cNvPr id="83" name="Freeform 61"/>
          <p:cNvSpPr>
            <a:spLocks noChangeAspect="1" noEditPoints="1"/>
          </p:cNvSpPr>
          <p:nvPr/>
        </p:nvSpPr>
        <p:spPr bwMode="auto">
          <a:xfrm>
            <a:off x="4639084" y="3878215"/>
            <a:ext cx="548177" cy="411710"/>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chemeClr val="accent1"/>
          </a:solidFill>
          <a:ln>
            <a:noFill/>
          </a:ln>
          <a:extLst/>
        </p:spPr>
        <p:txBody>
          <a:bodyPr vert="horz" wrap="square" lIns="91428" tIns="45714" rIns="91428" bIns="45714" numCol="1" anchor="t" anchorCtr="0" compatLnSpc="1">
            <a:prstTxWarp prst="textNoShape">
              <a:avLst/>
            </a:prstTxWarp>
          </a:bodyPr>
          <a:lstStyle/>
          <a:p>
            <a:pPr defTabSz="932387"/>
            <a:endParaRPr lang="en-US"/>
          </a:p>
        </p:txBody>
      </p:sp>
      <p:sp>
        <p:nvSpPr>
          <p:cNvPr id="84" name="TextBox 83"/>
          <p:cNvSpPr txBox="1"/>
          <p:nvPr/>
        </p:nvSpPr>
        <p:spPr>
          <a:xfrm>
            <a:off x="4411128" y="4222496"/>
            <a:ext cx="1020300" cy="738623"/>
          </a:xfrm>
          <a:prstGeom prst="rect">
            <a:avLst/>
          </a:prstGeom>
          <a:noFill/>
        </p:spPr>
        <p:txBody>
          <a:bodyPr wrap="none" lIns="182858" tIns="146284" rIns="182858" bIns="146284" rtlCol="0">
            <a:spAutoFit/>
          </a:bodyPr>
          <a:lstStyle/>
          <a:p>
            <a:pPr algn="ctr" defTabSz="932387">
              <a:lnSpc>
                <a:spcPct val="90000"/>
              </a:lnSpc>
            </a:pPr>
            <a:r>
              <a:rPr lang="en-US" sz="1600" spc="-51"/>
              <a:t>Public </a:t>
            </a:r>
            <a:br>
              <a:rPr lang="en-US" sz="1600" spc="-51"/>
            </a:br>
            <a:r>
              <a:rPr lang="en-US" sz="1600" spc="-51"/>
              <a:t>internet</a:t>
            </a:r>
          </a:p>
        </p:txBody>
      </p:sp>
      <p:cxnSp>
        <p:nvCxnSpPr>
          <p:cNvPr id="44" name="Straight Arrow Connector 43"/>
          <p:cNvCxnSpPr/>
          <p:nvPr/>
        </p:nvCxnSpPr>
        <p:spPr>
          <a:xfrm flipH="1">
            <a:off x="1493647" y="4411957"/>
            <a:ext cx="2727699" cy="11406"/>
          </a:xfrm>
          <a:prstGeom prst="straightConnector1">
            <a:avLst/>
          </a:prstGeom>
          <a:ln w="57150" cap="sq">
            <a:solidFill>
              <a:srgbClr val="0078D7"/>
            </a:solidFill>
            <a:prstDash val="dash"/>
            <a:headEnd type="triangl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99663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6"/>
                                        </p:tgtEl>
                                        <p:attrNameLst>
                                          <p:attrName>style.visibility</p:attrName>
                                        </p:attrNameLst>
                                      </p:cBhvr>
                                      <p:to>
                                        <p:strVal val="visible"/>
                                      </p:to>
                                    </p:set>
                                    <p:animEffect transition="in" filter="fade">
                                      <p:cBhvr>
                                        <p:cTn id="7" dur="500"/>
                                        <p:tgtEl>
                                          <p:spTgt spid="166"/>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a:t>Connectivity options and hybrid offerings</a:t>
            </a:r>
          </a:p>
        </p:txBody>
      </p:sp>
      <p:sp>
        <p:nvSpPr>
          <p:cNvPr id="111" name="Rectangle 110" hidden="1"/>
          <p:cNvSpPr/>
          <p:nvPr/>
        </p:nvSpPr>
        <p:spPr bwMode="auto">
          <a:xfrm>
            <a:off x="3812983" y="4899041"/>
            <a:ext cx="3748096" cy="2344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4964" tIns="42484" rIns="84964" bIns="42484" numCol="1" rtlCol="0" anchor="ctr" anchorCtr="0" compatLnSpc="1">
            <a:prstTxWarp prst="textNoShape">
              <a:avLst/>
            </a:prstTxWarp>
          </a:bodyPr>
          <a:lstStyle/>
          <a:p>
            <a:pPr algn="ctr" defTabSz="849419" fontAlgn="base">
              <a:spcBef>
                <a:spcPct val="0"/>
              </a:spcBef>
              <a:spcAft>
                <a:spcPct val="0"/>
              </a:spcAft>
            </a:pPr>
            <a:endParaRPr lang="en-US" sz="2677">
              <a:gradFill>
                <a:gsLst>
                  <a:gs pos="0">
                    <a:srgbClr val="FFFFFF"/>
                  </a:gs>
                  <a:gs pos="100000">
                    <a:srgbClr val="FFFFFF"/>
                  </a:gs>
                </a:gsLst>
                <a:lin ang="5400000" scaled="0"/>
              </a:gradFill>
            </a:endParaRPr>
          </a:p>
        </p:txBody>
      </p:sp>
      <p:grpSp>
        <p:nvGrpSpPr>
          <p:cNvPr id="12" name="Group 11"/>
          <p:cNvGrpSpPr/>
          <p:nvPr/>
        </p:nvGrpSpPr>
        <p:grpSpPr>
          <a:xfrm>
            <a:off x="714112" y="1472195"/>
            <a:ext cx="1970980" cy="678280"/>
            <a:chOff x="730546" y="1377448"/>
            <a:chExt cx="1972444" cy="678280"/>
          </a:xfrm>
        </p:grpSpPr>
        <p:sp>
          <p:nvSpPr>
            <p:cNvPr id="11" name="Rectangle 10"/>
            <p:cNvSpPr/>
            <p:nvPr/>
          </p:nvSpPr>
          <p:spPr bwMode="auto">
            <a:xfrm>
              <a:off x="730546" y="1378394"/>
              <a:ext cx="1972444" cy="67733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4"/>
            <p:cNvSpPr/>
            <p:nvPr/>
          </p:nvSpPr>
          <p:spPr bwMode="auto">
            <a:xfrm>
              <a:off x="730546" y="1377448"/>
              <a:ext cx="1947963" cy="678280"/>
            </a:xfrm>
            <a:prstGeom prst="rect">
              <a:avLst/>
            </a:prstGeom>
            <a:noFill/>
            <a:ln>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0" tIns="0" rIns="0" bIns="0" numCol="1" rtlCol="0" anchor="ctr" anchorCtr="0" compatLnSpc="1">
              <a:prstTxWarp prst="textNoShape">
                <a:avLst/>
              </a:prstTxWarp>
              <a:sp3d prstMaterial="matte"/>
            </a:bodyPr>
            <a:lstStyle/>
            <a:p>
              <a:pPr algn="ctr" defTabSz="1242928" fontAlgn="base">
                <a:spcBef>
                  <a:spcPct val="0"/>
                </a:spcBef>
                <a:spcAft>
                  <a:spcPct val="0"/>
                </a:spcAft>
              </a:pPr>
              <a:r>
                <a:rPr lang="en-US" sz="2000" b="1" kern="0">
                  <a:gradFill>
                    <a:gsLst>
                      <a:gs pos="0">
                        <a:srgbClr val="FFFFFF"/>
                      </a:gs>
                      <a:gs pos="100000">
                        <a:srgbClr val="FFFFFF"/>
                      </a:gs>
                    </a:gsLst>
                    <a:lin ang="5400000" scaled="0"/>
                  </a:gradFill>
                  <a:cs typeface="Segoe UI" panose="020B0502040204020203" pitchFamily="34" charset="0"/>
                </a:rPr>
                <a:t>Cloud</a:t>
              </a:r>
            </a:p>
          </p:txBody>
        </p:sp>
      </p:grpSp>
      <p:grpSp>
        <p:nvGrpSpPr>
          <p:cNvPr id="13" name="Group 12"/>
          <p:cNvGrpSpPr/>
          <p:nvPr/>
        </p:nvGrpSpPr>
        <p:grpSpPr>
          <a:xfrm>
            <a:off x="6028676" y="1473140"/>
            <a:ext cx="1941280" cy="677335"/>
            <a:chOff x="6028676" y="1378394"/>
            <a:chExt cx="1941280" cy="677335"/>
          </a:xfrm>
        </p:grpSpPr>
        <p:sp>
          <p:nvSpPr>
            <p:cNvPr id="102" name="Rectangle 101"/>
            <p:cNvSpPr/>
            <p:nvPr/>
          </p:nvSpPr>
          <p:spPr bwMode="auto">
            <a:xfrm>
              <a:off x="6035259" y="1378394"/>
              <a:ext cx="1934697" cy="67733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7"/>
            <p:cNvSpPr/>
            <p:nvPr/>
          </p:nvSpPr>
          <p:spPr bwMode="auto">
            <a:xfrm>
              <a:off x="6028676" y="1378395"/>
              <a:ext cx="1941280" cy="677334"/>
            </a:xfrm>
            <a:prstGeom prst="rect">
              <a:avLst/>
            </a:prstGeom>
            <a:noFill/>
            <a:ln>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242928" fontAlgn="base">
                <a:spcBef>
                  <a:spcPct val="0"/>
                </a:spcBef>
                <a:spcAft>
                  <a:spcPct val="0"/>
                </a:spcAft>
              </a:pPr>
              <a:r>
                <a:rPr lang="en-US" sz="2000" b="1" kern="0">
                  <a:gradFill>
                    <a:gsLst>
                      <a:gs pos="0">
                        <a:srgbClr val="FFFFFF"/>
                      </a:gs>
                      <a:gs pos="100000">
                        <a:srgbClr val="FFFFFF"/>
                      </a:gs>
                    </a:gsLst>
                    <a:lin ang="5400000" scaled="0"/>
                  </a:gradFill>
                  <a:cs typeface="Segoe UI" panose="020B0502040204020203" pitchFamily="34" charset="0"/>
                </a:rPr>
                <a:t>Customer</a:t>
              </a:r>
            </a:p>
          </p:txBody>
        </p:sp>
      </p:grpSp>
      <p:grpSp>
        <p:nvGrpSpPr>
          <p:cNvPr id="14" name="Group 13"/>
          <p:cNvGrpSpPr/>
          <p:nvPr/>
        </p:nvGrpSpPr>
        <p:grpSpPr>
          <a:xfrm>
            <a:off x="8017552" y="1468706"/>
            <a:ext cx="3621291" cy="681769"/>
            <a:chOff x="8017552" y="1378394"/>
            <a:chExt cx="3381493" cy="681769"/>
          </a:xfrm>
        </p:grpSpPr>
        <p:sp>
          <p:nvSpPr>
            <p:cNvPr id="113" name="Rectangle 112"/>
            <p:cNvSpPr/>
            <p:nvPr/>
          </p:nvSpPr>
          <p:spPr bwMode="auto">
            <a:xfrm>
              <a:off x="8017552" y="1378394"/>
              <a:ext cx="3381493" cy="67733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8018456" y="1378394"/>
              <a:ext cx="3379685" cy="681769"/>
            </a:xfrm>
            <a:prstGeom prst="rect">
              <a:avLst/>
            </a:prstGeom>
            <a:noFill/>
            <a:ln>
              <a:noFill/>
              <a:headEnd type="none" w="med" len="med"/>
              <a:tailEnd type="none" w="med" len="med"/>
            </a:ln>
            <a:effectLst/>
          </p:spPr>
          <p:style>
            <a:lnRef idx="0">
              <a:schemeClr val="accent1"/>
            </a:lnRef>
            <a:fillRef idx="3">
              <a:schemeClr val="accent1"/>
            </a:fillRef>
            <a:effectRef idx="3">
              <a:schemeClr val="accent1"/>
            </a:effectRef>
            <a:fontRef idx="minor">
              <a:schemeClr val="lt1"/>
            </a:fontRef>
          </p:style>
          <p:txBody>
            <a:bodyPr vert="horz" wrap="square" lIns="0" tIns="0" rIns="0" bIns="0" numCol="1" rtlCol="0" anchor="ctr" anchorCtr="0" compatLnSpc="1">
              <a:prstTxWarp prst="textNoShape">
                <a:avLst/>
              </a:prstTxWarp>
            </a:bodyPr>
            <a:lstStyle/>
            <a:p>
              <a:pPr algn="ctr" defTabSz="1242928" fontAlgn="base">
                <a:spcBef>
                  <a:spcPct val="0"/>
                </a:spcBef>
                <a:spcAft>
                  <a:spcPct val="0"/>
                </a:spcAft>
              </a:pPr>
              <a:r>
                <a:rPr lang="en-US" sz="2000" b="1" kern="0">
                  <a:gradFill>
                    <a:gsLst>
                      <a:gs pos="0">
                        <a:srgbClr val="FFFFFF"/>
                      </a:gs>
                      <a:gs pos="100000">
                        <a:srgbClr val="FFFFFF"/>
                      </a:gs>
                    </a:gsLst>
                    <a:lin ang="5400000" scaled="0"/>
                  </a:gradFill>
                  <a:cs typeface="Segoe UI" panose="020B0502040204020203" pitchFamily="34" charset="0"/>
                </a:rPr>
                <a:t>Segment and workloads</a:t>
              </a:r>
            </a:p>
          </p:txBody>
        </p:sp>
      </p:grpSp>
      <p:sp>
        <p:nvSpPr>
          <p:cNvPr id="50" name="Rectangle 49"/>
          <p:cNvSpPr/>
          <p:nvPr/>
        </p:nvSpPr>
        <p:spPr>
          <a:xfrm>
            <a:off x="714112" y="4008980"/>
            <a:ext cx="10924731" cy="9193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400">
              <a:solidFill>
                <a:srgbClr val="FFFFFF"/>
              </a:solidFill>
              <a:cs typeface="Segoe UI" panose="020B0502040204020203" pitchFamily="34" charset="0"/>
            </a:endParaRPr>
          </a:p>
        </p:txBody>
      </p:sp>
      <p:sp>
        <p:nvSpPr>
          <p:cNvPr id="53" name="Freeform 52"/>
          <p:cNvSpPr/>
          <p:nvPr/>
        </p:nvSpPr>
        <p:spPr>
          <a:xfrm rot="5400000">
            <a:off x="6551417" y="3486244"/>
            <a:ext cx="918919" cy="1964395"/>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3046224" tIns="38077" rIns="76151" bIns="38077" rtlCol="0" anchor="ctr"/>
          <a:lstStyle/>
          <a:p>
            <a:pPr marL="239605" indent="-239605" defTabSz="475888">
              <a:lnSpc>
                <a:spcPct val="90000"/>
              </a:lnSpc>
              <a:spcBef>
                <a:spcPct val="20000"/>
              </a:spcBef>
              <a:buSzPct val="90000"/>
              <a:buBlip>
                <a:blip r:embed="rId3"/>
              </a:buBlip>
            </a:pPr>
            <a:endParaRPr lang="en-US" sz="240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54" name="Freeform 53"/>
          <p:cNvSpPr/>
          <p:nvPr/>
        </p:nvSpPr>
        <p:spPr>
          <a:xfrm rot="5400000">
            <a:off x="1236854" y="3486244"/>
            <a:ext cx="918921" cy="1964395"/>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bg2"/>
          </a:solidFill>
          <a:ln w="12700" cap="flat" cmpd="thickThin" algn="ctr">
            <a:noFill/>
            <a:prstDash val="solid"/>
          </a:ln>
          <a:effectLst/>
        </p:spPr>
        <p:txBody>
          <a:bodyPr lIns="3046224" tIns="38077" rIns="76151" bIns="38077" rtlCol="0" anchor="ctr"/>
          <a:lstStyle/>
          <a:p>
            <a:pPr marL="239605" indent="-239605" defTabSz="475888">
              <a:lnSpc>
                <a:spcPct val="90000"/>
              </a:lnSpc>
              <a:spcBef>
                <a:spcPct val="20000"/>
              </a:spcBef>
              <a:buSzPct val="90000"/>
              <a:buBlip>
                <a:blip r:embed="rId3"/>
              </a:buBlip>
            </a:pPr>
            <a:endParaRPr lang="en-US" sz="240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71" name="Rectangle 70"/>
          <p:cNvSpPr/>
          <p:nvPr/>
        </p:nvSpPr>
        <p:spPr>
          <a:xfrm>
            <a:off x="3166876" y="4241684"/>
            <a:ext cx="2425805" cy="467780"/>
          </a:xfrm>
          <a:prstGeom prst="rect">
            <a:avLst/>
          </a:prstGeom>
        </p:spPr>
        <p:txBody>
          <a:bodyPr wrap="square" lIns="121877" tIns="60940" rIns="121877" bIns="60940">
            <a:spAutoFit/>
          </a:bodyPr>
          <a:lstStyle/>
          <a:p>
            <a:pPr algn="ctr" defTabSz="475968" fontAlgn="base">
              <a:lnSpc>
                <a:spcPct val="80000"/>
              </a:lnSpc>
            </a:pPr>
            <a:r>
              <a:rPr lang="en-US" sz="1400">
                <a:solidFill>
                  <a:srgbClr val="FFFFFF"/>
                </a:solidFill>
                <a:cs typeface="Segoe UI" panose="020B0502040204020203" pitchFamily="34" charset="0"/>
              </a:rPr>
              <a:t>Secure site-to-site </a:t>
            </a:r>
          </a:p>
          <a:p>
            <a:pPr algn="ctr" defTabSz="475968" fontAlgn="base">
              <a:lnSpc>
                <a:spcPct val="80000"/>
              </a:lnSpc>
            </a:pPr>
            <a:r>
              <a:rPr lang="en-US" sz="1400">
                <a:solidFill>
                  <a:srgbClr val="FFFFFF"/>
                </a:solidFill>
                <a:cs typeface="Segoe UI" panose="020B0502040204020203" pitchFamily="34" charset="0"/>
              </a:rPr>
              <a:t>VPN connectivity</a:t>
            </a:r>
          </a:p>
        </p:txBody>
      </p:sp>
      <p:sp>
        <p:nvSpPr>
          <p:cNvPr id="115" name="Rectangle 77"/>
          <p:cNvSpPr/>
          <p:nvPr/>
        </p:nvSpPr>
        <p:spPr>
          <a:xfrm>
            <a:off x="8011875" y="4010598"/>
            <a:ext cx="3071106" cy="615513"/>
          </a:xfrm>
          <a:prstGeom prst="rect">
            <a:avLst/>
          </a:prstGeom>
          <a:ln>
            <a:noFill/>
          </a:ln>
        </p:spPr>
        <p:txBody>
          <a:bodyPr wrap="square" lIns="182858" tIns="146284" rIns="182858" bIns="146284">
            <a:spAutoFit/>
          </a:bodyPr>
          <a:lstStyle/>
          <a:p>
            <a:pPr marL="171429" indent="-171429" defTabSz="475968" fontAlgn="base">
              <a:lnSpc>
                <a:spcPct val="80000"/>
              </a:lnSpc>
              <a:buFont typeface="Arial" pitchFamily="34" charset="0"/>
              <a:buChar char="•"/>
            </a:pPr>
            <a:r>
              <a:rPr lang="en-US" sz="1300" b="1">
                <a:solidFill>
                  <a:srgbClr val="FFFFFF"/>
                </a:solidFill>
                <a:cs typeface="Segoe UI" panose="020B0502040204020203" pitchFamily="34" charset="0"/>
              </a:rPr>
              <a:t>SMB &amp; enterprises</a:t>
            </a:r>
          </a:p>
          <a:p>
            <a:pPr marL="171429" indent="-171429" defTabSz="475968" fontAlgn="base">
              <a:lnSpc>
                <a:spcPct val="80000"/>
              </a:lnSpc>
              <a:buFont typeface="Arial" pitchFamily="34" charset="0"/>
              <a:buChar char="•"/>
            </a:pPr>
            <a:r>
              <a:rPr lang="en-US" sz="1300">
                <a:solidFill>
                  <a:srgbClr val="FFFFFF"/>
                </a:solidFill>
                <a:cs typeface="Segoe UI" panose="020B0502040204020203" pitchFamily="34" charset="0"/>
              </a:rPr>
              <a:t>Connect to Azure compute</a:t>
            </a:r>
          </a:p>
        </p:txBody>
      </p:sp>
      <p:grpSp>
        <p:nvGrpSpPr>
          <p:cNvPr id="17" name="Group 16"/>
          <p:cNvGrpSpPr/>
          <p:nvPr/>
        </p:nvGrpSpPr>
        <p:grpSpPr>
          <a:xfrm>
            <a:off x="1258380" y="4067568"/>
            <a:ext cx="723739" cy="669202"/>
            <a:chOff x="1258380" y="4078857"/>
            <a:chExt cx="723739" cy="669202"/>
          </a:xfrm>
        </p:grpSpPr>
        <p:grpSp>
          <p:nvGrpSpPr>
            <p:cNvPr id="55" name="Group 54"/>
            <p:cNvGrpSpPr/>
            <p:nvPr/>
          </p:nvGrpSpPr>
          <p:grpSpPr>
            <a:xfrm>
              <a:off x="1258380" y="4078857"/>
              <a:ext cx="525921" cy="626552"/>
              <a:chOff x="5293615" y="2178868"/>
              <a:chExt cx="1189325" cy="1488408"/>
            </a:xfrm>
          </p:grpSpPr>
          <p:pic>
            <p:nvPicPr>
              <p:cNvPr id="77" name="Picture 2"/>
              <p:cNvPicPr>
                <a:picLocks noChangeAspect="1" noChangeArrowheads="1"/>
              </p:cNvPicPr>
              <p:nvPr/>
            </p:nvPicPr>
            <p:blipFill>
              <a:blip r:embed="rId4" cstate="screen">
                <a:lum bright="100000" contrast="100000"/>
                <a:extLst>
                  <a:ext uri="{28A0092B-C50C-407E-A947-70E740481C1C}">
                    <a14:useLocalDpi xmlns:a14="http://schemas.microsoft.com/office/drawing/2010/main"/>
                  </a:ext>
                </a:extLst>
              </a:blip>
              <a:srcRect/>
              <a:stretch>
                <a:fillRect/>
              </a:stretch>
            </p:blipFill>
            <p:spPr bwMode="auto">
              <a:xfrm>
                <a:off x="5293615" y="2178868"/>
                <a:ext cx="1178385" cy="1079716"/>
              </a:xfrm>
              <a:prstGeom prst="rect">
                <a:avLst/>
              </a:prstGeom>
              <a:noFill/>
              <a:ln w="9525">
                <a:noFill/>
                <a:miter lim="800000"/>
                <a:headEnd/>
                <a:tailEnd/>
              </a:ln>
              <a:effectLst/>
            </p:spPr>
          </p:pic>
          <p:sp>
            <p:nvSpPr>
              <p:cNvPr id="78" name="Isosceles Triangle 77"/>
              <p:cNvSpPr/>
              <p:nvPr/>
            </p:nvSpPr>
            <p:spPr bwMode="auto">
              <a:xfrm rot="9180217">
                <a:off x="5900777" y="2938035"/>
                <a:ext cx="582163" cy="729241"/>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24" tIns="45711" rIns="91424" bIns="45711" numCol="1" rtlCol="0" anchor="ctr" anchorCtr="0" compatLnSpc="1">
                <a:prstTxWarp prst="textNoShape">
                  <a:avLst/>
                </a:prstTxWarp>
              </a:bodyPr>
              <a:lstStyle/>
              <a:p>
                <a:pPr algn="ctr" defTabSz="571156">
                  <a:defRPr/>
                </a:pPr>
                <a:endParaRPr lang="en-US" sz="1400" kern="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grpSp>
        <p:sp>
          <p:nvSpPr>
            <p:cNvPr id="59" name="Freeform 539"/>
            <p:cNvSpPr>
              <a:spLocks noChangeAspect="1"/>
            </p:cNvSpPr>
            <p:nvPr/>
          </p:nvSpPr>
          <p:spPr bwMode="auto">
            <a:xfrm>
              <a:off x="1545492" y="4538621"/>
              <a:ext cx="436627" cy="209438"/>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28" tIns="45714" rIns="91428" bIns="45714" numCol="1" anchor="t" anchorCtr="0" compatLnSpc="1">
              <a:prstTxWarp prst="textNoShape">
                <a:avLst/>
              </a:prstTxWarp>
            </a:bodyPr>
            <a:lstStyle/>
            <a:p>
              <a:pPr defTabSz="932387"/>
              <a:endParaRPr lang="en-US" sz="2400">
                <a:solidFill>
                  <a:srgbClr val="505050"/>
                </a:solidFill>
                <a:cs typeface="Segoe UI" panose="020B0502040204020203" pitchFamily="34" charset="0"/>
              </a:endParaRPr>
            </a:p>
          </p:txBody>
        </p:sp>
      </p:grpSp>
      <p:pic>
        <p:nvPicPr>
          <p:cNvPr id="67" name="Picture 2"/>
          <p:cNvPicPr>
            <a:picLocks noChangeAspect="1" noChangeArrowheads="1"/>
          </p:cNvPicPr>
          <p:nvPr/>
        </p:nvPicPr>
        <p:blipFill>
          <a:blip r:embed="rId5" cstate="screen">
            <a:lum bright="100000" contrast="100000"/>
            <a:extLst>
              <a:ext uri="{28A0092B-C50C-407E-A947-70E740481C1C}">
                <a14:useLocalDpi xmlns:a14="http://schemas.microsoft.com/office/drawing/2010/main"/>
              </a:ext>
            </a:extLst>
          </a:blip>
          <a:srcRect/>
          <a:stretch>
            <a:fillRect/>
          </a:stretch>
        </p:blipFill>
        <p:spPr bwMode="auto">
          <a:xfrm>
            <a:off x="6579705" y="3926488"/>
            <a:ext cx="962641" cy="1026069"/>
          </a:xfrm>
          <a:prstGeom prst="rect">
            <a:avLst/>
          </a:prstGeom>
          <a:noFill/>
          <a:ln w="9525">
            <a:noFill/>
            <a:miter lim="800000"/>
            <a:headEnd/>
            <a:tailEnd/>
          </a:ln>
          <a:effectLst/>
        </p:spPr>
      </p:pic>
      <p:sp>
        <p:nvSpPr>
          <p:cNvPr id="51" name="Rectangle 50"/>
          <p:cNvSpPr/>
          <p:nvPr/>
        </p:nvSpPr>
        <p:spPr>
          <a:xfrm>
            <a:off x="714112" y="3080899"/>
            <a:ext cx="10924731" cy="91549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400">
              <a:solidFill>
                <a:srgbClr val="FFFFFF"/>
              </a:solidFill>
              <a:cs typeface="Segoe UI" panose="020B0502040204020203" pitchFamily="34" charset="0"/>
            </a:endParaRPr>
          </a:p>
        </p:txBody>
      </p:sp>
      <p:sp>
        <p:nvSpPr>
          <p:cNvPr id="98" name="Freeform 97"/>
          <p:cNvSpPr/>
          <p:nvPr/>
        </p:nvSpPr>
        <p:spPr>
          <a:xfrm rot="5400000">
            <a:off x="6552712" y="2556864"/>
            <a:ext cx="916325" cy="1964395"/>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3046224" tIns="38077" rIns="76151" bIns="38077" rtlCol="0" anchor="ctr"/>
          <a:lstStyle/>
          <a:p>
            <a:pPr marL="239605" indent="-239605" defTabSz="475888">
              <a:lnSpc>
                <a:spcPct val="90000"/>
              </a:lnSpc>
              <a:spcBef>
                <a:spcPct val="20000"/>
              </a:spcBef>
              <a:buSzPct val="90000"/>
              <a:buBlip>
                <a:blip r:embed="rId3"/>
              </a:buBlip>
            </a:pPr>
            <a:endParaRPr lang="en-US" sz="240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101" name="Freeform 100"/>
          <p:cNvSpPr/>
          <p:nvPr/>
        </p:nvSpPr>
        <p:spPr>
          <a:xfrm rot="5400000">
            <a:off x="1238567" y="2556441"/>
            <a:ext cx="915488" cy="1964395"/>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bg2"/>
          </a:solidFill>
          <a:ln w="12700" cap="flat" cmpd="thickThin" algn="ctr">
            <a:noFill/>
            <a:prstDash val="solid"/>
          </a:ln>
          <a:effectLst/>
        </p:spPr>
        <p:txBody>
          <a:bodyPr lIns="3046224" tIns="38077" rIns="76151" bIns="38077" rtlCol="0" anchor="ctr"/>
          <a:lstStyle/>
          <a:p>
            <a:pPr marL="239605" indent="-239605" defTabSz="475888">
              <a:lnSpc>
                <a:spcPct val="90000"/>
              </a:lnSpc>
              <a:spcBef>
                <a:spcPct val="20000"/>
              </a:spcBef>
              <a:buSzPct val="90000"/>
              <a:buBlip>
                <a:blip r:embed="rId3"/>
              </a:buBlip>
            </a:pPr>
            <a:endParaRPr lang="en-US" sz="240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103" name="Picture 6" descr="\\magnum\Projects\Microsoft\Cloud Power FY12\Design\Icons\PNGs\Server_2.png"/>
          <p:cNvPicPr>
            <a:picLocks noChangeAspect="1" noChangeArrowheads="1"/>
          </p:cNvPicPr>
          <p:nvPr/>
        </p:nvPicPr>
        <p:blipFill>
          <a:blip r:embed="rId6" cstate="screen">
            <a:lum bright="100000"/>
            <a:extLst>
              <a:ext uri="{28A0092B-C50C-407E-A947-70E740481C1C}">
                <a14:useLocalDpi xmlns:a14="http://schemas.microsoft.com/office/drawing/2010/main"/>
              </a:ext>
            </a:extLst>
          </a:blip>
          <a:srcRect/>
          <a:stretch>
            <a:fillRect/>
          </a:stretch>
        </p:blipFill>
        <p:spPr bwMode="auto">
          <a:xfrm>
            <a:off x="6606040" y="3080892"/>
            <a:ext cx="809673" cy="941885"/>
          </a:xfrm>
          <a:prstGeom prst="rect">
            <a:avLst/>
          </a:prstGeom>
          <a:noFill/>
          <a:ln>
            <a:noFill/>
          </a:ln>
        </p:spPr>
      </p:pic>
      <p:sp>
        <p:nvSpPr>
          <p:cNvPr id="104" name="Rectangle 103"/>
          <p:cNvSpPr/>
          <p:nvPr/>
        </p:nvSpPr>
        <p:spPr>
          <a:xfrm>
            <a:off x="3166875" y="3353042"/>
            <a:ext cx="2425807" cy="467780"/>
          </a:xfrm>
          <a:prstGeom prst="rect">
            <a:avLst/>
          </a:prstGeom>
        </p:spPr>
        <p:txBody>
          <a:bodyPr wrap="square" lIns="121877" tIns="60940" rIns="121877" bIns="60940">
            <a:spAutoFit/>
          </a:bodyPr>
          <a:lstStyle/>
          <a:p>
            <a:pPr algn="ctr" defTabSz="475968" fontAlgn="base">
              <a:lnSpc>
                <a:spcPct val="80000"/>
              </a:lnSpc>
            </a:pPr>
            <a:r>
              <a:rPr lang="en-US" sz="1400">
                <a:solidFill>
                  <a:srgbClr val="FFFFFF"/>
                </a:solidFill>
                <a:cs typeface="Segoe UI" panose="020B0502040204020203" pitchFamily="34" charset="0"/>
              </a:rPr>
              <a:t>Secure point-to-site connectivity</a:t>
            </a:r>
            <a:endParaRPr lang="en-US" sz="1050">
              <a:solidFill>
                <a:srgbClr val="FFFFFF"/>
              </a:solidFill>
              <a:cs typeface="Segoe UI" panose="020B0502040204020203" pitchFamily="34" charset="0"/>
            </a:endParaRPr>
          </a:p>
        </p:txBody>
      </p:sp>
      <p:sp>
        <p:nvSpPr>
          <p:cNvPr id="114" name="Rectangle 77"/>
          <p:cNvSpPr/>
          <p:nvPr/>
        </p:nvSpPr>
        <p:spPr>
          <a:xfrm>
            <a:off x="8011875" y="3070166"/>
            <a:ext cx="2784182" cy="935600"/>
          </a:xfrm>
          <a:prstGeom prst="rect">
            <a:avLst/>
          </a:prstGeom>
          <a:noFill/>
          <a:ln>
            <a:noFill/>
          </a:ln>
        </p:spPr>
        <p:txBody>
          <a:bodyPr wrap="square" lIns="182858" tIns="146284" rIns="182858" bIns="146284">
            <a:spAutoFit/>
          </a:bodyPr>
          <a:lstStyle/>
          <a:p>
            <a:pPr marL="171429" indent="-171429" defTabSz="475968" fontAlgn="base">
              <a:lnSpc>
                <a:spcPct val="80000"/>
              </a:lnSpc>
              <a:buFont typeface="Arial" pitchFamily="34" charset="0"/>
              <a:buChar char="•"/>
            </a:pPr>
            <a:r>
              <a:rPr lang="en-US" sz="1300" b="1">
                <a:solidFill>
                  <a:srgbClr val="FFFFFF"/>
                </a:solidFill>
                <a:cs typeface="Segoe UI" panose="020B0502040204020203" pitchFamily="34" charset="0"/>
              </a:rPr>
              <a:t>Developers</a:t>
            </a:r>
          </a:p>
          <a:p>
            <a:pPr marL="171429" indent="-171429" defTabSz="475968" fontAlgn="base">
              <a:lnSpc>
                <a:spcPct val="80000"/>
              </a:lnSpc>
              <a:buFont typeface="Arial" pitchFamily="34" charset="0"/>
              <a:buChar char="•"/>
            </a:pPr>
            <a:r>
              <a:rPr lang="en-US" sz="1300">
                <a:solidFill>
                  <a:srgbClr val="FFFFFF"/>
                </a:solidFill>
                <a:cs typeface="Segoe UI" panose="020B0502040204020203" pitchFamily="34" charset="0"/>
              </a:rPr>
              <a:t>POC Efforts</a:t>
            </a:r>
          </a:p>
          <a:p>
            <a:pPr marL="171429" indent="-171429" defTabSz="475968" fontAlgn="base">
              <a:lnSpc>
                <a:spcPct val="80000"/>
              </a:lnSpc>
              <a:buFont typeface="Arial" pitchFamily="34" charset="0"/>
              <a:buChar char="•"/>
            </a:pPr>
            <a:r>
              <a:rPr lang="en-US" sz="1300">
                <a:solidFill>
                  <a:srgbClr val="FFFFFF"/>
                </a:solidFill>
                <a:cs typeface="Segoe UI" panose="020B0502040204020203" pitchFamily="34" charset="0"/>
              </a:rPr>
              <a:t>Small scale deployments</a:t>
            </a:r>
          </a:p>
          <a:p>
            <a:pPr marL="171429" indent="-171429" defTabSz="475968" fontAlgn="base">
              <a:lnSpc>
                <a:spcPct val="80000"/>
              </a:lnSpc>
              <a:buFont typeface="Arial" pitchFamily="34" charset="0"/>
              <a:buChar char="•"/>
            </a:pPr>
            <a:r>
              <a:rPr lang="en-US" sz="1300">
                <a:solidFill>
                  <a:srgbClr val="FFFFFF"/>
                </a:solidFill>
                <a:cs typeface="Segoe UI" panose="020B0502040204020203" pitchFamily="34" charset="0"/>
              </a:rPr>
              <a:t>Connect from anywhere</a:t>
            </a:r>
          </a:p>
        </p:txBody>
      </p:sp>
      <p:grpSp>
        <p:nvGrpSpPr>
          <p:cNvPr id="16" name="Group 15"/>
          <p:cNvGrpSpPr/>
          <p:nvPr/>
        </p:nvGrpSpPr>
        <p:grpSpPr>
          <a:xfrm>
            <a:off x="1258380" y="3131196"/>
            <a:ext cx="723739" cy="660805"/>
            <a:chOff x="1258380" y="3097329"/>
            <a:chExt cx="723739" cy="660805"/>
          </a:xfrm>
        </p:grpSpPr>
        <p:pic>
          <p:nvPicPr>
            <p:cNvPr id="96" name="Picture 2"/>
            <p:cNvPicPr>
              <a:picLocks noChangeAspect="1" noChangeArrowheads="1"/>
            </p:cNvPicPr>
            <p:nvPr/>
          </p:nvPicPr>
          <p:blipFill>
            <a:blip r:embed="rId4" cstate="screen">
              <a:lum bright="100000" contrast="100000"/>
              <a:extLst>
                <a:ext uri="{28A0092B-C50C-407E-A947-70E740481C1C}">
                  <a14:useLocalDpi xmlns:a14="http://schemas.microsoft.com/office/drawing/2010/main"/>
                </a:ext>
              </a:extLst>
            </a:blip>
            <a:srcRect/>
            <a:stretch>
              <a:fillRect/>
            </a:stretch>
          </p:blipFill>
          <p:spPr bwMode="auto">
            <a:xfrm>
              <a:off x="1258380" y="3097329"/>
              <a:ext cx="521084" cy="454511"/>
            </a:xfrm>
            <a:prstGeom prst="rect">
              <a:avLst/>
            </a:prstGeom>
            <a:noFill/>
            <a:ln w="9525">
              <a:noFill/>
              <a:miter lim="800000"/>
              <a:headEnd/>
              <a:tailEnd/>
            </a:ln>
            <a:effectLst/>
          </p:spPr>
        </p:pic>
        <p:sp>
          <p:nvSpPr>
            <p:cNvPr id="97" name="Isosceles Triangle 96"/>
            <p:cNvSpPr/>
            <p:nvPr/>
          </p:nvSpPr>
          <p:spPr bwMode="auto">
            <a:xfrm rot="9180217">
              <a:off x="1526868" y="3416905"/>
              <a:ext cx="257433" cy="306977"/>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24" tIns="45711" rIns="91424" bIns="45711" numCol="1" rtlCol="0" anchor="ctr" anchorCtr="0" compatLnSpc="1">
              <a:prstTxWarp prst="textNoShape">
                <a:avLst/>
              </a:prstTxWarp>
            </a:bodyPr>
            <a:lstStyle/>
            <a:p>
              <a:pPr algn="ctr" defTabSz="571156">
                <a:defRPr/>
              </a:pPr>
              <a:endParaRPr lang="en-US" sz="1400" kern="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57" name="Freeform 539"/>
            <p:cNvSpPr>
              <a:spLocks noChangeAspect="1"/>
            </p:cNvSpPr>
            <p:nvPr/>
          </p:nvSpPr>
          <p:spPr bwMode="auto">
            <a:xfrm>
              <a:off x="1545492" y="3548696"/>
              <a:ext cx="436627" cy="209438"/>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28" tIns="45714" rIns="91428" bIns="45714" numCol="1" anchor="t" anchorCtr="0" compatLnSpc="1">
              <a:prstTxWarp prst="textNoShape">
                <a:avLst/>
              </a:prstTxWarp>
            </a:bodyPr>
            <a:lstStyle/>
            <a:p>
              <a:pPr defTabSz="932387"/>
              <a:endParaRPr lang="en-US" sz="2400">
                <a:solidFill>
                  <a:srgbClr val="505050"/>
                </a:solidFill>
                <a:cs typeface="Segoe UI" panose="020B0502040204020203" pitchFamily="34" charset="0"/>
              </a:endParaRPr>
            </a:p>
          </p:txBody>
        </p:sp>
      </p:grpSp>
      <p:sp>
        <p:nvSpPr>
          <p:cNvPr id="45" name="Rectangle 44"/>
          <p:cNvSpPr/>
          <p:nvPr/>
        </p:nvSpPr>
        <p:spPr>
          <a:xfrm>
            <a:off x="714112" y="4944251"/>
            <a:ext cx="10924731" cy="909636"/>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400">
              <a:ln w="76200">
                <a:solidFill>
                  <a:srgbClr val="505050"/>
                </a:solidFill>
              </a:ln>
              <a:solidFill>
                <a:srgbClr val="EFEFEF"/>
              </a:solidFill>
              <a:cs typeface="Segoe UI" panose="020B0502040204020203" pitchFamily="34" charset="0"/>
            </a:endParaRPr>
          </a:p>
        </p:txBody>
      </p:sp>
      <p:sp>
        <p:nvSpPr>
          <p:cNvPr id="46" name="Freeform 45"/>
          <p:cNvSpPr/>
          <p:nvPr/>
        </p:nvSpPr>
        <p:spPr>
          <a:xfrm rot="5400000">
            <a:off x="6558318" y="4414205"/>
            <a:ext cx="905112" cy="1964395"/>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3046224" tIns="38077" rIns="76151" bIns="38077" rtlCol="0" anchor="ctr"/>
          <a:lstStyle/>
          <a:p>
            <a:pPr marL="239605" indent="-239605" defTabSz="475888">
              <a:lnSpc>
                <a:spcPct val="90000"/>
              </a:lnSpc>
              <a:spcBef>
                <a:spcPct val="20000"/>
              </a:spcBef>
              <a:buSzPct val="90000"/>
              <a:buBlip>
                <a:blip r:embed="rId3"/>
              </a:buBlip>
            </a:pPr>
            <a:endParaRPr lang="en-US" sz="240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47" name="Freeform 46"/>
          <p:cNvSpPr/>
          <p:nvPr/>
        </p:nvSpPr>
        <p:spPr>
          <a:xfrm rot="5400000">
            <a:off x="1243756" y="4414205"/>
            <a:ext cx="905112" cy="1964398"/>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bg2"/>
          </a:solidFill>
          <a:ln w="12700" cap="flat" cmpd="thickThin" algn="ctr">
            <a:noFill/>
            <a:prstDash val="solid"/>
          </a:ln>
          <a:effectLst/>
        </p:spPr>
        <p:txBody>
          <a:bodyPr lIns="3046224" tIns="38077" rIns="76151" bIns="38077" rtlCol="0" anchor="ctr"/>
          <a:lstStyle/>
          <a:p>
            <a:pPr marL="239605" indent="-239605" defTabSz="475888">
              <a:lnSpc>
                <a:spcPct val="90000"/>
              </a:lnSpc>
              <a:spcBef>
                <a:spcPct val="20000"/>
              </a:spcBef>
              <a:buSzPct val="90000"/>
              <a:buBlip>
                <a:blip r:embed="rId3"/>
              </a:buBlip>
            </a:pPr>
            <a:endParaRPr lang="en-US" sz="240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61" name="Picture 2"/>
          <p:cNvPicPr>
            <a:picLocks noChangeAspect="1" noChangeArrowheads="1"/>
          </p:cNvPicPr>
          <p:nvPr/>
        </p:nvPicPr>
        <p:blipFill>
          <a:blip r:embed="rId7" cstate="screen">
            <a:lum bright="100000" contrast="100000"/>
            <a:extLst>
              <a:ext uri="{28A0092B-C50C-407E-A947-70E740481C1C}">
                <a14:useLocalDpi xmlns:a14="http://schemas.microsoft.com/office/drawing/2010/main"/>
              </a:ext>
            </a:extLst>
          </a:blip>
          <a:srcRect/>
          <a:stretch>
            <a:fillRect/>
          </a:stretch>
        </p:blipFill>
        <p:spPr bwMode="auto">
          <a:xfrm>
            <a:off x="6579705" y="4891935"/>
            <a:ext cx="962641" cy="1018326"/>
          </a:xfrm>
          <a:prstGeom prst="rect">
            <a:avLst/>
          </a:prstGeom>
          <a:noFill/>
          <a:ln w="9525">
            <a:noFill/>
            <a:miter lim="800000"/>
            <a:headEnd/>
            <a:tailEnd/>
          </a:ln>
          <a:effectLst/>
        </p:spPr>
      </p:pic>
      <p:sp>
        <p:nvSpPr>
          <p:cNvPr id="63" name="Rectangle 62"/>
          <p:cNvSpPr/>
          <p:nvPr/>
        </p:nvSpPr>
        <p:spPr>
          <a:xfrm>
            <a:off x="3162524" y="5160368"/>
            <a:ext cx="2434509" cy="467780"/>
          </a:xfrm>
          <a:prstGeom prst="rect">
            <a:avLst/>
          </a:prstGeom>
        </p:spPr>
        <p:txBody>
          <a:bodyPr wrap="square" lIns="121877" tIns="60940" rIns="121877" bIns="60940">
            <a:spAutoFit/>
          </a:bodyPr>
          <a:lstStyle/>
          <a:p>
            <a:pPr algn="ctr" defTabSz="475968" fontAlgn="base">
              <a:lnSpc>
                <a:spcPct val="80000"/>
              </a:lnSpc>
            </a:pPr>
            <a:r>
              <a:rPr lang="en-US" sz="1400" dirty="0">
                <a:solidFill>
                  <a:srgbClr val="FFFFFF"/>
                </a:solidFill>
                <a:cs typeface="Segoe UI" panose="020B0502040204020203" pitchFamily="34" charset="0"/>
              </a:rPr>
              <a:t>ExpressRoute private connectivity</a:t>
            </a:r>
          </a:p>
        </p:txBody>
      </p:sp>
      <p:sp>
        <p:nvSpPr>
          <p:cNvPr id="65" name="Rectangle 77"/>
          <p:cNvSpPr/>
          <p:nvPr/>
        </p:nvSpPr>
        <p:spPr>
          <a:xfrm>
            <a:off x="8011875" y="4932961"/>
            <a:ext cx="3120326" cy="935600"/>
          </a:xfrm>
          <a:prstGeom prst="rect">
            <a:avLst/>
          </a:prstGeom>
          <a:ln>
            <a:noFill/>
          </a:ln>
        </p:spPr>
        <p:txBody>
          <a:bodyPr wrap="square" lIns="182858" tIns="146284" rIns="182858" bIns="146284">
            <a:spAutoFit/>
          </a:bodyPr>
          <a:lstStyle/>
          <a:p>
            <a:pPr marL="171429" indent="-171429" defTabSz="475968" fontAlgn="base">
              <a:lnSpc>
                <a:spcPct val="80000"/>
              </a:lnSpc>
              <a:buFont typeface="Arial" pitchFamily="34" charset="0"/>
              <a:buChar char="•"/>
            </a:pPr>
            <a:r>
              <a:rPr lang="en-US" sz="1300" b="1">
                <a:solidFill>
                  <a:srgbClr val="FFFFFF"/>
                </a:solidFill>
                <a:cs typeface="Segoe UI" panose="020B0502040204020203" pitchFamily="34" charset="0"/>
              </a:rPr>
              <a:t>SMB &amp; enterprises</a:t>
            </a:r>
          </a:p>
          <a:p>
            <a:pPr marL="171429" indent="-171429" defTabSz="475968" fontAlgn="base">
              <a:lnSpc>
                <a:spcPct val="80000"/>
              </a:lnSpc>
              <a:buFont typeface="Arial" pitchFamily="34" charset="0"/>
              <a:buChar char="•"/>
            </a:pPr>
            <a:r>
              <a:rPr lang="en-US" sz="1300">
                <a:solidFill>
                  <a:srgbClr val="FFFFFF"/>
                </a:solidFill>
                <a:cs typeface="Segoe UI" panose="020B0502040204020203" pitchFamily="34" charset="0"/>
              </a:rPr>
              <a:t>Mission critical workloads</a:t>
            </a:r>
          </a:p>
          <a:p>
            <a:pPr marL="171429" indent="-171429" defTabSz="475968" fontAlgn="base">
              <a:lnSpc>
                <a:spcPct val="80000"/>
              </a:lnSpc>
              <a:buFont typeface="Arial" pitchFamily="34" charset="0"/>
              <a:buChar char="•"/>
            </a:pPr>
            <a:r>
              <a:rPr lang="en-US" sz="1300">
                <a:solidFill>
                  <a:srgbClr val="FFFFFF"/>
                </a:solidFill>
                <a:cs typeface="Segoe UI" panose="020B0502040204020203" pitchFamily="34" charset="0"/>
              </a:rPr>
              <a:t>Backup/DR, media, HPC</a:t>
            </a:r>
          </a:p>
          <a:p>
            <a:pPr marL="171429" indent="-171429" defTabSz="475968" fontAlgn="base">
              <a:lnSpc>
                <a:spcPct val="80000"/>
              </a:lnSpc>
              <a:buFont typeface="Arial" pitchFamily="34" charset="0"/>
              <a:buChar char="•"/>
            </a:pPr>
            <a:r>
              <a:rPr lang="en-US" sz="1300">
                <a:solidFill>
                  <a:srgbClr val="FFFFFF"/>
                </a:solidFill>
                <a:cs typeface="Segoe UI" panose="020B0502040204020203" pitchFamily="34" charset="0"/>
              </a:rPr>
              <a:t>Connect to all Azure services</a:t>
            </a:r>
          </a:p>
        </p:txBody>
      </p:sp>
      <p:sp>
        <p:nvSpPr>
          <p:cNvPr id="66" name="Rectangle 65"/>
          <p:cNvSpPr/>
          <p:nvPr/>
        </p:nvSpPr>
        <p:spPr bwMode="auto">
          <a:xfrm>
            <a:off x="714113" y="4944250"/>
            <a:ext cx="10678350" cy="909637"/>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8" tIns="146284" rIns="182858" bIns="146284"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800" spc="-51">
              <a:gradFill>
                <a:gsLst>
                  <a:gs pos="1250">
                    <a:srgbClr val="EFEFEF"/>
                  </a:gs>
                  <a:gs pos="10417">
                    <a:srgbClr val="EFEFEF"/>
                  </a:gs>
                </a:gsLst>
                <a:lin ang="5400000" scaled="0"/>
              </a:gradFill>
              <a:cs typeface="Segoe UI" panose="020B0502040204020203" pitchFamily="34" charset="0"/>
            </a:endParaRPr>
          </a:p>
        </p:txBody>
      </p:sp>
      <p:grpSp>
        <p:nvGrpSpPr>
          <p:cNvPr id="18" name="Group 17"/>
          <p:cNvGrpSpPr/>
          <p:nvPr/>
        </p:nvGrpSpPr>
        <p:grpSpPr>
          <a:xfrm>
            <a:off x="1258380" y="5007940"/>
            <a:ext cx="723739" cy="672784"/>
            <a:chOff x="1258380" y="5109541"/>
            <a:chExt cx="723739" cy="672784"/>
          </a:xfrm>
        </p:grpSpPr>
        <p:pic>
          <p:nvPicPr>
            <p:cNvPr id="52" name="Picture 2"/>
            <p:cNvPicPr>
              <a:picLocks noChangeAspect="1" noChangeArrowheads="1"/>
            </p:cNvPicPr>
            <p:nvPr/>
          </p:nvPicPr>
          <p:blipFill>
            <a:blip r:embed="rId4" cstate="screen">
              <a:lum bright="100000" contrast="100000"/>
              <a:extLst>
                <a:ext uri="{28A0092B-C50C-407E-A947-70E740481C1C}">
                  <a14:useLocalDpi xmlns:a14="http://schemas.microsoft.com/office/drawing/2010/main"/>
                </a:ext>
              </a:extLst>
            </a:blip>
            <a:srcRect/>
            <a:stretch>
              <a:fillRect/>
            </a:stretch>
          </p:blipFill>
          <p:spPr bwMode="auto">
            <a:xfrm>
              <a:off x="1258380" y="5109541"/>
              <a:ext cx="521084" cy="454512"/>
            </a:xfrm>
            <a:prstGeom prst="rect">
              <a:avLst/>
            </a:prstGeom>
            <a:noFill/>
            <a:ln w="9525">
              <a:noFill/>
              <a:miter lim="800000"/>
              <a:headEnd/>
              <a:tailEnd/>
            </a:ln>
            <a:effectLst/>
          </p:spPr>
        </p:pic>
        <p:sp>
          <p:nvSpPr>
            <p:cNvPr id="58" name="Isosceles Triangle 57"/>
            <p:cNvSpPr/>
            <p:nvPr/>
          </p:nvSpPr>
          <p:spPr bwMode="auto">
            <a:xfrm rot="9180217">
              <a:off x="1526867" y="5429116"/>
              <a:ext cx="257434" cy="306978"/>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24" tIns="45711" rIns="91424" bIns="45711" numCol="1" rtlCol="0" anchor="ctr" anchorCtr="0" compatLnSpc="1">
              <a:prstTxWarp prst="textNoShape">
                <a:avLst/>
              </a:prstTxWarp>
            </a:bodyPr>
            <a:lstStyle/>
            <a:p>
              <a:pPr algn="ctr" defTabSz="571156">
                <a:defRPr/>
              </a:pPr>
              <a:endParaRPr lang="en-US" sz="1400" kern="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68" name="Freeform 539"/>
            <p:cNvSpPr>
              <a:spLocks noChangeAspect="1"/>
            </p:cNvSpPr>
            <p:nvPr/>
          </p:nvSpPr>
          <p:spPr bwMode="auto">
            <a:xfrm>
              <a:off x="1545492" y="5572887"/>
              <a:ext cx="436627" cy="209438"/>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28" tIns="45714" rIns="91428" bIns="45714" numCol="1" anchor="t" anchorCtr="0" compatLnSpc="1">
              <a:prstTxWarp prst="textNoShape">
                <a:avLst/>
              </a:prstTxWarp>
            </a:bodyPr>
            <a:lstStyle/>
            <a:p>
              <a:pPr defTabSz="932387"/>
              <a:endParaRPr lang="en-US" sz="2400">
                <a:solidFill>
                  <a:srgbClr val="505050"/>
                </a:solidFill>
                <a:cs typeface="Segoe UI" panose="020B0502040204020203" pitchFamily="34" charset="0"/>
              </a:endParaRPr>
            </a:p>
          </p:txBody>
        </p:sp>
      </p:grpSp>
      <p:sp>
        <p:nvSpPr>
          <p:cNvPr id="49" name="Rectangle 48"/>
          <p:cNvSpPr/>
          <p:nvPr/>
        </p:nvSpPr>
        <p:spPr>
          <a:xfrm>
            <a:off x="720694" y="2152809"/>
            <a:ext cx="10918149" cy="91548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400">
              <a:solidFill>
                <a:srgbClr val="FFFFFF"/>
              </a:solidFill>
              <a:cs typeface="Segoe UI" panose="020B0502040204020203" pitchFamily="34" charset="0"/>
            </a:endParaRPr>
          </a:p>
        </p:txBody>
      </p:sp>
      <p:sp>
        <p:nvSpPr>
          <p:cNvPr id="60" name="Freeform 59"/>
          <p:cNvSpPr/>
          <p:nvPr/>
        </p:nvSpPr>
        <p:spPr>
          <a:xfrm rot="5400000">
            <a:off x="6559294" y="1628774"/>
            <a:ext cx="916325" cy="1964395"/>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3046224" tIns="38077" rIns="76151" bIns="38077" rtlCol="0" anchor="ctr"/>
          <a:lstStyle/>
          <a:p>
            <a:pPr marL="239605" indent="-239605" defTabSz="475888">
              <a:lnSpc>
                <a:spcPct val="90000"/>
              </a:lnSpc>
              <a:spcBef>
                <a:spcPct val="20000"/>
              </a:spcBef>
              <a:buSzPct val="90000"/>
              <a:buBlip>
                <a:blip r:embed="rId3"/>
              </a:buBlip>
            </a:pPr>
            <a:endParaRPr lang="en-US" sz="240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69" name="Freeform 68"/>
          <p:cNvSpPr/>
          <p:nvPr/>
        </p:nvSpPr>
        <p:spPr>
          <a:xfrm rot="5400000">
            <a:off x="1241857" y="1625059"/>
            <a:ext cx="915488" cy="1970979"/>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bg2"/>
          </a:solidFill>
          <a:ln w="12700" cap="flat" cmpd="thickThin" algn="ctr">
            <a:noFill/>
            <a:prstDash val="solid"/>
          </a:ln>
          <a:effectLst/>
        </p:spPr>
        <p:txBody>
          <a:bodyPr lIns="3046224" tIns="38077" rIns="76151" bIns="38077" rtlCol="0" anchor="ctr"/>
          <a:lstStyle/>
          <a:p>
            <a:pPr marL="239605" indent="-239605" defTabSz="475888">
              <a:lnSpc>
                <a:spcPct val="90000"/>
              </a:lnSpc>
              <a:spcBef>
                <a:spcPct val="20000"/>
              </a:spcBef>
              <a:buSzPct val="90000"/>
              <a:buBlip>
                <a:blip r:embed="rId3"/>
              </a:buBlip>
            </a:pPr>
            <a:endParaRPr lang="en-US" sz="240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73" name="Picture 6" descr="\\magnum\Projects\Microsoft\Cloud Power FY12\Design\Icons\PNGs\Server_2.png"/>
          <p:cNvPicPr>
            <a:picLocks noChangeAspect="1" noChangeArrowheads="1"/>
          </p:cNvPicPr>
          <p:nvPr/>
        </p:nvPicPr>
        <p:blipFill>
          <a:blip r:embed="rId6" cstate="screen">
            <a:lum bright="100000"/>
            <a:extLst>
              <a:ext uri="{28A0092B-C50C-407E-A947-70E740481C1C}">
                <a14:useLocalDpi xmlns:a14="http://schemas.microsoft.com/office/drawing/2010/main"/>
              </a:ext>
            </a:extLst>
          </a:blip>
          <a:srcRect/>
          <a:stretch>
            <a:fillRect/>
          </a:stretch>
        </p:blipFill>
        <p:spPr bwMode="auto">
          <a:xfrm>
            <a:off x="6612622" y="2152802"/>
            <a:ext cx="809673" cy="941885"/>
          </a:xfrm>
          <a:prstGeom prst="rect">
            <a:avLst/>
          </a:prstGeom>
          <a:noFill/>
          <a:ln>
            <a:noFill/>
          </a:ln>
        </p:spPr>
      </p:pic>
      <p:sp>
        <p:nvSpPr>
          <p:cNvPr id="74" name="Rectangle 73"/>
          <p:cNvSpPr/>
          <p:nvPr/>
        </p:nvSpPr>
        <p:spPr>
          <a:xfrm>
            <a:off x="3166875" y="2478157"/>
            <a:ext cx="2425807" cy="295425"/>
          </a:xfrm>
          <a:prstGeom prst="rect">
            <a:avLst/>
          </a:prstGeom>
        </p:spPr>
        <p:txBody>
          <a:bodyPr wrap="square" lIns="121877" tIns="60940" rIns="121877" bIns="60940">
            <a:spAutoFit/>
          </a:bodyPr>
          <a:lstStyle/>
          <a:p>
            <a:pPr algn="ctr" defTabSz="475968" fontAlgn="base">
              <a:lnSpc>
                <a:spcPct val="80000"/>
              </a:lnSpc>
            </a:pPr>
            <a:r>
              <a:rPr lang="en-US" sz="1400">
                <a:solidFill>
                  <a:srgbClr val="FFFFFF"/>
                </a:solidFill>
                <a:cs typeface="Segoe UI" panose="020B0502040204020203" pitchFamily="34" charset="0"/>
              </a:rPr>
              <a:t>Internet connectivity</a:t>
            </a:r>
            <a:endParaRPr lang="en-US" sz="1050">
              <a:solidFill>
                <a:srgbClr val="FFFFFF"/>
              </a:solidFill>
              <a:cs typeface="Segoe UI" panose="020B0502040204020203" pitchFamily="34" charset="0"/>
            </a:endParaRPr>
          </a:p>
        </p:txBody>
      </p:sp>
      <p:sp>
        <p:nvSpPr>
          <p:cNvPr id="81" name="Rectangle 77"/>
          <p:cNvSpPr/>
          <p:nvPr/>
        </p:nvSpPr>
        <p:spPr>
          <a:xfrm>
            <a:off x="8018456" y="2153365"/>
            <a:ext cx="3324784" cy="935600"/>
          </a:xfrm>
          <a:prstGeom prst="rect">
            <a:avLst/>
          </a:prstGeom>
          <a:noFill/>
          <a:ln>
            <a:noFill/>
          </a:ln>
        </p:spPr>
        <p:txBody>
          <a:bodyPr wrap="square" lIns="182858" tIns="146284" rIns="182858" bIns="146284">
            <a:spAutoFit/>
          </a:bodyPr>
          <a:lstStyle/>
          <a:p>
            <a:pPr marL="171429" indent="-171429" defTabSz="475968" fontAlgn="base">
              <a:lnSpc>
                <a:spcPct val="80000"/>
              </a:lnSpc>
              <a:buFont typeface="Arial" pitchFamily="34" charset="0"/>
              <a:buChar char="•"/>
            </a:pPr>
            <a:r>
              <a:rPr lang="en-US" sz="1300" b="1">
                <a:solidFill>
                  <a:srgbClr val="FFFFFF"/>
                </a:solidFill>
                <a:cs typeface="Segoe UI" panose="020B0502040204020203" pitchFamily="34" charset="0"/>
              </a:rPr>
              <a:t>Consumers</a:t>
            </a:r>
          </a:p>
          <a:p>
            <a:pPr marL="171429" indent="-171429" defTabSz="475968" fontAlgn="base">
              <a:lnSpc>
                <a:spcPct val="80000"/>
              </a:lnSpc>
              <a:buFont typeface="Arial" pitchFamily="34" charset="0"/>
              <a:buChar char="•"/>
            </a:pPr>
            <a:r>
              <a:rPr lang="en-US" sz="1300">
                <a:solidFill>
                  <a:srgbClr val="FFFFFF"/>
                </a:solidFill>
                <a:cs typeface="Segoe UI" panose="020B0502040204020203" pitchFamily="34" charset="0"/>
              </a:rPr>
              <a:t>Access over public IP</a:t>
            </a:r>
          </a:p>
          <a:p>
            <a:pPr marL="171429" indent="-171429" defTabSz="475968" fontAlgn="base">
              <a:lnSpc>
                <a:spcPct val="80000"/>
              </a:lnSpc>
              <a:buFont typeface="Arial" pitchFamily="34" charset="0"/>
              <a:buChar char="•"/>
            </a:pPr>
            <a:r>
              <a:rPr lang="en-US" sz="1300">
                <a:solidFill>
                  <a:srgbClr val="FFFFFF"/>
                </a:solidFill>
                <a:cs typeface="Segoe UI" panose="020B0502040204020203" pitchFamily="34" charset="0"/>
              </a:rPr>
              <a:t>DNS resolution</a:t>
            </a:r>
          </a:p>
          <a:p>
            <a:pPr marL="171429" indent="-171429" defTabSz="475968" fontAlgn="base">
              <a:lnSpc>
                <a:spcPct val="80000"/>
              </a:lnSpc>
              <a:buFont typeface="Arial" pitchFamily="34" charset="0"/>
              <a:buChar char="•"/>
            </a:pPr>
            <a:r>
              <a:rPr lang="en-US" sz="1300">
                <a:solidFill>
                  <a:srgbClr val="FFFFFF"/>
                </a:solidFill>
                <a:cs typeface="Segoe UI" panose="020B0502040204020203" pitchFamily="34" charset="0"/>
              </a:rPr>
              <a:t>Connect from anywhere</a:t>
            </a:r>
          </a:p>
        </p:txBody>
      </p:sp>
      <p:grpSp>
        <p:nvGrpSpPr>
          <p:cNvPr id="15" name="Group 14"/>
          <p:cNvGrpSpPr/>
          <p:nvPr/>
        </p:nvGrpSpPr>
        <p:grpSpPr>
          <a:xfrm>
            <a:off x="1264962" y="2214395"/>
            <a:ext cx="723739" cy="649516"/>
            <a:chOff x="1264962" y="2146661"/>
            <a:chExt cx="723739" cy="649516"/>
          </a:xfrm>
        </p:grpSpPr>
        <p:pic>
          <p:nvPicPr>
            <p:cNvPr id="79" name="Picture 2"/>
            <p:cNvPicPr>
              <a:picLocks noChangeAspect="1" noChangeArrowheads="1"/>
            </p:cNvPicPr>
            <p:nvPr/>
          </p:nvPicPr>
          <p:blipFill>
            <a:blip r:embed="rId4" cstate="screen">
              <a:lum bright="100000" contrast="100000"/>
              <a:extLst>
                <a:ext uri="{28A0092B-C50C-407E-A947-70E740481C1C}">
                  <a14:useLocalDpi xmlns:a14="http://schemas.microsoft.com/office/drawing/2010/main"/>
                </a:ext>
              </a:extLst>
            </a:blip>
            <a:srcRect/>
            <a:stretch>
              <a:fillRect/>
            </a:stretch>
          </p:blipFill>
          <p:spPr bwMode="auto">
            <a:xfrm>
              <a:off x="1264962" y="2146661"/>
              <a:ext cx="521084" cy="454511"/>
            </a:xfrm>
            <a:prstGeom prst="rect">
              <a:avLst/>
            </a:prstGeom>
            <a:noFill/>
            <a:ln w="9525">
              <a:noFill/>
              <a:miter lim="800000"/>
              <a:headEnd/>
              <a:tailEnd/>
            </a:ln>
            <a:effectLst/>
          </p:spPr>
        </p:pic>
        <p:sp>
          <p:nvSpPr>
            <p:cNvPr id="80" name="Isosceles Triangle 79"/>
            <p:cNvSpPr/>
            <p:nvPr/>
          </p:nvSpPr>
          <p:spPr bwMode="auto">
            <a:xfrm rot="9180217">
              <a:off x="1533450" y="2454948"/>
              <a:ext cx="257433" cy="306977"/>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24" tIns="45711" rIns="91424" bIns="45711" numCol="1" rtlCol="0" anchor="ctr" anchorCtr="0" compatLnSpc="1">
              <a:prstTxWarp prst="textNoShape">
                <a:avLst/>
              </a:prstTxWarp>
            </a:bodyPr>
            <a:lstStyle/>
            <a:p>
              <a:pPr algn="ctr" defTabSz="571156">
                <a:defRPr/>
              </a:pPr>
              <a:endParaRPr lang="en-US" sz="1400" kern="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82" name="Freeform 539"/>
            <p:cNvSpPr>
              <a:spLocks noChangeAspect="1"/>
            </p:cNvSpPr>
            <p:nvPr/>
          </p:nvSpPr>
          <p:spPr bwMode="auto">
            <a:xfrm>
              <a:off x="1552074" y="2586739"/>
              <a:ext cx="436627" cy="209438"/>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28" tIns="45714" rIns="91428" bIns="45714" numCol="1" anchor="t" anchorCtr="0" compatLnSpc="1">
              <a:prstTxWarp prst="textNoShape">
                <a:avLst/>
              </a:prstTxWarp>
            </a:bodyPr>
            <a:lstStyle/>
            <a:p>
              <a:pPr defTabSz="932387"/>
              <a:endParaRPr lang="en-US" sz="2400">
                <a:solidFill>
                  <a:srgbClr val="505050"/>
                </a:solidFill>
                <a:cs typeface="Segoe UI" panose="020B0502040204020203" pitchFamily="34" charset="0"/>
              </a:endParaRPr>
            </a:p>
          </p:txBody>
        </p:sp>
      </p:grpSp>
      <p:sp>
        <p:nvSpPr>
          <p:cNvPr id="84" name="Rectangle 83"/>
          <p:cNvSpPr/>
          <p:nvPr/>
        </p:nvSpPr>
        <p:spPr>
          <a:xfrm>
            <a:off x="720695" y="5873367"/>
            <a:ext cx="10924730" cy="904708"/>
          </a:xfrm>
          <a:prstGeom prst="rect">
            <a:avLst/>
          </a:prstGeom>
          <a:solidFill>
            <a:srgbClr val="0070C0"/>
          </a:solidFill>
          <a:ln w="3810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86"/>
            <a:endParaRPr lang="en-US" sz="2400">
              <a:ln w="76200">
                <a:solidFill>
                  <a:srgbClr val="505050"/>
                </a:solidFill>
              </a:ln>
              <a:solidFill>
                <a:srgbClr val="EFEFEF"/>
              </a:solidFill>
              <a:cs typeface="Segoe UI" panose="020B0502040204020203" pitchFamily="34" charset="0"/>
            </a:endParaRPr>
          </a:p>
        </p:txBody>
      </p:sp>
      <p:sp>
        <p:nvSpPr>
          <p:cNvPr id="85" name="Freeform 45"/>
          <p:cNvSpPr/>
          <p:nvPr/>
        </p:nvSpPr>
        <p:spPr>
          <a:xfrm rot="5400000">
            <a:off x="6564900" y="5343320"/>
            <a:ext cx="905113" cy="1964395"/>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2"/>
          </a:solidFill>
          <a:ln w="12700" cap="flat" cmpd="thickThin" algn="ctr">
            <a:noFill/>
            <a:prstDash val="solid"/>
          </a:ln>
          <a:effectLst/>
        </p:spPr>
        <p:txBody>
          <a:bodyPr lIns="3046224" tIns="38077" rIns="76151" bIns="38077" rtlCol="0" anchor="ctr"/>
          <a:lstStyle/>
          <a:p>
            <a:pPr marL="239605" indent="-239605" defTabSz="475888">
              <a:lnSpc>
                <a:spcPct val="90000"/>
              </a:lnSpc>
              <a:spcBef>
                <a:spcPct val="20000"/>
              </a:spcBef>
              <a:buSzPct val="90000"/>
              <a:buBlip>
                <a:blip r:embed="rId3"/>
              </a:buBlip>
            </a:pPr>
            <a:endParaRPr lang="en-US" sz="240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86" name="Freeform 46"/>
          <p:cNvSpPr/>
          <p:nvPr/>
        </p:nvSpPr>
        <p:spPr>
          <a:xfrm rot="5400000">
            <a:off x="1247046" y="5340028"/>
            <a:ext cx="905114" cy="1970981"/>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bg2"/>
          </a:solidFill>
          <a:ln w="12700" cap="flat" cmpd="thickThin" algn="ctr">
            <a:noFill/>
            <a:prstDash val="solid"/>
          </a:ln>
          <a:effectLst/>
        </p:spPr>
        <p:txBody>
          <a:bodyPr lIns="3046224" tIns="38077" rIns="76151" bIns="38077" rtlCol="0" anchor="ctr"/>
          <a:lstStyle/>
          <a:p>
            <a:pPr marL="239605" indent="-239605" defTabSz="475888">
              <a:lnSpc>
                <a:spcPct val="90000"/>
              </a:lnSpc>
              <a:spcBef>
                <a:spcPct val="20000"/>
              </a:spcBef>
              <a:buSzPct val="90000"/>
              <a:buBlip>
                <a:blip r:embed="rId3"/>
              </a:buBlip>
            </a:pPr>
            <a:endParaRPr lang="en-US" sz="240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pic>
        <p:nvPicPr>
          <p:cNvPr id="88" name="Picture 2"/>
          <p:cNvPicPr>
            <a:picLocks noChangeAspect="1" noChangeArrowheads="1"/>
          </p:cNvPicPr>
          <p:nvPr/>
        </p:nvPicPr>
        <p:blipFill>
          <a:blip r:embed="rId7" cstate="screen">
            <a:lum bright="100000" contrast="100000"/>
            <a:extLst>
              <a:ext uri="{28A0092B-C50C-407E-A947-70E740481C1C}">
                <a14:useLocalDpi xmlns:a14="http://schemas.microsoft.com/office/drawing/2010/main"/>
              </a:ext>
            </a:extLst>
          </a:blip>
          <a:srcRect/>
          <a:stretch>
            <a:fillRect/>
          </a:stretch>
        </p:blipFill>
        <p:spPr bwMode="auto">
          <a:xfrm>
            <a:off x="6586287" y="5821050"/>
            <a:ext cx="962641" cy="1018327"/>
          </a:xfrm>
          <a:prstGeom prst="rect">
            <a:avLst/>
          </a:prstGeom>
          <a:noFill/>
          <a:ln w="9525">
            <a:noFill/>
            <a:miter lim="800000"/>
            <a:headEnd/>
            <a:tailEnd/>
          </a:ln>
          <a:effectLst/>
        </p:spPr>
      </p:pic>
      <p:grpSp>
        <p:nvGrpSpPr>
          <p:cNvPr id="9" name="Group 8"/>
          <p:cNvGrpSpPr/>
          <p:nvPr/>
        </p:nvGrpSpPr>
        <p:grpSpPr>
          <a:xfrm>
            <a:off x="2510800" y="2623745"/>
            <a:ext cx="649493" cy="3871932"/>
            <a:chOff x="2510800" y="2601167"/>
            <a:chExt cx="921212" cy="3871932"/>
          </a:xfrm>
        </p:grpSpPr>
        <p:cxnSp>
          <p:nvCxnSpPr>
            <p:cNvPr id="70" name="Straight Connector 69"/>
            <p:cNvCxnSpPr/>
            <p:nvPr/>
          </p:nvCxnSpPr>
          <p:spPr>
            <a:xfrm flipH="1">
              <a:off x="2524640" y="4516398"/>
              <a:ext cx="900789" cy="0"/>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a:off x="2510800" y="3563124"/>
              <a:ext cx="914630" cy="0"/>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2524640" y="5498828"/>
              <a:ext cx="900789" cy="0"/>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2517382" y="2601167"/>
              <a:ext cx="914630" cy="0"/>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2531222" y="6473099"/>
              <a:ext cx="900789" cy="0"/>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90" name="Rectangle 89"/>
          <p:cNvSpPr/>
          <p:nvPr/>
        </p:nvSpPr>
        <p:spPr>
          <a:xfrm>
            <a:off x="3162524" y="6179795"/>
            <a:ext cx="2434509" cy="295425"/>
          </a:xfrm>
          <a:prstGeom prst="rect">
            <a:avLst/>
          </a:prstGeom>
          <a:noFill/>
        </p:spPr>
        <p:txBody>
          <a:bodyPr wrap="square" lIns="121877" tIns="60940" rIns="121877" bIns="60940">
            <a:spAutoFit/>
          </a:bodyPr>
          <a:lstStyle/>
          <a:p>
            <a:pPr algn="ctr" defTabSz="475968" fontAlgn="base">
              <a:lnSpc>
                <a:spcPct val="80000"/>
              </a:lnSpc>
            </a:pPr>
            <a:r>
              <a:rPr lang="en-US" sz="1400">
                <a:solidFill>
                  <a:srgbClr val="FFFFFF"/>
                </a:solidFill>
                <a:cs typeface="Segoe UI" panose="020B0502040204020203" pitchFamily="34" charset="0"/>
              </a:rPr>
              <a:t>Virtual Network peering</a:t>
            </a:r>
          </a:p>
        </p:txBody>
      </p:sp>
      <p:grpSp>
        <p:nvGrpSpPr>
          <p:cNvPr id="10" name="Group 9"/>
          <p:cNvGrpSpPr/>
          <p:nvPr/>
        </p:nvGrpSpPr>
        <p:grpSpPr>
          <a:xfrm>
            <a:off x="5599261" y="2609317"/>
            <a:ext cx="642935" cy="3886361"/>
            <a:chOff x="5345465" y="2586739"/>
            <a:chExt cx="896732" cy="3886361"/>
          </a:xfrm>
        </p:grpSpPr>
        <p:cxnSp>
          <p:nvCxnSpPr>
            <p:cNvPr id="72" name="Straight Connector 71"/>
            <p:cNvCxnSpPr>
              <a:cxnSpLocks/>
            </p:cNvCxnSpPr>
            <p:nvPr/>
          </p:nvCxnSpPr>
          <p:spPr>
            <a:xfrm flipV="1">
              <a:off x="5345465" y="4484678"/>
              <a:ext cx="896732" cy="31720"/>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cxnSpLocks/>
            </p:cNvCxnSpPr>
            <p:nvPr/>
          </p:nvCxnSpPr>
          <p:spPr>
            <a:xfrm flipV="1">
              <a:off x="5345466" y="3544356"/>
              <a:ext cx="896731" cy="18768"/>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cxnSpLocks/>
            </p:cNvCxnSpPr>
            <p:nvPr/>
          </p:nvCxnSpPr>
          <p:spPr>
            <a:xfrm flipV="1">
              <a:off x="5345465" y="5478462"/>
              <a:ext cx="896732" cy="20366"/>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cxnSpLocks/>
            </p:cNvCxnSpPr>
            <p:nvPr/>
          </p:nvCxnSpPr>
          <p:spPr>
            <a:xfrm flipV="1">
              <a:off x="5352048" y="2586739"/>
              <a:ext cx="890149" cy="14428"/>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cxnSpLocks/>
            </p:cNvCxnSpPr>
            <p:nvPr/>
          </p:nvCxnSpPr>
          <p:spPr>
            <a:xfrm flipV="1">
              <a:off x="5352047" y="6472274"/>
              <a:ext cx="890150" cy="826"/>
            </a:xfrm>
            <a:prstGeom prst="line">
              <a:avLst/>
            </a:prstGeom>
            <a:ln w="38100">
              <a:solidFill>
                <a:schemeClr val="bg1">
                  <a:lumMod val="75000"/>
                </a:schemeClr>
              </a:solidFill>
              <a:tailEnd type="oval"/>
            </a:ln>
          </p:spPr>
          <p:style>
            <a:lnRef idx="1">
              <a:schemeClr val="accent1"/>
            </a:lnRef>
            <a:fillRef idx="0">
              <a:schemeClr val="accent1"/>
            </a:fillRef>
            <a:effectRef idx="0">
              <a:schemeClr val="accent1"/>
            </a:effectRef>
            <a:fontRef idx="minor">
              <a:schemeClr val="tx1"/>
            </a:fontRef>
          </p:style>
        </p:cxnSp>
      </p:grpSp>
      <p:sp>
        <p:nvSpPr>
          <p:cNvPr id="92" name="Rectangle 77"/>
          <p:cNvSpPr/>
          <p:nvPr/>
        </p:nvSpPr>
        <p:spPr>
          <a:xfrm>
            <a:off x="8018456" y="5865017"/>
            <a:ext cx="3836953" cy="935600"/>
          </a:xfrm>
          <a:prstGeom prst="rect">
            <a:avLst/>
          </a:prstGeom>
        </p:spPr>
        <p:txBody>
          <a:bodyPr wrap="square" lIns="182858" tIns="146284" rIns="182858" bIns="146284">
            <a:spAutoFit/>
          </a:bodyPr>
          <a:lstStyle/>
          <a:p>
            <a:pPr marL="171429" indent="-171429" defTabSz="475968" fontAlgn="base">
              <a:lnSpc>
                <a:spcPct val="80000"/>
              </a:lnSpc>
              <a:buFont typeface="Arial" pitchFamily="34" charset="0"/>
              <a:buChar char="•"/>
            </a:pPr>
            <a:r>
              <a:rPr lang="en-US" sz="1300" b="1">
                <a:solidFill>
                  <a:srgbClr val="FFFFFF"/>
                </a:solidFill>
                <a:cs typeface="Segoe UI" panose="020B0502040204020203" pitchFamily="34" charset="0"/>
              </a:rPr>
              <a:t>SMB &amp; enterprises</a:t>
            </a:r>
          </a:p>
          <a:p>
            <a:pPr marL="171429" indent="-171429" defTabSz="475968" fontAlgn="base">
              <a:lnSpc>
                <a:spcPct val="80000"/>
              </a:lnSpc>
              <a:buFont typeface="Arial" pitchFamily="34" charset="0"/>
              <a:buChar char="•"/>
            </a:pPr>
            <a:r>
              <a:rPr lang="en-US" sz="1300">
                <a:solidFill>
                  <a:srgbClr val="FFFFFF"/>
                </a:solidFill>
                <a:cs typeface="Segoe UI" panose="020B0502040204020203" pitchFamily="34" charset="0"/>
              </a:rPr>
              <a:t>High performance workloads</a:t>
            </a:r>
          </a:p>
          <a:p>
            <a:pPr marL="171429" indent="-171429" defTabSz="475968" fontAlgn="base">
              <a:lnSpc>
                <a:spcPct val="80000"/>
              </a:lnSpc>
              <a:buFont typeface="Arial" pitchFamily="34" charset="0"/>
              <a:buChar char="•"/>
            </a:pPr>
            <a:r>
              <a:rPr lang="en-US" sz="1300">
                <a:solidFill>
                  <a:srgbClr val="FFFFFF"/>
                </a:solidFill>
                <a:cs typeface="Segoe UI" panose="020B0502040204020203" pitchFamily="34" charset="0"/>
              </a:rPr>
              <a:t>Latency sensitive workloads</a:t>
            </a:r>
          </a:p>
          <a:p>
            <a:pPr marL="171429" indent="-171429" defTabSz="475968" fontAlgn="base">
              <a:lnSpc>
                <a:spcPct val="80000"/>
              </a:lnSpc>
              <a:buFont typeface="Arial" pitchFamily="34" charset="0"/>
              <a:buChar char="•"/>
            </a:pPr>
            <a:r>
              <a:rPr lang="en-US" sz="1300">
                <a:solidFill>
                  <a:srgbClr val="FFFFFF"/>
                </a:solidFill>
                <a:cs typeface="Segoe UI" panose="020B0502040204020203" pitchFamily="34" charset="0"/>
              </a:rPr>
              <a:t>Connect to Azure Compute in same region</a:t>
            </a:r>
          </a:p>
        </p:txBody>
      </p:sp>
      <p:sp>
        <p:nvSpPr>
          <p:cNvPr id="93" name="Rectangle 92"/>
          <p:cNvSpPr/>
          <p:nvPr/>
        </p:nvSpPr>
        <p:spPr bwMode="auto">
          <a:xfrm>
            <a:off x="720695" y="5873364"/>
            <a:ext cx="10678350" cy="909638"/>
          </a:xfrm>
          <a:prstGeom prst="rect">
            <a:avLst/>
          </a:prstGeom>
          <a:noFill/>
          <a:ln w="127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8" tIns="146284" rIns="182858" bIns="146284" numCol="1" spcCol="0" rtlCol="0" fromWordArt="0" anchor="t" anchorCtr="0" forceAA="0" compatLnSpc="1">
            <a:prstTxWarp prst="textNoShape">
              <a:avLst/>
            </a:prstTxWarp>
            <a:noAutofit/>
          </a:bodyPr>
          <a:lstStyle/>
          <a:p>
            <a:pPr algn="ctr" defTabSz="913985" fontAlgn="base">
              <a:lnSpc>
                <a:spcPct val="90000"/>
              </a:lnSpc>
              <a:spcBef>
                <a:spcPct val="0"/>
              </a:spcBef>
              <a:spcAft>
                <a:spcPct val="0"/>
              </a:spcAft>
            </a:pPr>
            <a:endParaRPr lang="en-US" sz="2800" spc="-51">
              <a:gradFill>
                <a:gsLst>
                  <a:gs pos="1250">
                    <a:srgbClr val="EFEFEF"/>
                  </a:gs>
                  <a:gs pos="10417">
                    <a:srgbClr val="EFEFEF"/>
                  </a:gs>
                </a:gsLst>
                <a:lin ang="5400000" scaled="0"/>
              </a:gradFill>
              <a:cs typeface="Segoe UI" panose="020B0502040204020203" pitchFamily="34" charset="0"/>
            </a:endParaRPr>
          </a:p>
        </p:txBody>
      </p:sp>
      <p:grpSp>
        <p:nvGrpSpPr>
          <p:cNvPr id="19" name="Group 18"/>
          <p:cNvGrpSpPr/>
          <p:nvPr/>
        </p:nvGrpSpPr>
        <p:grpSpPr>
          <a:xfrm>
            <a:off x="1264962" y="5948344"/>
            <a:ext cx="723739" cy="672786"/>
            <a:chOff x="1264962" y="6083812"/>
            <a:chExt cx="723739" cy="672786"/>
          </a:xfrm>
        </p:grpSpPr>
        <p:pic>
          <p:nvPicPr>
            <p:cNvPr id="99" name="Picture 2"/>
            <p:cNvPicPr>
              <a:picLocks noChangeAspect="1" noChangeArrowheads="1"/>
            </p:cNvPicPr>
            <p:nvPr/>
          </p:nvPicPr>
          <p:blipFill>
            <a:blip r:embed="rId4" cstate="screen">
              <a:lum bright="100000" contrast="100000"/>
              <a:extLst>
                <a:ext uri="{28A0092B-C50C-407E-A947-70E740481C1C}">
                  <a14:useLocalDpi xmlns:a14="http://schemas.microsoft.com/office/drawing/2010/main"/>
                </a:ext>
              </a:extLst>
            </a:blip>
            <a:srcRect/>
            <a:stretch>
              <a:fillRect/>
            </a:stretch>
          </p:blipFill>
          <p:spPr bwMode="auto">
            <a:xfrm>
              <a:off x="1264962" y="6083812"/>
              <a:ext cx="521084" cy="454513"/>
            </a:xfrm>
            <a:prstGeom prst="rect">
              <a:avLst/>
            </a:prstGeom>
            <a:noFill/>
            <a:ln w="9525">
              <a:noFill/>
              <a:miter lim="800000"/>
              <a:headEnd/>
              <a:tailEnd/>
            </a:ln>
            <a:effectLst/>
          </p:spPr>
        </p:pic>
        <p:sp>
          <p:nvSpPr>
            <p:cNvPr id="100" name="Isosceles Triangle 99"/>
            <p:cNvSpPr/>
            <p:nvPr/>
          </p:nvSpPr>
          <p:spPr bwMode="auto">
            <a:xfrm rot="9180217">
              <a:off x="1533449" y="6403388"/>
              <a:ext cx="257434" cy="306978"/>
            </a:xfrm>
            <a:prstGeom prst="triangle">
              <a:avLst>
                <a:gd name="adj" fmla="val 64317"/>
              </a:avLst>
            </a:prstGeom>
            <a:gradFill rotWithShape="1">
              <a:gsLst>
                <a:gs pos="0">
                  <a:sysClr val="window" lastClr="FFFFFF">
                    <a:lumMod val="95000"/>
                    <a:alpha val="0"/>
                  </a:sysClr>
                </a:gs>
                <a:gs pos="50000">
                  <a:schemeClr val="bg1">
                    <a:alpha val="58000"/>
                  </a:schemeClr>
                </a:gs>
                <a:gs pos="100000">
                  <a:schemeClr val="bg1"/>
                </a:gs>
              </a:gsLst>
              <a:lin ang="5400000" scaled="0"/>
            </a:gradFill>
            <a:ln w="9525" cap="flat" cmpd="sng" algn="ctr">
              <a:noFill/>
              <a:prstDash val="solid"/>
              <a:headEnd type="none" w="med" len="med"/>
              <a:tailEnd type="none" w="med" len="med"/>
            </a:ln>
            <a:effectLst/>
          </p:spPr>
          <p:txBody>
            <a:bodyPr vert="horz" wrap="square" lIns="91424" tIns="45711" rIns="91424" bIns="45711" numCol="1" rtlCol="0" anchor="ctr" anchorCtr="0" compatLnSpc="1">
              <a:prstTxWarp prst="textNoShape">
                <a:avLst/>
              </a:prstTxWarp>
            </a:bodyPr>
            <a:lstStyle/>
            <a:p>
              <a:pPr algn="ctr" defTabSz="571156">
                <a:defRPr/>
              </a:pPr>
              <a:endParaRPr lang="en-US" sz="1400" kern="0">
                <a:gradFill>
                  <a:gsLst>
                    <a:gs pos="80000">
                      <a:srgbClr val="EFEFEF">
                        <a:lumMod val="10000"/>
                      </a:srgbClr>
                    </a:gs>
                    <a:gs pos="64762">
                      <a:srgbClr val="EFEFEF">
                        <a:lumMod val="10000"/>
                      </a:srgbClr>
                    </a:gs>
                  </a:gsLst>
                  <a:lin ang="5400000" scaled="0"/>
                </a:gradFill>
                <a:cs typeface="Segoe UI" panose="020B0502040204020203" pitchFamily="34" charset="0"/>
              </a:endParaRPr>
            </a:p>
          </p:txBody>
        </p:sp>
        <p:sp>
          <p:nvSpPr>
            <p:cNvPr id="94" name="Freeform 539"/>
            <p:cNvSpPr>
              <a:spLocks noChangeAspect="1"/>
            </p:cNvSpPr>
            <p:nvPr/>
          </p:nvSpPr>
          <p:spPr bwMode="auto">
            <a:xfrm>
              <a:off x="1552074" y="6547159"/>
              <a:ext cx="436627" cy="20943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a:noFill/>
            </a:ln>
            <a:extLst/>
          </p:spPr>
          <p:txBody>
            <a:bodyPr vert="horz" wrap="square" lIns="91428" tIns="45714" rIns="91428" bIns="45714" numCol="1" anchor="t" anchorCtr="0" compatLnSpc="1">
              <a:prstTxWarp prst="textNoShape">
                <a:avLst/>
              </a:prstTxWarp>
            </a:bodyPr>
            <a:lstStyle/>
            <a:p>
              <a:pPr defTabSz="932387"/>
              <a:endParaRPr lang="en-US" sz="2400">
                <a:solidFill>
                  <a:srgbClr val="505050"/>
                </a:solidFill>
                <a:cs typeface="Segoe UI" panose="020B0502040204020203" pitchFamily="34" charset="0"/>
              </a:endParaRPr>
            </a:p>
          </p:txBody>
        </p:sp>
      </p:grpSp>
    </p:spTree>
    <p:extLst>
      <p:ext uri="{BB962C8B-B14F-4D97-AF65-F5344CB8AC3E}">
        <p14:creationId xmlns:p14="http://schemas.microsoft.com/office/powerpoint/2010/main" val="2181715546"/>
      </p:ext>
    </p:extLst>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loud 18"/>
          <p:cNvSpPr/>
          <p:nvPr/>
        </p:nvSpPr>
        <p:spPr bwMode="auto">
          <a:xfrm>
            <a:off x="5389031" y="1251895"/>
            <a:ext cx="3336730" cy="1829501"/>
          </a:xfrm>
          <a:prstGeom prst="cloud">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rgbClr val="505050"/>
                </a:solidFill>
                <a:effectLst/>
                <a:uLnTx/>
                <a:uFillTx/>
                <a:latin typeface="Segoe UI"/>
                <a:ea typeface="Segoe UI" pitchFamily="34" charset="0"/>
                <a:cs typeface="Segoe UI" pitchFamily="34" charset="0"/>
              </a:rPr>
              <a:t>Internet</a:t>
            </a:r>
          </a:p>
        </p:txBody>
      </p:sp>
      <p:sp>
        <p:nvSpPr>
          <p:cNvPr id="7" name="Rounded Rectangle 6"/>
          <p:cNvSpPr/>
          <p:nvPr/>
        </p:nvSpPr>
        <p:spPr bwMode="auto">
          <a:xfrm>
            <a:off x="9340141" y="1429788"/>
            <a:ext cx="2877011" cy="5412665"/>
          </a:xfrm>
          <a:prstGeom prst="roundRect">
            <a:avLst>
              <a:gd name="adj" fmla="val 5598"/>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 name="Picture 4"/>
          <p:cNvPicPr>
            <a:picLocks noChangeAspect="1"/>
          </p:cNvPicPr>
          <p:nvPr/>
        </p:nvPicPr>
        <p:blipFill>
          <a:blip r:embed="rId3"/>
          <a:stretch>
            <a:fillRect/>
          </a:stretch>
        </p:blipFill>
        <p:spPr>
          <a:xfrm>
            <a:off x="9409792" y="763093"/>
            <a:ext cx="1144974" cy="756698"/>
          </a:xfrm>
          <a:prstGeom prst="rect">
            <a:avLst/>
          </a:prstGeom>
        </p:spPr>
      </p:pic>
      <p:pic>
        <p:nvPicPr>
          <p:cNvPr id="13" name="Picture 12"/>
          <p:cNvPicPr>
            <a:picLocks noChangeAspect="1"/>
          </p:cNvPicPr>
          <p:nvPr/>
        </p:nvPicPr>
        <p:blipFill>
          <a:blip r:embed="rId4"/>
          <a:stretch>
            <a:fillRect/>
          </a:stretch>
        </p:blipFill>
        <p:spPr>
          <a:xfrm>
            <a:off x="1074285" y="2390987"/>
            <a:ext cx="611802" cy="952425"/>
          </a:xfrm>
          <a:prstGeom prst="rect">
            <a:avLst/>
          </a:prstGeom>
        </p:spPr>
      </p:pic>
      <p:pic>
        <p:nvPicPr>
          <p:cNvPr id="14" name="Picture 13"/>
          <p:cNvPicPr>
            <a:picLocks noChangeAspect="1"/>
          </p:cNvPicPr>
          <p:nvPr/>
        </p:nvPicPr>
        <p:blipFill>
          <a:blip r:embed="rId5"/>
          <a:stretch>
            <a:fillRect/>
          </a:stretch>
        </p:blipFill>
        <p:spPr>
          <a:xfrm>
            <a:off x="1528814" y="3155819"/>
            <a:ext cx="429650" cy="429982"/>
          </a:xfrm>
          <a:prstGeom prst="rect">
            <a:avLst/>
          </a:prstGeom>
        </p:spPr>
      </p:pic>
      <p:pic>
        <p:nvPicPr>
          <p:cNvPr id="15" name="Picture 14"/>
          <p:cNvPicPr>
            <a:picLocks noChangeAspect="1"/>
          </p:cNvPicPr>
          <p:nvPr/>
        </p:nvPicPr>
        <p:blipFill>
          <a:blip r:embed="rId4"/>
          <a:stretch>
            <a:fillRect/>
          </a:stretch>
        </p:blipFill>
        <p:spPr>
          <a:xfrm>
            <a:off x="308200" y="3942344"/>
            <a:ext cx="1205472" cy="1876625"/>
          </a:xfrm>
          <a:prstGeom prst="rect">
            <a:avLst/>
          </a:prstGeom>
        </p:spPr>
      </p:pic>
      <p:pic>
        <p:nvPicPr>
          <p:cNvPr id="16" name="Picture 15"/>
          <p:cNvPicPr>
            <a:picLocks noChangeAspect="1"/>
          </p:cNvPicPr>
          <p:nvPr/>
        </p:nvPicPr>
        <p:blipFill>
          <a:blip r:embed="rId5"/>
          <a:stretch>
            <a:fillRect/>
          </a:stretch>
        </p:blipFill>
        <p:spPr>
          <a:xfrm>
            <a:off x="1344467" y="4285446"/>
            <a:ext cx="429650" cy="429982"/>
          </a:xfrm>
          <a:prstGeom prst="rect">
            <a:avLst/>
          </a:prstGeom>
        </p:spPr>
      </p:pic>
      <p:pic>
        <p:nvPicPr>
          <p:cNvPr id="17" name="Picture 16"/>
          <p:cNvPicPr>
            <a:picLocks noChangeAspect="1"/>
          </p:cNvPicPr>
          <p:nvPr/>
        </p:nvPicPr>
        <p:blipFill>
          <a:blip r:embed="rId6"/>
          <a:stretch>
            <a:fillRect/>
          </a:stretch>
        </p:blipFill>
        <p:spPr>
          <a:xfrm>
            <a:off x="2469109" y="2103590"/>
            <a:ext cx="587118" cy="587571"/>
          </a:xfrm>
          <a:prstGeom prst="rect">
            <a:avLst/>
          </a:prstGeom>
        </p:spPr>
      </p:pic>
      <p:pic>
        <p:nvPicPr>
          <p:cNvPr id="18" name="Picture 17"/>
          <p:cNvPicPr>
            <a:picLocks noChangeAspect="1"/>
          </p:cNvPicPr>
          <p:nvPr/>
        </p:nvPicPr>
        <p:blipFill>
          <a:blip r:embed="rId7"/>
          <a:stretch>
            <a:fillRect/>
          </a:stretch>
        </p:blipFill>
        <p:spPr>
          <a:xfrm>
            <a:off x="2610182" y="1429788"/>
            <a:ext cx="786602" cy="515087"/>
          </a:xfrm>
          <a:prstGeom prst="rect">
            <a:avLst/>
          </a:prstGeom>
        </p:spPr>
      </p:pic>
      <p:cxnSp>
        <p:nvCxnSpPr>
          <p:cNvPr id="21" name="Straight Arrow Connector 20"/>
          <p:cNvCxnSpPr>
            <a:stCxn id="14" idx="3"/>
            <a:endCxn id="10" idx="1"/>
          </p:cNvCxnSpPr>
          <p:nvPr/>
        </p:nvCxnSpPr>
        <p:spPr>
          <a:xfrm flipV="1">
            <a:off x="1958462" y="2145097"/>
            <a:ext cx="7136374" cy="1225712"/>
          </a:xfrm>
          <a:prstGeom prst="bentConnector3">
            <a:avLst>
              <a:gd name="adj1" fmla="val 55068"/>
            </a:avLst>
          </a:prstGeom>
          <a:ln w="50800">
            <a:solidFill>
              <a:schemeClr val="bg1">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18" idx="3"/>
            <a:endCxn id="10" idx="1"/>
          </p:cNvCxnSpPr>
          <p:nvPr/>
        </p:nvCxnSpPr>
        <p:spPr>
          <a:xfrm>
            <a:off x="3396783" y="1687332"/>
            <a:ext cx="5698053" cy="457766"/>
          </a:xfrm>
          <a:prstGeom prst="bentConnector3">
            <a:avLst>
              <a:gd name="adj1" fmla="val 43652"/>
            </a:avLst>
          </a:prstGeom>
          <a:ln w="19050">
            <a:solidFill>
              <a:schemeClr val="bg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17" idx="3"/>
            <a:endCxn id="10" idx="1"/>
          </p:cNvCxnSpPr>
          <p:nvPr/>
        </p:nvCxnSpPr>
        <p:spPr>
          <a:xfrm flipV="1">
            <a:off x="3056227" y="2145097"/>
            <a:ext cx="6038611" cy="252278"/>
          </a:xfrm>
          <a:prstGeom prst="bentConnector3">
            <a:avLst>
              <a:gd name="adj1" fmla="val 47005"/>
            </a:avLst>
          </a:prstGeom>
          <a:ln w="19050">
            <a:solidFill>
              <a:schemeClr val="bg1">
                <a:lumMod val="60000"/>
                <a:lumOff val="40000"/>
              </a:schemeClr>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9" name="Picture 38"/>
          <p:cNvPicPr>
            <a:picLocks noChangeAspect="1"/>
          </p:cNvPicPr>
          <p:nvPr/>
        </p:nvPicPr>
        <p:blipFill>
          <a:blip r:embed="rId8"/>
          <a:stretch>
            <a:fillRect/>
          </a:stretch>
        </p:blipFill>
        <p:spPr>
          <a:xfrm>
            <a:off x="2547692" y="3219020"/>
            <a:ext cx="1676731" cy="296122"/>
          </a:xfrm>
          <a:prstGeom prst="rect">
            <a:avLst/>
          </a:prstGeom>
        </p:spPr>
      </p:pic>
      <p:pic>
        <p:nvPicPr>
          <p:cNvPr id="40" name="Picture 39"/>
          <p:cNvPicPr>
            <a:picLocks noChangeAspect="1"/>
          </p:cNvPicPr>
          <p:nvPr/>
        </p:nvPicPr>
        <p:blipFill>
          <a:blip r:embed="rId8"/>
          <a:stretch>
            <a:fillRect/>
          </a:stretch>
        </p:blipFill>
        <p:spPr>
          <a:xfrm>
            <a:off x="3698314" y="2287148"/>
            <a:ext cx="1256058" cy="221829"/>
          </a:xfrm>
          <a:prstGeom prst="rect">
            <a:avLst/>
          </a:prstGeom>
        </p:spPr>
      </p:pic>
      <p:pic>
        <p:nvPicPr>
          <p:cNvPr id="42" name="Picture 41"/>
          <p:cNvPicPr>
            <a:picLocks noChangeAspect="1"/>
          </p:cNvPicPr>
          <p:nvPr/>
        </p:nvPicPr>
        <p:blipFill>
          <a:blip r:embed="rId8"/>
          <a:stretch>
            <a:fillRect/>
          </a:stretch>
        </p:blipFill>
        <p:spPr>
          <a:xfrm>
            <a:off x="3698314" y="1583312"/>
            <a:ext cx="1256058" cy="221829"/>
          </a:xfrm>
          <a:prstGeom prst="rect">
            <a:avLst/>
          </a:prstGeom>
        </p:spPr>
      </p:pic>
      <p:cxnSp>
        <p:nvCxnSpPr>
          <p:cNvPr id="49" name="Straight Arrow Connector 48"/>
          <p:cNvCxnSpPr>
            <a:stCxn id="16" idx="3"/>
            <a:endCxn id="10" idx="1"/>
          </p:cNvCxnSpPr>
          <p:nvPr/>
        </p:nvCxnSpPr>
        <p:spPr>
          <a:xfrm flipV="1">
            <a:off x="1774117" y="2145098"/>
            <a:ext cx="7320720" cy="2355339"/>
          </a:xfrm>
          <a:prstGeom prst="bentConnector3">
            <a:avLst>
              <a:gd name="adj1" fmla="val 56176"/>
            </a:avLst>
          </a:prstGeom>
          <a:ln w="50800">
            <a:solidFill>
              <a:schemeClr val="bg1">
                <a:lumMod val="20000"/>
                <a:lumOff val="8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8" name="Picture 47"/>
          <p:cNvPicPr>
            <a:picLocks noChangeAspect="1"/>
          </p:cNvPicPr>
          <p:nvPr/>
        </p:nvPicPr>
        <p:blipFill>
          <a:blip r:embed="rId8"/>
          <a:stretch>
            <a:fillRect/>
          </a:stretch>
        </p:blipFill>
        <p:spPr>
          <a:xfrm>
            <a:off x="2547692" y="4352377"/>
            <a:ext cx="1676731" cy="296122"/>
          </a:xfrm>
          <a:prstGeom prst="rect">
            <a:avLst/>
          </a:prstGeom>
        </p:spPr>
      </p:pic>
      <p:sp>
        <p:nvSpPr>
          <p:cNvPr id="55" name="TextBox 54"/>
          <p:cNvSpPr txBox="1"/>
          <p:nvPr/>
        </p:nvSpPr>
        <p:spPr>
          <a:xfrm>
            <a:off x="1673474" y="3894635"/>
            <a:ext cx="3728264" cy="572383"/>
          </a:xfrm>
          <a:prstGeom prst="rect">
            <a:avLst/>
          </a:prstGeom>
          <a:noFill/>
        </p:spPr>
        <p:txBody>
          <a:bodyPr wrap="square" lIns="182854" tIns="146283" rIns="182854" bIns="146283"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IPsec S2S VPN Tunnels</a:t>
            </a:r>
          </a:p>
        </p:txBody>
      </p:sp>
      <p:sp>
        <p:nvSpPr>
          <p:cNvPr id="56" name="TextBox 55"/>
          <p:cNvSpPr txBox="1"/>
          <p:nvPr/>
        </p:nvSpPr>
        <p:spPr>
          <a:xfrm>
            <a:off x="3268634" y="1833157"/>
            <a:ext cx="2188940" cy="549685"/>
          </a:xfrm>
          <a:prstGeom prst="rect">
            <a:avLst/>
          </a:prstGeom>
          <a:noFill/>
        </p:spPr>
        <p:txBody>
          <a:bodyPr wrap="none" lIns="182854" tIns="146283" rIns="182854" bIns="146283"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1800" b="0"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P2S SSTP Tunnels</a:t>
            </a:r>
          </a:p>
        </p:txBody>
      </p:sp>
      <p:pic>
        <p:nvPicPr>
          <p:cNvPr id="58" name="Picture 57"/>
          <p:cNvPicPr>
            <a:picLocks noChangeAspect="1"/>
          </p:cNvPicPr>
          <p:nvPr/>
        </p:nvPicPr>
        <p:blipFill>
          <a:blip r:embed="rId5"/>
          <a:stretch>
            <a:fillRect/>
          </a:stretch>
        </p:blipFill>
        <p:spPr>
          <a:xfrm>
            <a:off x="1345141" y="5306321"/>
            <a:ext cx="429650" cy="429982"/>
          </a:xfrm>
          <a:prstGeom prst="rect">
            <a:avLst/>
          </a:prstGeom>
        </p:spPr>
      </p:pic>
      <p:cxnSp>
        <p:nvCxnSpPr>
          <p:cNvPr id="59" name="Straight Arrow Connector 48"/>
          <p:cNvCxnSpPr>
            <a:stCxn id="58" idx="3"/>
            <a:endCxn id="57" idx="2"/>
          </p:cNvCxnSpPr>
          <p:nvPr/>
        </p:nvCxnSpPr>
        <p:spPr>
          <a:xfrm flipV="1">
            <a:off x="1774792" y="5514440"/>
            <a:ext cx="1348311" cy="6872"/>
          </a:xfrm>
          <a:prstGeom prst="straightConnector1">
            <a:avLst/>
          </a:prstGeom>
          <a:ln w="60325">
            <a:solidFill>
              <a:schemeClr val="accent5">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Cloud 56"/>
          <p:cNvSpPr/>
          <p:nvPr/>
        </p:nvSpPr>
        <p:spPr bwMode="auto">
          <a:xfrm>
            <a:off x="3114778" y="4806282"/>
            <a:ext cx="2684246" cy="1416316"/>
          </a:xfrm>
          <a:prstGeom prst="cloud">
            <a:avLst/>
          </a:prstGeom>
          <a:solidFill>
            <a:schemeClr val="accent5">
              <a:lumMod val="75000"/>
              <a:lumOff val="25000"/>
            </a:schemeClr>
          </a:solidFill>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2400" b="0" i="0" u="none" strike="noStrike" kern="0" cap="none" spc="0" normalizeH="0" baseline="0" noProof="0">
                <a:ln>
                  <a:noFill/>
                </a:ln>
                <a:solidFill>
                  <a:srgbClr val="FFFFFF"/>
                </a:solidFill>
                <a:effectLst>
                  <a:outerShdw blurRad="38100" dist="38100" dir="2700000" algn="tl">
                    <a:srgbClr val="000000">
                      <a:alpha val="43137"/>
                    </a:srgbClr>
                  </a:outerShdw>
                </a:effectLst>
                <a:uLnTx/>
                <a:uFillTx/>
                <a:latin typeface="Segoe UI"/>
                <a:ea typeface="Segoe UI" pitchFamily="34" charset="0"/>
                <a:cs typeface="Segoe UI" pitchFamily="34" charset="0"/>
              </a:rPr>
              <a:t>Private WAN</a:t>
            </a:r>
          </a:p>
        </p:txBody>
      </p:sp>
      <p:pic>
        <p:nvPicPr>
          <p:cNvPr id="65" name="Picture 64"/>
          <p:cNvPicPr>
            <a:picLocks noChangeAspect="1"/>
          </p:cNvPicPr>
          <p:nvPr/>
        </p:nvPicPr>
        <p:blipFill>
          <a:blip r:embed="rId9"/>
          <a:stretch>
            <a:fillRect/>
          </a:stretch>
        </p:blipFill>
        <p:spPr>
          <a:xfrm>
            <a:off x="6481628" y="5306321"/>
            <a:ext cx="1718044" cy="413979"/>
          </a:xfrm>
          <a:prstGeom prst="rect">
            <a:avLst/>
          </a:prstGeom>
        </p:spPr>
      </p:pic>
      <p:sp>
        <p:nvSpPr>
          <p:cNvPr id="66" name="TextBox 65"/>
          <p:cNvSpPr txBox="1"/>
          <p:nvPr/>
        </p:nvSpPr>
        <p:spPr>
          <a:xfrm>
            <a:off x="6336987" y="5709738"/>
            <a:ext cx="1911005" cy="577937"/>
          </a:xfrm>
          <a:prstGeom prst="rect">
            <a:avLst/>
          </a:prstGeom>
          <a:noFill/>
        </p:spPr>
        <p:txBody>
          <a:bodyPr wrap="none" lIns="182854" tIns="146283" rIns="182854" bIns="146283" rtlCol="0">
            <a:spAutoFit/>
          </a:bodyPr>
          <a:lstStyle/>
          <a:p>
            <a:pPr marL="0" marR="0" lvl="0" indent="0" algn="ctr" defTabSz="914224" rtl="0" eaLnBrk="1" fontAlgn="auto" latinLnBrk="0" hangingPunct="1">
              <a:lnSpc>
                <a:spcPct val="90000"/>
              </a:lnSpc>
              <a:spcBef>
                <a:spcPts val="0"/>
              </a:spcBef>
              <a:spcAft>
                <a:spcPts val="600"/>
              </a:spcAft>
              <a:buClrTx/>
              <a:buSzTx/>
              <a:buFontTx/>
              <a:buNone/>
              <a:tabLst/>
              <a:defRPr/>
            </a:pPr>
            <a:r>
              <a:rPr kumimoji="0" lang="en-US" sz="2000" b="0" i="0" u="none" strike="noStrike" kern="0" cap="none" spc="0" normalizeH="0" baseline="0" noProof="0" dirty="0">
                <a:ln>
                  <a:noFill/>
                </a:ln>
                <a:gradFill>
                  <a:gsLst>
                    <a:gs pos="2917">
                      <a:srgbClr val="FFFFFF"/>
                    </a:gs>
                    <a:gs pos="30000">
                      <a:srgbClr val="FFFFFF"/>
                    </a:gs>
                  </a:gsLst>
                  <a:lin ang="5400000" scaled="0"/>
                </a:gradFill>
                <a:effectLst/>
                <a:uLnTx/>
                <a:uFillTx/>
                <a:latin typeface="Segoe UI"/>
                <a:ea typeface="+mn-ea"/>
                <a:cs typeface="+mn-cs"/>
              </a:rPr>
              <a:t>ExpressRoute</a:t>
            </a:r>
          </a:p>
        </p:txBody>
      </p:sp>
      <p:sp>
        <p:nvSpPr>
          <p:cNvPr id="76" name="Rounded Rectangle 75"/>
          <p:cNvSpPr/>
          <p:nvPr/>
        </p:nvSpPr>
        <p:spPr>
          <a:xfrm>
            <a:off x="9465393" y="1684445"/>
            <a:ext cx="2680863" cy="1585779"/>
          </a:xfrm>
          <a:prstGeom prst="roundRect">
            <a:avLst>
              <a:gd name="adj" fmla="val 7613"/>
            </a:avLst>
          </a:prstGeom>
          <a:solidFill>
            <a:schemeClr val="bg2">
              <a:lumMod val="75000"/>
            </a:schemeClr>
          </a:solidFill>
          <a:ln w="25400" cap="flat" cmpd="sng" algn="ctr">
            <a:solidFill>
              <a:schemeClr val="bg1"/>
            </a:solidFill>
            <a:prstDash val="solid"/>
          </a:ln>
          <a:effectLst/>
          <a:scene3d>
            <a:camera prst="orthographicFront"/>
            <a:lightRig rig="threePt" dir="t"/>
          </a:scene3d>
          <a:sp3d>
            <a:bevelT/>
          </a:sp3d>
        </p:spPr>
        <p:txBody>
          <a:bodyPr rtlCol="0" anchor="ctr"/>
          <a:lstStyle/>
          <a:p>
            <a:pPr marL="0" marR="0" lvl="0" indent="0" algn="ctr" defTabSz="914133" rtl="0" eaLnBrk="1" fontAlgn="auto" latinLnBrk="0" hangingPunct="1">
              <a:lnSpc>
                <a:spcPct val="100000"/>
              </a:lnSpc>
              <a:spcBef>
                <a:spcPts val="0"/>
              </a:spcBef>
              <a:spcAft>
                <a:spcPts val="0"/>
              </a:spcAft>
              <a:buClrTx/>
              <a:buSzTx/>
              <a:buFontTx/>
              <a:buNone/>
              <a:tabLst/>
              <a:defRPr/>
            </a:pPr>
            <a:endParaRPr kumimoji="0" lang="en-US" sz="2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7" name="TextBox 76"/>
          <p:cNvSpPr txBox="1"/>
          <p:nvPr/>
        </p:nvSpPr>
        <p:spPr>
          <a:xfrm>
            <a:off x="9979207" y="1677646"/>
            <a:ext cx="1710448" cy="376684"/>
          </a:xfrm>
          <a:prstGeom prst="rect">
            <a:avLst/>
          </a:prstGeom>
          <a:noFill/>
        </p:spPr>
        <p:txBody>
          <a:bodyPr wrap="none" rtlCol="0">
            <a:spAutoFit/>
          </a:bodyPr>
          <a:lstStyle/>
          <a:p>
            <a:pPr marL="0" marR="0" lvl="0" indent="0" algn="l" defTabSz="914133"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gradFill>
                  <a:gsLst>
                    <a:gs pos="0">
                      <a:srgbClr val="FFFFFF"/>
                    </a:gs>
                    <a:gs pos="100000">
                      <a:srgbClr val="FFFFFF"/>
                    </a:gs>
                  </a:gsLst>
                </a:gradFill>
                <a:effectLst>
                  <a:outerShdw blurRad="38100" dist="38100" dir="2700000" algn="tl">
                    <a:srgbClr val="000000">
                      <a:alpha val="43137"/>
                    </a:srgbClr>
                  </a:outerShdw>
                </a:effectLst>
                <a:uLnTx/>
                <a:uFillTx/>
                <a:latin typeface="Calibri"/>
                <a:ea typeface="+mn-ea"/>
                <a:cs typeface="+mn-cs"/>
              </a:rPr>
              <a:t>Virtual Network</a:t>
            </a:r>
          </a:p>
        </p:txBody>
      </p:sp>
      <p:grpSp>
        <p:nvGrpSpPr>
          <p:cNvPr id="82" name="Group 81"/>
          <p:cNvGrpSpPr/>
          <p:nvPr/>
        </p:nvGrpSpPr>
        <p:grpSpPr>
          <a:xfrm>
            <a:off x="11347270" y="1980067"/>
            <a:ext cx="731416" cy="1212797"/>
            <a:chOff x="10430213" y="4262723"/>
            <a:chExt cx="893424" cy="1419684"/>
          </a:xfrm>
        </p:grpSpPr>
        <p:sp>
          <p:nvSpPr>
            <p:cNvPr id="83" name="TextBox 82"/>
            <p:cNvSpPr txBox="1"/>
            <p:nvPr/>
          </p:nvSpPr>
          <p:spPr>
            <a:xfrm>
              <a:off x="10430213" y="5451066"/>
              <a:ext cx="893424" cy="231341"/>
            </a:xfrm>
            <a:prstGeom prst="rect">
              <a:avLst/>
            </a:prstGeom>
            <a:noFill/>
          </p:spPr>
          <p:txBody>
            <a:bodyPr wrap="square" lIns="0" tIns="0" rIns="0" bIns="0" rtlCol="0" anchor="ctr">
              <a:spAutoFit/>
            </a:bodyPr>
            <a:lstStyle/>
            <a:p>
              <a:pPr marL="0" marR="0" lvl="0" indent="0" algn="ctr" defTabSz="914133" rtl="0" eaLnBrk="1" fontAlgn="auto" latinLnBrk="0" hangingPunct="1">
                <a:lnSpc>
                  <a:spcPct val="90000"/>
                </a:lnSpc>
                <a:spcBef>
                  <a:spcPts val="0"/>
                </a:spcBef>
                <a:spcAft>
                  <a:spcPts val="0"/>
                </a:spcAft>
                <a:buClrTx/>
                <a:buSzTx/>
                <a:buFontTx/>
                <a:buNone/>
                <a:tabLst/>
                <a:defRPr/>
              </a:pPr>
              <a:r>
                <a:rPr kumimoji="0" lang="en-US" sz="1399" b="1" i="0" u="none" strike="noStrike" kern="0" cap="none" spc="0" normalizeH="0" baseline="0" noProof="0">
                  <a:ln>
                    <a:noFill/>
                  </a:ln>
                  <a:gradFill>
                    <a:gsLst>
                      <a:gs pos="0">
                        <a:srgbClr val="FFFFFF"/>
                      </a:gs>
                      <a:gs pos="100000">
                        <a:srgbClr val="FFFFFF"/>
                      </a:gs>
                    </a:gsLst>
                  </a:gradFill>
                  <a:effectLst>
                    <a:outerShdw blurRad="38100" dist="38100" dir="2700000" algn="tl">
                      <a:srgbClr val="000000">
                        <a:alpha val="43137"/>
                      </a:srgbClr>
                    </a:outerShdw>
                  </a:effectLst>
                  <a:uLnTx/>
                  <a:uFillTx/>
                  <a:latin typeface="Calibri"/>
                  <a:ea typeface="+mn-ea"/>
                  <a:cs typeface="+mn-cs"/>
                </a:rPr>
                <a:t>Front-end</a:t>
              </a:r>
            </a:p>
          </p:txBody>
        </p:sp>
        <p:grpSp>
          <p:nvGrpSpPr>
            <p:cNvPr id="84" name="Group 83"/>
            <p:cNvGrpSpPr/>
            <p:nvPr/>
          </p:nvGrpSpPr>
          <p:grpSpPr>
            <a:xfrm>
              <a:off x="10430213" y="4262723"/>
              <a:ext cx="893424" cy="1172757"/>
              <a:chOff x="6027733" y="2131654"/>
              <a:chExt cx="660349" cy="866811"/>
            </a:xfrm>
          </p:grpSpPr>
          <p:sp>
            <p:nvSpPr>
              <p:cNvPr id="85" name="Rounded Rectangle 84"/>
              <p:cNvSpPr/>
              <p:nvPr/>
            </p:nvSpPr>
            <p:spPr bwMode="auto">
              <a:xfrm>
                <a:off x="6027733" y="2131654"/>
                <a:ext cx="660349" cy="866811"/>
              </a:xfrm>
              <a:prstGeom prst="roundRect">
                <a:avLst>
                  <a:gd name="adj" fmla="val 10259"/>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marL="0" marR="0" lvl="0" indent="0" algn="ctr" defTabSz="913832" rtl="0" eaLnBrk="1" fontAlgn="base" latinLnBrk="0" hangingPunct="1">
                  <a:lnSpc>
                    <a:spcPct val="90000"/>
                  </a:lnSpc>
                  <a:spcBef>
                    <a:spcPct val="0"/>
                  </a:spcBef>
                  <a:spcAft>
                    <a:spcPct val="0"/>
                  </a:spcAft>
                  <a:buClrTx/>
                  <a:buSzTx/>
                  <a:buFontTx/>
                  <a:buNone/>
                  <a:tabLst/>
                  <a:defRPr/>
                </a:pPr>
                <a:endParaRPr kumimoji="0" lang="en-US" sz="1399" b="0" i="0" u="none" strike="noStrike" kern="0" cap="none" spc="-50" normalizeH="0" baseline="0" noProof="0">
                  <a:ln>
                    <a:noFill/>
                  </a:ln>
                  <a:solidFill>
                    <a:sysClr val="windowText" lastClr="000000"/>
                  </a:solidFill>
                  <a:effectLst>
                    <a:outerShdw blurRad="38100" dist="38100" dir="2700000" algn="tl">
                      <a:srgbClr val="000000">
                        <a:alpha val="43137"/>
                      </a:srgbClr>
                    </a:outerShdw>
                  </a:effectLst>
                  <a:uLnTx/>
                  <a:uFillTx/>
                  <a:latin typeface="Calibri"/>
                  <a:ea typeface="+mn-ea"/>
                  <a:cs typeface="+mn-cs"/>
                </a:endParaRPr>
              </a:p>
            </p:txBody>
          </p:sp>
          <p:grpSp>
            <p:nvGrpSpPr>
              <p:cNvPr id="86" name="Group 85"/>
              <p:cNvGrpSpPr/>
              <p:nvPr/>
            </p:nvGrpSpPr>
            <p:grpSpPr>
              <a:xfrm>
                <a:off x="6093279" y="2187723"/>
                <a:ext cx="529256" cy="754672"/>
                <a:chOff x="4045739" y="2177015"/>
                <a:chExt cx="529256" cy="754672"/>
              </a:xfrm>
            </p:grpSpPr>
            <p:pic>
              <p:nvPicPr>
                <p:cNvPr id="87" name="Picture 86"/>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88" name="Picture 87"/>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89" name="Picture 88"/>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grpSp>
        <p:nvGrpSpPr>
          <p:cNvPr id="90" name="Group 89"/>
          <p:cNvGrpSpPr/>
          <p:nvPr/>
        </p:nvGrpSpPr>
        <p:grpSpPr>
          <a:xfrm>
            <a:off x="10546997" y="1989441"/>
            <a:ext cx="731416" cy="1194049"/>
            <a:chOff x="9058613" y="4262723"/>
            <a:chExt cx="893424" cy="1417943"/>
          </a:xfrm>
        </p:grpSpPr>
        <p:sp>
          <p:nvSpPr>
            <p:cNvPr id="91" name="TextBox 90"/>
            <p:cNvSpPr txBox="1"/>
            <p:nvPr/>
          </p:nvSpPr>
          <p:spPr>
            <a:xfrm>
              <a:off x="9062010" y="5445981"/>
              <a:ext cx="886631" cy="234685"/>
            </a:xfrm>
            <a:prstGeom prst="rect">
              <a:avLst/>
            </a:prstGeom>
            <a:noFill/>
          </p:spPr>
          <p:txBody>
            <a:bodyPr wrap="square" lIns="0" tIns="0" rIns="0" bIns="0" rtlCol="0" anchor="ctr">
              <a:spAutoFit/>
            </a:bodyPr>
            <a:lstStyle/>
            <a:p>
              <a:pPr marL="0" marR="0" lvl="0" indent="0" algn="ctr" defTabSz="914133" rtl="0" eaLnBrk="1" fontAlgn="auto" latinLnBrk="0" hangingPunct="1">
                <a:lnSpc>
                  <a:spcPct val="90000"/>
                </a:lnSpc>
                <a:spcBef>
                  <a:spcPts val="0"/>
                </a:spcBef>
                <a:spcAft>
                  <a:spcPts val="0"/>
                </a:spcAft>
                <a:buClrTx/>
                <a:buSzTx/>
                <a:buFontTx/>
                <a:buNone/>
                <a:tabLst/>
                <a:defRPr/>
              </a:pPr>
              <a:r>
                <a:rPr kumimoji="0" lang="en-US" sz="1399" b="1" i="0" u="none" strike="noStrike" kern="0" cap="none" spc="0" normalizeH="0" baseline="0" noProof="0">
                  <a:ln>
                    <a:noFill/>
                  </a:ln>
                  <a:gradFill>
                    <a:gsLst>
                      <a:gs pos="0">
                        <a:srgbClr val="FFFFFF"/>
                      </a:gs>
                      <a:gs pos="100000">
                        <a:srgbClr val="FFFFFF"/>
                      </a:gs>
                    </a:gsLst>
                  </a:gradFill>
                  <a:effectLst>
                    <a:outerShdw blurRad="38100" dist="38100" dir="2700000" algn="tl">
                      <a:srgbClr val="000000">
                        <a:alpha val="43137"/>
                      </a:srgbClr>
                    </a:outerShdw>
                  </a:effectLst>
                  <a:uLnTx/>
                  <a:uFillTx/>
                  <a:latin typeface="Calibri"/>
                  <a:ea typeface="+mn-ea"/>
                  <a:cs typeface="+mn-cs"/>
                </a:rPr>
                <a:t>Mid-tier</a:t>
              </a:r>
            </a:p>
          </p:txBody>
        </p:sp>
        <p:grpSp>
          <p:nvGrpSpPr>
            <p:cNvPr id="92" name="Group 91"/>
            <p:cNvGrpSpPr/>
            <p:nvPr/>
          </p:nvGrpSpPr>
          <p:grpSpPr>
            <a:xfrm>
              <a:off x="9058613" y="4262723"/>
              <a:ext cx="893424" cy="1172757"/>
              <a:chOff x="5111286" y="2128637"/>
              <a:chExt cx="660349" cy="866811"/>
            </a:xfrm>
          </p:grpSpPr>
          <p:sp>
            <p:nvSpPr>
              <p:cNvPr id="93" name="Rounded Rectangle 92"/>
              <p:cNvSpPr/>
              <p:nvPr/>
            </p:nvSpPr>
            <p:spPr bwMode="auto">
              <a:xfrm>
                <a:off x="5111286" y="2128637"/>
                <a:ext cx="660349" cy="866811"/>
              </a:xfrm>
              <a:prstGeom prst="roundRect">
                <a:avLst>
                  <a:gd name="adj" fmla="val 10259"/>
                </a:avLst>
              </a:prstGeom>
              <a:gradFill rotWithShape="1">
                <a:gsLst>
                  <a:gs pos="0">
                    <a:srgbClr val="F79646">
                      <a:tint val="50000"/>
                      <a:satMod val="300000"/>
                    </a:srgbClr>
                  </a:gs>
                  <a:gs pos="35000">
                    <a:srgbClr val="F79646">
                      <a:tint val="37000"/>
                      <a:satMod val="300000"/>
                    </a:srgbClr>
                  </a:gs>
                  <a:gs pos="100000">
                    <a:srgbClr val="F79646">
                      <a:tint val="15000"/>
                      <a:satMod val="350000"/>
                    </a:srgbClr>
                  </a:gs>
                </a:gsLst>
                <a:lin ang="16200000" scaled="1"/>
              </a:gradFill>
              <a:ln w="9525" cap="flat" cmpd="sng" algn="ctr">
                <a:solidFill>
                  <a:srgbClr val="F79646">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marL="0" marR="0" lvl="0" indent="0" algn="ctr" defTabSz="913832" rtl="0" eaLnBrk="1" fontAlgn="base" latinLnBrk="0" hangingPunct="1">
                  <a:lnSpc>
                    <a:spcPct val="90000"/>
                  </a:lnSpc>
                  <a:spcBef>
                    <a:spcPct val="0"/>
                  </a:spcBef>
                  <a:spcAft>
                    <a:spcPct val="0"/>
                  </a:spcAft>
                  <a:buClrTx/>
                  <a:buSzTx/>
                  <a:buFontTx/>
                  <a:buNone/>
                  <a:tabLst/>
                  <a:defRPr/>
                </a:pPr>
                <a:endParaRPr kumimoji="0" lang="en-US" sz="1399" b="0" i="0" u="none" strike="noStrike" kern="0" cap="none" spc="-50" normalizeH="0" baseline="0" noProof="0">
                  <a:ln>
                    <a:noFill/>
                  </a:ln>
                  <a:solidFill>
                    <a:sysClr val="windowText" lastClr="000000"/>
                  </a:solidFill>
                  <a:effectLst>
                    <a:outerShdw blurRad="38100" dist="38100" dir="2700000" algn="tl">
                      <a:srgbClr val="000000">
                        <a:alpha val="43137"/>
                      </a:srgbClr>
                    </a:outerShdw>
                  </a:effectLst>
                  <a:uLnTx/>
                  <a:uFillTx/>
                  <a:latin typeface="Calibri"/>
                  <a:ea typeface="+mn-ea"/>
                  <a:cs typeface="+mn-cs"/>
                </a:endParaRPr>
              </a:p>
            </p:txBody>
          </p:sp>
          <p:grpSp>
            <p:nvGrpSpPr>
              <p:cNvPr id="94" name="Group 93"/>
              <p:cNvGrpSpPr/>
              <p:nvPr/>
            </p:nvGrpSpPr>
            <p:grpSpPr>
              <a:xfrm>
                <a:off x="5176832" y="2184706"/>
                <a:ext cx="529256" cy="754672"/>
                <a:chOff x="4045739" y="2177015"/>
                <a:chExt cx="529256" cy="754672"/>
              </a:xfrm>
            </p:grpSpPr>
            <p:pic>
              <p:nvPicPr>
                <p:cNvPr id="95" name="Picture 94"/>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96" name="Picture 95"/>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97" name="Picture 96"/>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grpSp>
        <p:nvGrpSpPr>
          <p:cNvPr id="98" name="Group 97"/>
          <p:cNvGrpSpPr/>
          <p:nvPr/>
        </p:nvGrpSpPr>
        <p:grpSpPr>
          <a:xfrm>
            <a:off x="9746724" y="1989441"/>
            <a:ext cx="731416" cy="1194049"/>
            <a:chOff x="7692915" y="4262723"/>
            <a:chExt cx="893424" cy="1417943"/>
          </a:xfrm>
        </p:grpSpPr>
        <p:sp>
          <p:nvSpPr>
            <p:cNvPr id="99" name="TextBox 98"/>
            <p:cNvSpPr txBox="1"/>
            <p:nvPr/>
          </p:nvSpPr>
          <p:spPr>
            <a:xfrm>
              <a:off x="7692915" y="5445981"/>
              <a:ext cx="893424" cy="234685"/>
            </a:xfrm>
            <a:prstGeom prst="rect">
              <a:avLst/>
            </a:prstGeom>
            <a:noFill/>
          </p:spPr>
          <p:txBody>
            <a:bodyPr wrap="square" lIns="0" tIns="0" rIns="0" bIns="0" rtlCol="0" anchor="ctr">
              <a:spAutoFit/>
            </a:bodyPr>
            <a:lstStyle/>
            <a:p>
              <a:pPr marL="0" marR="0" lvl="0" indent="0" algn="ctr" defTabSz="914133" rtl="0" eaLnBrk="1" fontAlgn="auto" latinLnBrk="0" hangingPunct="1">
                <a:lnSpc>
                  <a:spcPct val="90000"/>
                </a:lnSpc>
                <a:spcBef>
                  <a:spcPts val="0"/>
                </a:spcBef>
                <a:spcAft>
                  <a:spcPts val="0"/>
                </a:spcAft>
                <a:buClrTx/>
                <a:buSzTx/>
                <a:buFontTx/>
                <a:buNone/>
                <a:tabLst/>
                <a:defRPr/>
              </a:pPr>
              <a:r>
                <a:rPr kumimoji="0" lang="en-US" sz="1399" b="1" i="0" u="none" strike="noStrike" kern="0" cap="none" spc="0" normalizeH="0" baseline="0" noProof="0">
                  <a:ln>
                    <a:noFill/>
                  </a:ln>
                  <a:gradFill>
                    <a:gsLst>
                      <a:gs pos="0">
                        <a:srgbClr val="FFFFFF"/>
                      </a:gs>
                      <a:gs pos="100000">
                        <a:srgbClr val="FFFFFF"/>
                      </a:gs>
                    </a:gsLst>
                  </a:gradFill>
                  <a:effectLst>
                    <a:outerShdw blurRad="38100" dist="38100" dir="2700000" algn="tl">
                      <a:srgbClr val="000000">
                        <a:alpha val="43137"/>
                      </a:srgbClr>
                    </a:outerShdw>
                  </a:effectLst>
                  <a:uLnTx/>
                  <a:uFillTx/>
                  <a:latin typeface="Calibri"/>
                  <a:ea typeface="+mn-ea"/>
                  <a:cs typeface="+mn-cs"/>
                </a:rPr>
                <a:t>Back-end</a:t>
              </a:r>
            </a:p>
          </p:txBody>
        </p:sp>
        <p:grpSp>
          <p:nvGrpSpPr>
            <p:cNvPr id="100" name="Group 99"/>
            <p:cNvGrpSpPr/>
            <p:nvPr/>
          </p:nvGrpSpPr>
          <p:grpSpPr>
            <a:xfrm>
              <a:off x="7692915" y="4262723"/>
              <a:ext cx="893424" cy="1172757"/>
              <a:chOff x="3981473" y="2128637"/>
              <a:chExt cx="660349" cy="866811"/>
            </a:xfrm>
          </p:grpSpPr>
          <p:sp>
            <p:nvSpPr>
              <p:cNvPr id="101" name="Rounded Rectangle 100"/>
              <p:cNvSpPr/>
              <p:nvPr/>
            </p:nvSpPr>
            <p:spPr bwMode="auto">
              <a:xfrm>
                <a:off x="3981473" y="2128637"/>
                <a:ext cx="660349" cy="866811"/>
              </a:xfrm>
              <a:prstGeom prst="roundRect">
                <a:avLst>
                  <a:gd name="adj" fmla="val 10259"/>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marL="0" marR="0" lvl="0" indent="0" algn="ctr" defTabSz="913832" rtl="0" eaLnBrk="1" fontAlgn="base" latinLnBrk="0" hangingPunct="1">
                  <a:lnSpc>
                    <a:spcPct val="90000"/>
                  </a:lnSpc>
                  <a:spcBef>
                    <a:spcPct val="0"/>
                  </a:spcBef>
                  <a:spcAft>
                    <a:spcPct val="0"/>
                  </a:spcAft>
                  <a:buClrTx/>
                  <a:buSzTx/>
                  <a:buFontTx/>
                  <a:buNone/>
                  <a:tabLst/>
                  <a:defRPr/>
                </a:pPr>
                <a:endParaRPr kumimoji="0" lang="en-US" sz="1399" b="0" i="0" u="none" strike="noStrike" kern="0" cap="none" spc="-50" normalizeH="0" baseline="0" noProof="0">
                  <a:ln>
                    <a:noFill/>
                  </a:ln>
                  <a:solidFill>
                    <a:sysClr val="windowText" lastClr="000000"/>
                  </a:solidFill>
                  <a:effectLst>
                    <a:outerShdw blurRad="38100" dist="38100" dir="2700000" algn="tl">
                      <a:srgbClr val="000000">
                        <a:alpha val="43137"/>
                      </a:srgbClr>
                    </a:outerShdw>
                  </a:effectLst>
                  <a:uLnTx/>
                  <a:uFillTx/>
                  <a:latin typeface="Calibri"/>
                  <a:ea typeface="+mn-ea"/>
                  <a:cs typeface="+mn-cs"/>
                </a:endParaRPr>
              </a:p>
            </p:txBody>
          </p:sp>
          <p:grpSp>
            <p:nvGrpSpPr>
              <p:cNvPr id="102" name="Group 101"/>
              <p:cNvGrpSpPr/>
              <p:nvPr/>
            </p:nvGrpSpPr>
            <p:grpSpPr>
              <a:xfrm>
                <a:off x="4047019" y="2184706"/>
                <a:ext cx="529256" cy="754672"/>
                <a:chOff x="4045739" y="2177015"/>
                <a:chExt cx="529256" cy="754672"/>
              </a:xfrm>
            </p:grpSpPr>
            <p:pic>
              <p:nvPicPr>
                <p:cNvPr id="103" name="Picture 102"/>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4045739" y="2703087"/>
                  <a:ext cx="529256" cy="228600"/>
                </a:xfrm>
                <a:prstGeom prst="roundRect">
                  <a:avLst>
                    <a:gd name="adj" fmla="val 11234"/>
                  </a:avLst>
                </a:prstGeom>
                <a:solidFill>
                  <a:srgbClr val="1F497D"/>
                </a:solidFill>
                <a:ln w="63500">
                  <a:noFill/>
                </a:ln>
                <a:effectLst/>
              </p:spPr>
            </p:pic>
            <p:pic>
              <p:nvPicPr>
                <p:cNvPr id="104" name="Picture 103"/>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4045739" y="2440051"/>
                  <a:ext cx="529256" cy="228600"/>
                </a:xfrm>
                <a:prstGeom prst="roundRect">
                  <a:avLst>
                    <a:gd name="adj" fmla="val 11234"/>
                  </a:avLst>
                </a:prstGeom>
                <a:solidFill>
                  <a:srgbClr val="1F497D"/>
                </a:solidFill>
                <a:ln w="63500">
                  <a:noFill/>
                </a:ln>
                <a:effectLst/>
              </p:spPr>
            </p:pic>
            <p:pic>
              <p:nvPicPr>
                <p:cNvPr id="105" name="Picture 104"/>
                <p:cNvPicPr>
                  <a:picLocks noChangeAspect="1"/>
                </p:cNvPicPr>
                <p:nvPr/>
              </p:nvPicPr>
              <p:blipFill>
                <a:blip r:embed="rId10" cstate="screen">
                  <a:grayscl/>
                  <a:extLst>
                    <a:ext uri="{28A0092B-C50C-407E-A947-70E740481C1C}">
                      <a14:useLocalDpi xmlns:a14="http://schemas.microsoft.com/office/drawing/2010/main"/>
                    </a:ext>
                  </a:extLst>
                </a:blip>
                <a:stretch>
                  <a:fillRect/>
                </a:stretch>
              </p:blipFill>
              <p:spPr>
                <a:xfrm>
                  <a:off x="4045739" y="2177015"/>
                  <a:ext cx="529256" cy="228600"/>
                </a:xfrm>
                <a:prstGeom prst="roundRect">
                  <a:avLst>
                    <a:gd name="adj" fmla="val 11234"/>
                  </a:avLst>
                </a:prstGeom>
                <a:solidFill>
                  <a:srgbClr val="1F497D"/>
                </a:solidFill>
                <a:ln w="63500">
                  <a:noFill/>
                </a:ln>
                <a:effectLst/>
              </p:spPr>
            </p:pic>
          </p:grpSp>
        </p:grpSp>
      </p:grpSp>
      <p:pic>
        <p:nvPicPr>
          <p:cNvPr id="10" name="Picture 9"/>
          <p:cNvPicPr>
            <a:picLocks noChangeAspect="1"/>
          </p:cNvPicPr>
          <p:nvPr/>
        </p:nvPicPr>
        <p:blipFill>
          <a:blip r:embed="rId5"/>
          <a:stretch>
            <a:fillRect/>
          </a:stretch>
        </p:blipFill>
        <p:spPr>
          <a:xfrm>
            <a:off x="9094838" y="1882694"/>
            <a:ext cx="524401" cy="524806"/>
          </a:xfrm>
          <a:prstGeom prst="rect">
            <a:avLst/>
          </a:prstGeom>
        </p:spPr>
      </p:pic>
      <p:pic>
        <p:nvPicPr>
          <p:cNvPr id="11" name="Picture 10"/>
          <p:cNvPicPr>
            <a:picLocks noChangeAspect="1"/>
          </p:cNvPicPr>
          <p:nvPr/>
        </p:nvPicPr>
        <p:blipFill>
          <a:blip r:embed="rId5"/>
          <a:stretch>
            <a:fillRect/>
          </a:stretch>
        </p:blipFill>
        <p:spPr>
          <a:xfrm>
            <a:off x="9094838" y="2743900"/>
            <a:ext cx="524401" cy="524806"/>
          </a:xfrm>
          <a:prstGeom prst="rect">
            <a:avLst/>
          </a:prstGeom>
        </p:spPr>
      </p:pic>
      <p:cxnSp>
        <p:nvCxnSpPr>
          <p:cNvPr id="126" name="Straight Arrow Connector 48"/>
          <p:cNvCxnSpPr>
            <a:stCxn id="65" idx="3"/>
            <a:endCxn id="11" idx="1"/>
          </p:cNvCxnSpPr>
          <p:nvPr/>
        </p:nvCxnSpPr>
        <p:spPr>
          <a:xfrm flipV="1">
            <a:off x="8199672" y="3006303"/>
            <a:ext cx="895165" cy="2507008"/>
          </a:xfrm>
          <a:prstGeom prst="bentConnector3">
            <a:avLst>
              <a:gd name="adj1" fmla="val 50000"/>
            </a:avLst>
          </a:prstGeom>
          <a:ln w="603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37" name="Group 136"/>
          <p:cNvGrpSpPr/>
          <p:nvPr/>
        </p:nvGrpSpPr>
        <p:grpSpPr>
          <a:xfrm>
            <a:off x="9654219" y="3474607"/>
            <a:ext cx="2194249" cy="1462833"/>
            <a:chOff x="8946776" y="982662"/>
            <a:chExt cx="2546970" cy="1691982"/>
          </a:xfrm>
        </p:grpSpPr>
        <p:sp>
          <p:nvSpPr>
            <p:cNvPr id="138" name="Freeform 539"/>
            <p:cNvSpPr>
              <a:spLocks noChangeAspect="1"/>
            </p:cNvSpPr>
            <p:nvPr/>
          </p:nvSpPr>
          <p:spPr bwMode="auto">
            <a:xfrm>
              <a:off x="8946776" y="982662"/>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w="76200">
              <a:solidFill>
                <a:srgbClr val="DE3C00"/>
              </a:solidFill>
            </a:ln>
            <a:scene3d>
              <a:camera prst="orthographicFront"/>
              <a:lightRig rig="threePt" dir="t"/>
            </a:scene3d>
            <a:sp3d>
              <a:bevelT/>
            </a:sp3d>
            <a:extLst/>
          </p:spPr>
          <p:txBody>
            <a:bodyPr vert="horz" wrap="square" lIns="67222" tIns="33611" rIns="67222" bIns="33611" numCol="1" anchor="t" anchorCtr="0" compatLnSpc="1">
              <a:prstTxWarp prst="textNoShape">
                <a:avLst/>
              </a:prstTxWarp>
            </a:bodyPr>
            <a:lstStyle/>
            <a:p>
              <a:pPr marL="0" marR="0" lvl="0" indent="0" algn="l" defTabSz="685469"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39" name="Picture 138"/>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741954" y="1183111"/>
              <a:ext cx="657364" cy="657364"/>
            </a:xfrm>
            <a:prstGeom prst="rect">
              <a:avLst/>
            </a:prstGeom>
          </p:spPr>
        </p:pic>
        <p:pic>
          <p:nvPicPr>
            <p:cNvPr id="140" name="Picture 139"/>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190037" y="1942881"/>
              <a:ext cx="542925" cy="542925"/>
            </a:xfrm>
            <a:prstGeom prst="rect">
              <a:avLst/>
            </a:prstGeom>
          </p:spPr>
        </p:pic>
        <p:pic>
          <p:nvPicPr>
            <p:cNvPr id="141" name="Picture 140"/>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918452" y="1942881"/>
              <a:ext cx="557336" cy="557336"/>
            </a:xfrm>
            <a:prstGeom prst="rect">
              <a:avLst/>
            </a:prstGeom>
          </p:spPr>
        </p:pic>
        <p:pic>
          <p:nvPicPr>
            <p:cNvPr id="142" name="Picture 141"/>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10661278" y="1942881"/>
              <a:ext cx="563781" cy="563781"/>
            </a:xfrm>
            <a:prstGeom prst="rect">
              <a:avLst/>
            </a:prstGeom>
          </p:spPr>
        </p:pic>
      </p:grpSp>
      <p:grpSp>
        <p:nvGrpSpPr>
          <p:cNvPr id="143" name="Group 142"/>
          <p:cNvGrpSpPr/>
          <p:nvPr/>
        </p:nvGrpSpPr>
        <p:grpSpPr>
          <a:xfrm>
            <a:off x="9720419" y="5162773"/>
            <a:ext cx="2194249" cy="1462833"/>
            <a:chOff x="8946776" y="2955276"/>
            <a:chExt cx="2546970" cy="1691982"/>
          </a:xfrm>
        </p:grpSpPr>
        <p:sp>
          <p:nvSpPr>
            <p:cNvPr id="144" name="Freeform 539"/>
            <p:cNvSpPr>
              <a:spLocks noChangeAspect="1"/>
            </p:cNvSpPr>
            <p:nvPr/>
          </p:nvSpPr>
          <p:spPr bwMode="auto">
            <a:xfrm>
              <a:off x="8946776" y="2955276"/>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tx1"/>
            </a:solidFill>
            <a:ln w="76200">
              <a:solidFill>
                <a:srgbClr val="7030A0"/>
              </a:solidFill>
            </a:ln>
            <a:scene3d>
              <a:camera prst="orthographicFront"/>
              <a:lightRig rig="threePt" dir="t"/>
            </a:scene3d>
            <a:sp3d>
              <a:bevelT/>
            </a:sp3d>
            <a:extLst/>
          </p:spPr>
          <p:txBody>
            <a:bodyPr vert="horz" wrap="square" lIns="67222" tIns="33611" rIns="67222" bIns="33611" numCol="1" anchor="t" anchorCtr="0" compatLnSpc="1">
              <a:prstTxWarp prst="textNoShape">
                <a:avLst/>
              </a:prstTxWarp>
            </a:bodyPr>
            <a:lstStyle/>
            <a:p>
              <a:pPr marL="0" marR="0" lvl="0" indent="0" algn="l" defTabSz="685469" rtl="0" eaLnBrk="1" fontAlgn="auto" latinLnBrk="0" hangingPunct="1">
                <a:lnSpc>
                  <a:spcPct val="100000"/>
                </a:lnSpc>
                <a:spcBef>
                  <a:spcPts val="0"/>
                </a:spcBef>
                <a:spcAft>
                  <a:spcPts val="0"/>
                </a:spcAft>
                <a:buClrTx/>
                <a:buSzTx/>
                <a:buFontTx/>
                <a:buNone/>
                <a:tabLst/>
                <a:defRPr/>
              </a:pPr>
              <a:endParaRPr kumimoji="0" lang="en-US" sz="1324" b="0" i="0" u="none" strike="noStrike" kern="0" cap="none" spc="0" normalizeH="0" baseline="0" noProof="0">
                <a:ln>
                  <a:noFill/>
                </a:ln>
                <a:solidFill>
                  <a:sysClr val="windowText" lastClr="000000"/>
                </a:solidFill>
                <a:effectLst/>
                <a:uLnTx/>
                <a:uFillTx/>
                <a:latin typeface="Segoe UI"/>
                <a:ea typeface="+mn-ea"/>
                <a:cs typeface="+mn-cs"/>
              </a:endParaRPr>
            </a:p>
          </p:txBody>
        </p:sp>
        <p:pic>
          <p:nvPicPr>
            <p:cNvPr id="145" name="Picture 144"/>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9753111" y="2971886"/>
              <a:ext cx="780290" cy="780290"/>
            </a:xfrm>
            <a:prstGeom prst="rect">
              <a:avLst/>
            </a:prstGeom>
          </p:spPr>
        </p:pic>
        <p:pic>
          <p:nvPicPr>
            <p:cNvPr id="146" name="Picture 145"/>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1050669" y="3833894"/>
              <a:ext cx="272968" cy="272968"/>
            </a:xfrm>
            <a:prstGeom prst="rect">
              <a:avLst/>
            </a:prstGeom>
          </p:spPr>
        </p:pic>
        <p:pic>
          <p:nvPicPr>
            <p:cNvPr id="147" name="Picture 14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0648338" y="3833894"/>
              <a:ext cx="272968" cy="272968"/>
            </a:xfrm>
            <a:prstGeom prst="rect">
              <a:avLst/>
            </a:prstGeom>
          </p:spPr>
        </p:pic>
        <p:pic>
          <p:nvPicPr>
            <p:cNvPr id="148" name="Picture 147"/>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669669" y="4214894"/>
              <a:ext cx="272968" cy="272968"/>
            </a:xfrm>
            <a:prstGeom prst="rect">
              <a:avLst/>
            </a:prstGeom>
          </p:spPr>
        </p:pic>
        <p:pic>
          <p:nvPicPr>
            <p:cNvPr id="149" name="Picture 14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10246008" y="3833894"/>
              <a:ext cx="272968" cy="272968"/>
            </a:xfrm>
            <a:prstGeom prst="rect">
              <a:avLst/>
            </a:prstGeom>
          </p:spPr>
        </p:pic>
        <p:pic>
          <p:nvPicPr>
            <p:cNvPr id="150" name="Picture 149"/>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9843678" y="3833894"/>
              <a:ext cx="272968" cy="272968"/>
            </a:xfrm>
            <a:prstGeom prst="rect">
              <a:avLst/>
            </a:prstGeom>
          </p:spPr>
        </p:pic>
        <p:pic>
          <p:nvPicPr>
            <p:cNvPr id="151" name="Picture 150"/>
            <p:cNvPicPr>
              <a:picLocks noChangeAspect="1"/>
            </p:cNvPicPr>
            <p:nvPr/>
          </p:nvPicPr>
          <p:blipFill>
            <a:blip r:embed="rId21" cstate="screen">
              <a:extLst>
                <a:ext uri="{28A0092B-C50C-407E-A947-70E740481C1C}">
                  <a14:useLocalDpi xmlns:a14="http://schemas.microsoft.com/office/drawing/2010/main"/>
                </a:ext>
              </a:extLst>
            </a:blip>
            <a:stretch>
              <a:fillRect/>
            </a:stretch>
          </p:blipFill>
          <p:spPr>
            <a:xfrm>
              <a:off x="9214910" y="4214894"/>
              <a:ext cx="272968" cy="272968"/>
            </a:xfrm>
            <a:prstGeom prst="rect">
              <a:avLst/>
            </a:prstGeom>
          </p:spPr>
        </p:pic>
        <p:pic>
          <p:nvPicPr>
            <p:cNvPr id="152" name="Picture 151"/>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9699830" y="4214894"/>
              <a:ext cx="272968" cy="272968"/>
            </a:xfrm>
            <a:prstGeom prst="rect">
              <a:avLst/>
            </a:prstGeom>
          </p:spPr>
        </p:pic>
        <p:pic>
          <p:nvPicPr>
            <p:cNvPr id="153" name="Picture 152"/>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0184750" y="4214894"/>
              <a:ext cx="272968" cy="272968"/>
            </a:xfrm>
            <a:prstGeom prst="rect">
              <a:avLst/>
            </a:prstGeom>
          </p:spPr>
        </p:pic>
        <p:pic>
          <p:nvPicPr>
            <p:cNvPr id="154" name="Picture 153"/>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9441348" y="3833894"/>
              <a:ext cx="272968" cy="272968"/>
            </a:xfrm>
            <a:prstGeom prst="rect">
              <a:avLst/>
            </a:prstGeom>
          </p:spPr>
        </p:pic>
      </p:grpSp>
      <p:cxnSp>
        <p:nvCxnSpPr>
          <p:cNvPr id="155" name="Straight Arrow Connector 48"/>
          <p:cNvCxnSpPr>
            <a:stCxn id="65" idx="3"/>
            <a:endCxn id="138" idx="2"/>
          </p:cNvCxnSpPr>
          <p:nvPr/>
        </p:nvCxnSpPr>
        <p:spPr>
          <a:xfrm flipV="1">
            <a:off x="8199672" y="4638225"/>
            <a:ext cx="1454548" cy="875086"/>
          </a:xfrm>
          <a:prstGeom prst="bentConnector3">
            <a:avLst>
              <a:gd name="adj1" fmla="val 30719"/>
            </a:avLst>
          </a:prstGeom>
          <a:ln w="603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48"/>
          <p:cNvCxnSpPr>
            <a:stCxn id="65" idx="3"/>
            <a:endCxn id="144" idx="2"/>
          </p:cNvCxnSpPr>
          <p:nvPr/>
        </p:nvCxnSpPr>
        <p:spPr>
          <a:xfrm>
            <a:off x="8199673" y="5513312"/>
            <a:ext cx="1520747" cy="813079"/>
          </a:xfrm>
          <a:prstGeom prst="bentConnector5">
            <a:avLst>
              <a:gd name="adj1" fmla="val 29783"/>
              <a:gd name="adj2" fmla="val 100231"/>
              <a:gd name="adj3" fmla="val 63423"/>
            </a:avLst>
          </a:prstGeom>
          <a:ln w="60325">
            <a:solidFill>
              <a:schemeClr val="accent1">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8" name="TextBox 177"/>
          <p:cNvSpPr txBox="1"/>
          <p:nvPr/>
        </p:nvSpPr>
        <p:spPr>
          <a:xfrm>
            <a:off x="9551928" y="982619"/>
            <a:ext cx="938230" cy="521303"/>
          </a:xfrm>
          <a:prstGeom prst="rect">
            <a:avLst/>
          </a:prstGeom>
          <a:noFill/>
        </p:spPr>
        <p:txBody>
          <a:bodyPr wrap="none" lIns="182854" tIns="146283" rIns="182854" bIns="146283" rtlCol="0">
            <a:spAutoFit/>
          </a:bodyPr>
          <a:lstStyle/>
          <a:p>
            <a:pPr marL="0" marR="0" lvl="0" indent="0" algn="l" defTabSz="914224" rtl="0" eaLnBrk="1" fontAlgn="auto" latinLnBrk="0" hangingPunct="1">
              <a:lnSpc>
                <a:spcPct val="90000"/>
              </a:lnSpc>
              <a:spcBef>
                <a:spcPts val="0"/>
              </a:spcBef>
              <a:spcAft>
                <a:spcPts val="600"/>
              </a:spcAft>
              <a:buClrTx/>
              <a:buSzTx/>
              <a:buFontTx/>
              <a:buNone/>
              <a:tabLst/>
              <a:defRPr/>
            </a:pPr>
            <a:r>
              <a:rPr kumimoji="0" lang="en-US" sz="1599" b="1" i="0" u="none" strike="noStrike" kern="0" cap="none" spc="0" normalizeH="0" baseline="0" noProof="0">
                <a:ln>
                  <a:noFill/>
                </a:ln>
                <a:gradFill>
                  <a:gsLst>
                    <a:gs pos="2917">
                      <a:srgbClr val="FFFFFF"/>
                    </a:gs>
                    <a:gs pos="30000">
                      <a:srgbClr val="FFFFFF"/>
                    </a:gs>
                  </a:gsLst>
                  <a:lin ang="5400000" scaled="0"/>
                </a:gradFill>
                <a:effectLst/>
                <a:uLnTx/>
                <a:uFillTx/>
                <a:latin typeface="Segoe UI"/>
                <a:ea typeface="+mn-ea"/>
                <a:cs typeface="+mn-cs"/>
              </a:rPr>
              <a:t>Azure</a:t>
            </a:r>
          </a:p>
        </p:txBody>
      </p:sp>
      <p:cxnSp>
        <p:nvCxnSpPr>
          <p:cNvPr id="180" name="Straight Arrow Connector 48"/>
          <p:cNvCxnSpPr>
            <a:stCxn id="57" idx="0"/>
            <a:endCxn id="65" idx="1"/>
          </p:cNvCxnSpPr>
          <p:nvPr/>
        </p:nvCxnSpPr>
        <p:spPr>
          <a:xfrm flipV="1">
            <a:off x="5796786" y="5513310"/>
            <a:ext cx="684841" cy="1130"/>
          </a:xfrm>
          <a:prstGeom prst="straightConnector1">
            <a:avLst/>
          </a:prstGeom>
          <a:ln w="60325">
            <a:solidFill>
              <a:schemeClr val="accent5">
                <a:lumMod val="90000"/>
                <a:lumOff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Title 1"/>
          <p:cNvSpPr txBox="1">
            <a:spLocks/>
          </p:cNvSpPr>
          <p:nvPr/>
        </p:nvSpPr>
        <p:spPr>
          <a:xfrm>
            <a:off x="366169" y="295278"/>
            <a:ext cx="11702551" cy="917575"/>
          </a:xfrm>
          <a:prstGeom prst="rect">
            <a:avLst/>
          </a:prstGeom>
        </p:spPr>
        <p:txBody>
          <a:bodyPr/>
          <a:lst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Cross-premises connectivity overview</a:t>
            </a:r>
          </a:p>
        </p:txBody>
      </p:sp>
    </p:spTree>
    <p:extLst>
      <p:ext uri="{BB962C8B-B14F-4D97-AF65-F5344CB8AC3E}">
        <p14:creationId xmlns:p14="http://schemas.microsoft.com/office/powerpoint/2010/main" val="26997868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500"/>
                                        <p:tgtEl>
                                          <p:spTgt spid="5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500"/>
                                        <p:tgtEl>
                                          <p:spTgt spid="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wipe(left)">
                                      <p:cBhvr>
                                        <p:cTn id="15" dur="500"/>
                                        <p:tgtEl>
                                          <p:spTgt spid="59"/>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80"/>
                                        </p:tgtEl>
                                        <p:attrNameLst>
                                          <p:attrName>style.visibility</p:attrName>
                                        </p:attrNameLst>
                                      </p:cBhvr>
                                      <p:to>
                                        <p:strVal val="visible"/>
                                      </p:to>
                                    </p:set>
                                    <p:animEffect transition="in" filter="wipe(left)">
                                      <p:cBhvr>
                                        <p:cTn id="19" dur="500"/>
                                        <p:tgtEl>
                                          <p:spTgt spid="180"/>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wipe(left)">
                                      <p:cBhvr>
                                        <p:cTn id="23" dur="500"/>
                                        <p:tgtEl>
                                          <p:spTgt spid="66"/>
                                        </p:tgtEl>
                                      </p:cBhvr>
                                    </p:animEffect>
                                  </p:childTnLst>
                                </p:cTn>
                              </p:par>
                              <p:par>
                                <p:cTn id="24" presetID="22" presetClass="entr" presetSubtype="8" fill="hold" nodeType="withEffect">
                                  <p:stCondLst>
                                    <p:cond delay="0"/>
                                  </p:stCondLst>
                                  <p:childTnLst>
                                    <p:set>
                                      <p:cBhvr>
                                        <p:cTn id="25" dur="1" fill="hold">
                                          <p:stCondLst>
                                            <p:cond delay="0"/>
                                          </p:stCondLst>
                                        </p:cTn>
                                        <p:tgtEl>
                                          <p:spTgt spid="65"/>
                                        </p:tgtEl>
                                        <p:attrNameLst>
                                          <p:attrName>style.visibility</p:attrName>
                                        </p:attrNameLst>
                                      </p:cBhvr>
                                      <p:to>
                                        <p:strVal val="visible"/>
                                      </p:to>
                                    </p:set>
                                    <p:animEffect transition="in" filter="wipe(left)">
                                      <p:cBhvr>
                                        <p:cTn id="26" dur="500"/>
                                        <p:tgtEl>
                                          <p:spTgt spid="65"/>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126"/>
                                        </p:tgtEl>
                                        <p:attrNameLst>
                                          <p:attrName>style.visibility</p:attrName>
                                        </p:attrNameLst>
                                      </p:cBhvr>
                                      <p:to>
                                        <p:strVal val="visible"/>
                                      </p:to>
                                    </p:set>
                                    <p:animEffect transition="in" filter="wipe(left)">
                                      <p:cBhvr>
                                        <p:cTn id="30" dur="500"/>
                                        <p:tgtEl>
                                          <p:spTgt spid="126"/>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wipe(left)">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37"/>
                                        </p:tgtEl>
                                        <p:attrNameLst>
                                          <p:attrName>style.visibility</p:attrName>
                                        </p:attrNameLst>
                                      </p:cBhvr>
                                      <p:to>
                                        <p:strVal val="visible"/>
                                      </p:to>
                                    </p:set>
                                    <p:animEffect transition="in" filter="fade">
                                      <p:cBhvr>
                                        <p:cTn id="39" dur="500"/>
                                        <p:tgtEl>
                                          <p:spTgt spid="137"/>
                                        </p:tgtEl>
                                      </p:cBhvr>
                                    </p:animEffect>
                                  </p:childTnLst>
                                </p:cTn>
                              </p:par>
                              <p:par>
                                <p:cTn id="40" presetID="10" presetClass="entr" presetSubtype="0" fill="hold" nodeType="withEffect">
                                  <p:stCondLst>
                                    <p:cond delay="0"/>
                                  </p:stCondLst>
                                  <p:childTnLst>
                                    <p:set>
                                      <p:cBhvr>
                                        <p:cTn id="41" dur="1" fill="hold">
                                          <p:stCondLst>
                                            <p:cond delay="0"/>
                                          </p:stCondLst>
                                        </p:cTn>
                                        <p:tgtEl>
                                          <p:spTgt spid="143"/>
                                        </p:tgtEl>
                                        <p:attrNameLst>
                                          <p:attrName>style.visibility</p:attrName>
                                        </p:attrNameLst>
                                      </p:cBhvr>
                                      <p:to>
                                        <p:strVal val="visible"/>
                                      </p:to>
                                    </p:set>
                                    <p:animEffect transition="in" filter="fade">
                                      <p:cBhvr>
                                        <p:cTn id="42" dur="500"/>
                                        <p:tgtEl>
                                          <p:spTgt spid="143"/>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59"/>
                                        </p:tgtEl>
                                        <p:attrNameLst>
                                          <p:attrName>style.visibility</p:attrName>
                                        </p:attrNameLst>
                                      </p:cBhvr>
                                      <p:to>
                                        <p:strVal val="visible"/>
                                      </p:to>
                                    </p:set>
                                    <p:animEffect transition="in" filter="fade">
                                      <p:cBhvr>
                                        <p:cTn id="46" dur="500"/>
                                        <p:tgtEl>
                                          <p:spTgt spid="159"/>
                                        </p:tgtEl>
                                      </p:cBhvr>
                                    </p:animEffect>
                                  </p:childTnLst>
                                </p:cTn>
                              </p:par>
                              <p:par>
                                <p:cTn id="47" presetID="10" presetClass="entr" presetSubtype="0" fill="hold" nodeType="withEffect">
                                  <p:stCondLst>
                                    <p:cond delay="0"/>
                                  </p:stCondLst>
                                  <p:childTnLst>
                                    <p:set>
                                      <p:cBhvr>
                                        <p:cTn id="48" dur="1" fill="hold">
                                          <p:stCondLst>
                                            <p:cond delay="0"/>
                                          </p:stCondLst>
                                        </p:cTn>
                                        <p:tgtEl>
                                          <p:spTgt spid="155"/>
                                        </p:tgtEl>
                                        <p:attrNameLst>
                                          <p:attrName>style.visibility</p:attrName>
                                        </p:attrNameLst>
                                      </p:cBhvr>
                                      <p:to>
                                        <p:strVal val="visible"/>
                                      </p:to>
                                    </p:set>
                                    <p:animEffect transition="in" filter="fade">
                                      <p:cBhvr>
                                        <p:cTn id="49"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Point-to-Site VPN connectivity </a:t>
            </a:r>
          </a:p>
        </p:txBody>
      </p:sp>
      <p:pic>
        <p:nvPicPr>
          <p:cNvPr id="5" name="Picture 4"/>
          <p:cNvPicPr>
            <a:picLocks noChangeAspect="1"/>
          </p:cNvPicPr>
          <p:nvPr/>
        </p:nvPicPr>
        <p:blipFill>
          <a:blip r:embed="rId3"/>
          <a:stretch>
            <a:fillRect/>
          </a:stretch>
        </p:blipFill>
        <p:spPr>
          <a:xfrm>
            <a:off x="5589588" y="1149864"/>
            <a:ext cx="6400528" cy="5726788"/>
          </a:xfrm>
          <a:prstGeom prst="rect">
            <a:avLst/>
          </a:prstGeom>
        </p:spPr>
      </p:pic>
      <p:sp>
        <p:nvSpPr>
          <p:cNvPr id="7" name="Text Placeholder 1"/>
          <p:cNvSpPr txBox="1">
            <a:spLocks/>
          </p:cNvSpPr>
          <p:nvPr/>
        </p:nvSpPr>
        <p:spPr>
          <a:xfrm>
            <a:off x="362922" y="1262158"/>
            <a:ext cx="4756219" cy="3736407"/>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defTabSz="932742">
              <a:buClr>
                <a:schemeClr val="tx1"/>
              </a:buClr>
              <a:buSzPct val="100000"/>
            </a:pPr>
            <a:r>
              <a:rPr lang="en-US" sz="2000" dirty="0"/>
              <a:t>Connect from anywhere securely (</a:t>
            </a:r>
            <a:r>
              <a:rPr lang="en-US" sz="2000" dirty="0" err="1"/>
              <a:t>root+client</a:t>
            </a:r>
            <a:r>
              <a:rPr lang="en-US" sz="2000" dirty="0"/>
              <a:t> cert)</a:t>
            </a:r>
          </a:p>
          <a:p>
            <a:pPr marL="342900" lvl="1" indent="-342900" defTabSz="932742">
              <a:buClr>
                <a:schemeClr val="tx1"/>
              </a:buClr>
              <a:buSzPct val="100000"/>
            </a:pPr>
            <a:r>
              <a:rPr lang="en-US" sz="2000" dirty="0"/>
              <a:t>No SW installation required  (32/64-bit .exe for client config)</a:t>
            </a:r>
          </a:p>
          <a:p>
            <a:pPr marL="342900" lvl="1" indent="-342900" defTabSz="932742">
              <a:buClr>
                <a:schemeClr val="tx1"/>
              </a:buClr>
              <a:buSzPct val="100000"/>
            </a:pPr>
            <a:r>
              <a:rPr lang="en-US" sz="2000" dirty="0"/>
              <a:t>Easy to setup and use         (Windows and Mac clients)</a:t>
            </a:r>
          </a:p>
          <a:p>
            <a:pPr marL="342900" lvl="1" indent="-342900" defTabSz="932742">
              <a:buClr>
                <a:schemeClr val="tx1"/>
              </a:buClr>
              <a:buSzPct val="100000"/>
            </a:pPr>
            <a:r>
              <a:rPr lang="en-US" sz="2000" dirty="0"/>
              <a:t>Ideal for prototyping, </a:t>
            </a:r>
            <a:br>
              <a:rPr lang="en-US" sz="2000" dirty="0"/>
            </a:br>
            <a:r>
              <a:rPr lang="en-US" sz="2000" dirty="0"/>
              <a:t>development, demos</a:t>
            </a:r>
          </a:p>
          <a:p>
            <a:pPr marL="342900" lvl="1" indent="-342900" defTabSz="932742">
              <a:buClr>
                <a:schemeClr val="tx1"/>
              </a:buClr>
              <a:buSzPct val="100000"/>
            </a:pPr>
            <a:r>
              <a:rPr lang="en-US" sz="2000" dirty="0"/>
              <a:t>P2S and S2S coexist</a:t>
            </a:r>
          </a:p>
          <a:p>
            <a:pPr marL="0" indent="0">
              <a:buNone/>
            </a:pPr>
            <a:endParaRPr lang="en-US" sz="2400" dirty="0"/>
          </a:p>
          <a:p>
            <a:pPr marL="514338" indent="-514338">
              <a:buAutoNum type="arabicPeriod"/>
            </a:pPr>
            <a:endParaRPr lang="en-US" sz="2400" dirty="0">
              <a:solidFill>
                <a:schemeClr val="tx1"/>
              </a:solidFill>
            </a:endParaRPr>
          </a:p>
        </p:txBody>
      </p:sp>
    </p:spTree>
    <p:extLst>
      <p:ext uri="{BB962C8B-B14F-4D97-AF65-F5344CB8AC3E}">
        <p14:creationId xmlns:p14="http://schemas.microsoft.com/office/powerpoint/2010/main" val="2502449394"/>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576717" y="4169170"/>
            <a:ext cx="5202199" cy="2455651"/>
          </a:xfrm>
          <a:prstGeom prst="rect">
            <a:avLst/>
          </a:prstGeom>
          <a:solidFill>
            <a:srgbClr val="002060"/>
          </a:solidFill>
          <a:ln w="1905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defTabSz="913900" fontAlgn="base">
              <a:lnSpc>
                <a:spcPct val="90000"/>
              </a:lnSpc>
              <a:spcBef>
                <a:spcPct val="0"/>
              </a:spcBef>
              <a:spcAft>
                <a:spcPct val="0"/>
              </a:spcAft>
            </a:pPr>
            <a:r>
              <a:rPr lang="en-US" sz="2000">
                <a:solidFill>
                  <a:srgbClr val="FFFFFF"/>
                </a:solidFill>
              </a:rPr>
              <a:t>On-premises</a:t>
            </a:r>
          </a:p>
        </p:txBody>
      </p:sp>
      <p:sp>
        <p:nvSpPr>
          <p:cNvPr id="2" name="Rounded Rectangle 1"/>
          <p:cNvSpPr/>
          <p:nvPr/>
        </p:nvSpPr>
        <p:spPr bwMode="auto">
          <a:xfrm>
            <a:off x="999129" y="4831232"/>
            <a:ext cx="4357375" cy="1299865"/>
          </a:xfrm>
          <a:prstGeom prst="roundRect">
            <a:avLst>
              <a:gd name="adj" fmla="val 6387"/>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00" fontAlgn="base">
              <a:lnSpc>
                <a:spcPct val="90000"/>
              </a:lnSpc>
              <a:spcBef>
                <a:spcPct val="0"/>
              </a:spcBef>
              <a:spcAft>
                <a:spcPct val="0"/>
              </a:spcAft>
            </a:pPr>
            <a:endParaRPr lang="en-US" sz="2000" spc="-51">
              <a:gradFill>
                <a:gsLst>
                  <a:gs pos="1250">
                    <a:srgbClr val="000000"/>
                  </a:gs>
                  <a:gs pos="10417">
                    <a:srgbClr val="000000"/>
                  </a:gs>
                </a:gsLst>
                <a:lin ang="5400000" scaled="0"/>
              </a:gradFill>
            </a:endParaRPr>
          </a:p>
        </p:txBody>
      </p:sp>
      <p:sp>
        <p:nvSpPr>
          <p:cNvPr id="3" name="TextBox 2"/>
          <p:cNvSpPr txBox="1"/>
          <p:nvPr/>
        </p:nvSpPr>
        <p:spPr>
          <a:xfrm>
            <a:off x="999130" y="6052437"/>
            <a:ext cx="1965063" cy="572422"/>
          </a:xfrm>
          <a:prstGeom prst="rect">
            <a:avLst/>
          </a:prstGeom>
          <a:noFill/>
        </p:spPr>
        <p:txBody>
          <a:bodyPr wrap="none" lIns="0" tIns="146283" rIns="182854" bIns="146283" rtlCol="0">
            <a:spAutoFit/>
          </a:bodyPr>
          <a:lstStyle/>
          <a:p>
            <a:pPr>
              <a:lnSpc>
                <a:spcPct val="90000"/>
              </a:lnSpc>
            </a:pPr>
            <a:r>
              <a:rPr lang="en-US" sz="2000">
                <a:solidFill>
                  <a:srgbClr val="FFFFFF"/>
                </a:solidFill>
              </a:rPr>
              <a:t>Your datacenter</a:t>
            </a:r>
          </a:p>
        </p:txBody>
      </p:sp>
      <p:grpSp>
        <p:nvGrpSpPr>
          <p:cNvPr id="32" name="Group 31"/>
          <p:cNvGrpSpPr/>
          <p:nvPr/>
        </p:nvGrpSpPr>
        <p:grpSpPr>
          <a:xfrm>
            <a:off x="1096914" y="4924418"/>
            <a:ext cx="2473237" cy="1113490"/>
            <a:chOff x="794905" y="2135332"/>
            <a:chExt cx="3406034" cy="1533449"/>
          </a:xfrm>
        </p:grpSpPr>
        <p:pic>
          <p:nvPicPr>
            <p:cNvPr id="20" name="Picture 1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794905" y="3198357"/>
              <a:ext cx="1089128" cy="470424"/>
            </a:xfrm>
            <a:prstGeom prst="roundRect">
              <a:avLst>
                <a:gd name="adj" fmla="val 11234"/>
              </a:avLst>
            </a:prstGeom>
            <a:solidFill>
              <a:schemeClr val="tx2"/>
            </a:solidFill>
            <a:ln w="63500">
              <a:noFill/>
            </a:ln>
            <a:effectLst/>
          </p:spPr>
        </p:pic>
        <p:pic>
          <p:nvPicPr>
            <p:cNvPr id="21" name="Picture 20"/>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794905" y="2666845"/>
              <a:ext cx="1089128" cy="470424"/>
            </a:xfrm>
            <a:prstGeom prst="roundRect">
              <a:avLst>
                <a:gd name="adj" fmla="val 11234"/>
              </a:avLst>
            </a:prstGeom>
            <a:solidFill>
              <a:schemeClr val="tx2"/>
            </a:solidFill>
            <a:ln w="63500">
              <a:noFill/>
            </a:ln>
            <a:effectLst/>
          </p:spPr>
        </p:pic>
        <p:pic>
          <p:nvPicPr>
            <p:cNvPr id="25" name="Picture 24"/>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794905" y="2135332"/>
              <a:ext cx="1089128" cy="470424"/>
            </a:xfrm>
            <a:prstGeom prst="roundRect">
              <a:avLst>
                <a:gd name="adj" fmla="val 11234"/>
              </a:avLst>
            </a:prstGeom>
            <a:solidFill>
              <a:schemeClr val="tx2"/>
            </a:solidFill>
            <a:ln w="63500">
              <a:noFill/>
            </a:ln>
            <a:effectLst/>
          </p:spPr>
        </p:pic>
        <p:pic>
          <p:nvPicPr>
            <p:cNvPr id="26" name="Picture 25"/>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953358" y="3198357"/>
              <a:ext cx="1089128" cy="470424"/>
            </a:xfrm>
            <a:prstGeom prst="roundRect">
              <a:avLst>
                <a:gd name="adj" fmla="val 11234"/>
              </a:avLst>
            </a:prstGeom>
            <a:solidFill>
              <a:schemeClr val="tx2"/>
            </a:solidFill>
            <a:ln w="63500">
              <a:noFill/>
            </a:ln>
            <a:effectLst/>
          </p:spPr>
        </p:pic>
        <p:pic>
          <p:nvPicPr>
            <p:cNvPr id="27" name="Picture 26"/>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953358" y="2666845"/>
              <a:ext cx="1089128" cy="470424"/>
            </a:xfrm>
            <a:prstGeom prst="roundRect">
              <a:avLst>
                <a:gd name="adj" fmla="val 11234"/>
              </a:avLst>
            </a:prstGeom>
            <a:solidFill>
              <a:schemeClr val="tx2"/>
            </a:solidFill>
            <a:ln w="63500">
              <a:noFill/>
            </a:ln>
            <a:effectLst/>
          </p:spPr>
        </p:pic>
        <p:pic>
          <p:nvPicPr>
            <p:cNvPr id="28" name="Picture 27"/>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1953358" y="2135332"/>
              <a:ext cx="1089128" cy="470424"/>
            </a:xfrm>
            <a:prstGeom prst="roundRect">
              <a:avLst>
                <a:gd name="adj" fmla="val 11234"/>
              </a:avLst>
            </a:prstGeom>
            <a:solidFill>
              <a:schemeClr val="tx2"/>
            </a:solidFill>
            <a:ln w="63500">
              <a:noFill/>
            </a:ln>
            <a:effectLst/>
          </p:spPr>
        </p:pic>
        <p:pic>
          <p:nvPicPr>
            <p:cNvPr id="29" name="Picture 28"/>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111811" y="3198357"/>
              <a:ext cx="1089128" cy="470424"/>
            </a:xfrm>
            <a:prstGeom prst="roundRect">
              <a:avLst>
                <a:gd name="adj" fmla="val 11234"/>
              </a:avLst>
            </a:prstGeom>
            <a:solidFill>
              <a:schemeClr val="tx2"/>
            </a:solidFill>
            <a:ln w="63500">
              <a:noFill/>
            </a:ln>
            <a:effectLst/>
          </p:spPr>
        </p:pic>
        <p:pic>
          <p:nvPicPr>
            <p:cNvPr id="30" name="Picture 2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111811" y="2666845"/>
              <a:ext cx="1089128" cy="470424"/>
            </a:xfrm>
            <a:prstGeom prst="roundRect">
              <a:avLst>
                <a:gd name="adj" fmla="val 11234"/>
              </a:avLst>
            </a:prstGeom>
            <a:solidFill>
              <a:schemeClr val="tx2"/>
            </a:solidFill>
            <a:ln w="63500">
              <a:noFill/>
            </a:ln>
            <a:effectLst/>
          </p:spPr>
        </p:pic>
        <p:pic>
          <p:nvPicPr>
            <p:cNvPr id="31" name="Picture 30"/>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3111811" y="2135332"/>
              <a:ext cx="1089128" cy="470424"/>
            </a:xfrm>
            <a:prstGeom prst="roundRect">
              <a:avLst>
                <a:gd name="adj" fmla="val 11234"/>
              </a:avLst>
            </a:prstGeom>
            <a:solidFill>
              <a:schemeClr val="tx2"/>
            </a:solidFill>
            <a:ln w="63500">
              <a:noFill/>
            </a:ln>
            <a:effectLst/>
          </p:spPr>
        </p:pic>
      </p:grpSp>
      <p:sp>
        <p:nvSpPr>
          <p:cNvPr id="9" name="Oval 8"/>
          <p:cNvSpPr/>
          <p:nvPr/>
        </p:nvSpPr>
        <p:spPr bwMode="auto">
          <a:xfrm>
            <a:off x="3740840" y="4837429"/>
            <a:ext cx="1279387" cy="1304460"/>
          </a:xfrm>
          <a:prstGeom prst="ellipse">
            <a:avLst/>
          </a:prstGeom>
          <a:solidFill>
            <a:srgbClr val="FFFFFF"/>
          </a:solidFill>
          <a:ln w="76200">
            <a:solidFill>
              <a:schemeClr val="bg2">
                <a:lumMod val="90000"/>
                <a:lumOff val="1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00" fontAlgn="base">
              <a:lnSpc>
                <a:spcPct val="90000"/>
              </a:lnSpc>
              <a:spcBef>
                <a:spcPct val="0"/>
              </a:spcBef>
              <a:spcAft>
                <a:spcPct val="0"/>
              </a:spcAft>
            </a:pPr>
            <a:endParaRPr lang="en-US" sz="2000" spc="-51">
              <a:gradFill>
                <a:gsLst>
                  <a:gs pos="1250">
                    <a:srgbClr val="000000"/>
                  </a:gs>
                  <a:gs pos="10417">
                    <a:srgbClr val="000000"/>
                  </a:gs>
                </a:gsLst>
                <a:lin ang="5400000" scaled="0"/>
              </a:gradFill>
            </a:endParaRPr>
          </a:p>
        </p:txBody>
      </p:sp>
      <p:sp>
        <p:nvSpPr>
          <p:cNvPr id="46" name="Freeform 52"/>
          <p:cNvSpPr>
            <a:spLocks noEditPoints="1"/>
          </p:cNvSpPr>
          <p:nvPr/>
        </p:nvSpPr>
        <p:spPr bwMode="auto">
          <a:xfrm>
            <a:off x="3940122" y="4966781"/>
            <a:ext cx="886253" cy="674549"/>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rgbClr val="002060"/>
          </a:solidFill>
          <a:ln>
            <a:noFill/>
          </a:ln>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47" name="TextBox 46"/>
          <p:cNvSpPr txBox="1"/>
          <p:nvPr/>
        </p:nvSpPr>
        <p:spPr>
          <a:xfrm>
            <a:off x="3641315" y="5493784"/>
            <a:ext cx="1492985" cy="599865"/>
          </a:xfrm>
          <a:prstGeom prst="rect">
            <a:avLst/>
          </a:prstGeom>
          <a:noFill/>
        </p:spPr>
        <p:txBody>
          <a:bodyPr wrap="none" lIns="182854" tIns="146283" rIns="182854" bIns="146283" rtlCol="0">
            <a:spAutoFit/>
          </a:bodyPr>
          <a:lstStyle/>
          <a:p>
            <a:pPr algn="ctr">
              <a:lnSpc>
                <a:spcPct val="90000"/>
              </a:lnSpc>
            </a:pPr>
            <a:r>
              <a:rPr lang="en-US" sz="1099">
                <a:solidFill>
                  <a:srgbClr val="002050"/>
                </a:solidFill>
              </a:rPr>
              <a:t>Hardware VPN or </a:t>
            </a:r>
            <a:br>
              <a:rPr lang="en-US" sz="1099">
                <a:solidFill>
                  <a:srgbClr val="002050"/>
                </a:solidFill>
              </a:rPr>
            </a:br>
            <a:r>
              <a:rPr lang="en-US" sz="1099">
                <a:solidFill>
                  <a:srgbClr val="002050"/>
                </a:solidFill>
              </a:rPr>
              <a:t>Windows RRAS</a:t>
            </a:r>
          </a:p>
        </p:txBody>
      </p:sp>
      <p:sp>
        <p:nvSpPr>
          <p:cNvPr id="6" name="Clpoud Icon"/>
          <p:cNvSpPr>
            <a:spLocks noChangeAspect="1"/>
          </p:cNvSpPr>
          <p:nvPr/>
        </p:nvSpPr>
        <p:spPr bwMode="black">
          <a:xfrm>
            <a:off x="6368386" y="1723863"/>
            <a:ext cx="5738594" cy="3242918"/>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ln/>
          <a:extLst/>
        </p:spPr>
        <p:style>
          <a:lnRef idx="1">
            <a:schemeClr val="accent1"/>
          </a:lnRef>
          <a:fillRef idx="3">
            <a:schemeClr val="accent1"/>
          </a:fillRef>
          <a:effectRef idx="2">
            <a:schemeClr val="accent1"/>
          </a:effectRef>
          <a:fontRef idx="minor">
            <a:schemeClr val="lt1"/>
          </a:fontRef>
        </p:style>
        <p:txBody>
          <a:bodyPr vert="horz" wrap="square" lIns="91360" tIns="182714" rIns="456783" bIns="45679" numCol="1" anchor="t" anchorCtr="0" compatLnSpc="1">
            <a:prstTxWarp prst="textNoShape">
              <a:avLst/>
            </a:prstTxWarp>
          </a:bodyPr>
          <a:lstStyle/>
          <a:p>
            <a:pPr algn="ctr" fontAlgn="base">
              <a:lnSpc>
                <a:spcPct val="90000"/>
              </a:lnSpc>
              <a:spcBef>
                <a:spcPct val="0"/>
              </a:spcBef>
              <a:spcAft>
                <a:spcPct val="0"/>
              </a:spcAft>
            </a:pPr>
            <a:br>
              <a:rPr lang="en-US" sz="2400" spc="-51">
                <a:solidFill>
                  <a:srgbClr val="FFFFFF"/>
                </a:solidFill>
              </a:rPr>
            </a:br>
            <a:r>
              <a:rPr lang="en-US" sz="2400" spc="-51">
                <a:solidFill>
                  <a:srgbClr val="FFFFFF"/>
                </a:solidFill>
              </a:rPr>
              <a:t>Microsoft Azure</a:t>
            </a:r>
          </a:p>
        </p:txBody>
      </p:sp>
      <p:sp>
        <p:nvSpPr>
          <p:cNvPr id="44" name="Freeform 43"/>
          <p:cNvSpPr/>
          <p:nvPr/>
        </p:nvSpPr>
        <p:spPr bwMode="auto">
          <a:xfrm>
            <a:off x="7741979" y="2862787"/>
            <a:ext cx="4127415" cy="1911683"/>
          </a:xfrm>
          <a:custGeom>
            <a:avLst/>
            <a:gdLst>
              <a:gd name="connsiteX0" fmla="*/ 269674 w 3173565"/>
              <a:gd name="connsiteY0" fmla="*/ 0 h 1618014"/>
              <a:gd name="connsiteX1" fmla="*/ 2323469 w 3173565"/>
              <a:gd name="connsiteY1" fmla="*/ 0 h 1618014"/>
              <a:gd name="connsiteX2" fmla="*/ 2337182 w 3173565"/>
              <a:gd name="connsiteY2" fmla="*/ 1382 h 1618014"/>
              <a:gd name="connsiteX3" fmla="*/ 2364558 w 3173565"/>
              <a:gd name="connsiteY3" fmla="*/ 0 h 1618014"/>
              <a:gd name="connsiteX4" fmla="*/ 3173565 w 3173565"/>
              <a:gd name="connsiteY4" fmla="*/ 809007 h 1618014"/>
              <a:gd name="connsiteX5" fmla="*/ 2364558 w 3173565"/>
              <a:gd name="connsiteY5" fmla="*/ 1618014 h 1618014"/>
              <a:gd name="connsiteX6" fmla="*/ 2337182 w 3173565"/>
              <a:gd name="connsiteY6" fmla="*/ 1616632 h 1618014"/>
              <a:gd name="connsiteX7" fmla="*/ 2323469 w 3173565"/>
              <a:gd name="connsiteY7" fmla="*/ 1618014 h 1618014"/>
              <a:gd name="connsiteX8" fmla="*/ 269674 w 3173565"/>
              <a:gd name="connsiteY8" fmla="*/ 1618014 h 1618014"/>
              <a:gd name="connsiteX9" fmla="*/ 0 w 3173565"/>
              <a:gd name="connsiteY9" fmla="*/ 1348340 h 1618014"/>
              <a:gd name="connsiteX10" fmla="*/ 0 w 3173565"/>
              <a:gd name="connsiteY10" fmla="*/ 269674 h 1618014"/>
              <a:gd name="connsiteX11" fmla="*/ 269674 w 3173565"/>
              <a:gd name="connsiteY11" fmla="*/ 0 h 161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73565" h="1618014">
                <a:moveTo>
                  <a:pt x="269674" y="0"/>
                </a:moveTo>
                <a:lnTo>
                  <a:pt x="2323469" y="0"/>
                </a:lnTo>
                <a:lnTo>
                  <a:pt x="2337182" y="1382"/>
                </a:lnTo>
                <a:lnTo>
                  <a:pt x="2364558" y="0"/>
                </a:lnTo>
                <a:cubicBezTo>
                  <a:pt x="2811360" y="0"/>
                  <a:pt x="3173565" y="362205"/>
                  <a:pt x="3173565" y="809007"/>
                </a:cubicBezTo>
                <a:cubicBezTo>
                  <a:pt x="3173565" y="1255809"/>
                  <a:pt x="2811360" y="1618014"/>
                  <a:pt x="2364558" y="1618014"/>
                </a:cubicBezTo>
                <a:lnTo>
                  <a:pt x="2337182" y="1616632"/>
                </a:lnTo>
                <a:lnTo>
                  <a:pt x="2323469" y="1618014"/>
                </a:lnTo>
                <a:lnTo>
                  <a:pt x="269674" y="1618014"/>
                </a:lnTo>
                <a:cubicBezTo>
                  <a:pt x="120737" y="1618014"/>
                  <a:pt x="0" y="1497277"/>
                  <a:pt x="0" y="1348340"/>
                </a:cubicBezTo>
                <a:lnTo>
                  <a:pt x="0" y="269674"/>
                </a:lnTo>
                <a:cubicBezTo>
                  <a:pt x="0" y="120737"/>
                  <a:pt x="120737" y="0"/>
                  <a:pt x="269674" y="0"/>
                </a:cubicBezTo>
                <a:close/>
              </a:path>
            </a:pathLst>
          </a:custGeom>
          <a:solidFill>
            <a:schemeClr val="bg2">
              <a:lumMod val="75000"/>
              <a:lumOff val="25000"/>
            </a:schemeClr>
          </a:solidFill>
          <a:ln>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6703" tIns="146227" rIns="0" bIns="45713" numCol="1" spcCol="0" rtlCol="0" fromWordArt="0" anchor="b" anchorCtr="0" forceAA="0" compatLnSpc="1">
            <a:prstTxWarp prst="textNoShape">
              <a:avLst/>
            </a:prstTxWarp>
            <a:noAutofit/>
          </a:bodyPr>
          <a:lstStyle/>
          <a:p>
            <a:r>
              <a:rPr lang="en-US">
                <a:solidFill>
                  <a:schemeClr val="tx1"/>
                </a:solidFill>
              </a:rPr>
              <a:t>Virtual Network</a:t>
            </a:r>
          </a:p>
        </p:txBody>
      </p:sp>
      <p:sp>
        <p:nvSpPr>
          <p:cNvPr id="50" name="TextBox 49"/>
          <p:cNvSpPr txBox="1"/>
          <p:nvPr/>
        </p:nvSpPr>
        <p:spPr>
          <a:xfrm>
            <a:off x="6314766" y="4272446"/>
            <a:ext cx="1473979" cy="599865"/>
          </a:xfrm>
          <a:prstGeom prst="rect">
            <a:avLst/>
          </a:prstGeom>
          <a:noFill/>
        </p:spPr>
        <p:txBody>
          <a:bodyPr wrap="square" lIns="182854" tIns="146283" rIns="182854" bIns="146283" rtlCol="0">
            <a:spAutoFit/>
          </a:bodyPr>
          <a:lstStyle/>
          <a:p>
            <a:pPr algn="ctr">
              <a:lnSpc>
                <a:spcPct val="90000"/>
              </a:lnSpc>
            </a:pPr>
            <a:r>
              <a:rPr lang="en-US" sz="1099">
                <a:gradFill>
                  <a:gsLst>
                    <a:gs pos="2917">
                      <a:srgbClr val="FFFFFF"/>
                    </a:gs>
                    <a:gs pos="100000">
                      <a:srgbClr val="FFFFFF"/>
                    </a:gs>
                  </a:gsLst>
                  <a:lin ang="5400000" scaled="0"/>
                </a:gradFill>
              </a:rPr>
              <a:t>VPN </a:t>
            </a:r>
            <a:br>
              <a:rPr lang="en-US" sz="1099">
                <a:gradFill>
                  <a:gsLst>
                    <a:gs pos="2917">
                      <a:srgbClr val="FFFFFF"/>
                    </a:gs>
                    <a:gs pos="100000">
                      <a:srgbClr val="FFFFFF"/>
                    </a:gs>
                  </a:gsLst>
                  <a:lin ang="5400000" scaled="0"/>
                </a:gradFill>
              </a:rPr>
            </a:br>
            <a:r>
              <a:rPr lang="en-US" sz="1099">
                <a:gradFill>
                  <a:gsLst>
                    <a:gs pos="2917">
                      <a:srgbClr val="FFFFFF"/>
                    </a:gs>
                    <a:gs pos="100000">
                      <a:srgbClr val="FFFFFF"/>
                    </a:gs>
                  </a:gsLst>
                  <a:lin ang="5400000" scaled="0"/>
                </a:gradFill>
              </a:rPr>
              <a:t>Gateway</a:t>
            </a:r>
          </a:p>
        </p:txBody>
      </p:sp>
      <p:sp>
        <p:nvSpPr>
          <p:cNvPr id="11" name="Rounded Rectangle 10"/>
          <p:cNvSpPr/>
          <p:nvPr/>
        </p:nvSpPr>
        <p:spPr bwMode="auto">
          <a:xfrm>
            <a:off x="7874903" y="3170998"/>
            <a:ext cx="919842" cy="1221559"/>
          </a:xfrm>
          <a:prstGeom prst="roundRect">
            <a:avLst>
              <a:gd name="adj" fmla="val 10259"/>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00" fontAlgn="base">
              <a:lnSpc>
                <a:spcPct val="90000"/>
              </a:lnSpc>
              <a:spcBef>
                <a:spcPct val="0"/>
              </a:spcBef>
              <a:spcAft>
                <a:spcPct val="0"/>
              </a:spcAft>
            </a:pPr>
            <a:endParaRPr lang="en-US" sz="2000" spc="-51">
              <a:solidFill>
                <a:schemeClr val="tx1"/>
              </a:solidFill>
            </a:endParaRPr>
          </a:p>
        </p:txBody>
      </p:sp>
      <p:pic>
        <p:nvPicPr>
          <p:cNvPr id="68" name="Picture 67"/>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7939159" y="3991270"/>
            <a:ext cx="790853" cy="341589"/>
          </a:xfrm>
          <a:prstGeom prst="roundRect">
            <a:avLst>
              <a:gd name="adj" fmla="val 11234"/>
            </a:avLst>
          </a:prstGeom>
          <a:solidFill>
            <a:schemeClr val="tx2"/>
          </a:solidFill>
          <a:ln w="63500">
            <a:noFill/>
          </a:ln>
          <a:effectLst/>
        </p:spPr>
      </p:pic>
      <p:pic>
        <p:nvPicPr>
          <p:cNvPr id="69" name="Picture 68"/>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7939159" y="3605321"/>
            <a:ext cx="790853" cy="341589"/>
          </a:xfrm>
          <a:prstGeom prst="roundRect">
            <a:avLst>
              <a:gd name="adj" fmla="val 11234"/>
            </a:avLst>
          </a:prstGeom>
          <a:solidFill>
            <a:schemeClr val="tx2"/>
          </a:solidFill>
          <a:ln w="63500">
            <a:noFill/>
          </a:ln>
          <a:effectLst/>
        </p:spPr>
      </p:pic>
      <p:pic>
        <p:nvPicPr>
          <p:cNvPr id="70" name="Picture 69"/>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7939159" y="3219371"/>
            <a:ext cx="790853" cy="341589"/>
          </a:xfrm>
          <a:prstGeom prst="roundRect">
            <a:avLst>
              <a:gd name="adj" fmla="val 11234"/>
            </a:avLst>
          </a:prstGeom>
          <a:solidFill>
            <a:schemeClr val="tx2"/>
          </a:solidFill>
          <a:ln w="63500">
            <a:noFill/>
          </a:ln>
          <a:effectLst/>
        </p:spPr>
      </p:pic>
      <p:sp>
        <p:nvSpPr>
          <p:cNvPr id="79" name="TextBox 78"/>
          <p:cNvSpPr txBox="1"/>
          <p:nvPr/>
        </p:nvSpPr>
        <p:spPr>
          <a:xfrm>
            <a:off x="7874903" y="2821537"/>
            <a:ext cx="919474" cy="447644"/>
          </a:xfrm>
          <a:prstGeom prst="rect">
            <a:avLst/>
          </a:prstGeom>
          <a:noFill/>
        </p:spPr>
        <p:txBody>
          <a:bodyPr wrap="square" lIns="91427" tIns="146283" rIns="91427" bIns="146283" rtlCol="0">
            <a:spAutoFit/>
          </a:bodyPr>
          <a:lstStyle/>
          <a:p>
            <a:pPr algn="ctr">
              <a:lnSpc>
                <a:spcPct val="90000"/>
              </a:lnSpc>
            </a:pPr>
            <a:r>
              <a:rPr lang="en-US" sz="1099">
                <a:effectLst>
                  <a:outerShdw blurRad="38100" dist="38100" dir="2700000" algn="tl">
                    <a:srgbClr val="000000">
                      <a:alpha val="43137"/>
                    </a:srgbClr>
                  </a:outerShdw>
                </a:effectLst>
              </a:rPr>
              <a:t>&lt;subnet 1&gt;</a:t>
            </a:r>
          </a:p>
        </p:txBody>
      </p:sp>
      <p:sp>
        <p:nvSpPr>
          <p:cNvPr id="80" name="TextBox 79"/>
          <p:cNvSpPr txBox="1"/>
          <p:nvPr/>
        </p:nvSpPr>
        <p:spPr>
          <a:xfrm>
            <a:off x="8858504" y="2821537"/>
            <a:ext cx="916317" cy="447644"/>
          </a:xfrm>
          <a:prstGeom prst="rect">
            <a:avLst/>
          </a:prstGeom>
          <a:noFill/>
        </p:spPr>
        <p:txBody>
          <a:bodyPr wrap="square" lIns="91427" tIns="146283" rIns="91427" bIns="146283" rtlCol="0">
            <a:spAutoFit/>
          </a:bodyPr>
          <a:lstStyle/>
          <a:p>
            <a:pPr algn="ctr">
              <a:lnSpc>
                <a:spcPct val="90000"/>
              </a:lnSpc>
            </a:pPr>
            <a:r>
              <a:rPr lang="en-US" sz="1099">
                <a:effectLst>
                  <a:outerShdw blurRad="38100" dist="38100" dir="2700000" algn="tl">
                    <a:srgbClr val="000000">
                      <a:alpha val="43137"/>
                    </a:srgbClr>
                  </a:outerShdw>
                </a:effectLst>
              </a:rPr>
              <a:t>&lt;subnet 2&gt;</a:t>
            </a:r>
          </a:p>
        </p:txBody>
      </p:sp>
      <p:sp>
        <p:nvSpPr>
          <p:cNvPr id="81" name="TextBox 80"/>
          <p:cNvSpPr txBox="1"/>
          <p:nvPr/>
        </p:nvSpPr>
        <p:spPr>
          <a:xfrm>
            <a:off x="9838581" y="2821537"/>
            <a:ext cx="924102" cy="447644"/>
          </a:xfrm>
          <a:prstGeom prst="rect">
            <a:avLst/>
          </a:prstGeom>
          <a:noFill/>
        </p:spPr>
        <p:txBody>
          <a:bodyPr wrap="square" lIns="91427" tIns="146283" rIns="91427" bIns="146283" rtlCol="0">
            <a:spAutoFit/>
          </a:bodyPr>
          <a:lstStyle/>
          <a:p>
            <a:pPr algn="ctr">
              <a:lnSpc>
                <a:spcPct val="90000"/>
              </a:lnSpc>
            </a:pPr>
            <a:r>
              <a:rPr lang="en-US" sz="1099">
                <a:effectLst>
                  <a:outerShdw blurRad="38100" dist="38100" dir="2700000" algn="tl">
                    <a:srgbClr val="000000">
                      <a:alpha val="43137"/>
                    </a:srgbClr>
                  </a:outerShdw>
                </a:effectLst>
              </a:rPr>
              <a:t>&lt;subnet 3&gt;</a:t>
            </a:r>
          </a:p>
        </p:txBody>
      </p:sp>
      <p:pic>
        <p:nvPicPr>
          <p:cNvPr id="82" name="Picture 81"/>
          <p:cNvPicPr>
            <a:picLocks noChangeAspect="1"/>
          </p:cNvPicPr>
          <p:nvPr/>
        </p:nvPicPr>
        <p:blipFill>
          <a:blip r:embed="rId4" cstate="screen">
            <a:grayscl/>
            <a:extLst>
              <a:ext uri="{28A0092B-C50C-407E-A947-70E740481C1C}">
                <a14:useLocalDpi xmlns:a14="http://schemas.microsoft.com/office/drawing/2010/main"/>
              </a:ext>
            </a:extLst>
          </a:blip>
          <a:stretch>
            <a:fillRect/>
          </a:stretch>
        </p:blipFill>
        <p:spPr>
          <a:xfrm>
            <a:off x="10891544" y="3605320"/>
            <a:ext cx="790853" cy="341589"/>
          </a:xfrm>
          <a:prstGeom prst="roundRect">
            <a:avLst>
              <a:gd name="adj" fmla="val 9180"/>
            </a:avLst>
          </a:prstGeom>
          <a:noFill/>
          <a:ln w="31750">
            <a:solidFill>
              <a:schemeClr val="tx2"/>
            </a:solidFill>
          </a:ln>
        </p:spPr>
      </p:pic>
      <p:grpSp>
        <p:nvGrpSpPr>
          <p:cNvPr id="17" name="Group 16"/>
          <p:cNvGrpSpPr/>
          <p:nvPr/>
        </p:nvGrpSpPr>
        <p:grpSpPr>
          <a:xfrm>
            <a:off x="8858872" y="3170998"/>
            <a:ext cx="919842" cy="1221559"/>
            <a:chOff x="8913268" y="1889001"/>
            <a:chExt cx="919973" cy="1221733"/>
          </a:xfrm>
        </p:grpSpPr>
        <p:sp>
          <p:nvSpPr>
            <p:cNvPr id="83" name="Rounded Rectangle 82"/>
            <p:cNvSpPr/>
            <p:nvPr/>
          </p:nvSpPr>
          <p:spPr bwMode="auto">
            <a:xfrm>
              <a:off x="8913268" y="1889001"/>
              <a:ext cx="919973" cy="1221733"/>
            </a:xfrm>
            <a:prstGeom prst="roundRect">
              <a:avLst>
                <a:gd name="adj" fmla="val 10259"/>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00" fontAlgn="base">
                <a:lnSpc>
                  <a:spcPct val="90000"/>
                </a:lnSpc>
                <a:spcBef>
                  <a:spcPct val="0"/>
                </a:spcBef>
                <a:spcAft>
                  <a:spcPct val="0"/>
                </a:spcAft>
              </a:pPr>
              <a:endParaRPr lang="en-US" sz="2000" spc="-51">
                <a:solidFill>
                  <a:schemeClr val="tx1"/>
                </a:solidFill>
              </a:endParaRPr>
            </a:p>
          </p:txBody>
        </p:sp>
        <p:pic>
          <p:nvPicPr>
            <p:cNvPr id="71" name="Picture 70"/>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8977772" y="2709388"/>
              <a:ext cx="790965" cy="341639"/>
            </a:xfrm>
            <a:prstGeom prst="roundRect">
              <a:avLst>
                <a:gd name="adj" fmla="val 11234"/>
              </a:avLst>
            </a:prstGeom>
            <a:solidFill>
              <a:schemeClr val="tx2"/>
            </a:solidFill>
            <a:ln w="63500">
              <a:noFill/>
            </a:ln>
            <a:effectLst/>
          </p:spPr>
        </p:pic>
        <p:pic>
          <p:nvPicPr>
            <p:cNvPr id="72" name="Picture 71"/>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8977772" y="2323384"/>
              <a:ext cx="790965" cy="341639"/>
            </a:xfrm>
            <a:prstGeom prst="roundRect">
              <a:avLst>
                <a:gd name="adj" fmla="val 11234"/>
              </a:avLst>
            </a:prstGeom>
            <a:solidFill>
              <a:schemeClr val="tx2"/>
            </a:solidFill>
            <a:ln w="63500">
              <a:noFill/>
            </a:ln>
            <a:effectLst/>
          </p:spPr>
        </p:pic>
        <p:pic>
          <p:nvPicPr>
            <p:cNvPr id="73" name="Picture 72"/>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8977772" y="1937379"/>
              <a:ext cx="790965" cy="341639"/>
            </a:xfrm>
            <a:prstGeom prst="roundRect">
              <a:avLst>
                <a:gd name="adj" fmla="val 11234"/>
              </a:avLst>
            </a:prstGeom>
            <a:solidFill>
              <a:schemeClr val="tx2"/>
            </a:solidFill>
            <a:ln w="63500">
              <a:noFill/>
            </a:ln>
            <a:effectLst/>
          </p:spPr>
        </p:pic>
      </p:grpSp>
      <p:grpSp>
        <p:nvGrpSpPr>
          <p:cNvPr id="18" name="Group 17"/>
          <p:cNvGrpSpPr/>
          <p:nvPr/>
        </p:nvGrpSpPr>
        <p:grpSpPr>
          <a:xfrm>
            <a:off x="9842840" y="3170998"/>
            <a:ext cx="919842" cy="1221559"/>
            <a:chOff x="9897377" y="1889001"/>
            <a:chExt cx="919973" cy="1221733"/>
          </a:xfrm>
        </p:grpSpPr>
        <p:sp>
          <p:nvSpPr>
            <p:cNvPr id="84" name="Rounded Rectangle 83"/>
            <p:cNvSpPr/>
            <p:nvPr/>
          </p:nvSpPr>
          <p:spPr bwMode="auto">
            <a:xfrm>
              <a:off x="9897377" y="1889001"/>
              <a:ext cx="919973" cy="1221733"/>
            </a:xfrm>
            <a:prstGeom prst="roundRect">
              <a:avLst>
                <a:gd name="adj" fmla="val 10259"/>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00" fontAlgn="base">
                <a:lnSpc>
                  <a:spcPct val="90000"/>
                </a:lnSpc>
                <a:spcBef>
                  <a:spcPct val="0"/>
                </a:spcBef>
                <a:spcAft>
                  <a:spcPct val="0"/>
                </a:spcAft>
              </a:pPr>
              <a:endParaRPr lang="en-US" sz="2000" spc="-51">
                <a:solidFill>
                  <a:schemeClr val="tx1"/>
                </a:solidFill>
              </a:endParaRPr>
            </a:p>
          </p:txBody>
        </p:sp>
        <p:pic>
          <p:nvPicPr>
            <p:cNvPr id="74" name="Picture 73"/>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9961881" y="2709388"/>
              <a:ext cx="790965" cy="341639"/>
            </a:xfrm>
            <a:prstGeom prst="roundRect">
              <a:avLst>
                <a:gd name="adj" fmla="val 11234"/>
              </a:avLst>
            </a:prstGeom>
            <a:solidFill>
              <a:schemeClr val="tx2"/>
            </a:solidFill>
            <a:ln w="63500">
              <a:noFill/>
            </a:ln>
            <a:effectLst/>
          </p:spPr>
        </p:pic>
        <p:pic>
          <p:nvPicPr>
            <p:cNvPr id="75" name="Picture 74"/>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9961881" y="2323384"/>
              <a:ext cx="790965" cy="341639"/>
            </a:xfrm>
            <a:prstGeom prst="roundRect">
              <a:avLst>
                <a:gd name="adj" fmla="val 11234"/>
              </a:avLst>
            </a:prstGeom>
            <a:solidFill>
              <a:schemeClr val="tx2"/>
            </a:solidFill>
            <a:ln w="63500">
              <a:noFill/>
            </a:ln>
            <a:effectLst/>
          </p:spPr>
        </p:pic>
        <p:pic>
          <p:nvPicPr>
            <p:cNvPr id="76" name="Picture 75"/>
            <p:cNvPicPr>
              <a:picLocks noChangeAspect="1"/>
            </p:cNvPicPr>
            <p:nvPr/>
          </p:nvPicPr>
          <p:blipFill>
            <a:blip r:embed="rId3" cstate="screen">
              <a:grayscl/>
              <a:extLst>
                <a:ext uri="{28A0092B-C50C-407E-A947-70E740481C1C}">
                  <a14:useLocalDpi xmlns:a14="http://schemas.microsoft.com/office/drawing/2010/main"/>
                </a:ext>
              </a:extLst>
            </a:blip>
            <a:stretch>
              <a:fillRect/>
            </a:stretch>
          </p:blipFill>
          <p:spPr>
            <a:xfrm>
              <a:off x="9961881" y="1937379"/>
              <a:ext cx="790965" cy="341639"/>
            </a:xfrm>
            <a:prstGeom prst="roundRect">
              <a:avLst>
                <a:gd name="adj" fmla="val 11234"/>
              </a:avLst>
            </a:prstGeom>
            <a:solidFill>
              <a:schemeClr val="tx2"/>
            </a:solidFill>
            <a:ln w="63500">
              <a:noFill/>
            </a:ln>
            <a:effectLst/>
          </p:spPr>
        </p:pic>
      </p:grpSp>
      <p:sp>
        <p:nvSpPr>
          <p:cNvPr id="85" name="TextBox 84"/>
          <p:cNvSpPr txBox="1"/>
          <p:nvPr/>
        </p:nvSpPr>
        <p:spPr>
          <a:xfrm>
            <a:off x="10891542" y="3090124"/>
            <a:ext cx="790854" cy="599865"/>
          </a:xfrm>
          <a:prstGeom prst="rect">
            <a:avLst/>
          </a:prstGeom>
          <a:noFill/>
        </p:spPr>
        <p:txBody>
          <a:bodyPr wrap="square" lIns="91427" tIns="146283" rIns="91427" bIns="146283" rtlCol="0">
            <a:spAutoFit/>
          </a:bodyPr>
          <a:lstStyle/>
          <a:p>
            <a:pPr algn="ctr">
              <a:lnSpc>
                <a:spcPct val="90000"/>
              </a:lnSpc>
            </a:pPr>
            <a:r>
              <a:rPr lang="en-US" sz="1099">
                <a:effectLst>
                  <a:outerShdw blurRad="38100" dist="38100" dir="2700000" algn="tl">
                    <a:srgbClr val="000000">
                      <a:alpha val="43137"/>
                    </a:srgbClr>
                  </a:outerShdw>
                </a:effectLst>
              </a:rPr>
              <a:t>DNS server</a:t>
            </a:r>
          </a:p>
        </p:txBody>
      </p:sp>
      <p:sp>
        <p:nvSpPr>
          <p:cNvPr id="48" name="Oval 47"/>
          <p:cNvSpPr/>
          <p:nvPr/>
        </p:nvSpPr>
        <p:spPr bwMode="auto">
          <a:xfrm>
            <a:off x="6497246" y="3764742"/>
            <a:ext cx="1115873" cy="1115873"/>
          </a:xfrm>
          <a:prstGeom prst="ellipse">
            <a:avLst/>
          </a:prstGeom>
          <a:solidFill>
            <a:srgbClr val="FFFFFF"/>
          </a:solidFill>
          <a:ln w="762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13900" fontAlgn="base">
              <a:lnSpc>
                <a:spcPct val="90000"/>
              </a:lnSpc>
              <a:spcBef>
                <a:spcPct val="0"/>
              </a:spcBef>
              <a:spcAft>
                <a:spcPct val="0"/>
              </a:spcAft>
            </a:pPr>
            <a:endParaRPr lang="en-US" sz="2000" spc="-51">
              <a:gradFill>
                <a:gsLst>
                  <a:gs pos="1250">
                    <a:srgbClr val="000000"/>
                  </a:gs>
                  <a:gs pos="10417">
                    <a:srgbClr val="000000"/>
                  </a:gs>
                </a:gsLst>
                <a:lin ang="5400000" scaled="0"/>
              </a:gradFill>
            </a:endParaRPr>
          </a:p>
        </p:txBody>
      </p:sp>
      <p:sp>
        <p:nvSpPr>
          <p:cNvPr id="49" name="Freeform 52"/>
          <p:cNvSpPr>
            <a:spLocks noEditPoints="1"/>
          </p:cNvSpPr>
          <p:nvPr/>
        </p:nvSpPr>
        <p:spPr bwMode="auto">
          <a:xfrm>
            <a:off x="6692103" y="3850480"/>
            <a:ext cx="726162" cy="542078"/>
          </a:xfrm>
          <a:custGeom>
            <a:avLst/>
            <a:gdLst>
              <a:gd name="T0" fmla="*/ 179 w 181"/>
              <a:gd name="T1" fmla="*/ 46 h 135"/>
              <a:gd name="T2" fmla="*/ 101 w 181"/>
              <a:gd name="T3" fmla="*/ 1 h 135"/>
              <a:gd name="T4" fmla="*/ 95 w 181"/>
              <a:gd name="T5" fmla="*/ 1 h 135"/>
              <a:gd name="T6" fmla="*/ 97 w 181"/>
              <a:gd name="T7" fmla="*/ 95 h 135"/>
              <a:gd name="T8" fmla="*/ 22 w 181"/>
              <a:gd name="T9" fmla="*/ 86 h 135"/>
              <a:gd name="T10" fmla="*/ 67 w 181"/>
              <a:gd name="T11" fmla="*/ 119 h 135"/>
              <a:gd name="T12" fmla="*/ 21 w 181"/>
              <a:gd name="T13" fmla="*/ 88 h 135"/>
              <a:gd name="T14" fmla="*/ 100 w 181"/>
              <a:gd name="T15" fmla="*/ 102 h 135"/>
              <a:gd name="T16" fmla="*/ 98 w 181"/>
              <a:gd name="T17" fmla="*/ 135 h 135"/>
              <a:gd name="T18" fmla="*/ 94 w 181"/>
              <a:gd name="T19" fmla="*/ 134 h 135"/>
              <a:gd name="T20" fmla="*/ 81 w 181"/>
              <a:gd name="T21" fmla="*/ 122 h 135"/>
              <a:gd name="T22" fmla="*/ 94 w 181"/>
              <a:gd name="T23" fmla="*/ 127 h 135"/>
              <a:gd name="T24" fmla="*/ 6 w 181"/>
              <a:gd name="T25" fmla="*/ 55 h 135"/>
              <a:gd name="T26" fmla="*/ 6 w 181"/>
              <a:gd name="T27" fmla="*/ 77 h 135"/>
              <a:gd name="T28" fmla="*/ 7 w 181"/>
              <a:gd name="T29" fmla="*/ 85 h 135"/>
              <a:gd name="T30" fmla="*/ 0 w 181"/>
              <a:gd name="T31" fmla="*/ 81 h 135"/>
              <a:gd name="T32" fmla="*/ 0 w 181"/>
              <a:gd name="T33" fmla="*/ 51 h 135"/>
              <a:gd name="T34" fmla="*/ 6 w 181"/>
              <a:gd name="T35" fmla="*/ 47 h 135"/>
              <a:gd name="T36" fmla="*/ 11 w 181"/>
              <a:gd name="T37" fmla="*/ 50 h 135"/>
              <a:gd name="T38" fmla="*/ 100 w 181"/>
              <a:gd name="T39" fmla="*/ 102 h 135"/>
              <a:gd name="T40" fmla="*/ 181 w 181"/>
              <a:gd name="T41" fmla="*/ 51 h 135"/>
              <a:gd name="T42" fmla="*/ 178 w 181"/>
              <a:gd name="T43" fmla="*/ 81 h 135"/>
              <a:gd name="T44" fmla="*/ 104 w 181"/>
              <a:gd name="T45" fmla="*/ 102 h 135"/>
              <a:gd name="T46" fmla="*/ 181 w 181"/>
              <a:gd name="T47" fmla="*/ 50 h 135"/>
              <a:gd name="T48" fmla="*/ 59 w 181"/>
              <a:gd name="T49" fmla="*/ 100 h 135"/>
              <a:gd name="T50" fmla="*/ 36 w 181"/>
              <a:gd name="T51" fmla="*/ 87 h 135"/>
              <a:gd name="T52" fmla="*/ 34 w 181"/>
              <a:gd name="T53" fmla="*/ 82 h 135"/>
              <a:gd name="T54" fmla="*/ 59 w 181"/>
              <a:gd name="T55" fmla="*/ 93 h 135"/>
              <a:gd name="T56" fmla="*/ 61 w 181"/>
              <a:gd name="T57" fmla="*/ 99 h 135"/>
              <a:gd name="T58" fmla="*/ 80 w 181"/>
              <a:gd name="T59" fmla="*/ 117 h 135"/>
              <a:gd name="T60" fmla="*/ 73 w 181"/>
              <a:gd name="T61" fmla="*/ 124 h 135"/>
              <a:gd name="T62" fmla="*/ 70 w 181"/>
              <a:gd name="T63" fmla="*/ 121 h 135"/>
              <a:gd name="T64" fmla="*/ 71 w 181"/>
              <a:gd name="T65" fmla="*/ 104 h 135"/>
              <a:gd name="T66" fmla="*/ 80 w 181"/>
              <a:gd name="T67" fmla="*/ 100 h 135"/>
              <a:gd name="T68" fmla="*/ 80 w 181"/>
              <a:gd name="T69" fmla="*/ 103 h 135"/>
              <a:gd name="T70" fmla="*/ 74 w 181"/>
              <a:gd name="T71" fmla="*/ 118 h 135"/>
              <a:gd name="T72" fmla="*/ 80 w 181"/>
              <a:gd name="T73" fmla="*/ 117 h 135"/>
              <a:gd name="T74" fmla="*/ 20 w 181"/>
              <a:gd name="T75" fmla="*/ 86 h 135"/>
              <a:gd name="T76" fmla="*/ 10 w 181"/>
              <a:gd name="T77" fmla="*/ 89 h 135"/>
              <a:gd name="T78" fmla="*/ 9 w 181"/>
              <a:gd name="T79" fmla="*/ 72 h 135"/>
              <a:gd name="T80" fmla="*/ 17 w 181"/>
              <a:gd name="T81" fmla="*/ 66 h 135"/>
              <a:gd name="T82" fmla="*/ 20 w 181"/>
              <a:gd name="T83" fmla="*/ 66 h 135"/>
              <a:gd name="T84" fmla="*/ 14 w 181"/>
              <a:gd name="T85" fmla="*/ 72 h 135"/>
              <a:gd name="T86" fmla="*/ 17 w 181"/>
              <a:gd name="T87" fmla="*/ 83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1" h="135">
                <a:moveTo>
                  <a:pt x="97" y="95"/>
                </a:moveTo>
                <a:cubicBezTo>
                  <a:pt x="179" y="46"/>
                  <a:pt x="179" y="46"/>
                  <a:pt x="179" y="46"/>
                </a:cubicBezTo>
                <a:cubicBezTo>
                  <a:pt x="179" y="46"/>
                  <a:pt x="179" y="46"/>
                  <a:pt x="178" y="46"/>
                </a:cubicBezTo>
                <a:cubicBezTo>
                  <a:pt x="101" y="1"/>
                  <a:pt x="101" y="1"/>
                  <a:pt x="101" y="1"/>
                </a:cubicBezTo>
                <a:cubicBezTo>
                  <a:pt x="100" y="0"/>
                  <a:pt x="99" y="0"/>
                  <a:pt x="98" y="0"/>
                </a:cubicBezTo>
                <a:cubicBezTo>
                  <a:pt x="97" y="0"/>
                  <a:pt x="96" y="0"/>
                  <a:pt x="95" y="1"/>
                </a:cubicBezTo>
                <a:cubicBezTo>
                  <a:pt x="14" y="48"/>
                  <a:pt x="14" y="48"/>
                  <a:pt x="14" y="48"/>
                </a:cubicBezTo>
                <a:cubicBezTo>
                  <a:pt x="97" y="95"/>
                  <a:pt x="97" y="95"/>
                  <a:pt x="97" y="95"/>
                </a:cubicBezTo>
                <a:cubicBezTo>
                  <a:pt x="97" y="95"/>
                  <a:pt x="97" y="95"/>
                  <a:pt x="97" y="95"/>
                </a:cubicBezTo>
                <a:close/>
                <a:moveTo>
                  <a:pt x="22" y="86"/>
                </a:moveTo>
                <a:cubicBezTo>
                  <a:pt x="67" y="112"/>
                  <a:pt x="67" y="112"/>
                  <a:pt x="67" y="112"/>
                </a:cubicBezTo>
                <a:cubicBezTo>
                  <a:pt x="67" y="119"/>
                  <a:pt x="67" y="119"/>
                  <a:pt x="67" y="119"/>
                </a:cubicBezTo>
                <a:cubicBezTo>
                  <a:pt x="17" y="90"/>
                  <a:pt x="17" y="90"/>
                  <a:pt x="17" y="90"/>
                </a:cubicBezTo>
                <a:cubicBezTo>
                  <a:pt x="21" y="88"/>
                  <a:pt x="21" y="88"/>
                  <a:pt x="21" y="88"/>
                </a:cubicBezTo>
                <a:cubicBezTo>
                  <a:pt x="21" y="87"/>
                  <a:pt x="22" y="87"/>
                  <a:pt x="22" y="86"/>
                </a:cubicBezTo>
                <a:close/>
                <a:moveTo>
                  <a:pt x="100" y="102"/>
                </a:moveTo>
                <a:cubicBezTo>
                  <a:pt x="100" y="132"/>
                  <a:pt x="100" y="132"/>
                  <a:pt x="100" y="132"/>
                </a:cubicBezTo>
                <a:cubicBezTo>
                  <a:pt x="100" y="133"/>
                  <a:pt x="99" y="134"/>
                  <a:pt x="98" y="135"/>
                </a:cubicBezTo>
                <a:cubicBezTo>
                  <a:pt x="98" y="135"/>
                  <a:pt x="97" y="135"/>
                  <a:pt x="96" y="135"/>
                </a:cubicBezTo>
                <a:cubicBezTo>
                  <a:pt x="96" y="135"/>
                  <a:pt x="95" y="135"/>
                  <a:pt x="94" y="134"/>
                </a:cubicBezTo>
                <a:cubicBezTo>
                  <a:pt x="76" y="124"/>
                  <a:pt x="76" y="124"/>
                  <a:pt x="76" y="124"/>
                </a:cubicBezTo>
                <a:cubicBezTo>
                  <a:pt x="81" y="122"/>
                  <a:pt x="81" y="122"/>
                  <a:pt x="81" y="122"/>
                </a:cubicBezTo>
                <a:cubicBezTo>
                  <a:pt x="82" y="121"/>
                  <a:pt x="82" y="121"/>
                  <a:pt x="82" y="120"/>
                </a:cubicBezTo>
                <a:cubicBezTo>
                  <a:pt x="94" y="127"/>
                  <a:pt x="94" y="127"/>
                  <a:pt x="94" y="127"/>
                </a:cubicBezTo>
                <a:cubicBezTo>
                  <a:pt x="94" y="105"/>
                  <a:pt x="94" y="105"/>
                  <a:pt x="94" y="105"/>
                </a:cubicBezTo>
                <a:cubicBezTo>
                  <a:pt x="6" y="55"/>
                  <a:pt x="6" y="55"/>
                  <a:pt x="6" y="55"/>
                </a:cubicBezTo>
                <a:cubicBezTo>
                  <a:pt x="6" y="77"/>
                  <a:pt x="6" y="77"/>
                  <a:pt x="6" y="77"/>
                </a:cubicBezTo>
                <a:cubicBezTo>
                  <a:pt x="6" y="77"/>
                  <a:pt x="6" y="77"/>
                  <a:pt x="6" y="77"/>
                </a:cubicBezTo>
                <a:cubicBezTo>
                  <a:pt x="7" y="78"/>
                  <a:pt x="7" y="78"/>
                  <a:pt x="7" y="78"/>
                </a:cubicBezTo>
                <a:cubicBezTo>
                  <a:pt x="7" y="85"/>
                  <a:pt x="7" y="85"/>
                  <a:pt x="7" y="85"/>
                </a:cubicBezTo>
                <a:cubicBezTo>
                  <a:pt x="3" y="83"/>
                  <a:pt x="3" y="83"/>
                  <a:pt x="3" y="83"/>
                </a:cubicBezTo>
                <a:cubicBezTo>
                  <a:pt x="0" y="81"/>
                  <a:pt x="0" y="81"/>
                  <a:pt x="0" y="81"/>
                </a:cubicBezTo>
                <a:cubicBezTo>
                  <a:pt x="0" y="78"/>
                  <a:pt x="0" y="78"/>
                  <a:pt x="0" y="78"/>
                </a:cubicBezTo>
                <a:cubicBezTo>
                  <a:pt x="0" y="51"/>
                  <a:pt x="0" y="51"/>
                  <a:pt x="0" y="51"/>
                </a:cubicBezTo>
                <a:cubicBezTo>
                  <a:pt x="0" y="49"/>
                  <a:pt x="0" y="48"/>
                  <a:pt x="2" y="47"/>
                </a:cubicBezTo>
                <a:cubicBezTo>
                  <a:pt x="3" y="47"/>
                  <a:pt x="4" y="47"/>
                  <a:pt x="6" y="47"/>
                </a:cubicBezTo>
                <a:cubicBezTo>
                  <a:pt x="11" y="50"/>
                  <a:pt x="11" y="50"/>
                  <a:pt x="11" y="50"/>
                </a:cubicBezTo>
                <a:cubicBezTo>
                  <a:pt x="11" y="50"/>
                  <a:pt x="11" y="50"/>
                  <a:pt x="11" y="50"/>
                </a:cubicBezTo>
                <a:cubicBezTo>
                  <a:pt x="99" y="100"/>
                  <a:pt x="99" y="100"/>
                  <a:pt x="99" y="100"/>
                </a:cubicBezTo>
                <a:cubicBezTo>
                  <a:pt x="100" y="100"/>
                  <a:pt x="100" y="101"/>
                  <a:pt x="100" y="102"/>
                </a:cubicBezTo>
                <a:close/>
                <a:moveTo>
                  <a:pt x="181" y="50"/>
                </a:moveTo>
                <a:cubicBezTo>
                  <a:pt x="181" y="50"/>
                  <a:pt x="181" y="50"/>
                  <a:pt x="181" y="51"/>
                </a:cubicBezTo>
                <a:cubicBezTo>
                  <a:pt x="181" y="76"/>
                  <a:pt x="181" y="76"/>
                  <a:pt x="181" y="76"/>
                </a:cubicBezTo>
                <a:cubicBezTo>
                  <a:pt x="181" y="78"/>
                  <a:pt x="180" y="80"/>
                  <a:pt x="178" y="81"/>
                </a:cubicBezTo>
                <a:cubicBezTo>
                  <a:pt x="104" y="123"/>
                  <a:pt x="104" y="123"/>
                  <a:pt x="104" y="123"/>
                </a:cubicBezTo>
                <a:cubicBezTo>
                  <a:pt x="104" y="102"/>
                  <a:pt x="104" y="102"/>
                  <a:pt x="104" y="102"/>
                </a:cubicBezTo>
                <a:cubicBezTo>
                  <a:pt x="104" y="100"/>
                  <a:pt x="103" y="98"/>
                  <a:pt x="101" y="97"/>
                </a:cubicBezTo>
                <a:cubicBezTo>
                  <a:pt x="181" y="50"/>
                  <a:pt x="181" y="50"/>
                  <a:pt x="181" y="50"/>
                </a:cubicBezTo>
                <a:cubicBezTo>
                  <a:pt x="181" y="50"/>
                  <a:pt x="181" y="50"/>
                  <a:pt x="181" y="50"/>
                </a:cubicBezTo>
                <a:close/>
                <a:moveTo>
                  <a:pt x="59" y="100"/>
                </a:moveTo>
                <a:cubicBezTo>
                  <a:pt x="59" y="100"/>
                  <a:pt x="59" y="100"/>
                  <a:pt x="58" y="100"/>
                </a:cubicBezTo>
                <a:cubicBezTo>
                  <a:pt x="36" y="87"/>
                  <a:pt x="36" y="87"/>
                  <a:pt x="36" y="87"/>
                </a:cubicBezTo>
                <a:cubicBezTo>
                  <a:pt x="35" y="87"/>
                  <a:pt x="34" y="85"/>
                  <a:pt x="34" y="84"/>
                </a:cubicBezTo>
                <a:cubicBezTo>
                  <a:pt x="34" y="82"/>
                  <a:pt x="34" y="82"/>
                  <a:pt x="34" y="82"/>
                </a:cubicBezTo>
                <a:cubicBezTo>
                  <a:pt x="34" y="80"/>
                  <a:pt x="35" y="80"/>
                  <a:pt x="36" y="80"/>
                </a:cubicBezTo>
                <a:cubicBezTo>
                  <a:pt x="59" y="93"/>
                  <a:pt x="59" y="93"/>
                  <a:pt x="59" y="93"/>
                </a:cubicBezTo>
                <a:cubicBezTo>
                  <a:pt x="60" y="94"/>
                  <a:pt x="61" y="95"/>
                  <a:pt x="61" y="96"/>
                </a:cubicBezTo>
                <a:cubicBezTo>
                  <a:pt x="61" y="99"/>
                  <a:pt x="61" y="99"/>
                  <a:pt x="61" y="99"/>
                </a:cubicBezTo>
                <a:cubicBezTo>
                  <a:pt x="61" y="100"/>
                  <a:pt x="60" y="100"/>
                  <a:pt x="59" y="100"/>
                </a:cubicBezTo>
                <a:close/>
                <a:moveTo>
                  <a:pt x="80" y="117"/>
                </a:moveTo>
                <a:cubicBezTo>
                  <a:pt x="81" y="118"/>
                  <a:pt x="81" y="119"/>
                  <a:pt x="80" y="120"/>
                </a:cubicBezTo>
                <a:cubicBezTo>
                  <a:pt x="73" y="124"/>
                  <a:pt x="73" y="124"/>
                  <a:pt x="73" y="124"/>
                </a:cubicBezTo>
                <a:cubicBezTo>
                  <a:pt x="72" y="124"/>
                  <a:pt x="71" y="124"/>
                  <a:pt x="70" y="123"/>
                </a:cubicBezTo>
                <a:cubicBezTo>
                  <a:pt x="70" y="123"/>
                  <a:pt x="70" y="121"/>
                  <a:pt x="70" y="121"/>
                </a:cubicBezTo>
                <a:cubicBezTo>
                  <a:pt x="70" y="106"/>
                  <a:pt x="70" y="106"/>
                  <a:pt x="70" y="106"/>
                </a:cubicBezTo>
                <a:cubicBezTo>
                  <a:pt x="70" y="106"/>
                  <a:pt x="70" y="104"/>
                  <a:pt x="71" y="104"/>
                </a:cubicBezTo>
                <a:cubicBezTo>
                  <a:pt x="77" y="100"/>
                  <a:pt x="77" y="100"/>
                  <a:pt x="77" y="100"/>
                </a:cubicBezTo>
                <a:cubicBezTo>
                  <a:pt x="78" y="99"/>
                  <a:pt x="80" y="100"/>
                  <a:pt x="80" y="100"/>
                </a:cubicBezTo>
                <a:cubicBezTo>
                  <a:pt x="80" y="100"/>
                  <a:pt x="80" y="100"/>
                  <a:pt x="80" y="100"/>
                </a:cubicBezTo>
                <a:cubicBezTo>
                  <a:pt x="81" y="101"/>
                  <a:pt x="81" y="103"/>
                  <a:pt x="80" y="103"/>
                </a:cubicBezTo>
                <a:cubicBezTo>
                  <a:pt x="74" y="106"/>
                  <a:pt x="74" y="106"/>
                  <a:pt x="74" y="106"/>
                </a:cubicBezTo>
                <a:cubicBezTo>
                  <a:pt x="74" y="118"/>
                  <a:pt x="74" y="118"/>
                  <a:pt x="74" y="118"/>
                </a:cubicBezTo>
                <a:cubicBezTo>
                  <a:pt x="77" y="117"/>
                  <a:pt x="77" y="117"/>
                  <a:pt x="77" y="117"/>
                </a:cubicBezTo>
                <a:cubicBezTo>
                  <a:pt x="78" y="116"/>
                  <a:pt x="80" y="116"/>
                  <a:pt x="80" y="117"/>
                </a:cubicBezTo>
                <a:close/>
                <a:moveTo>
                  <a:pt x="20" y="83"/>
                </a:moveTo>
                <a:cubicBezTo>
                  <a:pt x="21" y="84"/>
                  <a:pt x="21" y="85"/>
                  <a:pt x="20" y="86"/>
                </a:cubicBezTo>
                <a:cubicBezTo>
                  <a:pt x="13" y="90"/>
                  <a:pt x="13" y="90"/>
                  <a:pt x="13" y="90"/>
                </a:cubicBezTo>
                <a:cubicBezTo>
                  <a:pt x="12" y="90"/>
                  <a:pt x="11" y="90"/>
                  <a:pt x="10" y="89"/>
                </a:cubicBezTo>
                <a:cubicBezTo>
                  <a:pt x="10" y="89"/>
                  <a:pt x="9" y="87"/>
                  <a:pt x="9" y="87"/>
                </a:cubicBezTo>
                <a:cubicBezTo>
                  <a:pt x="9" y="72"/>
                  <a:pt x="9" y="72"/>
                  <a:pt x="9" y="72"/>
                </a:cubicBezTo>
                <a:cubicBezTo>
                  <a:pt x="9" y="72"/>
                  <a:pt x="10" y="70"/>
                  <a:pt x="10" y="70"/>
                </a:cubicBezTo>
                <a:cubicBezTo>
                  <a:pt x="17" y="66"/>
                  <a:pt x="17" y="66"/>
                  <a:pt x="17" y="66"/>
                </a:cubicBezTo>
                <a:cubicBezTo>
                  <a:pt x="18" y="65"/>
                  <a:pt x="20" y="66"/>
                  <a:pt x="20" y="66"/>
                </a:cubicBezTo>
                <a:cubicBezTo>
                  <a:pt x="20" y="66"/>
                  <a:pt x="20" y="66"/>
                  <a:pt x="20" y="66"/>
                </a:cubicBezTo>
                <a:cubicBezTo>
                  <a:pt x="21" y="67"/>
                  <a:pt x="21" y="69"/>
                  <a:pt x="20" y="69"/>
                </a:cubicBezTo>
                <a:cubicBezTo>
                  <a:pt x="14" y="72"/>
                  <a:pt x="14" y="72"/>
                  <a:pt x="14" y="72"/>
                </a:cubicBezTo>
                <a:cubicBezTo>
                  <a:pt x="14" y="84"/>
                  <a:pt x="14" y="84"/>
                  <a:pt x="14" y="84"/>
                </a:cubicBezTo>
                <a:cubicBezTo>
                  <a:pt x="17" y="83"/>
                  <a:pt x="17" y="83"/>
                  <a:pt x="17" y="83"/>
                </a:cubicBezTo>
                <a:cubicBezTo>
                  <a:pt x="18" y="82"/>
                  <a:pt x="20" y="82"/>
                  <a:pt x="20" y="83"/>
                </a:cubicBezTo>
                <a:close/>
              </a:path>
            </a:pathLst>
          </a:custGeom>
          <a:solidFill>
            <a:schemeClr val="accent1"/>
          </a:solidFill>
          <a:ln>
            <a:noFill/>
          </a:ln>
          <a:extLst/>
        </p:spPr>
        <p:txBody>
          <a:bodyPr vert="horz" wrap="square" lIns="91427" tIns="45713" rIns="91427" bIns="45713" numCol="1" anchor="t" anchorCtr="0" compatLnSpc="1">
            <a:prstTxWarp prst="textNoShape">
              <a:avLst/>
            </a:prstTxWarp>
          </a:bodyPr>
          <a:lstStyle/>
          <a:p>
            <a:endParaRPr lang="en-US">
              <a:solidFill>
                <a:srgbClr val="FFFFFF"/>
              </a:solidFill>
            </a:endParaRPr>
          </a:p>
        </p:txBody>
      </p:sp>
      <p:sp>
        <p:nvSpPr>
          <p:cNvPr id="99" name="TextBox 98"/>
          <p:cNvSpPr txBox="1"/>
          <p:nvPr/>
        </p:nvSpPr>
        <p:spPr>
          <a:xfrm>
            <a:off x="6595447" y="4291549"/>
            <a:ext cx="919474" cy="599865"/>
          </a:xfrm>
          <a:prstGeom prst="rect">
            <a:avLst/>
          </a:prstGeom>
          <a:noFill/>
        </p:spPr>
        <p:txBody>
          <a:bodyPr wrap="square" lIns="91427" tIns="146283" rIns="91427" bIns="146283" rtlCol="0">
            <a:spAutoFit/>
          </a:bodyPr>
          <a:lstStyle/>
          <a:p>
            <a:pPr algn="ctr">
              <a:lnSpc>
                <a:spcPct val="90000"/>
              </a:lnSpc>
            </a:pPr>
            <a:r>
              <a:rPr lang="en-US" sz="1099">
                <a:solidFill>
                  <a:srgbClr val="002050"/>
                </a:solidFill>
              </a:rPr>
              <a:t>HA VPN Gateway</a:t>
            </a:r>
          </a:p>
        </p:txBody>
      </p:sp>
      <p:cxnSp>
        <p:nvCxnSpPr>
          <p:cNvPr id="107" name="Elbow Connector 106"/>
          <p:cNvCxnSpPr>
            <a:stCxn id="9" idx="0"/>
            <a:endCxn id="48" idx="2"/>
          </p:cNvCxnSpPr>
          <p:nvPr/>
        </p:nvCxnSpPr>
        <p:spPr>
          <a:xfrm rot="5400000" flipH="1" flipV="1">
            <a:off x="5181515" y="3521697"/>
            <a:ext cx="514749" cy="2116713"/>
          </a:xfrm>
          <a:prstGeom prst="bentConnector2">
            <a:avLst/>
          </a:prstGeom>
          <a:ln w="3175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5163487" y="3417034"/>
            <a:ext cx="1461078" cy="849421"/>
          </a:xfrm>
          <a:prstGeom prst="rect">
            <a:avLst/>
          </a:prstGeom>
          <a:noFill/>
        </p:spPr>
        <p:txBody>
          <a:bodyPr wrap="none" lIns="0" tIns="146283" rIns="182854" bIns="146283" rtlCol="0">
            <a:spAutoFit/>
          </a:bodyPr>
          <a:lstStyle/>
          <a:p>
            <a:pPr algn="ctr">
              <a:lnSpc>
                <a:spcPct val="90000"/>
              </a:lnSpc>
            </a:pPr>
            <a:r>
              <a:rPr lang="en-US" sz="2000"/>
              <a:t>Site-to-site</a:t>
            </a:r>
            <a:br>
              <a:rPr lang="en-US" sz="2000"/>
            </a:br>
            <a:r>
              <a:rPr lang="en-US" sz="2000"/>
              <a:t>VPN</a:t>
            </a:r>
          </a:p>
        </p:txBody>
      </p:sp>
      <p:sp>
        <p:nvSpPr>
          <p:cNvPr id="7" name="Title 6"/>
          <p:cNvSpPr>
            <a:spLocks noGrp="1"/>
          </p:cNvSpPr>
          <p:nvPr>
            <p:ph type="title"/>
          </p:nvPr>
        </p:nvSpPr>
        <p:spPr/>
        <p:txBody>
          <a:bodyPr/>
          <a:lstStyle/>
          <a:p>
            <a:r>
              <a:rPr lang="en-US"/>
              <a:t>Site-to-Site VPN connectivity</a:t>
            </a:r>
          </a:p>
        </p:txBody>
      </p:sp>
      <p:sp>
        <p:nvSpPr>
          <p:cNvPr id="51" name="Text Placeholder 1"/>
          <p:cNvSpPr>
            <a:spLocks noGrp="1"/>
          </p:cNvSpPr>
          <p:nvPr>
            <p:ph type="body" sz="quarter" idx="10"/>
          </p:nvPr>
        </p:nvSpPr>
        <p:spPr>
          <a:xfrm>
            <a:off x="366168" y="1212851"/>
            <a:ext cx="7418577" cy="1994392"/>
          </a:xfrm>
        </p:spPr>
        <p:txBody>
          <a:bodyPr/>
          <a:lstStyle/>
          <a:p>
            <a:r>
              <a:rPr lang="en-US" sz="2800">
                <a:solidFill>
                  <a:srgbClr val="0078D7"/>
                </a:solidFill>
              </a:rPr>
              <a:t>Extend your premises to the cloud securely</a:t>
            </a:r>
          </a:p>
          <a:p>
            <a:r>
              <a:rPr lang="en-US" sz="2800">
                <a:solidFill>
                  <a:srgbClr val="0078D7"/>
                </a:solidFill>
              </a:rPr>
              <a:t>On-ramp for migrating services to the cloud</a:t>
            </a:r>
          </a:p>
          <a:p>
            <a:r>
              <a:rPr lang="en-US" sz="2800">
                <a:solidFill>
                  <a:srgbClr val="0078D7"/>
                </a:solidFill>
              </a:rPr>
              <a:t>Use your on-premises resources in Azure (monitoring, AD, …)</a:t>
            </a:r>
          </a:p>
          <a:p>
            <a:endParaRPr lang="en-US" sz="2800">
              <a:solidFill>
                <a:srgbClr val="0078D7"/>
              </a:solidFill>
            </a:endParaRPr>
          </a:p>
        </p:txBody>
      </p:sp>
    </p:spTree>
    <p:extLst>
      <p:ext uri="{BB962C8B-B14F-4D97-AF65-F5344CB8AC3E}">
        <p14:creationId xmlns:p14="http://schemas.microsoft.com/office/powerpoint/2010/main" val="336351188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z="4800"/>
              <a:t>Multi-site VNet </a:t>
            </a:r>
            <a:r>
              <a:rPr lang="en-US" sz="4800"/>
              <a:t>connectivity</a:t>
            </a:r>
            <a:br>
              <a:rPr lang="en-US" sz="4800"/>
            </a:br>
            <a:endParaRPr lang="en-US" sz="4800"/>
          </a:p>
        </p:txBody>
      </p:sp>
      <p:sp>
        <p:nvSpPr>
          <p:cNvPr id="167" name="TextBox 338"/>
          <p:cNvSpPr txBox="1"/>
          <p:nvPr/>
        </p:nvSpPr>
        <p:spPr>
          <a:xfrm>
            <a:off x="9176634" y="2718821"/>
            <a:ext cx="2269483" cy="981252"/>
          </a:xfrm>
          <a:prstGeom prst="rect">
            <a:avLst/>
          </a:prstGeom>
          <a:noFill/>
        </p:spPr>
        <p:txBody>
          <a:bodyPr wrap="square" lIns="91427" tIns="91427" rIns="186493" bIns="149196" rtlCol="0">
            <a:spAutoFit/>
          </a:bodyPr>
          <a:lstStyle/>
          <a:p>
            <a:pPr algn="ctr"/>
            <a:r>
              <a:rPr lang="en-US" sz="1599">
                <a:solidFill>
                  <a:srgbClr val="505050"/>
                </a:solidFill>
              </a:rPr>
              <a:t>Connect to multiple </a:t>
            </a:r>
            <a:br>
              <a:rPr lang="en-US" sz="1599">
                <a:solidFill>
                  <a:srgbClr val="505050"/>
                </a:solidFill>
              </a:rPr>
            </a:br>
            <a:r>
              <a:rPr lang="en-US" sz="1599">
                <a:solidFill>
                  <a:srgbClr val="505050"/>
                </a:solidFill>
              </a:rPr>
              <a:t>on-premises locations</a:t>
            </a:r>
          </a:p>
          <a:p>
            <a:pPr algn="ctr"/>
            <a:endParaRPr lang="en-US" sz="1599">
              <a:solidFill>
                <a:srgbClr val="505050"/>
              </a:solidFill>
            </a:endParaRPr>
          </a:p>
        </p:txBody>
      </p:sp>
      <p:sp>
        <p:nvSpPr>
          <p:cNvPr id="385" name="TextBox 384"/>
          <p:cNvSpPr txBox="1"/>
          <p:nvPr/>
        </p:nvSpPr>
        <p:spPr>
          <a:xfrm>
            <a:off x="4697828" y="4560527"/>
            <a:ext cx="1287227" cy="611776"/>
          </a:xfrm>
          <a:prstGeom prst="rect">
            <a:avLst/>
          </a:prstGeom>
          <a:noFill/>
        </p:spPr>
        <p:txBody>
          <a:bodyPr wrap="square" lIns="186493" tIns="149196" rIns="186493" bIns="149196" rtlCol="0">
            <a:spAutoFit/>
          </a:bodyPr>
          <a:lstStyle>
            <a:defPPr>
              <a:defRPr lang="en-US"/>
            </a:defPPr>
            <a:lvl1pPr>
              <a:lnSpc>
                <a:spcPct val="90000"/>
              </a:lnSpc>
              <a:defRPr sz="1100">
                <a:gradFill>
                  <a:gsLst>
                    <a:gs pos="2917">
                      <a:schemeClr val="tx1"/>
                    </a:gs>
                    <a:gs pos="30000">
                      <a:schemeClr val="tx1"/>
                    </a:gs>
                  </a:gsLst>
                  <a:lin ang="5400000" scaled="0"/>
                </a:gradFill>
              </a:defRPr>
            </a:lvl1pPr>
          </a:lstStyle>
          <a:p>
            <a:r>
              <a:rPr lang="en-US" sz="1121" b="1">
                <a:gradFill>
                  <a:gsLst>
                    <a:gs pos="2917">
                      <a:srgbClr val="FFFFFF"/>
                    </a:gs>
                    <a:gs pos="30000">
                      <a:srgbClr val="FFFFFF"/>
                    </a:gs>
                  </a:gsLst>
                  <a:lin ang="5400000" scaled="0"/>
                </a:gradFill>
              </a:rPr>
              <a:t>One-to-one</a:t>
            </a:r>
          </a:p>
          <a:p>
            <a:r>
              <a:rPr lang="en-US" sz="1121" b="1">
                <a:gradFill>
                  <a:gsLst>
                    <a:gs pos="2917">
                      <a:srgbClr val="FFFFFF"/>
                    </a:gs>
                    <a:gs pos="30000">
                      <a:srgbClr val="FFFFFF"/>
                    </a:gs>
                  </a:gsLst>
                  <a:lin ang="5400000" scaled="0"/>
                </a:gradFill>
              </a:rPr>
              <a:t>connection</a:t>
            </a:r>
            <a:endParaRPr lang="en-US" sz="1121" b="1">
              <a:gradFill>
                <a:gsLst>
                  <a:gs pos="2917">
                    <a:srgbClr val="505050"/>
                  </a:gs>
                  <a:gs pos="30000">
                    <a:srgbClr val="505050"/>
                  </a:gs>
                </a:gsLst>
                <a:lin ang="5400000" scaled="0"/>
              </a:gradFill>
            </a:endParaRPr>
          </a:p>
        </p:txBody>
      </p:sp>
      <p:grpSp>
        <p:nvGrpSpPr>
          <p:cNvPr id="388" name="Group 38"/>
          <p:cNvGrpSpPr/>
          <p:nvPr/>
        </p:nvGrpSpPr>
        <p:grpSpPr>
          <a:xfrm>
            <a:off x="10822297" y="5350152"/>
            <a:ext cx="940991" cy="1302642"/>
            <a:chOff x="13103226" y="2775830"/>
            <a:chExt cx="1039812" cy="1407232"/>
          </a:xfrm>
        </p:grpSpPr>
        <p:sp>
          <p:nvSpPr>
            <p:cNvPr id="389" name="Rectangle 431"/>
            <p:cNvSpPr>
              <a:spLocks noChangeArrowheads="1"/>
            </p:cNvSpPr>
            <p:nvPr/>
          </p:nvSpPr>
          <p:spPr bwMode="auto">
            <a:xfrm>
              <a:off x="13103226" y="2775830"/>
              <a:ext cx="1039812" cy="1407232"/>
            </a:xfrm>
            <a:prstGeom prst="rect">
              <a:avLst/>
            </a:prstGeom>
            <a:solidFill>
              <a:schemeClr val="accent4">
                <a:lumMod val="60000"/>
                <a:lumOff val="40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390" name="Freeform 432"/>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391" name="Freeform 433"/>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392" name="Freeform 434"/>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393" name="Freeform 435"/>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39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39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39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39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grpSp>
      <p:sp>
        <p:nvSpPr>
          <p:cNvPr id="409" name="Freeform 95"/>
          <p:cNvSpPr>
            <a:spLocks/>
          </p:cNvSpPr>
          <p:nvPr/>
        </p:nvSpPr>
        <p:spPr bwMode="auto">
          <a:xfrm flipH="1">
            <a:off x="8538739" y="3379631"/>
            <a:ext cx="1394110" cy="90536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3247" tIns="46623" rIns="93247" bIns="46623" numCol="1" anchor="t" anchorCtr="0" compatLnSpc="1">
            <a:prstTxWarp prst="textNoShape">
              <a:avLst/>
            </a:prstTxWarp>
          </a:bodyPr>
          <a:lstStyle/>
          <a:p>
            <a:endParaRPr lang="en-US" sz="1836" kern="0">
              <a:solidFill>
                <a:srgbClr val="505050"/>
              </a:solidFill>
            </a:endParaRPr>
          </a:p>
        </p:txBody>
      </p:sp>
      <p:sp>
        <p:nvSpPr>
          <p:cNvPr id="410" name="Rectangle 54"/>
          <p:cNvSpPr/>
          <p:nvPr/>
        </p:nvSpPr>
        <p:spPr bwMode="auto">
          <a:xfrm>
            <a:off x="8953310" y="3703398"/>
            <a:ext cx="703835" cy="4178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47" tIns="0" rIns="0" bIns="0" numCol="1" spcCol="0" rtlCol="0" fromWordArt="0" anchor="ctr" anchorCtr="0" forceAA="0" compatLnSpc="1">
            <a:prstTxWarp prst="textNoShape">
              <a:avLst/>
            </a:prstTxWarp>
            <a:noAutofit/>
          </a:bodyPr>
          <a:lstStyle/>
          <a:p>
            <a:pPr defTabSz="950823" fontAlgn="base">
              <a:lnSpc>
                <a:spcPct val="90000"/>
              </a:lnSpc>
              <a:spcBef>
                <a:spcPct val="0"/>
              </a:spcBef>
              <a:spcAft>
                <a:spcPct val="0"/>
              </a:spcAft>
            </a:pPr>
            <a:r>
              <a:rPr lang="en-US" sz="1071" b="1" kern="0">
                <a:gradFill>
                  <a:gsLst>
                    <a:gs pos="0">
                      <a:srgbClr val="FFFFFF"/>
                    </a:gs>
                    <a:gs pos="100000">
                      <a:srgbClr val="FFFFFF"/>
                    </a:gs>
                  </a:gsLst>
                  <a:lin ang="5400000" scaled="0"/>
                </a:gradFill>
                <a:ea typeface="Segoe UI" pitchFamily="34" charset="0"/>
                <a:cs typeface="Segoe UI" pitchFamily="34" charset="0"/>
              </a:rPr>
              <a:t>VNet1</a:t>
            </a:r>
          </a:p>
          <a:p>
            <a:pPr defTabSz="950823" fontAlgn="base">
              <a:lnSpc>
                <a:spcPct val="90000"/>
              </a:lnSpc>
              <a:spcBef>
                <a:spcPct val="0"/>
              </a:spcBef>
              <a:spcAft>
                <a:spcPct val="0"/>
              </a:spcAft>
            </a:pPr>
            <a:r>
              <a:rPr lang="en-US" sz="1071" b="1" kern="0">
                <a:gradFill>
                  <a:gsLst>
                    <a:gs pos="0">
                      <a:srgbClr val="FFFFFF"/>
                    </a:gs>
                    <a:gs pos="100000">
                      <a:srgbClr val="FFFFFF"/>
                    </a:gs>
                  </a:gsLst>
                  <a:lin ang="5400000" scaled="0"/>
                </a:gradFill>
                <a:ea typeface="Segoe UI" pitchFamily="34" charset="0"/>
                <a:cs typeface="Segoe UI" pitchFamily="34" charset="0"/>
              </a:rPr>
              <a:t>US West</a:t>
            </a:r>
          </a:p>
        </p:txBody>
      </p:sp>
      <p:sp>
        <p:nvSpPr>
          <p:cNvPr id="411" name="Freeform 92"/>
          <p:cNvSpPr>
            <a:spLocks noEditPoints="1"/>
          </p:cNvSpPr>
          <p:nvPr/>
        </p:nvSpPr>
        <p:spPr bwMode="black">
          <a:xfrm>
            <a:off x="8845273" y="3844182"/>
            <a:ext cx="143681" cy="18677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5103" tIns="47551" rIns="95103" bIns="47551" numCol="1" anchor="t" anchorCtr="0" compatLnSpc="1">
            <a:prstTxWarp prst="textNoShape">
              <a:avLst/>
            </a:prstTxWarp>
          </a:bodyPr>
          <a:lstStyle/>
          <a:p>
            <a:endParaRPr lang="en-US" sz="1632">
              <a:solidFill>
                <a:srgbClr val="FFFFFF"/>
              </a:solidFill>
            </a:endParaRPr>
          </a:p>
        </p:txBody>
      </p:sp>
      <p:grpSp>
        <p:nvGrpSpPr>
          <p:cNvPr id="32" name="Group 31"/>
          <p:cNvGrpSpPr/>
          <p:nvPr/>
        </p:nvGrpSpPr>
        <p:grpSpPr>
          <a:xfrm>
            <a:off x="10689902" y="3421074"/>
            <a:ext cx="1394110" cy="905365"/>
            <a:chOff x="10546529" y="3546277"/>
            <a:chExt cx="1491362" cy="968522"/>
          </a:xfrm>
        </p:grpSpPr>
        <p:sp>
          <p:nvSpPr>
            <p:cNvPr id="412" name="Freeform 95"/>
            <p:cNvSpPr>
              <a:spLocks/>
            </p:cNvSpPr>
            <p:nvPr/>
          </p:nvSpPr>
          <p:spPr bwMode="auto">
            <a:xfrm flipH="1">
              <a:off x="10546529" y="3546277"/>
              <a:ext cx="1491362" cy="96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kern="0">
                <a:gradFill>
                  <a:gsLst>
                    <a:gs pos="0">
                      <a:srgbClr val="FFFFFF"/>
                    </a:gs>
                    <a:gs pos="100000">
                      <a:srgbClr val="FFFFFF"/>
                    </a:gs>
                  </a:gsLst>
                  <a:lin ang="5400000" scaled="0"/>
                </a:gradFill>
              </a:endParaRPr>
            </a:p>
          </p:txBody>
        </p:sp>
        <p:sp>
          <p:nvSpPr>
            <p:cNvPr id="413" name="Rectangle 54"/>
            <p:cNvSpPr/>
            <p:nvPr/>
          </p:nvSpPr>
          <p:spPr bwMode="auto">
            <a:xfrm>
              <a:off x="11015784" y="3896388"/>
              <a:ext cx="752935" cy="44696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47" tIns="0" rIns="0" bIns="0" numCol="1" spcCol="0" rtlCol="0" fromWordArt="0" anchor="ctr" anchorCtr="0" forceAA="0" compatLnSpc="1">
              <a:prstTxWarp prst="textNoShape">
                <a:avLst/>
              </a:prstTxWarp>
              <a:noAutofit/>
            </a:bodyPr>
            <a:lstStyle/>
            <a:p>
              <a:pPr defTabSz="950823" fontAlgn="base">
                <a:lnSpc>
                  <a:spcPct val="90000"/>
                </a:lnSpc>
                <a:spcBef>
                  <a:spcPct val="0"/>
                </a:spcBef>
                <a:spcAft>
                  <a:spcPct val="0"/>
                </a:spcAft>
              </a:pPr>
              <a:r>
                <a:rPr lang="en-US" sz="1071" b="1" kern="0">
                  <a:gradFill>
                    <a:gsLst>
                      <a:gs pos="0">
                        <a:srgbClr val="FFFFFF"/>
                      </a:gs>
                      <a:gs pos="100000">
                        <a:srgbClr val="FFFFFF"/>
                      </a:gs>
                    </a:gsLst>
                    <a:lin ang="5400000" scaled="0"/>
                  </a:gradFill>
                  <a:ea typeface="Segoe UI" pitchFamily="34" charset="0"/>
                  <a:cs typeface="Segoe UI" pitchFamily="34" charset="0"/>
                </a:rPr>
                <a:t>VNet2</a:t>
              </a:r>
            </a:p>
            <a:p>
              <a:pPr defTabSz="950823" fontAlgn="base">
                <a:lnSpc>
                  <a:spcPct val="90000"/>
                </a:lnSpc>
                <a:spcBef>
                  <a:spcPct val="0"/>
                </a:spcBef>
                <a:spcAft>
                  <a:spcPct val="0"/>
                </a:spcAft>
              </a:pPr>
              <a:r>
                <a:rPr lang="en-US" sz="1071" b="1" kern="0">
                  <a:gradFill>
                    <a:gsLst>
                      <a:gs pos="0">
                        <a:srgbClr val="FFFFFF"/>
                      </a:gs>
                      <a:gs pos="100000">
                        <a:srgbClr val="FFFFFF"/>
                      </a:gs>
                    </a:gsLst>
                    <a:lin ang="5400000" scaled="0"/>
                  </a:gradFill>
                  <a:ea typeface="Segoe UI" pitchFamily="34" charset="0"/>
                  <a:cs typeface="Segoe UI" pitchFamily="34" charset="0"/>
                </a:rPr>
                <a:t>East Asia</a:t>
              </a:r>
            </a:p>
          </p:txBody>
        </p:sp>
        <p:sp>
          <p:nvSpPr>
            <p:cNvPr id="414" name="Freeform 92"/>
            <p:cNvSpPr>
              <a:spLocks noEditPoints="1"/>
            </p:cNvSpPr>
            <p:nvPr/>
          </p:nvSpPr>
          <p:spPr bwMode="black">
            <a:xfrm>
              <a:off x="10887166" y="4054021"/>
              <a:ext cx="153703" cy="199805"/>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5103" tIns="47551" rIns="95103" bIns="47551" numCol="1" anchor="t" anchorCtr="0" compatLnSpc="1">
              <a:prstTxWarp prst="textNoShape">
                <a:avLst/>
              </a:prstTxWarp>
            </a:bodyPr>
            <a:lstStyle/>
            <a:p>
              <a:endParaRPr lang="en-US" sz="1632">
                <a:gradFill>
                  <a:gsLst>
                    <a:gs pos="0">
                      <a:srgbClr val="FFFFFF"/>
                    </a:gs>
                    <a:gs pos="100000">
                      <a:srgbClr val="FFFFFF"/>
                    </a:gs>
                  </a:gsLst>
                  <a:lin ang="5400000" scaled="0"/>
                </a:gradFill>
              </a:endParaRPr>
            </a:p>
          </p:txBody>
        </p:sp>
      </p:grpSp>
      <p:sp>
        <p:nvSpPr>
          <p:cNvPr id="104" name="Left-Right Arrow 103"/>
          <p:cNvSpPr/>
          <p:nvPr/>
        </p:nvSpPr>
        <p:spPr bwMode="auto">
          <a:xfrm rot="2450239">
            <a:off x="9583177" y="4667556"/>
            <a:ext cx="1371406" cy="274282"/>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6" rIns="186493" bIns="149196" numCol="1" spcCol="0" rtlCol="0" fromWordArt="0" anchor="t" anchorCtr="0" forceAA="0" compatLnSpc="1">
            <a:prstTxWarp prst="textNoShape">
              <a:avLst/>
            </a:prstTxWarp>
            <a:noAutofit/>
          </a:bodyPr>
          <a:lstStyle/>
          <a:p>
            <a:pPr algn="ctr" defTabSz="95082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05" name="Left-Right Arrow 104"/>
          <p:cNvSpPr/>
          <p:nvPr/>
        </p:nvSpPr>
        <p:spPr bwMode="auto">
          <a:xfrm rot="8101982">
            <a:off x="9561326" y="4674013"/>
            <a:ext cx="1306282" cy="274282"/>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6" rIns="186493" bIns="149196" numCol="1" spcCol="0" rtlCol="0" fromWordArt="0" anchor="t" anchorCtr="0" forceAA="0" compatLnSpc="1">
            <a:prstTxWarp prst="textNoShape">
              <a:avLst/>
            </a:prstTxWarp>
            <a:noAutofit/>
          </a:bodyPr>
          <a:lstStyle/>
          <a:p>
            <a:pPr algn="ctr" defTabSz="95082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9662442" y="5893610"/>
            <a:ext cx="1157741" cy="5830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Left-Right Arrow 93"/>
          <p:cNvSpPr/>
          <p:nvPr/>
        </p:nvSpPr>
        <p:spPr bwMode="auto">
          <a:xfrm rot="5400000">
            <a:off x="8745342" y="4660174"/>
            <a:ext cx="1041246" cy="274282"/>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6" rIns="186493" bIns="149196" numCol="1" spcCol="0" rtlCol="0" fromWordArt="0" anchor="t" anchorCtr="0" forceAA="0" compatLnSpc="1">
            <a:prstTxWarp prst="textNoShape">
              <a:avLst/>
            </a:prstTxWarp>
            <a:noAutofit/>
          </a:bodyPr>
          <a:lstStyle/>
          <a:p>
            <a:pPr algn="ctr" defTabSz="95082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95" name="Left-Right Arrow 94"/>
          <p:cNvSpPr/>
          <p:nvPr/>
        </p:nvSpPr>
        <p:spPr bwMode="auto">
          <a:xfrm rot="5400000">
            <a:off x="10612124" y="4690238"/>
            <a:ext cx="1084762" cy="274282"/>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6" rIns="186493" bIns="149196" numCol="1" spcCol="0" rtlCol="0" fromWordArt="0" anchor="t" anchorCtr="0" forceAA="0" compatLnSpc="1">
            <a:prstTxWarp prst="textNoShape">
              <a:avLst/>
            </a:prstTxWarp>
            <a:noAutofit/>
          </a:bodyPr>
          <a:lstStyle/>
          <a:p>
            <a:pPr algn="ctr" defTabSz="95082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504" name="Group 503"/>
          <p:cNvGrpSpPr/>
          <p:nvPr/>
        </p:nvGrpSpPr>
        <p:grpSpPr>
          <a:xfrm>
            <a:off x="7972016" y="5307689"/>
            <a:ext cx="2850703" cy="1358945"/>
            <a:chOff x="9652709" y="4995506"/>
            <a:chExt cx="2760289" cy="1315845"/>
          </a:xfrm>
        </p:grpSpPr>
        <p:sp>
          <p:nvSpPr>
            <p:cNvPr id="505" name="Rectangle 34"/>
            <p:cNvSpPr>
              <a:spLocks noChangeArrowheads="1"/>
            </p:cNvSpPr>
            <p:nvPr/>
          </p:nvSpPr>
          <p:spPr bwMode="auto">
            <a:xfrm>
              <a:off x="9652709" y="6256561"/>
              <a:ext cx="508720" cy="451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06" name="Rectangle 35"/>
            <p:cNvSpPr>
              <a:spLocks noChangeArrowheads="1"/>
            </p:cNvSpPr>
            <p:nvPr/>
          </p:nvSpPr>
          <p:spPr bwMode="auto">
            <a:xfrm>
              <a:off x="11826774" y="6065143"/>
              <a:ext cx="48806" cy="18396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07" name="Oval 36"/>
            <p:cNvSpPr>
              <a:spLocks noChangeArrowheads="1"/>
            </p:cNvSpPr>
            <p:nvPr/>
          </p:nvSpPr>
          <p:spPr bwMode="auto">
            <a:xfrm>
              <a:off x="11727285" y="5902770"/>
              <a:ext cx="244030" cy="2440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08" name="Oval 37"/>
            <p:cNvSpPr>
              <a:spLocks noChangeArrowheads="1"/>
            </p:cNvSpPr>
            <p:nvPr/>
          </p:nvSpPr>
          <p:spPr bwMode="auto">
            <a:xfrm>
              <a:off x="11752158" y="5784144"/>
              <a:ext cx="180207" cy="17926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09" name="Rectangle 38"/>
            <p:cNvSpPr>
              <a:spLocks noChangeArrowheads="1"/>
            </p:cNvSpPr>
            <p:nvPr/>
          </p:nvSpPr>
          <p:spPr bwMode="auto">
            <a:xfrm>
              <a:off x="9933355" y="6065143"/>
              <a:ext cx="47868" cy="18396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10" name="Oval 39"/>
            <p:cNvSpPr>
              <a:spLocks noChangeArrowheads="1"/>
            </p:cNvSpPr>
            <p:nvPr/>
          </p:nvSpPr>
          <p:spPr bwMode="auto">
            <a:xfrm>
              <a:off x="9832928" y="5902770"/>
              <a:ext cx="245907" cy="2440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11" name="Oval 40"/>
            <p:cNvSpPr>
              <a:spLocks noChangeArrowheads="1"/>
            </p:cNvSpPr>
            <p:nvPr/>
          </p:nvSpPr>
          <p:spPr bwMode="auto">
            <a:xfrm>
              <a:off x="9866716" y="5777000"/>
              <a:ext cx="179268" cy="17926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grpSp>
          <p:nvGrpSpPr>
            <p:cNvPr id="512" name="Group 511"/>
            <p:cNvGrpSpPr/>
            <p:nvPr/>
          </p:nvGrpSpPr>
          <p:grpSpPr>
            <a:xfrm>
              <a:off x="10350597" y="4995506"/>
              <a:ext cx="945062" cy="1308277"/>
              <a:chOff x="13103226" y="2775830"/>
              <a:chExt cx="1039812" cy="1407232"/>
            </a:xfrm>
          </p:grpSpPr>
          <p:sp>
            <p:nvSpPr>
              <p:cNvPr id="515"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1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1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1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1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20"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21"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22"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23"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grpSp>
        <p:sp>
          <p:nvSpPr>
            <p:cNvPr id="513" name="Rectangle 93"/>
            <p:cNvSpPr>
              <a:spLocks noChangeArrowheads="1"/>
            </p:cNvSpPr>
            <p:nvPr/>
          </p:nvSpPr>
          <p:spPr bwMode="auto">
            <a:xfrm>
              <a:off x="10126194" y="6256562"/>
              <a:ext cx="213758" cy="5478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14" name="Rectangle 94"/>
            <p:cNvSpPr>
              <a:spLocks noChangeArrowheads="1"/>
            </p:cNvSpPr>
            <p:nvPr/>
          </p:nvSpPr>
          <p:spPr bwMode="auto">
            <a:xfrm>
              <a:off x="11303457" y="6252799"/>
              <a:ext cx="1109541" cy="451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grpSp>
      <p:grpSp>
        <p:nvGrpSpPr>
          <p:cNvPr id="99" name="Group 2"/>
          <p:cNvGrpSpPr/>
          <p:nvPr/>
        </p:nvGrpSpPr>
        <p:grpSpPr>
          <a:xfrm>
            <a:off x="-1114" y="6591751"/>
            <a:ext cx="12435031" cy="411534"/>
            <a:chOff x="2577137" y="4571778"/>
            <a:chExt cx="9101124" cy="1390560"/>
          </a:xfrm>
        </p:grpSpPr>
        <p:sp>
          <p:nvSpPr>
            <p:cNvPr id="100" name="TextBox 4"/>
            <p:cNvSpPr txBox="1"/>
            <p:nvPr/>
          </p:nvSpPr>
          <p:spPr>
            <a:xfrm>
              <a:off x="2577137" y="4571778"/>
              <a:ext cx="3034890" cy="1390459"/>
            </a:xfrm>
            <a:prstGeom prst="rect">
              <a:avLst/>
            </a:prstGeom>
            <a:solidFill>
              <a:schemeClr val="accent2"/>
            </a:solidFill>
          </p:spPr>
          <p:txBody>
            <a:bodyPr wrap="square" lIns="466235" tIns="139871" rIns="372988" rtlCol="0">
              <a:noAutofit/>
            </a:bodyPr>
            <a:lstStyle/>
            <a:p>
              <a:pPr>
                <a:lnSpc>
                  <a:spcPts val="3060"/>
                </a:lnSpc>
              </a:pPr>
              <a:r>
                <a:rPr lang="en-US" sz="2856">
                  <a:solidFill>
                    <a:srgbClr val="FFFFFF"/>
                  </a:solidFill>
                  <a:latin typeface="Segoe UI Light"/>
                </a:rPr>
                <a:t> </a:t>
              </a:r>
            </a:p>
          </p:txBody>
        </p:sp>
        <p:sp>
          <p:nvSpPr>
            <p:cNvPr id="102" name="TextBox 6"/>
            <p:cNvSpPr txBox="1"/>
            <p:nvPr/>
          </p:nvSpPr>
          <p:spPr>
            <a:xfrm>
              <a:off x="5612027" y="4572324"/>
              <a:ext cx="6066234" cy="1390014"/>
            </a:xfrm>
            <a:prstGeom prst="rect">
              <a:avLst/>
            </a:prstGeom>
            <a:solidFill>
              <a:schemeClr val="accent2"/>
            </a:solidFill>
          </p:spPr>
          <p:txBody>
            <a:bodyPr wrap="square" lIns="466235" tIns="139871" rIns="652730" rtlCol="0">
              <a:noAutofit/>
            </a:bodyPr>
            <a:lstStyle/>
            <a:p>
              <a:pPr defTabSz="931935">
                <a:lnSpc>
                  <a:spcPts val="3000"/>
                </a:lnSpc>
                <a:defRPr/>
              </a:pPr>
              <a:endParaRPr lang="en-US" sz="2856" kern="0">
                <a:solidFill>
                  <a:srgbClr val="FFFFFF"/>
                </a:solidFill>
                <a:latin typeface="Segoe UI Light"/>
              </a:endParaRPr>
            </a:p>
          </p:txBody>
        </p:sp>
      </p:grpSp>
      <p:sp>
        <p:nvSpPr>
          <p:cNvPr id="387" name="Rectangle 54"/>
          <p:cNvSpPr/>
          <p:nvPr/>
        </p:nvSpPr>
        <p:spPr bwMode="auto">
          <a:xfrm>
            <a:off x="8333328" y="6559635"/>
            <a:ext cx="1751196" cy="4178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47" tIns="0" rIns="0" bIns="0" numCol="1" spcCol="0" rtlCol="0" fromWordArt="0" anchor="ctr" anchorCtr="0" forceAA="0" compatLnSpc="1">
            <a:prstTxWarp prst="textNoShape">
              <a:avLst/>
            </a:prstTxWarp>
            <a:noAutofit/>
          </a:bodyPr>
          <a:lstStyle/>
          <a:p>
            <a:pPr algn="ctr" defTabSz="950823" fontAlgn="base">
              <a:lnSpc>
                <a:spcPct val="90000"/>
              </a:lnSpc>
              <a:spcBef>
                <a:spcPct val="0"/>
              </a:spcBef>
              <a:spcAft>
                <a:spcPct val="0"/>
              </a:spcAft>
            </a:pPr>
            <a:r>
              <a:rPr lang="en-US" sz="1199" b="1" kern="0">
                <a:solidFill>
                  <a:srgbClr val="FFFFFF"/>
                </a:solidFill>
                <a:ea typeface="Segoe UI" pitchFamily="34" charset="0"/>
                <a:cs typeface="Segoe UI" pitchFamily="34" charset="0"/>
              </a:rPr>
              <a:t>Contoso NorthAm HQ </a:t>
            </a:r>
            <a:r>
              <a:rPr lang="en-US" sz="1049" b="1" kern="0">
                <a:solidFill>
                  <a:srgbClr val="FFFFFF"/>
                </a:solidFill>
                <a:ea typeface="Segoe UI" pitchFamily="34" charset="0"/>
                <a:cs typeface="Segoe UI" pitchFamily="34" charset="0"/>
              </a:rPr>
              <a:t>(10.0.0.0/16)</a:t>
            </a:r>
          </a:p>
        </p:txBody>
      </p:sp>
      <p:sp>
        <p:nvSpPr>
          <p:cNvPr id="408" name="Rectangle 54"/>
          <p:cNvSpPr/>
          <p:nvPr/>
        </p:nvSpPr>
        <p:spPr bwMode="auto">
          <a:xfrm>
            <a:off x="10410534" y="6554209"/>
            <a:ext cx="1751196" cy="4178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47" tIns="0" rIns="0" bIns="0" numCol="1" spcCol="0" rtlCol="0" fromWordArt="0" anchor="ctr" anchorCtr="0" forceAA="0" compatLnSpc="1">
            <a:prstTxWarp prst="textNoShape">
              <a:avLst/>
            </a:prstTxWarp>
            <a:noAutofit/>
          </a:bodyPr>
          <a:lstStyle/>
          <a:p>
            <a:pPr algn="ctr" defTabSz="950823" fontAlgn="base">
              <a:lnSpc>
                <a:spcPct val="90000"/>
              </a:lnSpc>
              <a:spcBef>
                <a:spcPct val="0"/>
              </a:spcBef>
              <a:spcAft>
                <a:spcPct val="0"/>
              </a:spcAft>
            </a:pPr>
            <a:r>
              <a:rPr lang="en-US" sz="1199" b="1" kern="0">
                <a:solidFill>
                  <a:srgbClr val="FFFFFF"/>
                </a:solidFill>
                <a:ea typeface="Segoe UI" pitchFamily="34" charset="0"/>
                <a:cs typeface="Segoe UI" pitchFamily="34" charset="0"/>
              </a:rPr>
              <a:t>Contoso East Asia </a:t>
            </a:r>
            <a:r>
              <a:rPr lang="en-US" sz="1049" b="1" kern="0">
                <a:solidFill>
                  <a:srgbClr val="FFFFFF"/>
                </a:solidFill>
                <a:ea typeface="Segoe UI" pitchFamily="34" charset="0"/>
                <a:cs typeface="Segoe UI" pitchFamily="34" charset="0"/>
              </a:rPr>
              <a:t>(10.3.0.0/16)</a:t>
            </a:r>
          </a:p>
        </p:txBody>
      </p:sp>
      <p:sp>
        <p:nvSpPr>
          <p:cNvPr id="58" name="Text Placeholder 5"/>
          <p:cNvSpPr txBox="1">
            <a:spLocks/>
          </p:cNvSpPr>
          <p:nvPr/>
        </p:nvSpPr>
        <p:spPr>
          <a:xfrm>
            <a:off x="366169" y="1212851"/>
            <a:ext cx="7791969" cy="2349489"/>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rgbClr val="0078D7"/>
                </a:solidFill>
              </a:rPr>
              <a:t>Multiple Site-to-Site connections </a:t>
            </a:r>
          </a:p>
          <a:p>
            <a:pPr marL="342900" lvl="1" indent="-342900" defTabSz="932742">
              <a:buClr>
                <a:schemeClr val="tx1"/>
              </a:buClr>
              <a:buSzPct val="100000"/>
            </a:pPr>
            <a:r>
              <a:rPr lang="en-US"/>
              <a:t>Multiple on-premises sites connect to same Virtual Network</a:t>
            </a:r>
          </a:p>
          <a:p>
            <a:pPr marL="342900" lvl="1" indent="-342900" defTabSz="932742">
              <a:buClr>
                <a:schemeClr val="tx1"/>
              </a:buClr>
              <a:buSzPct val="100000"/>
            </a:pPr>
            <a:r>
              <a:rPr lang="en-US"/>
              <a:t>Sites may be geographically dispersed</a:t>
            </a:r>
          </a:p>
          <a:p>
            <a:pPr marL="342900" lvl="1" indent="-342900" defTabSz="932742">
              <a:buClr>
                <a:schemeClr val="tx1"/>
              </a:buClr>
              <a:buSzPct val="100000"/>
            </a:pPr>
            <a:r>
              <a:rPr lang="en-US"/>
              <a:t>Connect up to 10 sites to a Virtual Network securely over IPSEC by default</a:t>
            </a:r>
          </a:p>
          <a:p>
            <a:pPr marL="342891" lvl="1" indent="0">
              <a:lnSpc>
                <a:spcPct val="110000"/>
              </a:lnSpc>
              <a:buNone/>
            </a:pPr>
            <a:endParaRPr lang="en-US"/>
          </a:p>
        </p:txBody>
      </p:sp>
    </p:spTree>
    <p:extLst>
      <p:ext uri="{BB962C8B-B14F-4D97-AF65-F5344CB8AC3E}">
        <p14:creationId xmlns:p14="http://schemas.microsoft.com/office/powerpoint/2010/main" val="37492468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Microsoft network</a:t>
            </a:r>
          </a:p>
        </p:txBody>
      </p:sp>
      <p:grpSp>
        <p:nvGrpSpPr>
          <p:cNvPr id="4" name="Group 3"/>
          <p:cNvGrpSpPr/>
          <p:nvPr/>
        </p:nvGrpSpPr>
        <p:grpSpPr>
          <a:xfrm>
            <a:off x="685716" y="2239474"/>
            <a:ext cx="2588928" cy="3336782"/>
            <a:chOff x="685801" y="2239312"/>
            <a:chExt cx="2589260" cy="3337207"/>
          </a:xfrm>
        </p:grpSpPr>
        <p:sp>
          <p:nvSpPr>
            <p:cNvPr id="5" name="TextBox 4"/>
            <p:cNvSpPr txBox="1"/>
            <p:nvPr/>
          </p:nvSpPr>
          <p:spPr>
            <a:xfrm>
              <a:off x="1014804" y="3014359"/>
              <a:ext cx="1980559" cy="960344"/>
            </a:xfrm>
            <a:prstGeom prst="rect">
              <a:avLst/>
            </a:prstGeom>
            <a:noFill/>
          </p:spPr>
          <p:txBody>
            <a:bodyPr wrap="none" lIns="182858" tIns="146284" rIns="182858" bIns="146284" rtlCol="0" anchor="ctr">
              <a:spAutoFit/>
            </a:bodyPr>
            <a:lstStyle/>
            <a:p>
              <a:pPr algn="ctr">
                <a:lnSpc>
                  <a:spcPct val="90000"/>
                </a:lnSpc>
                <a:spcAft>
                  <a:spcPts val="600"/>
                </a:spcAft>
              </a:pPr>
              <a:r>
                <a:rPr lang="en-US" sz="4800">
                  <a:latin typeface="Segoe UI Light"/>
                </a:rPr>
                <a:t>85 </a:t>
              </a:r>
              <a:r>
                <a:rPr lang="en-US" sz="4800" b="1" err="1">
                  <a:latin typeface="Segoe UI Light"/>
                </a:rPr>
                <a:t>iXP</a:t>
              </a:r>
              <a:endParaRPr lang="en-US" sz="4800" b="1"/>
            </a:p>
          </p:txBody>
        </p:sp>
        <p:sp>
          <p:nvSpPr>
            <p:cNvPr id="6" name="Freeform 5"/>
            <p:cNvSpPr/>
            <p:nvPr/>
          </p:nvSpPr>
          <p:spPr bwMode="auto">
            <a:xfrm>
              <a:off x="778440" y="2239312"/>
              <a:ext cx="2453287" cy="2453287"/>
            </a:xfrm>
            <a:custGeom>
              <a:avLst/>
              <a:gdLst>
                <a:gd name="connsiteX0" fmla="*/ 1638299 w 3276598"/>
                <a:gd name="connsiteY0" fmla="*/ 413548 h 3276598"/>
                <a:gd name="connsiteX1" fmla="*/ 413548 w 3276598"/>
                <a:gd name="connsiteY1" fmla="*/ 1638299 h 3276598"/>
                <a:gd name="connsiteX2" fmla="*/ 1638299 w 3276598"/>
                <a:gd name="connsiteY2" fmla="*/ 2863050 h 3276598"/>
                <a:gd name="connsiteX3" fmla="*/ 2863050 w 3276598"/>
                <a:gd name="connsiteY3" fmla="*/ 1638299 h 3276598"/>
                <a:gd name="connsiteX4" fmla="*/ 1638299 w 3276598"/>
                <a:gd name="connsiteY4" fmla="*/ 413548 h 3276598"/>
                <a:gd name="connsiteX5" fmla="*/ 1638299 w 3276598"/>
                <a:gd name="connsiteY5" fmla="*/ 0 h 3276598"/>
                <a:gd name="connsiteX6" fmla="*/ 3276598 w 3276598"/>
                <a:gd name="connsiteY6" fmla="*/ 1638299 h 3276598"/>
                <a:gd name="connsiteX7" fmla="*/ 1638299 w 3276598"/>
                <a:gd name="connsiteY7" fmla="*/ 3276598 h 3276598"/>
                <a:gd name="connsiteX8" fmla="*/ 0 w 3276598"/>
                <a:gd name="connsiteY8" fmla="*/ 1638299 h 3276598"/>
                <a:gd name="connsiteX9" fmla="*/ 1638299 w 3276598"/>
                <a:gd name="connsiteY9" fmla="*/ 0 h 32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598" h="3276598">
                  <a:moveTo>
                    <a:pt x="1638299" y="413548"/>
                  </a:moveTo>
                  <a:cubicBezTo>
                    <a:pt x="961888" y="413548"/>
                    <a:pt x="413548" y="961888"/>
                    <a:pt x="413548" y="1638299"/>
                  </a:cubicBezTo>
                  <a:cubicBezTo>
                    <a:pt x="413548" y="2314710"/>
                    <a:pt x="961888" y="2863050"/>
                    <a:pt x="1638299" y="2863050"/>
                  </a:cubicBezTo>
                  <a:cubicBezTo>
                    <a:pt x="2314710" y="2863050"/>
                    <a:pt x="2863050" y="2314710"/>
                    <a:pt x="2863050" y="1638299"/>
                  </a:cubicBezTo>
                  <a:cubicBezTo>
                    <a:pt x="2863050" y="961888"/>
                    <a:pt x="2314710" y="413548"/>
                    <a:pt x="1638299" y="413548"/>
                  </a:cubicBezTo>
                  <a:close/>
                  <a:moveTo>
                    <a:pt x="1638299" y="0"/>
                  </a:moveTo>
                  <a:cubicBezTo>
                    <a:pt x="2543107" y="0"/>
                    <a:pt x="3276598" y="733491"/>
                    <a:pt x="3276598" y="1638299"/>
                  </a:cubicBezTo>
                  <a:cubicBezTo>
                    <a:pt x="3276598" y="2543107"/>
                    <a:pt x="2543107" y="3276598"/>
                    <a:pt x="1638299" y="3276598"/>
                  </a:cubicBezTo>
                  <a:cubicBezTo>
                    <a:pt x="733491" y="3276598"/>
                    <a:pt x="0" y="2543107"/>
                    <a:pt x="0" y="1638299"/>
                  </a:cubicBezTo>
                  <a:cubicBezTo>
                    <a:pt x="0" y="733491"/>
                    <a:pt x="733491" y="0"/>
                    <a:pt x="163829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8" tIns="146284" rIns="182858" bIns="146284" numCol="1" spcCol="0" rtlCol="0" fromWordArt="0" anchor="t" anchorCtr="0" forceAA="0" compatLnSpc="1">
              <a:prstTxWarp prst="textNoShape">
                <a:avLst/>
              </a:prstTxWarp>
              <a:noAutofit/>
            </a:bodyPr>
            <a:lstStyle/>
            <a:p>
              <a:pPr algn="ctr" defTabSz="932355"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7" name="Rectangle 6"/>
            <p:cNvSpPr/>
            <p:nvPr/>
          </p:nvSpPr>
          <p:spPr>
            <a:xfrm>
              <a:off x="685801" y="4991669"/>
              <a:ext cx="2589260" cy="584850"/>
            </a:xfrm>
            <a:prstGeom prst="rect">
              <a:avLst/>
            </a:prstGeom>
          </p:spPr>
          <p:txBody>
            <a:bodyPr wrap="square">
              <a:spAutoFit/>
            </a:bodyPr>
            <a:lstStyle/>
            <a:p>
              <a:pPr marL="342858" indent="-342858" algn="ctr">
                <a:buFontTx/>
                <a:buAutoNum type="arabicPlain" startAt="4400"/>
              </a:pPr>
              <a:r>
                <a:rPr lang="en-US" sz="1600">
                  <a:latin typeface="Segoe UI Semibold" panose="020B0702040204020203" pitchFamily="34" charset="0"/>
                  <a:cs typeface="Segoe UI Semibold" panose="020B0702040204020203" pitchFamily="34" charset="0"/>
                </a:rPr>
                <a:t>+ CONNECTIONS </a:t>
              </a:r>
            </a:p>
            <a:p>
              <a:pPr algn="ctr"/>
              <a:r>
                <a:rPr lang="en-US" sz="1600">
                  <a:latin typeface="Segoe UI Semibold" panose="020B0702040204020203" pitchFamily="34" charset="0"/>
                  <a:cs typeface="Segoe UI Semibold" panose="020B0702040204020203" pitchFamily="34" charset="0"/>
                </a:rPr>
                <a:t>TO 1695 NETWORKS</a:t>
              </a:r>
            </a:p>
          </p:txBody>
        </p:sp>
      </p:grpSp>
      <p:grpSp>
        <p:nvGrpSpPr>
          <p:cNvPr id="8" name="Group 7"/>
          <p:cNvGrpSpPr/>
          <p:nvPr/>
        </p:nvGrpSpPr>
        <p:grpSpPr>
          <a:xfrm>
            <a:off x="3589449" y="2242168"/>
            <a:ext cx="2450278" cy="3334087"/>
            <a:chOff x="3589904" y="2242007"/>
            <a:chExt cx="2450592" cy="3334514"/>
          </a:xfrm>
        </p:grpSpPr>
        <p:sp>
          <p:nvSpPr>
            <p:cNvPr id="9" name="TextBox 8"/>
            <p:cNvSpPr txBox="1"/>
            <p:nvPr/>
          </p:nvSpPr>
          <p:spPr>
            <a:xfrm>
              <a:off x="3948368" y="3015705"/>
              <a:ext cx="1733665" cy="960345"/>
            </a:xfrm>
            <a:prstGeom prst="rect">
              <a:avLst/>
            </a:prstGeom>
            <a:noFill/>
          </p:spPr>
          <p:txBody>
            <a:bodyPr wrap="none" lIns="182858" tIns="146284" rIns="182858" bIns="146284" rtlCol="0" anchor="ctr">
              <a:spAutoFit/>
            </a:bodyPr>
            <a:lstStyle/>
            <a:p>
              <a:pPr algn="ctr">
                <a:lnSpc>
                  <a:spcPct val="90000"/>
                </a:lnSpc>
                <a:spcAft>
                  <a:spcPts val="600"/>
                </a:spcAft>
              </a:pPr>
              <a:r>
                <a:rPr lang="en-US" sz="4800">
                  <a:latin typeface="Segoe UI Light"/>
                </a:rPr>
                <a:t>1.4 </a:t>
              </a:r>
              <a:r>
                <a:rPr lang="en-US" sz="4800" b="1">
                  <a:latin typeface="Segoe UI Light"/>
                </a:rPr>
                <a:t>M</a:t>
              </a:r>
              <a:endParaRPr lang="en-US" sz="4800" b="1"/>
            </a:p>
          </p:txBody>
        </p:sp>
        <p:sp>
          <p:nvSpPr>
            <p:cNvPr id="10" name="Freeform 9"/>
            <p:cNvSpPr>
              <a:spLocks noChangeAspect="1"/>
            </p:cNvSpPr>
            <p:nvPr/>
          </p:nvSpPr>
          <p:spPr bwMode="auto">
            <a:xfrm>
              <a:off x="3589904" y="2242007"/>
              <a:ext cx="2450592" cy="2450592"/>
            </a:xfrm>
            <a:custGeom>
              <a:avLst/>
              <a:gdLst>
                <a:gd name="connsiteX0" fmla="*/ 1638299 w 3276598"/>
                <a:gd name="connsiteY0" fmla="*/ 413548 h 3276598"/>
                <a:gd name="connsiteX1" fmla="*/ 413548 w 3276598"/>
                <a:gd name="connsiteY1" fmla="*/ 1638299 h 3276598"/>
                <a:gd name="connsiteX2" fmla="*/ 1638299 w 3276598"/>
                <a:gd name="connsiteY2" fmla="*/ 2863050 h 3276598"/>
                <a:gd name="connsiteX3" fmla="*/ 2863050 w 3276598"/>
                <a:gd name="connsiteY3" fmla="*/ 1638299 h 3276598"/>
                <a:gd name="connsiteX4" fmla="*/ 1638299 w 3276598"/>
                <a:gd name="connsiteY4" fmla="*/ 413548 h 3276598"/>
                <a:gd name="connsiteX5" fmla="*/ 1638299 w 3276598"/>
                <a:gd name="connsiteY5" fmla="*/ 0 h 3276598"/>
                <a:gd name="connsiteX6" fmla="*/ 3276598 w 3276598"/>
                <a:gd name="connsiteY6" fmla="*/ 1638299 h 3276598"/>
                <a:gd name="connsiteX7" fmla="*/ 1638299 w 3276598"/>
                <a:gd name="connsiteY7" fmla="*/ 3276598 h 3276598"/>
                <a:gd name="connsiteX8" fmla="*/ 0 w 3276598"/>
                <a:gd name="connsiteY8" fmla="*/ 1638299 h 3276598"/>
                <a:gd name="connsiteX9" fmla="*/ 1638299 w 3276598"/>
                <a:gd name="connsiteY9" fmla="*/ 0 h 32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598" h="3276598">
                  <a:moveTo>
                    <a:pt x="1638299" y="413548"/>
                  </a:moveTo>
                  <a:cubicBezTo>
                    <a:pt x="961888" y="413548"/>
                    <a:pt x="413548" y="961888"/>
                    <a:pt x="413548" y="1638299"/>
                  </a:cubicBezTo>
                  <a:cubicBezTo>
                    <a:pt x="413548" y="2314710"/>
                    <a:pt x="961888" y="2863050"/>
                    <a:pt x="1638299" y="2863050"/>
                  </a:cubicBezTo>
                  <a:cubicBezTo>
                    <a:pt x="2314710" y="2863050"/>
                    <a:pt x="2863050" y="2314710"/>
                    <a:pt x="2863050" y="1638299"/>
                  </a:cubicBezTo>
                  <a:cubicBezTo>
                    <a:pt x="2863050" y="961888"/>
                    <a:pt x="2314710" y="413548"/>
                    <a:pt x="1638299" y="413548"/>
                  </a:cubicBezTo>
                  <a:close/>
                  <a:moveTo>
                    <a:pt x="1638299" y="0"/>
                  </a:moveTo>
                  <a:cubicBezTo>
                    <a:pt x="2543107" y="0"/>
                    <a:pt x="3276598" y="733491"/>
                    <a:pt x="3276598" y="1638299"/>
                  </a:cubicBezTo>
                  <a:cubicBezTo>
                    <a:pt x="3276598" y="2543107"/>
                    <a:pt x="2543107" y="3276598"/>
                    <a:pt x="1638299" y="3276598"/>
                  </a:cubicBezTo>
                  <a:cubicBezTo>
                    <a:pt x="733491" y="3276598"/>
                    <a:pt x="0" y="2543107"/>
                    <a:pt x="0" y="1638299"/>
                  </a:cubicBezTo>
                  <a:cubicBezTo>
                    <a:pt x="0" y="733491"/>
                    <a:pt x="733491" y="0"/>
                    <a:pt x="163829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8" tIns="146284" rIns="182858" bIns="146284" numCol="1" spcCol="0" rtlCol="0" fromWordArt="0" anchor="t" anchorCtr="0" forceAA="0" compatLnSpc="1">
              <a:prstTxWarp prst="textNoShape">
                <a:avLst/>
              </a:prstTxWarp>
              <a:noAutofit/>
            </a:bodyPr>
            <a:lstStyle/>
            <a:p>
              <a:pPr algn="ctr" defTabSz="932355"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11" name="Rectangle 10"/>
            <p:cNvSpPr/>
            <p:nvPr/>
          </p:nvSpPr>
          <p:spPr>
            <a:xfrm>
              <a:off x="3715300" y="4991671"/>
              <a:ext cx="2227238" cy="584850"/>
            </a:xfrm>
            <a:prstGeom prst="rect">
              <a:avLst/>
            </a:prstGeom>
          </p:spPr>
          <p:txBody>
            <a:bodyPr wrap="square">
              <a:spAutoFit/>
            </a:bodyPr>
            <a:lstStyle/>
            <a:p>
              <a:pPr algn="ctr"/>
              <a:r>
                <a:rPr lang="en-US" sz="1600">
                  <a:latin typeface="Segoe UI Semibold" panose="020B0702040204020203" pitchFamily="34" charset="0"/>
                  <a:cs typeface="Segoe UI Semibold" panose="020B0702040204020203" pitchFamily="34" charset="0"/>
                </a:rPr>
                <a:t>MILES OF FIBER IN OUR DATACENTERS</a:t>
              </a:r>
            </a:p>
          </p:txBody>
        </p:sp>
      </p:grpSp>
      <p:grpSp>
        <p:nvGrpSpPr>
          <p:cNvPr id="12" name="Group 11"/>
          <p:cNvGrpSpPr/>
          <p:nvPr/>
        </p:nvGrpSpPr>
        <p:grpSpPr>
          <a:xfrm>
            <a:off x="6381964" y="2242168"/>
            <a:ext cx="2588931" cy="3334087"/>
            <a:chOff x="6382777" y="2242007"/>
            <a:chExt cx="2589262" cy="3334514"/>
          </a:xfrm>
        </p:grpSpPr>
        <p:sp>
          <p:nvSpPr>
            <p:cNvPr id="13" name="TextBox 12"/>
            <p:cNvSpPr txBox="1"/>
            <p:nvPr/>
          </p:nvSpPr>
          <p:spPr>
            <a:xfrm>
              <a:off x="7018461" y="3015705"/>
              <a:ext cx="1211019" cy="960345"/>
            </a:xfrm>
            <a:prstGeom prst="rect">
              <a:avLst/>
            </a:prstGeom>
            <a:noFill/>
          </p:spPr>
          <p:txBody>
            <a:bodyPr wrap="none" lIns="182858" tIns="146284" rIns="182858" bIns="146284" rtlCol="0" anchor="ctr">
              <a:spAutoFit/>
            </a:bodyPr>
            <a:lstStyle/>
            <a:p>
              <a:pPr algn="ctr">
                <a:lnSpc>
                  <a:spcPct val="90000"/>
                </a:lnSpc>
                <a:spcAft>
                  <a:spcPts val="600"/>
                </a:spcAft>
              </a:pPr>
              <a:r>
                <a:rPr lang="en-US" sz="4800">
                  <a:latin typeface="Segoe UI Light"/>
                </a:rPr>
                <a:t>4 </a:t>
              </a:r>
              <a:r>
                <a:rPr lang="en-US" sz="4800" b="1">
                  <a:latin typeface="Segoe UI Light"/>
                </a:rPr>
                <a:t>X</a:t>
              </a:r>
              <a:endParaRPr lang="en-US" sz="4800" b="1"/>
            </a:p>
          </p:txBody>
        </p:sp>
        <p:sp>
          <p:nvSpPr>
            <p:cNvPr id="14" name="Freeform 13"/>
            <p:cNvSpPr>
              <a:spLocks noChangeAspect="1"/>
            </p:cNvSpPr>
            <p:nvPr/>
          </p:nvSpPr>
          <p:spPr bwMode="auto">
            <a:xfrm>
              <a:off x="6398673" y="2242007"/>
              <a:ext cx="2450592" cy="2450592"/>
            </a:xfrm>
            <a:custGeom>
              <a:avLst/>
              <a:gdLst>
                <a:gd name="connsiteX0" fmla="*/ 1638299 w 3276598"/>
                <a:gd name="connsiteY0" fmla="*/ 413548 h 3276598"/>
                <a:gd name="connsiteX1" fmla="*/ 413548 w 3276598"/>
                <a:gd name="connsiteY1" fmla="*/ 1638299 h 3276598"/>
                <a:gd name="connsiteX2" fmla="*/ 1638299 w 3276598"/>
                <a:gd name="connsiteY2" fmla="*/ 2863050 h 3276598"/>
                <a:gd name="connsiteX3" fmla="*/ 2863050 w 3276598"/>
                <a:gd name="connsiteY3" fmla="*/ 1638299 h 3276598"/>
                <a:gd name="connsiteX4" fmla="*/ 1638299 w 3276598"/>
                <a:gd name="connsiteY4" fmla="*/ 413548 h 3276598"/>
                <a:gd name="connsiteX5" fmla="*/ 1638299 w 3276598"/>
                <a:gd name="connsiteY5" fmla="*/ 0 h 3276598"/>
                <a:gd name="connsiteX6" fmla="*/ 3276598 w 3276598"/>
                <a:gd name="connsiteY6" fmla="*/ 1638299 h 3276598"/>
                <a:gd name="connsiteX7" fmla="*/ 1638299 w 3276598"/>
                <a:gd name="connsiteY7" fmla="*/ 3276598 h 3276598"/>
                <a:gd name="connsiteX8" fmla="*/ 0 w 3276598"/>
                <a:gd name="connsiteY8" fmla="*/ 1638299 h 3276598"/>
                <a:gd name="connsiteX9" fmla="*/ 1638299 w 3276598"/>
                <a:gd name="connsiteY9" fmla="*/ 0 h 32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598" h="3276598">
                  <a:moveTo>
                    <a:pt x="1638299" y="413548"/>
                  </a:moveTo>
                  <a:cubicBezTo>
                    <a:pt x="961888" y="413548"/>
                    <a:pt x="413548" y="961888"/>
                    <a:pt x="413548" y="1638299"/>
                  </a:cubicBezTo>
                  <a:cubicBezTo>
                    <a:pt x="413548" y="2314710"/>
                    <a:pt x="961888" y="2863050"/>
                    <a:pt x="1638299" y="2863050"/>
                  </a:cubicBezTo>
                  <a:cubicBezTo>
                    <a:pt x="2314710" y="2863050"/>
                    <a:pt x="2863050" y="2314710"/>
                    <a:pt x="2863050" y="1638299"/>
                  </a:cubicBezTo>
                  <a:cubicBezTo>
                    <a:pt x="2863050" y="961888"/>
                    <a:pt x="2314710" y="413548"/>
                    <a:pt x="1638299" y="413548"/>
                  </a:cubicBezTo>
                  <a:close/>
                  <a:moveTo>
                    <a:pt x="1638299" y="0"/>
                  </a:moveTo>
                  <a:cubicBezTo>
                    <a:pt x="2543107" y="0"/>
                    <a:pt x="3276598" y="733491"/>
                    <a:pt x="3276598" y="1638299"/>
                  </a:cubicBezTo>
                  <a:cubicBezTo>
                    <a:pt x="3276598" y="2543107"/>
                    <a:pt x="2543107" y="3276598"/>
                    <a:pt x="1638299" y="3276598"/>
                  </a:cubicBezTo>
                  <a:cubicBezTo>
                    <a:pt x="733491" y="3276598"/>
                    <a:pt x="0" y="2543107"/>
                    <a:pt x="0" y="1638299"/>
                  </a:cubicBezTo>
                  <a:cubicBezTo>
                    <a:pt x="0" y="733491"/>
                    <a:pt x="733491" y="0"/>
                    <a:pt x="163829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8" tIns="146284" rIns="182858" bIns="146284" numCol="1" spcCol="0" rtlCol="0" fromWordArt="0" anchor="t" anchorCtr="0" forceAA="0" compatLnSpc="1">
              <a:prstTxWarp prst="textNoShape">
                <a:avLst/>
              </a:prstTxWarp>
              <a:noAutofit/>
            </a:bodyPr>
            <a:lstStyle/>
            <a:p>
              <a:pPr algn="ctr" defTabSz="932355"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15" name="Rectangle 14"/>
            <p:cNvSpPr/>
            <p:nvPr/>
          </p:nvSpPr>
          <p:spPr>
            <a:xfrm>
              <a:off x="6382777" y="4991671"/>
              <a:ext cx="2589262" cy="584850"/>
            </a:xfrm>
            <a:prstGeom prst="rect">
              <a:avLst/>
            </a:prstGeom>
          </p:spPr>
          <p:txBody>
            <a:bodyPr wrap="square">
              <a:spAutoFit/>
            </a:bodyPr>
            <a:lstStyle/>
            <a:p>
              <a:pPr algn="ctr"/>
              <a:r>
                <a:rPr lang="en-US" sz="1600">
                  <a:latin typeface="Segoe UI Semibold" panose="020B0702040204020203" pitchFamily="34" charset="0"/>
                  <a:cs typeface="Segoe UI Semibold" panose="020B0702040204020203" pitchFamily="34" charset="0"/>
                </a:rPr>
                <a:t>WRAP THE EARTH IN NORTH AMER. FIBER</a:t>
              </a:r>
            </a:p>
          </p:txBody>
        </p:sp>
      </p:grpSp>
      <p:grpSp>
        <p:nvGrpSpPr>
          <p:cNvPr id="16" name="Group 15"/>
          <p:cNvGrpSpPr/>
          <p:nvPr/>
        </p:nvGrpSpPr>
        <p:grpSpPr>
          <a:xfrm>
            <a:off x="9206269" y="2242167"/>
            <a:ext cx="2612747" cy="3334086"/>
            <a:chOff x="9207443" y="2242007"/>
            <a:chExt cx="2613082" cy="3334513"/>
          </a:xfrm>
        </p:grpSpPr>
        <p:sp>
          <p:nvSpPr>
            <p:cNvPr id="17" name="Freeform 16"/>
            <p:cNvSpPr>
              <a:spLocks noChangeAspect="1"/>
            </p:cNvSpPr>
            <p:nvPr/>
          </p:nvSpPr>
          <p:spPr bwMode="auto">
            <a:xfrm>
              <a:off x="9207443" y="2242007"/>
              <a:ext cx="2450592" cy="2450592"/>
            </a:xfrm>
            <a:custGeom>
              <a:avLst/>
              <a:gdLst>
                <a:gd name="connsiteX0" fmla="*/ 1638299 w 3276598"/>
                <a:gd name="connsiteY0" fmla="*/ 413548 h 3276598"/>
                <a:gd name="connsiteX1" fmla="*/ 413548 w 3276598"/>
                <a:gd name="connsiteY1" fmla="*/ 1638299 h 3276598"/>
                <a:gd name="connsiteX2" fmla="*/ 1638299 w 3276598"/>
                <a:gd name="connsiteY2" fmla="*/ 2863050 h 3276598"/>
                <a:gd name="connsiteX3" fmla="*/ 2863050 w 3276598"/>
                <a:gd name="connsiteY3" fmla="*/ 1638299 h 3276598"/>
                <a:gd name="connsiteX4" fmla="*/ 1638299 w 3276598"/>
                <a:gd name="connsiteY4" fmla="*/ 413548 h 3276598"/>
                <a:gd name="connsiteX5" fmla="*/ 1638299 w 3276598"/>
                <a:gd name="connsiteY5" fmla="*/ 0 h 3276598"/>
                <a:gd name="connsiteX6" fmla="*/ 3276598 w 3276598"/>
                <a:gd name="connsiteY6" fmla="*/ 1638299 h 3276598"/>
                <a:gd name="connsiteX7" fmla="*/ 1638299 w 3276598"/>
                <a:gd name="connsiteY7" fmla="*/ 3276598 h 3276598"/>
                <a:gd name="connsiteX8" fmla="*/ 0 w 3276598"/>
                <a:gd name="connsiteY8" fmla="*/ 1638299 h 3276598"/>
                <a:gd name="connsiteX9" fmla="*/ 1638299 w 3276598"/>
                <a:gd name="connsiteY9" fmla="*/ 0 h 3276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276598" h="3276598">
                  <a:moveTo>
                    <a:pt x="1638299" y="413548"/>
                  </a:moveTo>
                  <a:cubicBezTo>
                    <a:pt x="961888" y="413548"/>
                    <a:pt x="413548" y="961888"/>
                    <a:pt x="413548" y="1638299"/>
                  </a:cubicBezTo>
                  <a:cubicBezTo>
                    <a:pt x="413548" y="2314710"/>
                    <a:pt x="961888" y="2863050"/>
                    <a:pt x="1638299" y="2863050"/>
                  </a:cubicBezTo>
                  <a:cubicBezTo>
                    <a:pt x="2314710" y="2863050"/>
                    <a:pt x="2863050" y="2314710"/>
                    <a:pt x="2863050" y="1638299"/>
                  </a:cubicBezTo>
                  <a:cubicBezTo>
                    <a:pt x="2863050" y="961888"/>
                    <a:pt x="2314710" y="413548"/>
                    <a:pt x="1638299" y="413548"/>
                  </a:cubicBezTo>
                  <a:close/>
                  <a:moveTo>
                    <a:pt x="1638299" y="0"/>
                  </a:moveTo>
                  <a:cubicBezTo>
                    <a:pt x="2543107" y="0"/>
                    <a:pt x="3276598" y="733491"/>
                    <a:pt x="3276598" y="1638299"/>
                  </a:cubicBezTo>
                  <a:cubicBezTo>
                    <a:pt x="3276598" y="2543107"/>
                    <a:pt x="2543107" y="3276598"/>
                    <a:pt x="1638299" y="3276598"/>
                  </a:cubicBezTo>
                  <a:cubicBezTo>
                    <a:pt x="733491" y="3276598"/>
                    <a:pt x="0" y="2543107"/>
                    <a:pt x="0" y="1638299"/>
                  </a:cubicBezTo>
                  <a:cubicBezTo>
                    <a:pt x="0" y="733491"/>
                    <a:pt x="733491" y="0"/>
                    <a:pt x="1638299"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8" tIns="146284" rIns="182858" bIns="146284" numCol="1" spcCol="0" rtlCol="0" fromWordArt="0" anchor="t" anchorCtr="0" forceAA="0" compatLnSpc="1">
              <a:prstTxWarp prst="textNoShape">
                <a:avLst/>
              </a:prstTxWarp>
              <a:noAutofit/>
            </a:bodyPr>
            <a:lstStyle/>
            <a:p>
              <a:pPr algn="ctr" defTabSz="932355"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sp>
          <p:nvSpPr>
            <p:cNvPr id="18" name="TextBox 17"/>
            <p:cNvSpPr txBox="1"/>
            <p:nvPr/>
          </p:nvSpPr>
          <p:spPr>
            <a:xfrm>
              <a:off x="9727832" y="3015705"/>
              <a:ext cx="1409817" cy="960345"/>
            </a:xfrm>
            <a:prstGeom prst="rect">
              <a:avLst/>
            </a:prstGeom>
            <a:noFill/>
          </p:spPr>
          <p:txBody>
            <a:bodyPr wrap="none" lIns="182858" tIns="146284" rIns="182858" bIns="146284" rtlCol="0" anchor="ctr">
              <a:spAutoFit/>
            </a:bodyPr>
            <a:lstStyle/>
            <a:p>
              <a:pPr algn="ctr">
                <a:lnSpc>
                  <a:spcPct val="90000"/>
                </a:lnSpc>
                <a:spcAft>
                  <a:spcPts val="600"/>
                </a:spcAft>
              </a:pPr>
              <a:r>
                <a:rPr lang="en-US" sz="4800">
                  <a:latin typeface="Segoe UI Light"/>
                </a:rPr>
                <a:t>15 </a:t>
              </a:r>
              <a:r>
                <a:rPr lang="en-US" sz="4800" b="1">
                  <a:latin typeface="Segoe UI Light"/>
                </a:rPr>
                <a:t>B</a:t>
              </a:r>
              <a:endParaRPr lang="en-US" sz="4800" b="1"/>
            </a:p>
          </p:txBody>
        </p:sp>
        <p:sp>
          <p:nvSpPr>
            <p:cNvPr id="19" name="Rectangle 18"/>
            <p:cNvSpPr/>
            <p:nvPr/>
          </p:nvSpPr>
          <p:spPr>
            <a:xfrm>
              <a:off x="9231262" y="4991670"/>
              <a:ext cx="2589263" cy="584850"/>
            </a:xfrm>
            <a:prstGeom prst="rect">
              <a:avLst/>
            </a:prstGeom>
          </p:spPr>
          <p:txBody>
            <a:bodyPr wrap="square">
              <a:spAutoFit/>
            </a:bodyPr>
            <a:lstStyle/>
            <a:p>
              <a:pPr algn="ctr"/>
              <a:r>
                <a:rPr lang="en-US" sz="1600">
                  <a:latin typeface="Segoe UI Semibold" panose="020B0702040204020203" pitchFamily="34" charset="0"/>
                  <a:cs typeface="Segoe UI Semibold" panose="020B0702040204020203" pitchFamily="34" charset="0"/>
                </a:rPr>
                <a:t>MICROSOFT CLOUD INVESTMENT</a:t>
              </a:r>
            </a:p>
          </p:txBody>
        </p:sp>
      </p:grpSp>
    </p:spTree>
    <p:extLst>
      <p:ext uri="{BB962C8B-B14F-4D97-AF65-F5344CB8AC3E}">
        <p14:creationId xmlns:p14="http://schemas.microsoft.com/office/powerpoint/2010/main" val="15828581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accel="18000" decel="82000" fill="hold" nodeType="withEffect">
                                  <p:stCondLst>
                                    <p:cond delay="250"/>
                                  </p:stCondLst>
                                  <p:childTnLst>
                                    <p:animMotion origin="layout" path="M 2.0577E-6 -3.47708E-6 L 2.0577E-6 -0.04062 " pathEditMode="relative" rAng="0" ptsTypes="AA">
                                      <p:cBhvr>
                                        <p:cTn id="9" dur="750" spd="-100000" fill="hold"/>
                                        <p:tgtEl>
                                          <p:spTgt spid="4"/>
                                        </p:tgtEl>
                                        <p:attrNameLst>
                                          <p:attrName>ppt_x</p:attrName>
                                          <p:attrName>ppt_y</p:attrName>
                                        </p:attrNameLst>
                                      </p:cBhvr>
                                      <p:rCtr x="0" y="-2043"/>
                                    </p:animMotion>
                                  </p:childTnLst>
                                </p:cTn>
                              </p:par>
                              <p:par>
                                <p:cTn id="10" presetID="10" presetClass="entr" presetSubtype="0" fill="hold" nodeType="withEffect">
                                  <p:stCondLst>
                                    <p:cond delay="55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250"/>
                                        <p:tgtEl>
                                          <p:spTgt spid="8"/>
                                        </p:tgtEl>
                                      </p:cBhvr>
                                    </p:animEffect>
                                  </p:childTnLst>
                                </p:cTn>
                              </p:par>
                              <p:par>
                                <p:cTn id="13" presetID="42" presetClass="path" presetSubtype="0" accel="18000" decel="82000" fill="hold" nodeType="withEffect">
                                  <p:stCondLst>
                                    <p:cond delay="300"/>
                                  </p:stCondLst>
                                  <p:childTnLst>
                                    <p:animMotion origin="layout" path="M 1.4603E-6 -3.47708E-6 L 1.4603E-6 -0.04062 " pathEditMode="relative" rAng="0" ptsTypes="AA">
                                      <p:cBhvr>
                                        <p:cTn id="14" dur="750" spd="-100000" fill="hold"/>
                                        <p:tgtEl>
                                          <p:spTgt spid="8"/>
                                        </p:tgtEl>
                                        <p:attrNameLst>
                                          <p:attrName>ppt_x</p:attrName>
                                          <p:attrName>ppt_y</p:attrName>
                                        </p:attrNameLst>
                                      </p:cBhvr>
                                      <p:rCtr x="0" y="-2043"/>
                                    </p:animMotion>
                                  </p:childTnLst>
                                </p:cTn>
                              </p:par>
                              <p:par>
                                <p:cTn id="15" presetID="10" presetClass="entr" presetSubtype="0" fill="hold" nodeType="withEffect">
                                  <p:stCondLst>
                                    <p:cond delay="6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250"/>
                                        <p:tgtEl>
                                          <p:spTgt spid="12"/>
                                        </p:tgtEl>
                                      </p:cBhvr>
                                    </p:animEffect>
                                  </p:childTnLst>
                                </p:cTn>
                              </p:par>
                              <p:par>
                                <p:cTn id="18" presetID="42" presetClass="path" presetSubtype="0" accel="18000" decel="82000" fill="hold" nodeType="withEffect">
                                  <p:stCondLst>
                                    <p:cond delay="350"/>
                                  </p:stCondLst>
                                  <p:childTnLst>
                                    <p:animMotion origin="layout" path="M 8.34823E-7 -3.47708E-6 L 8.34823E-7 -0.04062 " pathEditMode="relative" rAng="0" ptsTypes="AA">
                                      <p:cBhvr>
                                        <p:cTn id="19" dur="750" spd="-100000" fill="hold"/>
                                        <p:tgtEl>
                                          <p:spTgt spid="12"/>
                                        </p:tgtEl>
                                        <p:attrNameLst>
                                          <p:attrName>ppt_x</p:attrName>
                                          <p:attrName>ppt_y</p:attrName>
                                        </p:attrNameLst>
                                      </p:cBhvr>
                                      <p:rCtr x="0" y="-2043"/>
                                    </p:animMotion>
                                  </p:childTnLst>
                                </p:cTn>
                              </p:par>
                              <p:par>
                                <p:cTn id="20" presetID="10" presetClass="entr" presetSubtype="0" fill="hold" nodeType="withEffect">
                                  <p:stCondLst>
                                    <p:cond delay="65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250"/>
                                        <p:tgtEl>
                                          <p:spTgt spid="16"/>
                                        </p:tgtEl>
                                      </p:cBhvr>
                                    </p:animEffect>
                                  </p:childTnLst>
                                </p:cTn>
                              </p:par>
                              <p:par>
                                <p:cTn id="23" presetID="42" presetClass="path" presetSubtype="0" accel="18000" decel="82000" fill="hold" nodeType="withEffect">
                                  <p:stCondLst>
                                    <p:cond delay="400"/>
                                  </p:stCondLst>
                                  <p:childTnLst>
                                    <p:animMotion origin="layout" path="M 2.58872E-6 -3.47708E-6 L 2.58872E-6 -0.04062 " pathEditMode="relative" rAng="0" ptsTypes="AA">
                                      <p:cBhvr>
                                        <p:cTn id="24" dur="750" spd="-100000" fill="hold"/>
                                        <p:tgtEl>
                                          <p:spTgt spid="16"/>
                                        </p:tgtEl>
                                        <p:attrNameLst>
                                          <p:attrName>ppt_x</p:attrName>
                                          <p:attrName>ppt_y</p:attrName>
                                        </p:attrNameLst>
                                      </p:cBhvr>
                                      <p:rCtr x="0" y="-204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z="4800"/>
              <a:t>Cross-region S2S VNet </a:t>
            </a:r>
            <a:r>
              <a:rPr lang="en-US" sz="4800"/>
              <a:t>connectivity</a:t>
            </a:r>
          </a:p>
        </p:txBody>
      </p:sp>
      <p:sp>
        <p:nvSpPr>
          <p:cNvPr id="167" name="TextBox 338"/>
          <p:cNvSpPr txBox="1"/>
          <p:nvPr/>
        </p:nvSpPr>
        <p:spPr>
          <a:xfrm>
            <a:off x="9070683" y="2515731"/>
            <a:ext cx="2403816" cy="981252"/>
          </a:xfrm>
          <a:prstGeom prst="rect">
            <a:avLst/>
          </a:prstGeom>
          <a:noFill/>
        </p:spPr>
        <p:txBody>
          <a:bodyPr wrap="square" lIns="91427" tIns="91427" rIns="186493" bIns="149196" rtlCol="0">
            <a:spAutoFit/>
          </a:bodyPr>
          <a:lstStyle/>
          <a:p>
            <a:pPr algn="ctr"/>
            <a:r>
              <a:rPr lang="en-US" sz="1599">
                <a:solidFill>
                  <a:srgbClr val="505050"/>
                </a:solidFill>
              </a:rPr>
              <a:t>Connect to multiple </a:t>
            </a:r>
            <a:br>
              <a:rPr lang="en-US" sz="1599">
                <a:solidFill>
                  <a:srgbClr val="505050"/>
                </a:solidFill>
              </a:rPr>
            </a:br>
            <a:r>
              <a:rPr lang="en-US" sz="1599">
                <a:solidFill>
                  <a:srgbClr val="505050"/>
                </a:solidFill>
              </a:rPr>
              <a:t>on-premises locations and to other </a:t>
            </a:r>
            <a:r>
              <a:rPr lang="en-US" sz="1599" err="1">
                <a:solidFill>
                  <a:srgbClr val="505050"/>
                </a:solidFill>
              </a:rPr>
              <a:t>VNets</a:t>
            </a:r>
            <a:endParaRPr lang="en-US" sz="1599">
              <a:solidFill>
                <a:srgbClr val="505050"/>
              </a:solidFill>
            </a:endParaRPr>
          </a:p>
        </p:txBody>
      </p:sp>
      <p:sp>
        <p:nvSpPr>
          <p:cNvPr id="16" name="Donut 15"/>
          <p:cNvSpPr/>
          <p:nvPr/>
        </p:nvSpPr>
        <p:spPr bwMode="auto">
          <a:xfrm>
            <a:off x="8967801" y="3900609"/>
            <a:ext cx="2488579" cy="2488579"/>
          </a:xfrm>
          <a:prstGeom prst="donut">
            <a:avLst>
              <a:gd name="adj" fmla="val 5272"/>
            </a:avLst>
          </a:prstGeom>
          <a:solidFill>
            <a:schemeClr val="tx1">
              <a:lumMod val="65000"/>
              <a:alpha val="5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6" rIns="186493" bIns="149196" numCol="1" spcCol="0" rtlCol="0" fromWordArt="0" anchor="t" anchorCtr="0" forceAA="0" compatLnSpc="1">
            <a:prstTxWarp prst="textNoShape">
              <a:avLst/>
            </a:prstTxWarp>
            <a:noAutofit/>
          </a:bodyPr>
          <a:lstStyle/>
          <a:p>
            <a:pPr algn="ctr" defTabSz="95082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388" name="Group 38"/>
          <p:cNvGrpSpPr/>
          <p:nvPr/>
        </p:nvGrpSpPr>
        <p:grpSpPr>
          <a:xfrm>
            <a:off x="10822297" y="5350152"/>
            <a:ext cx="940991" cy="1302642"/>
            <a:chOff x="13103226" y="2775830"/>
            <a:chExt cx="1039812" cy="1407232"/>
          </a:xfrm>
        </p:grpSpPr>
        <p:sp>
          <p:nvSpPr>
            <p:cNvPr id="389" name="Rectangle 431"/>
            <p:cNvSpPr>
              <a:spLocks noChangeArrowheads="1"/>
            </p:cNvSpPr>
            <p:nvPr/>
          </p:nvSpPr>
          <p:spPr bwMode="auto">
            <a:xfrm>
              <a:off x="13103226" y="2775830"/>
              <a:ext cx="1039812" cy="1407232"/>
            </a:xfrm>
            <a:prstGeom prst="rect">
              <a:avLst/>
            </a:prstGeom>
            <a:solidFill>
              <a:schemeClr val="accent4">
                <a:lumMod val="60000"/>
                <a:lumOff val="40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390" name="Freeform 432"/>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391" name="Freeform 433"/>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392" name="Freeform 434"/>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393" name="Freeform 435"/>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394"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395"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396"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397"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grpSp>
      <p:sp>
        <p:nvSpPr>
          <p:cNvPr id="409" name="Freeform 95"/>
          <p:cNvSpPr>
            <a:spLocks/>
          </p:cNvSpPr>
          <p:nvPr/>
        </p:nvSpPr>
        <p:spPr bwMode="auto">
          <a:xfrm flipH="1">
            <a:off x="8538739" y="3379631"/>
            <a:ext cx="1394110" cy="905365"/>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3247" tIns="46623" rIns="93247" bIns="46623" numCol="1" anchor="t" anchorCtr="0" compatLnSpc="1">
            <a:prstTxWarp prst="textNoShape">
              <a:avLst/>
            </a:prstTxWarp>
          </a:bodyPr>
          <a:lstStyle/>
          <a:p>
            <a:endParaRPr lang="en-US" sz="1836" kern="0">
              <a:solidFill>
                <a:srgbClr val="505050"/>
              </a:solidFill>
            </a:endParaRPr>
          </a:p>
        </p:txBody>
      </p:sp>
      <p:sp>
        <p:nvSpPr>
          <p:cNvPr id="410" name="Rectangle 54"/>
          <p:cNvSpPr/>
          <p:nvPr/>
        </p:nvSpPr>
        <p:spPr bwMode="auto">
          <a:xfrm>
            <a:off x="8953310" y="3703398"/>
            <a:ext cx="703835" cy="4178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47" tIns="0" rIns="0" bIns="0" numCol="1" spcCol="0" rtlCol="0" fromWordArt="0" anchor="ctr" anchorCtr="0" forceAA="0" compatLnSpc="1">
            <a:prstTxWarp prst="textNoShape">
              <a:avLst/>
            </a:prstTxWarp>
            <a:noAutofit/>
          </a:bodyPr>
          <a:lstStyle/>
          <a:p>
            <a:pPr defTabSz="950823" fontAlgn="base">
              <a:lnSpc>
                <a:spcPct val="90000"/>
              </a:lnSpc>
              <a:spcBef>
                <a:spcPct val="0"/>
              </a:spcBef>
              <a:spcAft>
                <a:spcPct val="0"/>
              </a:spcAft>
            </a:pPr>
            <a:r>
              <a:rPr lang="en-US" sz="1071" b="1" kern="0">
                <a:gradFill>
                  <a:gsLst>
                    <a:gs pos="0">
                      <a:srgbClr val="FFFFFF"/>
                    </a:gs>
                    <a:gs pos="100000">
                      <a:srgbClr val="FFFFFF"/>
                    </a:gs>
                  </a:gsLst>
                  <a:lin ang="5400000" scaled="0"/>
                </a:gradFill>
                <a:ea typeface="Segoe UI" pitchFamily="34" charset="0"/>
                <a:cs typeface="Segoe UI" pitchFamily="34" charset="0"/>
              </a:rPr>
              <a:t>VNet1</a:t>
            </a:r>
          </a:p>
          <a:p>
            <a:pPr defTabSz="950823" fontAlgn="base">
              <a:lnSpc>
                <a:spcPct val="90000"/>
              </a:lnSpc>
              <a:spcBef>
                <a:spcPct val="0"/>
              </a:spcBef>
              <a:spcAft>
                <a:spcPct val="0"/>
              </a:spcAft>
            </a:pPr>
            <a:r>
              <a:rPr lang="en-US" sz="1071" b="1" kern="0">
                <a:gradFill>
                  <a:gsLst>
                    <a:gs pos="0">
                      <a:srgbClr val="FFFFFF"/>
                    </a:gs>
                    <a:gs pos="100000">
                      <a:srgbClr val="FFFFFF"/>
                    </a:gs>
                  </a:gsLst>
                  <a:lin ang="5400000" scaled="0"/>
                </a:gradFill>
                <a:ea typeface="Segoe UI" pitchFamily="34" charset="0"/>
                <a:cs typeface="Segoe UI" pitchFamily="34" charset="0"/>
              </a:rPr>
              <a:t>US West</a:t>
            </a:r>
          </a:p>
        </p:txBody>
      </p:sp>
      <p:sp>
        <p:nvSpPr>
          <p:cNvPr id="411" name="Freeform 92"/>
          <p:cNvSpPr>
            <a:spLocks noEditPoints="1"/>
          </p:cNvSpPr>
          <p:nvPr/>
        </p:nvSpPr>
        <p:spPr bwMode="black">
          <a:xfrm>
            <a:off x="8845273" y="3844182"/>
            <a:ext cx="143681" cy="186776"/>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5103" tIns="47551" rIns="95103" bIns="47551" numCol="1" anchor="t" anchorCtr="0" compatLnSpc="1">
            <a:prstTxWarp prst="textNoShape">
              <a:avLst/>
            </a:prstTxWarp>
          </a:bodyPr>
          <a:lstStyle/>
          <a:p>
            <a:endParaRPr lang="en-US" sz="1632">
              <a:solidFill>
                <a:srgbClr val="FFFFFF"/>
              </a:solidFill>
            </a:endParaRPr>
          </a:p>
        </p:txBody>
      </p:sp>
      <p:grpSp>
        <p:nvGrpSpPr>
          <p:cNvPr id="32" name="Group 31"/>
          <p:cNvGrpSpPr/>
          <p:nvPr/>
        </p:nvGrpSpPr>
        <p:grpSpPr>
          <a:xfrm>
            <a:off x="10689902" y="3421074"/>
            <a:ext cx="1394110" cy="905365"/>
            <a:chOff x="10546529" y="3546277"/>
            <a:chExt cx="1491362" cy="968522"/>
          </a:xfrm>
        </p:grpSpPr>
        <p:sp>
          <p:nvSpPr>
            <p:cNvPr id="412" name="Freeform 95"/>
            <p:cNvSpPr>
              <a:spLocks/>
            </p:cNvSpPr>
            <p:nvPr/>
          </p:nvSpPr>
          <p:spPr bwMode="auto">
            <a:xfrm flipH="1">
              <a:off x="10546529" y="3546277"/>
              <a:ext cx="1491362" cy="96852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kern="0">
                <a:gradFill>
                  <a:gsLst>
                    <a:gs pos="0">
                      <a:srgbClr val="FFFFFF"/>
                    </a:gs>
                    <a:gs pos="100000">
                      <a:srgbClr val="FFFFFF"/>
                    </a:gs>
                  </a:gsLst>
                  <a:lin ang="5400000" scaled="0"/>
                </a:gradFill>
              </a:endParaRPr>
            </a:p>
          </p:txBody>
        </p:sp>
        <p:sp>
          <p:nvSpPr>
            <p:cNvPr id="413" name="Rectangle 54"/>
            <p:cNvSpPr/>
            <p:nvPr/>
          </p:nvSpPr>
          <p:spPr bwMode="auto">
            <a:xfrm>
              <a:off x="11015784" y="3896388"/>
              <a:ext cx="752935" cy="44696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47" tIns="0" rIns="0" bIns="0" numCol="1" spcCol="0" rtlCol="0" fromWordArt="0" anchor="ctr" anchorCtr="0" forceAA="0" compatLnSpc="1">
              <a:prstTxWarp prst="textNoShape">
                <a:avLst/>
              </a:prstTxWarp>
              <a:noAutofit/>
            </a:bodyPr>
            <a:lstStyle/>
            <a:p>
              <a:pPr defTabSz="950823" fontAlgn="base">
                <a:lnSpc>
                  <a:spcPct val="90000"/>
                </a:lnSpc>
                <a:spcBef>
                  <a:spcPct val="0"/>
                </a:spcBef>
                <a:spcAft>
                  <a:spcPct val="0"/>
                </a:spcAft>
              </a:pPr>
              <a:r>
                <a:rPr lang="en-US" sz="1071" b="1" kern="0">
                  <a:gradFill>
                    <a:gsLst>
                      <a:gs pos="0">
                        <a:srgbClr val="FFFFFF"/>
                      </a:gs>
                      <a:gs pos="100000">
                        <a:srgbClr val="FFFFFF"/>
                      </a:gs>
                    </a:gsLst>
                    <a:lin ang="5400000" scaled="0"/>
                  </a:gradFill>
                  <a:ea typeface="Segoe UI" pitchFamily="34" charset="0"/>
                  <a:cs typeface="Segoe UI" pitchFamily="34" charset="0"/>
                </a:rPr>
                <a:t>VNet2</a:t>
              </a:r>
            </a:p>
            <a:p>
              <a:pPr defTabSz="950823" fontAlgn="base">
                <a:lnSpc>
                  <a:spcPct val="90000"/>
                </a:lnSpc>
                <a:spcBef>
                  <a:spcPct val="0"/>
                </a:spcBef>
                <a:spcAft>
                  <a:spcPct val="0"/>
                </a:spcAft>
              </a:pPr>
              <a:r>
                <a:rPr lang="en-US" sz="1071" b="1" kern="0">
                  <a:gradFill>
                    <a:gsLst>
                      <a:gs pos="0">
                        <a:srgbClr val="FFFFFF"/>
                      </a:gs>
                      <a:gs pos="100000">
                        <a:srgbClr val="FFFFFF"/>
                      </a:gs>
                    </a:gsLst>
                    <a:lin ang="5400000" scaled="0"/>
                  </a:gradFill>
                  <a:ea typeface="Segoe UI" pitchFamily="34" charset="0"/>
                  <a:cs typeface="Segoe UI" pitchFamily="34" charset="0"/>
                </a:rPr>
                <a:t>East Asia</a:t>
              </a:r>
            </a:p>
          </p:txBody>
        </p:sp>
        <p:sp>
          <p:nvSpPr>
            <p:cNvPr id="414" name="Freeform 92"/>
            <p:cNvSpPr>
              <a:spLocks noEditPoints="1"/>
            </p:cNvSpPr>
            <p:nvPr/>
          </p:nvSpPr>
          <p:spPr bwMode="black">
            <a:xfrm>
              <a:off x="10887166" y="4054021"/>
              <a:ext cx="153703" cy="199805"/>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5103" tIns="47551" rIns="95103" bIns="47551" numCol="1" anchor="t" anchorCtr="0" compatLnSpc="1">
              <a:prstTxWarp prst="textNoShape">
                <a:avLst/>
              </a:prstTxWarp>
            </a:bodyPr>
            <a:lstStyle/>
            <a:p>
              <a:endParaRPr lang="en-US" sz="1632">
                <a:gradFill>
                  <a:gsLst>
                    <a:gs pos="0">
                      <a:srgbClr val="FFFFFF"/>
                    </a:gs>
                    <a:gs pos="100000">
                      <a:srgbClr val="FFFFFF"/>
                    </a:gs>
                  </a:gsLst>
                  <a:lin ang="5400000" scaled="0"/>
                </a:gradFill>
              </a:endParaRPr>
            </a:p>
          </p:txBody>
        </p:sp>
      </p:grpSp>
      <p:sp>
        <p:nvSpPr>
          <p:cNvPr id="104" name="Left-Right Arrow 103"/>
          <p:cNvSpPr/>
          <p:nvPr/>
        </p:nvSpPr>
        <p:spPr bwMode="auto">
          <a:xfrm rot="2450239">
            <a:off x="9583177" y="4667556"/>
            <a:ext cx="1371406" cy="274282"/>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6" rIns="186493" bIns="149196" numCol="1" spcCol="0" rtlCol="0" fromWordArt="0" anchor="t" anchorCtr="0" forceAA="0" compatLnSpc="1">
            <a:prstTxWarp prst="textNoShape">
              <a:avLst/>
            </a:prstTxWarp>
            <a:noAutofit/>
          </a:bodyPr>
          <a:lstStyle/>
          <a:p>
            <a:pPr algn="ctr" defTabSz="95082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105" name="Left-Right Arrow 104"/>
          <p:cNvSpPr/>
          <p:nvPr/>
        </p:nvSpPr>
        <p:spPr bwMode="auto">
          <a:xfrm rot="8101982">
            <a:off x="9561326" y="4674013"/>
            <a:ext cx="1306282" cy="274282"/>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6" rIns="186493" bIns="149196" numCol="1" spcCol="0" rtlCol="0" fromWordArt="0" anchor="t" anchorCtr="0" forceAA="0" compatLnSpc="1">
            <a:prstTxWarp prst="textNoShape">
              <a:avLst/>
            </a:prstTxWarp>
            <a:noAutofit/>
          </a:bodyPr>
          <a:lstStyle/>
          <a:p>
            <a:pPr algn="ctr" defTabSz="95082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p:nvSpPr>
        <p:spPr bwMode="auto">
          <a:xfrm>
            <a:off x="9662442" y="5893610"/>
            <a:ext cx="1157741" cy="5830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4" name="Left-Right Arrow 93"/>
          <p:cNvSpPr/>
          <p:nvPr/>
        </p:nvSpPr>
        <p:spPr bwMode="auto">
          <a:xfrm rot="5400000">
            <a:off x="8745342" y="4660174"/>
            <a:ext cx="1041246" cy="274282"/>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6" rIns="186493" bIns="149196" numCol="1" spcCol="0" rtlCol="0" fromWordArt="0" anchor="t" anchorCtr="0" forceAA="0" compatLnSpc="1">
            <a:prstTxWarp prst="textNoShape">
              <a:avLst/>
            </a:prstTxWarp>
            <a:noAutofit/>
          </a:bodyPr>
          <a:lstStyle/>
          <a:p>
            <a:pPr algn="ctr" defTabSz="95082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95" name="Left-Right Arrow 94"/>
          <p:cNvSpPr/>
          <p:nvPr/>
        </p:nvSpPr>
        <p:spPr bwMode="auto">
          <a:xfrm rot="5400000">
            <a:off x="10612124" y="4690238"/>
            <a:ext cx="1084762" cy="274282"/>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6" rIns="186493" bIns="149196" numCol="1" spcCol="0" rtlCol="0" fromWordArt="0" anchor="t" anchorCtr="0" forceAA="0" compatLnSpc="1">
            <a:prstTxWarp prst="textNoShape">
              <a:avLst/>
            </a:prstTxWarp>
            <a:noAutofit/>
          </a:bodyPr>
          <a:lstStyle/>
          <a:p>
            <a:pPr algn="ctr" defTabSz="95082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504" name="Group 503"/>
          <p:cNvGrpSpPr/>
          <p:nvPr/>
        </p:nvGrpSpPr>
        <p:grpSpPr>
          <a:xfrm>
            <a:off x="7972016" y="5307689"/>
            <a:ext cx="2850703" cy="1358945"/>
            <a:chOff x="9652709" y="4995506"/>
            <a:chExt cx="2760289" cy="1315845"/>
          </a:xfrm>
        </p:grpSpPr>
        <p:sp>
          <p:nvSpPr>
            <p:cNvPr id="505" name="Rectangle 34"/>
            <p:cNvSpPr>
              <a:spLocks noChangeArrowheads="1"/>
            </p:cNvSpPr>
            <p:nvPr/>
          </p:nvSpPr>
          <p:spPr bwMode="auto">
            <a:xfrm>
              <a:off x="9652709" y="6256561"/>
              <a:ext cx="508720" cy="451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06" name="Rectangle 35"/>
            <p:cNvSpPr>
              <a:spLocks noChangeArrowheads="1"/>
            </p:cNvSpPr>
            <p:nvPr/>
          </p:nvSpPr>
          <p:spPr bwMode="auto">
            <a:xfrm>
              <a:off x="11826774" y="6065143"/>
              <a:ext cx="48806" cy="18396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07" name="Oval 36"/>
            <p:cNvSpPr>
              <a:spLocks noChangeArrowheads="1"/>
            </p:cNvSpPr>
            <p:nvPr/>
          </p:nvSpPr>
          <p:spPr bwMode="auto">
            <a:xfrm>
              <a:off x="11727285" y="5902770"/>
              <a:ext cx="244030" cy="2440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08" name="Oval 37"/>
            <p:cNvSpPr>
              <a:spLocks noChangeArrowheads="1"/>
            </p:cNvSpPr>
            <p:nvPr/>
          </p:nvSpPr>
          <p:spPr bwMode="auto">
            <a:xfrm>
              <a:off x="11752158" y="5784144"/>
              <a:ext cx="180207" cy="17926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09" name="Rectangle 38"/>
            <p:cNvSpPr>
              <a:spLocks noChangeArrowheads="1"/>
            </p:cNvSpPr>
            <p:nvPr/>
          </p:nvSpPr>
          <p:spPr bwMode="auto">
            <a:xfrm>
              <a:off x="9933355" y="6065143"/>
              <a:ext cx="47868" cy="183961"/>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10" name="Oval 39"/>
            <p:cNvSpPr>
              <a:spLocks noChangeArrowheads="1"/>
            </p:cNvSpPr>
            <p:nvPr/>
          </p:nvSpPr>
          <p:spPr bwMode="auto">
            <a:xfrm>
              <a:off x="9832928" y="5902770"/>
              <a:ext cx="245907" cy="24403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11" name="Oval 40"/>
            <p:cNvSpPr>
              <a:spLocks noChangeArrowheads="1"/>
            </p:cNvSpPr>
            <p:nvPr/>
          </p:nvSpPr>
          <p:spPr bwMode="auto">
            <a:xfrm>
              <a:off x="9866716" y="5777000"/>
              <a:ext cx="179268" cy="17926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grpSp>
          <p:nvGrpSpPr>
            <p:cNvPr id="512" name="Group 511"/>
            <p:cNvGrpSpPr/>
            <p:nvPr/>
          </p:nvGrpSpPr>
          <p:grpSpPr>
            <a:xfrm>
              <a:off x="10350597" y="4995506"/>
              <a:ext cx="945062" cy="1308277"/>
              <a:chOff x="13103226" y="2775830"/>
              <a:chExt cx="1039812" cy="1407232"/>
            </a:xfrm>
          </p:grpSpPr>
          <p:sp>
            <p:nvSpPr>
              <p:cNvPr id="515"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16"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17"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18"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19"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20"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21"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22"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23"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grpSp>
        <p:sp>
          <p:nvSpPr>
            <p:cNvPr id="513" name="Rectangle 93"/>
            <p:cNvSpPr>
              <a:spLocks noChangeArrowheads="1"/>
            </p:cNvSpPr>
            <p:nvPr/>
          </p:nvSpPr>
          <p:spPr bwMode="auto">
            <a:xfrm>
              <a:off x="10126194" y="6256562"/>
              <a:ext cx="213758" cy="5478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14" name="Rectangle 94"/>
            <p:cNvSpPr>
              <a:spLocks noChangeArrowheads="1"/>
            </p:cNvSpPr>
            <p:nvPr/>
          </p:nvSpPr>
          <p:spPr bwMode="auto">
            <a:xfrm>
              <a:off x="11303457" y="6252799"/>
              <a:ext cx="1109541" cy="45144"/>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grpSp>
      <p:grpSp>
        <p:nvGrpSpPr>
          <p:cNvPr id="99" name="Group 2"/>
          <p:cNvGrpSpPr/>
          <p:nvPr/>
        </p:nvGrpSpPr>
        <p:grpSpPr>
          <a:xfrm>
            <a:off x="-1114" y="6591751"/>
            <a:ext cx="12435031" cy="411534"/>
            <a:chOff x="2577137" y="4571778"/>
            <a:chExt cx="9101124" cy="1390560"/>
          </a:xfrm>
        </p:grpSpPr>
        <p:sp>
          <p:nvSpPr>
            <p:cNvPr id="100" name="TextBox 4"/>
            <p:cNvSpPr txBox="1"/>
            <p:nvPr/>
          </p:nvSpPr>
          <p:spPr>
            <a:xfrm>
              <a:off x="2577137" y="4571778"/>
              <a:ext cx="3034890" cy="1390459"/>
            </a:xfrm>
            <a:prstGeom prst="rect">
              <a:avLst/>
            </a:prstGeom>
            <a:solidFill>
              <a:schemeClr val="accent2"/>
            </a:solidFill>
          </p:spPr>
          <p:txBody>
            <a:bodyPr wrap="square" lIns="466235" tIns="139871" rIns="372988" rtlCol="0">
              <a:noAutofit/>
            </a:bodyPr>
            <a:lstStyle/>
            <a:p>
              <a:pPr>
                <a:lnSpc>
                  <a:spcPts val="3060"/>
                </a:lnSpc>
              </a:pPr>
              <a:r>
                <a:rPr lang="en-US" sz="2856">
                  <a:solidFill>
                    <a:srgbClr val="FFFFFF"/>
                  </a:solidFill>
                  <a:latin typeface="Segoe UI Light"/>
                </a:rPr>
                <a:t> </a:t>
              </a:r>
            </a:p>
          </p:txBody>
        </p:sp>
        <p:sp>
          <p:nvSpPr>
            <p:cNvPr id="102" name="TextBox 6"/>
            <p:cNvSpPr txBox="1"/>
            <p:nvPr/>
          </p:nvSpPr>
          <p:spPr>
            <a:xfrm>
              <a:off x="5612027" y="4572324"/>
              <a:ext cx="6066234" cy="1390014"/>
            </a:xfrm>
            <a:prstGeom prst="rect">
              <a:avLst/>
            </a:prstGeom>
            <a:solidFill>
              <a:schemeClr val="accent2"/>
            </a:solidFill>
          </p:spPr>
          <p:txBody>
            <a:bodyPr wrap="square" lIns="466235" tIns="139871" rIns="652730" rtlCol="0">
              <a:noAutofit/>
            </a:bodyPr>
            <a:lstStyle/>
            <a:p>
              <a:pPr defTabSz="931935">
                <a:lnSpc>
                  <a:spcPts val="3000"/>
                </a:lnSpc>
                <a:defRPr/>
              </a:pPr>
              <a:endParaRPr lang="en-US" sz="2856" kern="0">
                <a:solidFill>
                  <a:srgbClr val="FFFFFF"/>
                </a:solidFill>
                <a:latin typeface="Segoe UI Light"/>
              </a:endParaRPr>
            </a:p>
          </p:txBody>
        </p:sp>
      </p:grpSp>
      <p:sp>
        <p:nvSpPr>
          <p:cNvPr id="387" name="Rectangle 54"/>
          <p:cNvSpPr/>
          <p:nvPr/>
        </p:nvSpPr>
        <p:spPr bwMode="auto">
          <a:xfrm>
            <a:off x="8333328" y="6559635"/>
            <a:ext cx="1751196" cy="4178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47" tIns="0" rIns="0" bIns="0" numCol="1" spcCol="0" rtlCol="0" fromWordArt="0" anchor="ctr" anchorCtr="0" forceAA="0" compatLnSpc="1">
            <a:prstTxWarp prst="textNoShape">
              <a:avLst/>
            </a:prstTxWarp>
            <a:noAutofit/>
          </a:bodyPr>
          <a:lstStyle/>
          <a:p>
            <a:pPr algn="ctr" defTabSz="950823" fontAlgn="base">
              <a:lnSpc>
                <a:spcPct val="90000"/>
              </a:lnSpc>
              <a:spcBef>
                <a:spcPct val="0"/>
              </a:spcBef>
              <a:spcAft>
                <a:spcPct val="0"/>
              </a:spcAft>
            </a:pPr>
            <a:r>
              <a:rPr lang="en-US" sz="1199" b="1" kern="0">
                <a:solidFill>
                  <a:srgbClr val="FFFFFF"/>
                </a:solidFill>
                <a:ea typeface="Segoe UI" pitchFamily="34" charset="0"/>
                <a:cs typeface="Segoe UI" pitchFamily="34" charset="0"/>
              </a:rPr>
              <a:t>Contoso NorthAm HQ </a:t>
            </a:r>
            <a:r>
              <a:rPr lang="en-US" sz="1049" b="1" kern="0">
                <a:solidFill>
                  <a:srgbClr val="FFFFFF"/>
                </a:solidFill>
                <a:ea typeface="Segoe UI" pitchFamily="34" charset="0"/>
                <a:cs typeface="Segoe UI" pitchFamily="34" charset="0"/>
              </a:rPr>
              <a:t>(10.0.0.0/16)</a:t>
            </a:r>
          </a:p>
        </p:txBody>
      </p:sp>
      <p:sp>
        <p:nvSpPr>
          <p:cNvPr id="408" name="Rectangle 54"/>
          <p:cNvSpPr/>
          <p:nvPr/>
        </p:nvSpPr>
        <p:spPr bwMode="auto">
          <a:xfrm>
            <a:off x="10410534" y="6554209"/>
            <a:ext cx="1751196" cy="4178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47" tIns="0" rIns="0" bIns="0" numCol="1" spcCol="0" rtlCol="0" fromWordArt="0" anchor="ctr" anchorCtr="0" forceAA="0" compatLnSpc="1">
            <a:prstTxWarp prst="textNoShape">
              <a:avLst/>
            </a:prstTxWarp>
            <a:noAutofit/>
          </a:bodyPr>
          <a:lstStyle/>
          <a:p>
            <a:pPr algn="ctr" defTabSz="950823" fontAlgn="base">
              <a:lnSpc>
                <a:spcPct val="90000"/>
              </a:lnSpc>
              <a:spcBef>
                <a:spcPct val="0"/>
              </a:spcBef>
              <a:spcAft>
                <a:spcPct val="0"/>
              </a:spcAft>
            </a:pPr>
            <a:r>
              <a:rPr lang="en-US" sz="1199" b="1" kern="0">
                <a:solidFill>
                  <a:srgbClr val="FFFFFF"/>
                </a:solidFill>
                <a:ea typeface="Segoe UI" pitchFamily="34" charset="0"/>
                <a:cs typeface="Segoe UI" pitchFamily="34" charset="0"/>
              </a:rPr>
              <a:t>Contoso East Asia </a:t>
            </a:r>
            <a:r>
              <a:rPr lang="en-US" sz="1049" b="1" kern="0">
                <a:solidFill>
                  <a:srgbClr val="FFFFFF"/>
                </a:solidFill>
                <a:ea typeface="Segoe UI" pitchFamily="34" charset="0"/>
                <a:cs typeface="Segoe UI" pitchFamily="34" charset="0"/>
              </a:rPr>
              <a:t>(10.3.0.0/16)</a:t>
            </a:r>
          </a:p>
        </p:txBody>
      </p:sp>
      <p:sp>
        <p:nvSpPr>
          <p:cNvPr id="97" name="Left-Right Arrow 96"/>
          <p:cNvSpPr/>
          <p:nvPr/>
        </p:nvSpPr>
        <p:spPr bwMode="auto">
          <a:xfrm rot="10800000">
            <a:off x="9655442" y="3877434"/>
            <a:ext cx="1221896" cy="305530"/>
          </a:xfrm>
          <a:prstGeom prst="leftRightArrow">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6" rIns="186493" bIns="149196" numCol="1" spcCol="0" rtlCol="0" fromWordArt="0" anchor="t" anchorCtr="0" forceAA="0" compatLnSpc="1">
            <a:prstTxWarp prst="textNoShape">
              <a:avLst/>
            </a:prstTxWarp>
            <a:noAutofit/>
          </a:bodyPr>
          <a:lstStyle/>
          <a:p>
            <a:pPr algn="ctr" defTabSz="95082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56" name="Text Placeholder 5"/>
          <p:cNvSpPr txBox="1">
            <a:spLocks/>
          </p:cNvSpPr>
          <p:nvPr/>
        </p:nvSpPr>
        <p:spPr>
          <a:xfrm>
            <a:off x="366169" y="1212851"/>
            <a:ext cx="7605847" cy="2135969"/>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rgbClr val="0078D7"/>
                </a:solidFill>
              </a:rPr>
              <a:t>Cross-region </a:t>
            </a:r>
            <a:r>
              <a:rPr lang="en-US" err="1">
                <a:solidFill>
                  <a:srgbClr val="0078D7"/>
                </a:solidFill>
              </a:rPr>
              <a:t>VNet</a:t>
            </a:r>
            <a:r>
              <a:rPr lang="en-US">
                <a:solidFill>
                  <a:srgbClr val="0078D7"/>
                </a:solidFill>
              </a:rPr>
              <a:t> connectivity to </a:t>
            </a:r>
            <a:br>
              <a:rPr lang="en-US">
                <a:solidFill>
                  <a:srgbClr val="0078D7"/>
                </a:solidFill>
              </a:rPr>
            </a:br>
            <a:r>
              <a:rPr lang="en-US">
                <a:solidFill>
                  <a:srgbClr val="0078D7"/>
                </a:solidFill>
              </a:rPr>
              <a:t>any Azure region</a:t>
            </a:r>
          </a:p>
          <a:p>
            <a:pPr marL="342900" lvl="1" indent="-342900" defTabSz="932742">
              <a:buClr>
                <a:schemeClr val="tx1"/>
              </a:buClr>
              <a:buSzPct val="100000"/>
            </a:pPr>
            <a:r>
              <a:rPr lang="en-US"/>
              <a:t>For HA and DR, customers create Virtual Networks in different Azure regions</a:t>
            </a:r>
          </a:p>
          <a:p>
            <a:pPr marL="342900" lvl="1" indent="-342900" defTabSz="932742">
              <a:buClr>
                <a:schemeClr val="tx1"/>
              </a:buClr>
              <a:buSzPct val="100000"/>
            </a:pPr>
            <a:r>
              <a:rPr lang="en-US"/>
              <a:t>Scenario: SQL </a:t>
            </a:r>
            <a:r>
              <a:rPr lang="en-US" err="1"/>
              <a:t>AlwaysOn</a:t>
            </a:r>
            <a:r>
              <a:rPr lang="en-US"/>
              <a:t> sync to cross-region replicas</a:t>
            </a:r>
          </a:p>
        </p:txBody>
      </p:sp>
      <p:sp>
        <p:nvSpPr>
          <p:cNvPr id="57" name="Text Placeholder 5"/>
          <p:cNvSpPr txBox="1">
            <a:spLocks/>
          </p:cNvSpPr>
          <p:nvPr/>
        </p:nvSpPr>
        <p:spPr>
          <a:xfrm>
            <a:off x="366169" y="3680004"/>
            <a:ext cx="7605847" cy="1914370"/>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rgbClr val="0078D7"/>
                </a:solidFill>
              </a:rPr>
              <a:t>Cross-subscription connectivity</a:t>
            </a:r>
          </a:p>
          <a:p>
            <a:pPr marL="342900" lvl="1" indent="-342900" defTabSz="932742">
              <a:buClr>
                <a:schemeClr val="tx1"/>
              </a:buClr>
              <a:buSzPct val="100000"/>
            </a:pPr>
            <a:r>
              <a:rPr lang="en-US"/>
              <a:t>Virtual Networks in different subscriptions can securely communicate using private IP addresses</a:t>
            </a:r>
          </a:p>
          <a:p>
            <a:pPr marL="342900" lvl="1" indent="-342900" defTabSz="932742">
              <a:buClr>
                <a:schemeClr val="tx1"/>
              </a:buClr>
              <a:buSzPct val="100000"/>
            </a:pPr>
            <a:r>
              <a:rPr lang="en-US"/>
              <a:t>Scenarios: Cross-division/dept. workload communication; B2B transactions in the cloud</a:t>
            </a:r>
          </a:p>
        </p:txBody>
      </p:sp>
    </p:spTree>
    <p:extLst>
      <p:ext uri="{BB962C8B-B14F-4D97-AF65-F5344CB8AC3E}">
        <p14:creationId xmlns:p14="http://schemas.microsoft.com/office/powerpoint/2010/main" val="3357340240"/>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solidFill>
                  <a:schemeClr val="tx1"/>
                </a:solidFill>
              </a:rPr>
              <a:t>Secure VPN transit</a:t>
            </a:r>
          </a:p>
        </p:txBody>
      </p:sp>
      <p:grpSp>
        <p:nvGrpSpPr>
          <p:cNvPr id="3" name="Group 2"/>
          <p:cNvGrpSpPr/>
          <p:nvPr/>
        </p:nvGrpSpPr>
        <p:grpSpPr>
          <a:xfrm>
            <a:off x="1442206" y="3379373"/>
            <a:ext cx="9513886" cy="3211582"/>
            <a:chOff x="443303" y="2963552"/>
            <a:chExt cx="11513274" cy="3886510"/>
          </a:xfrm>
        </p:grpSpPr>
        <p:sp>
          <p:nvSpPr>
            <p:cNvPr id="10" name="Freeform 8"/>
            <p:cNvSpPr>
              <a:spLocks/>
            </p:cNvSpPr>
            <p:nvPr/>
          </p:nvSpPr>
          <p:spPr bwMode="auto">
            <a:xfrm>
              <a:off x="7072908" y="5891926"/>
              <a:ext cx="151833" cy="151833"/>
            </a:xfrm>
            <a:custGeom>
              <a:avLst/>
              <a:gdLst>
                <a:gd name="T0" fmla="*/ 150 w 150"/>
                <a:gd name="T1" fmla="*/ 75 h 150"/>
                <a:gd name="T2" fmla="*/ 0 w 150"/>
                <a:gd name="T3" fmla="*/ 150 h 150"/>
                <a:gd name="T4" fmla="*/ 0 w 150"/>
                <a:gd name="T5" fmla="*/ 0 h 150"/>
                <a:gd name="T6" fmla="*/ 150 w 150"/>
                <a:gd name="T7" fmla="*/ 75 h 150"/>
              </a:gdLst>
              <a:ahLst/>
              <a:cxnLst>
                <a:cxn ang="0">
                  <a:pos x="T0" y="T1"/>
                </a:cxn>
                <a:cxn ang="0">
                  <a:pos x="T2" y="T3"/>
                </a:cxn>
                <a:cxn ang="0">
                  <a:pos x="T4" y="T5"/>
                </a:cxn>
                <a:cxn ang="0">
                  <a:pos x="T6" y="T7"/>
                </a:cxn>
              </a:cxnLst>
              <a:rect l="0" t="0" r="r" b="b"/>
              <a:pathLst>
                <a:path w="150" h="150">
                  <a:moveTo>
                    <a:pt x="150" y="75"/>
                  </a:moveTo>
                  <a:lnTo>
                    <a:pt x="0" y="150"/>
                  </a:lnTo>
                  <a:cubicBezTo>
                    <a:pt x="24" y="103"/>
                    <a:pt x="24" y="47"/>
                    <a:pt x="0" y="0"/>
                  </a:cubicBezTo>
                  <a:lnTo>
                    <a:pt x="150" y="75"/>
                  </a:lnTo>
                  <a:close/>
                </a:path>
              </a:pathLst>
            </a:custGeom>
            <a:solidFill>
              <a:srgbClr val="FF8C00"/>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1" name="Freeform 9"/>
            <p:cNvSpPr>
              <a:spLocks/>
            </p:cNvSpPr>
            <p:nvPr/>
          </p:nvSpPr>
          <p:spPr bwMode="auto">
            <a:xfrm>
              <a:off x="5294324" y="5891926"/>
              <a:ext cx="151833" cy="151833"/>
            </a:xfrm>
            <a:custGeom>
              <a:avLst/>
              <a:gdLst>
                <a:gd name="T0" fmla="*/ 0 w 150"/>
                <a:gd name="T1" fmla="*/ 75 h 150"/>
                <a:gd name="T2" fmla="*/ 150 w 150"/>
                <a:gd name="T3" fmla="*/ 0 h 150"/>
                <a:gd name="T4" fmla="*/ 150 w 150"/>
                <a:gd name="T5" fmla="*/ 150 h 150"/>
                <a:gd name="T6" fmla="*/ 0 w 150"/>
                <a:gd name="T7" fmla="*/ 75 h 150"/>
              </a:gdLst>
              <a:ahLst/>
              <a:cxnLst>
                <a:cxn ang="0">
                  <a:pos x="T0" y="T1"/>
                </a:cxn>
                <a:cxn ang="0">
                  <a:pos x="T2" y="T3"/>
                </a:cxn>
                <a:cxn ang="0">
                  <a:pos x="T4" y="T5"/>
                </a:cxn>
                <a:cxn ang="0">
                  <a:pos x="T6" y="T7"/>
                </a:cxn>
              </a:cxnLst>
              <a:rect l="0" t="0" r="r" b="b"/>
              <a:pathLst>
                <a:path w="150" h="150">
                  <a:moveTo>
                    <a:pt x="0" y="75"/>
                  </a:moveTo>
                  <a:lnTo>
                    <a:pt x="150" y="0"/>
                  </a:lnTo>
                  <a:cubicBezTo>
                    <a:pt x="126" y="47"/>
                    <a:pt x="126" y="103"/>
                    <a:pt x="150" y="150"/>
                  </a:cubicBezTo>
                  <a:lnTo>
                    <a:pt x="0" y="75"/>
                  </a:lnTo>
                  <a:close/>
                </a:path>
              </a:pathLst>
            </a:custGeom>
            <a:solidFill>
              <a:srgbClr val="FF8C00"/>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4" name="Rectangle 12"/>
            <p:cNvSpPr>
              <a:spLocks noChangeArrowheads="1"/>
            </p:cNvSpPr>
            <p:nvPr/>
          </p:nvSpPr>
          <p:spPr bwMode="auto">
            <a:xfrm>
              <a:off x="8223621" y="3452514"/>
              <a:ext cx="8656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09">
                <a:defRPr/>
              </a:pPr>
              <a:r>
                <a:rPr lang="en-US" altLang="en-US" sz="1600" kern="0">
                  <a:latin typeface="Segoe UI"/>
                </a:rPr>
                <a:t>Full mesh</a:t>
              </a:r>
            </a:p>
          </p:txBody>
        </p:sp>
        <p:sp>
          <p:nvSpPr>
            <p:cNvPr id="15" name="Rectangle 13"/>
            <p:cNvSpPr>
              <a:spLocks noChangeArrowheads="1"/>
            </p:cNvSpPr>
            <p:nvPr/>
          </p:nvSpPr>
          <p:spPr bwMode="auto">
            <a:xfrm>
              <a:off x="7973360" y="3773330"/>
              <a:ext cx="154208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09">
                <a:defRPr/>
              </a:pPr>
              <a:r>
                <a:rPr lang="en-US" altLang="en-US" sz="1600" kern="0">
                  <a:latin typeface="Segoe UI"/>
                </a:rPr>
                <a:t>Redundant</a:t>
              </a:r>
              <a:r>
                <a:rPr lang="en-US" altLang="en-US" sz="1600" kern="0">
                  <a:gradFill>
                    <a:gsLst>
                      <a:gs pos="5439">
                        <a:srgbClr val="F8F8F8"/>
                      </a:gs>
                      <a:gs pos="10000">
                        <a:srgbClr val="F8F8F8"/>
                      </a:gs>
                    </a:gsLst>
                    <a:lin ang="5400000" scaled="0"/>
                  </a:gradFill>
                  <a:latin typeface="Segoe UI"/>
                </a:rPr>
                <a:t> </a:t>
              </a:r>
              <a:r>
                <a:rPr lang="en-US" altLang="en-US" sz="1600" kern="0">
                  <a:latin typeface="Segoe UI"/>
                </a:rPr>
                <a:t>paths</a:t>
              </a:r>
            </a:p>
          </p:txBody>
        </p:sp>
        <p:sp>
          <p:nvSpPr>
            <p:cNvPr id="30" name="Freeform 27"/>
            <p:cNvSpPr>
              <a:spLocks/>
            </p:cNvSpPr>
            <p:nvPr/>
          </p:nvSpPr>
          <p:spPr bwMode="auto">
            <a:xfrm>
              <a:off x="9039290" y="5891926"/>
              <a:ext cx="153642" cy="151833"/>
            </a:xfrm>
            <a:custGeom>
              <a:avLst/>
              <a:gdLst>
                <a:gd name="T0" fmla="*/ 0 w 151"/>
                <a:gd name="T1" fmla="*/ 76 h 151"/>
                <a:gd name="T2" fmla="*/ 150 w 151"/>
                <a:gd name="T3" fmla="*/ 0 h 151"/>
                <a:gd name="T4" fmla="*/ 151 w 151"/>
                <a:gd name="T5" fmla="*/ 151 h 151"/>
                <a:gd name="T6" fmla="*/ 0 w 151"/>
                <a:gd name="T7" fmla="*/ 76 h 151"/>
              </a:gdLst>
              <a:ahLst/>
              <a:cxnLst>
                <a:cxn ang="0">
                  <a:pos x="T0" y="T1"/>
                </a:cxn>
                <a:cxn ang="0">
                  <a:pos x="T2" y="T3"/>
                </a:cxn>
                <a:cxn ang="0">
                  <a:pos x="T4" y="T5"/>
                </a:cxn>
                <a:cxn ang="0">
                  <a:pos x="T6" y="T7"/>
                </a:cxn>
              </a:cxnLst>
              <a:rect l="0" t="0" r="r" b="b"/>
              <a:pathLst>
                <a:path w="151" h="151">
                  <a:moveTo>
                    <a:pt x="0" y="76"/>
                  </a:moveTo>
                  <a:lnTo>
                    <a:pt x="150" y="0"/>
                  </a:lnTo>
                  <a:cubicBezTo>
                    <a:pt x="127" y="48"/>
                    <a:pt x="127" y="103"/>
                    <a:pt x="151" y="151"/>
                  </a:cubicBezTo>
                  <a:lnTo>
                    <a:pt x="0" y="76"/>
                  </a:lnTo>
                  <a:close/>
                </a:path>
              </a:pathLst>
            </a:custGeom>
            <a:solidFill>
              <a:srgbClr val="FF8C00"/>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32" name="Freeform 29"/>
            <p:cNvSpPr>
              <a:spLocks/>
            </p:cNvSpPr>
            <p:nvPr/>
          </p:nvSpPr>
          <p:spPr bwMode="auto">
            <a:xfrm>
              <a:off x="3326133" y="5891926"/>
              <a:ext cx="153642" cy="151833"/>
            </a:xfrm>
            <a:custGeom>
              <a:avLst/>
              <a:gdLst>
                <a:gd name="T0" fmla="*/ 151 w 151"/>
                <a:gd name="T1" fmla="*/ 77 h 150"/>
                <a:gd name="T2" fmla="*/ 0 w 151"/>
                <a:gd name="T3" fmla="*/ 150 h 150"/>
                <a:gd name="T4" fmla="*/ 1 w 151"/>
                <a:gd name="T5" fmla="*/ 0 h 150"/>
                <a:gd name="T6" fmla="*/ 151 w 151"/>
                <a:gd name="T7" fmla="*/ 77 h 150"/>
              </a:gdLst>
              <a:ahLst/>
              <a:cxnLst>
                <a:cxn ang="0">
                  <a:pos x="T0" y="T1"/>
                </a:cxn>
                <a:cxn ang="0">
                  <a:pos x="T2" y="T3"/>
                </a:cxn>
                <a:cxn ang="0">
                  <a:pos x="T4" y="T5"/>
                </a:cxn>
                <a:cxn ang="0">
                  <a:pos x="T6" y="T7"/>
                </a:cxn>
              </a:cxnLst>
              <a:rect l="0" t="0" r="r" b="b"/>
              <a:pathLst>
                <a:path w="151" h="150">
                  <a:moveTo>
                    <a:pt x="151" y="77"/>
                  </a:moveTo>
                  <a:lnTo>
                    <a:pt x="0" y="150"/>
                  </a:lnTo>
                  <a:cubicBezTo>
                    <a:pt x="24" y="103"/>
                    <a:pt x="25" y="48"/>
                    <a:pt x="1" y="0"/>
                  </a:cubicBezTo>
                  <a:lnTo>
                    <a:pt x="151" y="77"/>
                  </a:lnTo>
                  <a:close/>
                </a:path>
              </a:pathLst>
            </a:custGeom>
            <a:solidFill>
              <a:srgbClr val="FF8C00"/>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44" name="Rectangle 41"/>
            <p:cNvSpPr>
              <a:spLocks noChangeArrowheads="1"/>
            </p:cNvSpPr>
            <p:nvPr/>
          </p:nvSpPr>
          <p:spPr bwMode="auto">
            <a:xfrm>
              <a:off x="1829415" y="6108066"/>
              <a:ext cx="1360873"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defRPr/>
              </a:pPr>
              <a:r>
                <a:rPr lang="en-US" altLang="en-US" sz="1200" kern="0">
                  <a:gradFill>
                    <a:gsLst>
                      <a:gs pos="5439">
                        <a:srgbClr val="F8F8F8"/>
                      </a:gs>
                      <a:gs pos="10000">
                        <a:srgbClr val="F8F8F8"/>
                      </a:gs>
                    </a:gsLst>
                    <a:lin ang="5400000" scaled="0"/>
                  </a:gradFill>
                  <a:latin typeface="Segoe UI"/>
                </a:rPr>
                <a:t>S2S </a:t>
              </a:r>
              <a:r>
                <a:rPr lang="en-US" altLang="en-US" sz="1200" kern="0">
                  <a:latin typeface="Segoe UI"/>
                </a:rPr>
                <a:t>VPN</a:t>
              </a:r>
            </a:p>
          </p:txBody>
        </p:sp>
        <p:sp>
          <p:nvSpPr>
            <p:cNvPr id="53" name="Rectangle 50"/>
            <p:cNvSpPr>
              <a:spLocks noChangeArrowheads="1"/>
            </p:cNvSpPr>
            <p:nvPr/>
          </p:nvSpPr>
          <p:spPr bwMode="auto">
            <a:xfrm>
              <a:off x="9321155" y="6108066"/>
              <a:ext cx="136849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defRPr/>
              </a:pPr>
              <a:r>
                <a:rPr lang="en-US" altLang="en-US" sz="1200" kern="0">
                  <a:latin typeface="Segoe UI"/>
                </a:rPr>
                <a:t>S2S VPN</a:t>
              </a:r>
            </a:p>
          </p:txBody>
        </p:sp>
        <p:sp>
          <p:nvSpPr>
            <p:cNvPr id="62" name="Line 59"/>
            <p:cNvSpPr>
              <a:spLocks noChangeShapeType="1"/>
            </p:cNvSpPr>
            <p:nvPr/>
          </p:nvSpPr>
          <p:spPr bwMode="auto">
            <a:xfrm flipH="1">
              <a:off x="4880657" y="4225216"/>
              <a:ext cx="1003186" cy="1004993"/>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63" name="Freeform 60"/>
            <p:cNvSpPr>
              <a:spLocks/>
            </p:cNvSpPr>
            <p:nvPr/>
          </p:nvSpPr>
          <p:spPr bwMode="auto">
            <a:xfrm>
              <a:off x="5804311" y="4143877"/>
              <a:ext cx="160872" cy="162679"/>
            </a:xfrm>
            <a:custGeom>
              <a:avLst/>
              <a:gdLst>
                <a:gd name="T0" fmla="*/ 159 w 159"/>
                <a:gd name="T1" fmla="*/ 0 h 160"/>
                <a:gd name="T2" fmla="*/ 106 w 159"/>
                <a:gd name="T3" fmla="*/ 160 h 160"/>
                <a:gd name="T4" fmla="*/ 0 w 159"/>
                <a:gd name="T5" fmla="*/ 54 h 160"/>
                <a:gd name="T6" fmla="*/ 159 w 159"/>
                <a:gd name="T7" fmla="*/ 0 h 160"/>
              </a:gdLst>
              <a:ahLst/>
              <a:cxnLst>
                <a:cxn ang="0">
                  <a:pos x="T0" y="T1"/>
                </a:cxn>
                <a:cxn ang="0">
                  <a:pos x="T2" y="T3"/>
                </a:cxn>
                <a:cxn ang="0">
                  <a:pos x="T4" y="T5"/>
                </a:cxn>
                <a:cxn ang="0">
                  <a:pos x="T6" y="T7"/>
                </a:cxn>
              </a:cxnLst>
              <a:rect l="0" t="0" r="r" b="b"/>
              <a:pathLst>
                <a:path w="159" h="160">
                  <a:moveTo>
                    <a:pt x="159" y="0"/>
                  </a:moveTo>
                  <a:lnTo>
                    <a:pt x="106" y="160"/>
                  </a:lnTo>
                  <a:cubicBezTo>
                    <a:pt x="89" y="110"/>
                    <a:pt x="50" y="70"/>
                    <a:pt x="0" y="54"/>
                  </a:cubicBezTo>
                  <a:lnTo>
                    <a:pt x="159" y="0"/>
                  </a:lnTo>
                  <a:close/>
                </a:path>
              </a:pathLst>
            </a:custGeom>
            <a:solidFill>
              <a:srgbClr val="FF8C00"/>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64" name="Freeform 61"/>
            <p:cNvSpPr>
              <a:spLocks/>
            </p:cNvSpPr>
            <p:nvPr/>
          </p:nvSpPr>
          <p:spPr bwMode="auto">
            <a:xfrm>
              <a:off x="4799318" y="5150676"/>
              <a:ext cx="162679" cy="160872"/>
            </a:xfrm>
            <a:custGeom>
              <a:avLst/>
              <a:gdLst>
                <a:gd name="T0" fmla="*/ 0 w 160"/>
                <a:gd name="T1" fmla="*/ 159 h 159"/>
                <a:gd name="T2" fmla="*/ 53 w 160"/>
                <a:gd name="T3" fmla="*/ 0 h 159"/>
                <a:gd name="T4" fmla="*/ 160 w 160"/>
                <a:gd name="T5" fmla="*/ 106 h 159"/>
                <a:gd name="T6" fmla="*/ 0 w 160"/>
                <a:gd name="T7" fmla="*/ 159 h 159"/>
              </a:gdLst>
              <a:ahLst/>
              <a:cxnLst>
                <a:cxn ang="0">
                  <a:pos x="T0" y="T1"/>
                </a:cxn>
                <a:cxn ang="0">
                  <a:pos x="T2" y="T3"/>
                </a:cxn>
                <a:cxn ang="0">
                  <a:pos x="T4" y="T5"/>
                </a:cxn>
                <a:cxn ang="0">
                  <a:pos x="T6" y="T7"/>
                </a:cxn>
              </a:cxnLst>
              <a:rect l="0" t="0" r="r" b="b"/>
              <a:pathLst>
                <a:path w="160" h="159">
                  <a:moveTo>
                    <a:pt x="0" y="159"/>
                  </a:moveTo>
                  <a:lnTo>
                    <a:pt x="53" y="0"/>
                  </a:lnTo>
                  <a:cubicBezTo>
                    <a:pt x="70" y="50"/>
                    <a:pt x="109" y="90"/>
                    <a:pt x="160" y="106"/>
                  </a:cubicBezTo>
                  <a:lnTo>
                    <a:pt x="0" y="159"/>
                  </a:lnTo>
                  <a:close/>
                </a:path>
              </a:pathLst>
            </a:custGeom>
            <a:solidFill>
              <a:srgbClr val="FF8C00"/>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65" name="Line 62"/>
            <p:cNvSpPr>
              <a:spLocks noChangeShapeType="1"/>
            </p:cNvSpPr>
            <p:nvPr/>
          </p:nvSpPr>
          <p:spPr bwMode="auto">
            <a:xfrm>
              <a:off x="6538172" y="4228831"/>
              <a:ext cx="1019453" cy="1136944"/>
            </a:xfrm>
            <a:prstGeom prst="line">
              <a:avLst/>
            </a:prstGeom>
            <a:noFill/>
            <a:ln w="19050" cap="rnd">
              <a:solidFill>
                <a:srgbClr val="505050"/>
              </a:solidFill>
              <a:prstDash val="solid"/>
              <a:round/>
              <a:headEnd/>
              <a:tailEnd/>
            </a:ln>
            <a:extLst>
              <a:ext uri="{909E8E84-426E-40DD-AFC4-6F175D3DCCD1}">
                <a14:hiddenFill xmlns:a14="http://schemas.microsoft.com/office/drawing/2010/main">
                  <a:noFill/>
                </a14:hiddenFill>
              </a:ext>
            </a:extLst>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66" name="Freeform 63"/>
            <p:cNvSpPr>
              <a:spLocks/>
            </p:cNvSpPr>
            <p:nvPr/>
          </p:nvSpPr>
          <p:spPr bwMode="auto">
            <a:xfrm>
              <a:off x="6460447" y="4142069"/>
              <a:ext cx="159064" cy="164487"/>
            </a:xfrm>
            <a:custGeom>
              <a:avLst/>
              <a:gdLst>
                <a:gd name="T0" fmla="*/ 0 w 157"/>
                <a:gd name="T1" fmla="*/ 0 h 162"/>
                <a:gd name="T2" fmla="*/ 157 w 157"/>
                <a:gd name="T3" fmla="*/ 62 h 162"/>
                <a:gd name="T4" fmla="*/ 45 w 157"/>
                <a:gd name="T5" fmla="*/ 162 h 162"/>
                <a:gd name="T6" fmla="*/ 0 w 157"/>
                <a:gd name="T7" fmla="*/ 0 h 162"/>
              </a:gdLst>
              <a:ahLst/>
              <a:cxnLst>
                <a:cxn ang="0">
                  <a:pos x="T0" y="T1"/>
                </a:cxn>
                <a:cxn ang="0">
                  <a:pos x="T2" y="T3"/>
                </a:cxn>
                <a:cxn ang="0">
                  <a:pos x="T4" y="T5"/>
                </a:cxn>
                <a:cxn ang="0">
                  <a:pos x="T6" y="T7"/>
                </a:cxn>
              </a:cxnLst>
              <a:rect l="0" t="0" r="r" b="b"/>
              <a:pathLst>
                <a:path w="157" h="162">
                  <a:moveTo>
                    <a:pt x="0" y="0"/>
                  </a:moveTo>
                  <a:lnTo>
                    <a:pt x="157" y="62"/>
                  </a:lnTo>
                  <a:cubicBezTo>
                    <a:pt x="106" y="76"/>
                    <a:pt x="64" y="113"/>
                    <a:pt x="45" y="162"/>
                  </a:cubicBezTo>
                  <a:lnTo>
                    <a:pt x="0" y="0"/>
                  </a:lnTo>
                  <a:close/>
                </a:path>
              </a:pathLst>
            </a:custGeom>
            <a:solidFill>
              <a:srgbClr val="FF8C00"/>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67" name="Freeform 64"/>
            <p:cNvSpPr>
              <a:spLocks/>
            </p:cNvSpPr>
            <p:nvPr/>
          </p:nvSpPr>
          <p:spPr bwMode="auto">
            <a:xfrm>
              <a:off x="7478094" y="5288050"/>
              <a:ext cx="157257" cy="164487"/>
            </a:xfrm>
            <a:custGeom>
              <a:avLst/>
              <a:gdLst>
                <a:gd name="T0" fmla="*/ 156 w 156"/>
                <a:gd name="T1" fmla="*/ 162 h 162"/>
                <a:gd name="T2" fmla="*/ 0 w 156"/>
                <a:gd name="T3" fmla="*/ 100 h 162"/>
                <a:gd name="T4" fmla="*/ 112 w 156"/>
                <a:gd name="T5" fmla="*/ 0 h 162"/>
                <a:gd name="T6" fmla="*/ 156 w 156"/>
                <a:gd name="T7" fmla="*/ 162 h 162"/>
              </a:gdLst>
              <a:ahLst/>
              <a:cxnLst>
                <a:cxn ang="0">
                  <a:pos x="T0" y="T1"/>
                </a:cxn>
                <a:cxn ang="0">
                  <a:pos x="T2" y="T3"/>
                </a:cxn>
                <a:cxn ang="0">
                  <a:pos x="T4" y="T5"/>
                </a:cxn>
                <a:cxn ang="0">
                  <a:pos x="T6" y="T7"/>
                </a:cxn>
              </a:cxnLst>
              <a:rect l="0" t="0" r="r" b="b"/>
              <a:pathLst>
                <a:path w="156" h="162">
                  <a:moveTo>
                    <a:pt x="156" y="162"/>
                  </a:moveTo>
                  <a:lnTo>
                    <a:pt x="0" y="100"/>
                  </a:lnTo>
                  <a:cubicBezTo>
                    <a:pt x="51" y="86"/>
                    <a:pt x="92" y="49"/>
                    <a:pt x="112" y="0"/>
                  </a:cubicBezTo>
                  <a:lnTo>
                    <a:pt x="156" y="162"/>
                  </a:lnTo>
                  <a:close/>
                </a:path>
              </a:pathLst>
            </a:custGeom>
            <a:solidFill>
              <a:srgbClr val="FF8C00"/>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grpSp>
          <p:nvGrpSpPr>
            <p:cNvPr id="136" name="Group 135"/>
            <p:cNvGrpSpPr/>
            <p:nvPr/>
          </p:nvGrpSpPr>
          <p:grpSpPr>
            <a:xfrm>
              <a:off x="3609807" y="5356885"/>
              <a:ext cx="1554485" cy="974265"/>
              <a:chOff x="3756366" y="5128570"/>
              <a:chExt cx="1554485" cy="974265"/>
            </a:xfrm>
          </p:grpSpPr>
          <p:sp>
            <p:nvSpPr>
              <p:cNvPr id="23" name="Freeform 20"/>
              <p:cNvSpPr>
                <a:spLocks/>
              </p:cNvSpPr>
              <p:nvPr/>
            </p:nvSpPr>
            <p:spPr bwMode="auto">
              <a:xfrm>
                <a:off x="3756366" y="5128570"/>
                <a:ext cx="1554485" cy="974265"/>
              </a:xfrm>
              <a:custGeom>
                <a:avLst/>
                <a:gdLst>
                  <a:gd name="T0" fmla="*/ 1536 w 1536"/>
                  <a:gd name="T1" fmla="*/ 781 h 960"/>
                  <a:gd name="T2" fmla="*/ 1359 w 1536"/>
                  <a:gd name="T3" fmla="*/ 602 h 960"/>
                  <a:gd name="T4" fmla="*/ 1337 w 1536"/>
                  <a:gd name="T5" fmla="*/ 604 h 960"/>
                  <a:gd name="T6" fmla="*/ 1354 w 1536"/>
                  <a:gd name="T7" fmla="*/ 478 h 960"/>
                  <a:gd name="T8" fmla="*/ 880 w 1536"/>
                  <a:gd name="T9" fmla="*/ 0 h 960"/>
                  <a:gd name="T10" fmla="*/ 430 w 1536"/>
                  <a:gd name="T11" fmla="*/ 326 h 960"/>
                  <a:gd name="T12" fmla="*/ 325 w 1536"/>
                  <a:gd name="T13" fmla="*/ 308 h 960"/>
                  <a:gd name="T14" fmla="*/ 0 w 1536"/>
                  <a:gd name="T15" fmla="*/ 634 h 960"/>
                  <a:gd name="T16" fmla="*/ 325 w 1536"/>
                  <a:gd name="T17" fmla="*/ 960 h 960"/>
                  <a:gd name="T18" fmla="*/ 325 w 1536"/>
                  <a:gd name="T19" fmla="*/ 960 h 960"/>
                  <a:gd name="T20" fmla="*/ 325 w 1536"/>
                  <a:gd name="T21" fmla="*/ 960 h 960"/>
                  <a:gd name="T22" fmla="*/ 1373 w 1536"/>
                  <a:gd name="T23" fmla="*/ 960 h 960"/>
                  <a:gd name="T24" fmla="*/ 1373 w 1536"/>
                  <a:gd name="T25" fmla="*/ 960 h 960"/>
                  <a:gd name="T26" fmla="*/ 1536 w 1536"/>
                  <a:gd name="T27" fmla="*/ 78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6" h="960">
                    <a:moveTo>
                      <a:pt x="1536" y="781"/>
                    </a:moveTo>
                    <a:cubicBezTo>
                      <a:pt x="1536" y="683"/>
                      <a:pt x="1457" y="602"/>
                      <a:pt x="1359" y="602"/>
                    </a:cubicBezTo>
                    <a:cubicBezTo>
                      <a:pt x="1351" y="602"/>
                      <a:pt x="1344" y="603"/>
                      <a:pt x="1337" y="604"/>
                    </a:cubicBezTo>
                    <a:cubicBezTo>
                      <a:pt x="1348" y="564"/>
                      <a:pt x="1354" y="521"/>
                      <a:pt x="1354" y="478"/>
                    </a:cubicBezTo>
                    <a:cubicBezTo>
                      <a:pt x="1354" y="214"/>
                      <a:pt x="1142" y="0"/>
                      <a:pt x="880" y="0"/>
                    </a:cubicBezTo>
                    <a:cubicBezTo>
                      <a:pt x="671" y="0"/>
                      <a:pt x="493" y="137"/>
                      <a:pt x="430" y="326"/>
                    </a:cubicBezTo>
                    <a:cubicBezTo>
                      <a:pt x="397" y="314"/>
                      <a:pt x="362" y="308"/>
                      <a:pt x="325" y="308"/>
                    </a:cubicBezTo>
                    <a:cubicBezTo>
                      <a:pt x="146" y="308"/>
                      <a:pt x="0" y="454"/>
                      <a:pt x="0" y="634"/>
                    </a:cubicBezTo>
                    <a:cubicBezTo>
                      <a:pt x="0" y="814"/>
                      <a:pt x="146" y="960"/>
                      <a:pt x="325" y="960"/>
                    </a:cubicBezTo>
                    <a:cubicBezTo>
                      <a:pt x="325" y="960"/>
                      <a:pt x="325" y="960"/>
                      <a:pt x="325" y="960"/>
                    </a:cubicBezTo>
                    <a:lnTo>
                      <a:pt x="325" y="960"/>
                    </a:lnTo>
                    <a:lnTo>
                      <a:pt x="1373" y="960"/>
                    </a:lnTo>
                    <a:lnTo>
                      <a:pt x="1373" y="960"/>
                    </a:lnTo>
                    <a:cubicBezTo>
                      <a:pt x="1464" y="952"/>
                      <a:pt x="1536" y="875"/>
                      <a:pt x="1536" y="781"/>
                    </a:cubicBezTo>
                    <a:close/>
                  </a:path>
                </a:pathLst>
              </a:custGeom>
              <a:solidFill>
                <a:schemeClr val="accent2"/>
              </a:solidFill>
              <a:ln w="14288" cap="flat">
                <a:noFill/>
                <a:prstDash val="solid"/>
                <a:miter lim="800000"/>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80" name="Rectangle 77"/>
              <p:cNvSpPr>
                <a:spLocks noChangeArrowheads="1"/>
              </p:cNvSpPr>
              <p:nvPr/>
            </p:nvSpPr>
            <p:spPr bwMode="auto">
              <a:xfrm>
                <a:off x="3965137" y="5540998"/>
                <a:ext cx="11369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defRPr/>
                </a:pPr>
                <a:r>
                  <a:rPr lang="en-US" altLang="en-US" sz="1600" kern="0" err="1">
                    <a:gradFill>
                      <a:gsLst>
                        <a:gs pos="5439">
                          <a:srgbClr val="F8F8F8"/>
                        </a:gs>
                        <a:gs pos="10000">
                          <a:srgbClr val="F8F8F8"/>
                        </a:gs>
                      </a:gsLst>
                      <a:lin ang="5400000" scaled="0"/>
                    </a:gradFill>
                    <a:latin typeface="Segoe UI"/>
                  </a:rPr>
                  <a:t>VNet</a:t>
                </a:r>
                <a:r>
                  <a:rPr lang="en-US" altLang="en-US" sz="1600" kern="0">
                    <a:gradFill>
                      <a:gsLst>
                        <a:gs pos="5439">
                          <a:srgbClr val="F8F8F8"/>
                        </a:gs>
                        <a:gs pos="10000">
                          <a:srgbClr val="F8F8F8"/>
                        </a:gs>
                      </a:gsLst>
                      <a:lin ang="5400000" scaled="0"/>
                    </a:gradFill>
                    <a:latin typeface="Segoe UI"/>
                  </a:rPr>
                  <a:t> 2</a:t>
                </a:r>
              </a:p>
            </p:txBody>
          </p:sp>
          <p:sp>
            <p:nvSpPr>
              <p:cNvPr id="82" name="Rectangle 79"/>
              <p:cNvSpPr>
                <a:spLocks noChangeArrowheads="1"/>
              </p:cNvSpPr>
              <p:nvPr/>
            </p:nvSpPr>
            <p:spPr bwMode="auto">
              <a:xfrm>
                <a:off x="3949959" y="5891053"/>
                <a:ext cx="11672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defRPr/>
                </a:pPr>
                <a:r>
                  <a:rPr lang="en-US" altLang="en-US" sz="1200" kern="0">
                    <a:gradFill>
                      <a:gsLst>
                        <a:gs pos="5439">
                          <a:srgbClr val="F8F8F8"/>
                        </a:gs>
                        <a:gs pos="10000">
                          <a:srgbClr val="F8F8F8"/>
                        </a:gs>
                      </a:gsLst>
                      <a:lin ang="5400000" scaled="0"/>
                    </a:gradFill>
                    <a:latin typeface="Segoe UI"/>
                  </a:rPr>
                  <a:t>West US</a:t>
                </a:r>
              </a:p>
            </p:txBody>
          </p:sp>
        </p:grpSp>
        <p:grpSp>
          <p:nvGrpSpPr>
            <p:cNvPr id="145" name="Group 144"/>
            <p:cNvGrpSpPr/>
            <p:nvPr/>
          </p:nvGrpSpPr>
          <p:grpSpPr>
            <a:xfrm>
              <a:off x="3973271" y="2963552"/>
              <a:ext cx="4283872" cy="2250389"/>
              <a:chOff x="3973271" y="2829378"/>
              <a:chExt cx="4283872" cy="2250389"/>
            </a:xfrm>
          </p:grpSpPr>
          <p:sp>
            <p:nvSpPr>
              <p:cNvPr id="85" name="Freeform 82"/>
              <p:cNvSpPr>
                <a:spLocks noEditPoints="1"/>
              </p:cNvSpPr>
              <p:nvPr/>
            </p:nvSpPr>
            <p:spPr bwMode="auto">
              <a:xfrm>
                <a:off x="3973271" y="4761640"/>
                <a:ext cx="4283872" cy="318127"/>
              </a:xfrm>
              <a:custGeom>
                <a:avLst/>
                <a:gdLst>
                  <a:gd name="T0" fmla="*/ 54 w 2370"/>
                  <a:gd name="T1" fmla="*/ 69 h 176"/>
                  <a:gd name="T2" fmla="*/ 108 w 2370"/>
                  <a:gd name="T3" fmla="*/ 66 h 176"/>
                  <a:gd name="T4" fmla="*/ 59 w 2370"/>
                  <a:gd name="T5" fmla="*/ 176 h 176"/>
                  <a:gd name="T6" fmla="*/ 0 w 2370"/>
                  <a:gd name="T7" fmla="*/ 71 h 176"/>
                  <a:gd name="T8" fmla="*/ 54 w 2370"/>
                  <a:gd name="T9" fmla="*/ 69 h 176"/>
                  <a:gd name="T10" fmla="*/ 2316 w 2370"/>
                  <a:gd name="T11" fmla="*/ 1 h 176"/>
                  <a:gd name="T12" fmla="*/ 2263 w 2370"/>
                  <a:gd name="T13" fmla="*/ 2 h 176"/>
                  <a:gd name="T14" fmla="*/ 2317 w 2370"/>
                  <a:gd name="T15" fmla="*/ 109 h 176"/>
                  <a:gd name="T16" fmla="*/ 2370 w 2370"/>
                  <a:gd name="T17" fmla="*/ 0 h 176"/>
                  <a:gd name="T18" fmla="*/ 2316 w 2370"/>
                  <a:gd name="T19" fmla="*/ 1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0" h="176">
                    <a:moveTo>
                      <a:pt x="54" y="69"/>
                    </a:moveTo>
                    <a:lnTo>
                      <a:pt x="108" y="66"/>
                    </a:lnTo>
                    <a:lnTo>
                      <a:pt x="59" y="176"/>
                    </a:lnTo>
                    <a:lnTo>
                      <a:pt x="0" y="71"/>
                    </a:lnTo>
                    <a:lnTo>
                      <a:pt x="54" y="69"/>
                    </a:lnTo>
                    <a:close/>
                    <a:moveTo>
                      <a:pt x="2316" y="1"/>
                    </a:moveTo>
                    <a:lnTo>
                      <a:pt x="2263" y="2"/>
                    </a:lnTo>
                    <a:lnTo>
                      <a:pt x="2317" y="109"/>
                    </a:lnTo>
                    <a:lnTo>
                      <a:pt x="2370" y="0"/>
                    </a:lnTo>
                    <a:lnTo>
                      <a:pt x="2316" y="1"/>
                    </a:lnTo>
                    <a:close/>
                  </a:path>
                </a:pathLst>
              </a:custGeom>
              <a:solidFill>
                <a:schemeClr val="accent6"/>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86" name="Freeform 83"/>
              <p:cNvSpPr>
                <a:spLocks noEditPoints="1"/>
              </p:cNvSpPr>
              <p:nvPr/>
            </p:nvSpPr>
            <p:spPr bwMode="auto">
              <a:xfrm>
                <a:off x="3973271" y="2829378"/>
                <a:ext cx="4283872" cy="2250389"/>
              </a:xfrm>
              <a:custGeom>
                <a:avLst/>
                <a:gdLst>
                  <a:gd name="T0" fmla="*/ 96 w 4231"/>
                  <a:gd name="T1" fmla="*/ 2027 h 2218"/>
                  <a:gd name="T2" fmla="*/ 2114 w 4231"/>
                  <a:gd name="T3" fmla="*/ 2 h 2218"/>
                  <a:gd name="T4" fmla="*/ 4135 w 4231"/>
                  <a:gd name="T5" fmla="*/ 1906 h 2218"/>
                  <a:gd name="T6" fmla="*/ 96 w 4231"/>
                  <a:gd name="T7" fmla="*/ 2027 h 2218"/>
                  <a:gd name="T8" fmla="*/ 192 w 4231"/>
                  <a:gd name="T9" fmla="*/ 2022 h 2218"/>
                  <a:gd name="T10" fmla="*/ 105 w 4231"/>
                  <a:gd name="T11" fmla="*/ 2218 h 2218"/>
                  <a:gd name="T12" fmla="*/ 0 w 4231"/>
                  <a:gd name="T13" fmla="*/ 2031 h 2218"/>
                  <a:gd name="T14" fmla="*/ 96 w 4231"/>
                  <a:gd name="T15" fmla="*/ 2027 h 2218"/>
                  <a:gd name="T16" fmla="*/ 4135 w 4231"/>
                  <a:gd name="T17" fmla="*/ 1906 h 2218"/>
                  <a:gd name="T18" fmla="*/ 4040 w 4231"/>
                  <a:gd name="T19" fmla="*/ 1907 h 2218"/>
                  <a:gd name="T20" fmla="*/ 4137 w 4231"/>
                  <a:gd name="T21" fmla="*/ 2098 h 2218"/>
                  <a:gd name="T22" fmla="*/ 4231 w 4231"/>
                  <a:gd name="T23" fmla="*/ 1905 h 2218"/>
                  <a:gd name="T24" fmla="*/ 4135 w 4231"/>
                  <a:gd name="T25" fmla="*/ 1906 h 2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231" h="2218">
                    <a:moveTo>
                      <a:pt x="96" y="2027"/>
                    </a:moveTo>
                    <a:cubicBezTo>
                      <a:pt x="94" y="910"/>
                      <a:pt x="998" y="4"/>
                      <a:pt x="2114" y="2"/>
                    </a:cubicBezTo>
                    <a:cubicBezTo>
                      <a:pt x="3186" y="0"/>
                      <a:pt x="4074" y="836"/>
                      <a:pt x="4135" y="1906"/>
                    </a:cubicBezTo>
                    <a:moveTo>
                      <a:pt x="96" y="2027"/>
                    </a:moveTo>
                    <a:lnTo>
                      <a:pt x="192" y="2022"/>
                    </a:lnTo>
                    <a:lnTo>
                      <a:pt x="105" y="2218"/>
                    </a:lnTo>
                    <a:lnTo>
                      <a:pt x="0" y="2031"/>
                    </a:lnTo>
                    <a:lnTo>
                      <a:pt x="96" y="2027"/>
                    </a:lnTo>
                    <a:close/>
                    <a:moveTo>
                      <a:pt x="4135" y="1906"/>
                    </a:moveTo>
                    <a:lnTo>
                      <a:pt x="4040" y="1907"/>
                    </a:lnTo>
                    <a:lnTo>
                      <a:pt x="4137" y="2098"/>
                    </a:lnTo>
                    <a:lnTo>
                      <a:pt x="4231" y="1905"/>
                    </a:lnTo>
                    <a:lnTo>
                      <a:pt x="4135" y="1906"/>
                    </a:lnTo>
                    <a:close/>
                  </a:path>
                </a:pathLst>
              </a:custGeom>
              <a:ln w="25400" cap="sq">
                <a:solidFill>
                  <a:schemeClr val="accent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grpSp>
        <p:sp>
          <p:nvSpPr>
            <p:cNvPr id="87" name="Freeform 84"/>
            <p:cNvSpPr>
              <a:spLocks noEditPoints="1"/>
            </p:cNvSpPr>
            <p:nvPr/>
          </p:nvSpPr>
          <p:spPr bwMode="auto">
            <a:xfrm>
              <a:off x="4079917" y="6544527"/>
              <a:ext cx="4081428" cy="195214"/>
            </a:xfrm>
            <a:custGeom>
              <a:avLst/>
              <a:gdLst>
                <a:gd name="T0" fmla="*/ 109 w 2258"/>
                <a:gd name="T1" fmla="*/ 0 h 108"/>
                <a:gd name="T2" fmla="*/ 109 w 2258"/>
                <a:gd name="T3" fmla="*/ 108 h 108"/>
                <a:gd name="T4" fmla="*/ 0 w 2258"/>
                <a:gd name="T5" fmla="*/ 54 h 108"/>
                <a:gd name="T6" fmla="*/ 109 w 2258"/>
                <a:gd name="T7" fmla="*/ 0 h 108"/>
                <a:gd name="T8" fmla="*/ 2150 w 2258"/>
                <a:gd name="T9" fmla="*/ 0 h 108"/>
                <a:gd name="T10" fmla="*/ 2150 w 2258"/>
                <a:gd name="T11" fmla="*/ 108 h 108"/>
                <a:gd name="T12" fmla="*/ 2258 w 2258"/>
                <a:gd name="T13" fmla="*/ 54 h 108"/>
                <a:gd name="T14" fmla="*/ 2150 w 2258"/>
                <a:gd name="T15" fmla="*/ 0 h 1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8" h="108">
                  <a:moveTo>
                    <a:pt x="109" y="0"/>
                  </a:moveTo>
                  <a:lnTo>
                    <a:pt x="109" y="108"/>
                  </a:lnTo>
                  <a:lnTo>
                    <a:pt x="0" y="54"/>
                  </a:lnTo>
                  <a:lnTo>
                    <a:pt x="109" y="0"/>
                  </a:lnTo>
                  <a:close/>
                  <a:moveTo>
                    <a:pt x="2150" y="0"/>
                  </a:moveTo>
                  <a:lnTo>
                    <a:pt x="2150" y="108"/>
                  </a:lnTo>
                  <a:lnTo>
                    <a:pt x="2258" y="54"/>
                  </a:lnTo>
                  <a:lnTo>
                    <a:pt x="2150" y="0"/>
                  </a:lnTo>
                  <a:close/>
                </a:path>
              </a:pathLst>
            </a:custGeom>
            <a:solidFill>
              <a:schemeClr val="accent6"/>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88" name="Freeform 85"/>
            <p:cNvSpPr>
              <a:spLocks noEditPoints="1"/>
            </p:cNvSpPr>
            <p:nvPr/>
          </p:nvSpPr>
          <p:spPr bwMode="auto">
            <a:xfrm>
              <a:off x="4079917" y="6544527"/>
              <a:ext cx="4081428" cy="195214"/>
            </a:xfrm>
            <a:custGeom>
              <a:avLst/>
              <a:gdLst>
                <a:gd name="T0" fmla="*/ 109 w 2258"/>
                <a:gd name="T1" fmla="*/ 0 h 108"/>
                <a:gd name="T2" fmla="*/ 109 w 2258"/>
                <a:gd name="T3" fmla="*/ 108 h 108"/>
                <a:gd name="T4" fmla="*/ 0 w 2258"/>
                <a:gd name="T5" fmla="*/ 54 h 108"/>
                <a:gd name="T6" fmla="*/ 109 w 2258"/>
                <a:gd name="T7" fmla="*/ 0 h 108"/>
                <a:gd name="T8" fmla="*/ 2150 w 2258"/>
                <a:gd name="T9" fmla="*/ 0 h 108"/>
                <a:gd name="T10" fmla="*/ 2150 w 2258"/>
                <a:gd name="T11" fmla="*/ 108 h 108"/>
                <a:gd name="T12" fmla="*/ 2258 w 2258"/>
                <a:gd name="T13" fmla="*/ 54 h 108"/>
                <a:gd name="T14" fmla="*/ 2150 w 2258"/>
                <a:gd name="T15" fmla="*/ 0 h 108"/>
                <a:gd name="T16" fmla="*/ 109 w 2258"/>
                <a:gd name="T17" fmla="*/ 54 h 108"/>
                <a:gd name="T18" fmla="*/ 2150 w 2258"/>
                <a:gd name="T19" fmla="*/ 54 h 108"/>
                <a:gd name="T20" fmla="*/ 109 w 2258"/>
                <a:gd name="T21" fmla="*/ 5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58" h="108">
                  <a:moveTo>
                    <a:pt x="109" y="0"/>
                  </a:moveTo>
                  <a:lnTo>
                    <a:pt x="109" y="108"/>
                  </a:lnTo>
                  <a:lnTo>
                    <a:pt x="0" y="54"/>
                  </a:lnTo>
                  <a:lnTo>
                    <a:pt x="109" y="0"/>
                  </a:lnTo>
                  <a:close/>
                  <a:moveTo>
                    <a:pt x="2150" y="0"/>
                  </a:moveTo>
                  <a:lnTo>
                    <a:pt x="2150" y="108"/>
                  </a:lnTo>
                  <a:lnTo>
                    <a:pt x="2258" y="54"/>
                  </a:lnTo>
                  <a:lnTo>
                    <a:pt x="2150" y="0"/>
                  </a:lnTo>
                  <a:close/>
                  <a:moveTo>
                    <a:pt x="109" y="54"/>
                  </a:moveTo>
                  <a:lnTo>
                    <a:pt x="2150" y="54"/>
                  </a:lnTo>
                  <a:lnTo>
                    <a:pt x="109" y="54"/>
                  </a:lnTo>
                  <a:close/>
                </a:path>
              </a:pathLst>
            </a:custGeom>
            <a:ln w="25400" cap="sq">
              <a:solidFill>
                <a:schemeClr val="accent6"/>
              </a:solidFill>
              <a:miter lim="800000"/>
              <a:headEnd type="triangle" w="lg" len="med"/>
              <a:tailEnd type="triangle" w="lg" len="med"/>
            </a:ln>
          </p:spPr>
          <p:style>
            <a:lnRef idx="1">
              <a:schemeClr val="accent1"/>
            </a:lnRef>
            <a:fillRef idx="0">
              <a:schemeClr val="accent1"/>
            </a:fillRef>
            <a:effectRef idx="0">
              <a:schemeClr val="accent1"/>
            </a:effectRef>
            <a:fontRef idx="minor">
              <a:schemeClr val="tx1"/>
            </a:fontRef>
          </p:style>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29" name="Freeform 26"/>
            <p:cNvSpPr>
              <a:spLocks/>
            </p:cNvSpPr>
            <p:nvPr/>
          </p:nvSpPr>
          <p:spPr bwMode="auto">
            <a:xfrm>
              <a:off x="10819683" y="5891021"/>
              <a:ext cx="151833" cy="153642"/>
            </a:xfrm>
            <a:custGeom>
              <a:avLst/>
              <a:gdLst>
                <a:gd name="T0" fmla="*/ 150 w 150"/>
                <a:gd name="T1" fmla="*/ 74 h 150"/>
                <a:gd name="T2" fmla="*/ 1 w 150"/>
                <a:gd name="T3" fmla="*/ 150 h 150"/>
                <a:gd name="T4" fmla="*/ 0 w 150"/>
                <a:gd name="T5" fmla="*/ 0 h 150"/>
                <a:gd name="T6" fmla="*/ 150 w 150"/>
                <a:gd name="T7" fmla="*/ 74 h 150"/>
              </a:gdLst>
              <a:ahLst/>
              <a:cxnLst>
                <a:cxn ang="0">
                  <a:pos x="T0" y="T1"/>
                </a:cxn>
                <a:cxn ang="0">
                  <a:pos x="T2" y="T3"/>
                </a:cxn>
                <a:cxn ang="0">
                  <a:pos x="T4" y="T5"/>
                </a:cxn>
                <a:cxn ang="0">
                  <a:pos x="T6" y="T7"/>
                </a:cxn>
              </a:cxnLst>
              <a:rect l="0" t="0" r="r" b="b"/>
              <a:pathLst>
                <a:path w="150" h="150">
                  <a:moveTo>
                    <a:pt x="150" y="74"/>
                  </a:moveTo>
                  <a:lnTo>
                    <a:pt x="1" y="150"/>
                  </a:lnTo>
                  <a:cubicBezTo>
                    <a:pt x="24" y="102"/>
                    <a:pt x="24" y="47"/>
                    <a:pt x="0" y="0"/>
                  </a:cubicBezTo>
                  <a:lnTo>
                    <a:pt x="150" y="74"/>
                  </a:lnTo>
                  <a:close/>
                </a:path>
              </a:pathLst>
            </a:custGeom>
            <a:solidFill>
              <a:srgbClr val="FF8C00"/>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grpSp>
          <p:nvGrpSpPr>
            <p:cNvPr id="111" name="Group 110"/>
            <p:cNvGrpSpPr/>
            <p:nvPr/>
          </p:nvGrpSpPr>
          <p:grpSpPr>
            <a:xfrm>
              <a:off x="11089241" y="4837972"/>
              <a:ext cx="867336" cy="2012090"/>
              <a:chOff x="10913010" y="4703798"/>
              <a:chExt cx="867336" cy="2012090"/>
            </a:xfrm>
          </p:grpSpPr>
          <p:sp>
            <p:nvSpPr>
              <p:cNvPr id="16" name="Freeform 14"/>
              <p:cNvSpPr>
                <a:spLocks noEditPoints="1"/>
              </p:cNvSpPr>
              <p:nvPr/>
            </p:nvSpPr>
            <p:spPr bwMode="auto">
              <a:xfrm>
                <a:off x="10957154" y="4994812"/>
                <a:ext cx="779051" cy="1243588"/>
              </a:xfrm>
              <a:custGeom>
                <a:avLst/>
                <a:gdLst>
                  <a:gd name="T0" fmla="*/ 222 w 431"/>
                  <a:gd name="T1" fmla="*/ 688 h 688"/>
                  <a:gd name="T2" fmla="*/ 0 w 431"/>
                  <a:gd name="T3" fmla="*/ 0 h 688"/>
                  <a:gd name="T4" fmla="*/ 183 w 431"/>
                  <a:gd name="T5" fmla="*/ 290 h 688"/>
                  <a:gd name="T6" fmla="*/ 124 w 431"/>
                  <a:gd name="T7" fmla="*/ 231 h 688"/>
                  <a:gd name="T8" fmla="*/ 183 w 431"/>
                  <a:gd name="T9" fmla="*/ 290 h 688"/>
                  <a:gd name="T10" fmla="*/ 35 w 431"/>
                  <a:gd name="T11" fmla="*/ 143 h 688"/>
                  <a:gd name="T12" fmla="*/ 94 w 431"/>
                  <a:gd name="T13" fmla="*/ 202 h 688"/>
                  <a:gd name="T14" fmla="*/ 125 w 431"/>
                  <a:gd name="T15" fmla="*/ 202 h 688"/>
                  <a:gd name="T16" fmla="*/ 184 w 431"/>
                  <a:gd name="T17" fmla="*/ 143 h 688"/>
                  <a:gd name="T18" fmla="*/ 125 w 431"/>
                  <a:gd name="T19" fmla="*/ 202 h 688"/>
                  <a:gd name="T20" fmla="*/ 183 w 431"/>
                  <a:gd name="T21" fmla="*/ 54 h 688"/>
                  <a:gd name="T22" fmla="*/ 124 w 431"/>
                  <a:gd name="T23" fmla="*/ 113 h 688"/>
                  <a:gd name="T24" fmla="*/ 36 w 431"/>
                  <a:gd name="T25" fmla="*/ 54 h 688"/>
                  <a:gd name="T26" fmla="*/ 95 w 431"/>
                  <a:gd name="T27" fmla="*/ 113 h 688"/>
                  <a:gd name="T28" fmla="*/ 36 w 431"/>
                  <a:gd name="T29" fmla="*/ 54 h 688"/>
                  <a:gd name="T30" fmla="*/ 95 w 431"/>
                  <a:gd name="T31" fmla="*/ 231 h 688"/>
                  <a:gd name="T32" fmla="*/ 36 w 431"/>
                  <a:gd name="T33" fmla="*/ 290 h 688"/>
                  <a:gd name="T34" fmla="*/ 183 w 431"/>
                  <a:gd name="T35" fmla="*/ 558 h 688"/>
                  <a:gd name="T36" fmla="*/ 124 w 431"/>
                  <a:gd name="T37" fmla="*/ 499 h 688"/>
                  <a:gd name="T38" fmla="*/ 183 w 431"/>
                  <a:gd name="T39" fmla="*/ 558 h 688"/>
                  <a:gd name="T40" fmla="*/ 35 w 431"/>
                  <a:gd name="T41" fmla="*/ 410 h 688"/>
                  <a:gd name="T42" fmla="*/ 94 w 431"/>
                  <a:gd name="T43" fmla="*/ 469 h 688"/>
                  <a:gd name="T44" fmla="*/ 125 w 431"/>
                  <a:gd name="T45" fmla="*/ 469 h 688"/>
                  <a:gd name="T46" fmla="*/ 184 w 431"/>
                  <a:gd name="T47" fmla="*/ 410 h 688"/>
                  <a:gd name="T48" fmla="*/ 125 w 431"/>
                  <a:gd name="T49" fmla="*/ 469 h 688"/>
                  <a:gd name="T50" fmla="*/ 183 w 431"/>
                  <a:gd name="T51" fmla="*/ 321 h 688"/>
                  <a:gd name="T52" fmla="*/ 124 w 431"/>
                  <a:gd name="T53" fmla="*/ 381 h 688"/>
                  <a:gd name="T54" fmla="*/ 36 w 431"/>
                  <a:gd name="T55" fmla="*/ 321 h 688"/>
                  <a:gd name="T56" fmla="*/ 95 w 431"/>
                  <a:gd name="T57" fmla="*/ 381 h 688"/>
                  <a:gd name="T58" fmla="*/ 36 w 431"/>
                  <a:gd name="T59" fmla="*/ 321 h 688"/>
                  <a:gd name="T60" fmla="*/ 95 w 431"/>
                  <a:gd name="T61" fmla="*/ 499 h 688"/>
                  <a:gd name="T62" fmla="*/ 36 w 431"/>
                  <a:gd name="T63" fmla="*/ 558 h 688"/>
                  <a:gd name="T64" fmla="*/ 405 w 431"/>
                  <a:gd name="T65" fmla="*/ 225 h 688"/>
                  <a:gd name="T66" fmla="*/ 372 w 431"/>
                  <a:gd name="T67" fmla="*/ 154 h 688"/>
                  <a:gd name="T68" fmla="*/ 349 w 431"/>
                  <a:gd name="T69" fmla="*/ 85 h 688"/>
                  <a:gd name="T70" fmla="*/ 330 w 431"/>
                  <a:gd name="T71" fmla="*/ 21 h 688"/>
                  <a:gd name="T72" fmla="*/ 307 w 431"/>
                  <a:gd name="T73" fmla="*/ 85 h 688"/>
                  <a:gd name="T74" fmla="*/ 275 w 431"/>
                  <a:gd name="T75" fmla="*/ 154 h 688"/>
                  <a:gd name="T76" fmla="*/ 249 w 431"/>
                  <a:gd name="T77" fmla="*/ 225 h 688"/>
                  <a:gd name="T78" fmla="*/ 431 w 431"/>
                  <a:gd name="T79" fmla="*/ 688 h 688"/>
                  <a:gd name="T80" fmla="*/ 405 w 431"/>
                  <a:gd name="T81" fmla="*/ 225 h 688"/>
                  <a:gd name="T82" fmla="*/ 279 w 431"/>
                  <a:gd name="T83" fmla="*/ 503 h 688"/>
                  <a:gd name="T84" fmla="*/ 338 w 431"/>
                  <a:gd name="T85" fmla="*/ 444 h 688"/>
                  <a:gd name="T86" fmla="*/ 338 w 431"/>
                  <a:gd name="T87" fmla="*/ 322 h 688"/>
                  <a:gd name="T88" fmla="*/ 279 w 431"/>
                  <a:gd name="T89" fmla="*/ 263 h 688"/>
                  <a:gd name="T90" fmla="*/ 338 w 431"/>
                  <a:gd name="T91" fmla="*/ 322 h 688"/>
                  <a:gd name="T92" fmla="*/ 348 w 431"/>
                  <a:gd name="T93" fmla="*/ 412 h 688"/>
                  <a:gd name="T94" fmla="*/ 407 w 431"/>
                  <a:gd name="T95" fmla="*/ 353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1" h="688">
                    <a:moveTo>
                      <a:pt x="0" y="688"/>
                    </a:moveTo>
                    <a:lnTo>
                      <a:pt x="222" y="688"/>
                    </a:lnTo>
                    <a:lnTo>
                      <a:pt x="222" y="0"/>
                    </a:lnTo>
                    <a:lnTo>
                      <a:pt x="0" y="0"/>
                    </a:lnTo>
                    <a:lnTo>
                      <a:pt x="0" y="688"/>
                    </a:lnTo>
                    <a:close/>
                    <a:moveTo>
                      <a:pt x="183" y="290"/>
                    </a:moveTo>
                    <a:lnTo>
                      <a:pt x="124" y="290"/>
                    </a:lnTo>
                    <a:lnTo>
                      <a:pt x="124" y="231"/>
                    </a:lnTo>
                    <a:lnTo>
                      <a:pt x="183" y="231"/>
                    </a:lnTo>
                    <a:lnTo>
                      <a:pt x="183" y="290"/>
                    </a:lnTo>
                    <a:close/>
                    <a:moveTo>
                      <a:pt x="35" y="202"/>
                    </a:moveTo>
                    <a:lnTo>
                      <a:pt x="35" y="143"/>
                    </a:lnTo>
                    <a:lnTo>
                      <a:pt x="94" y="143"/>
                    </a:lnTo>
                    <a:lnTo>
                      <a:pt x="94" y="202"/>
                    </a:lnTo>
                    <a:lnTo>
                      <a:pt x="35" y="202"/>
                    </a:lnTo>
                    <a:close/>
                    <a:moveTo>
                      <a:pt x="125" y="202"/>
                    </a:moveTo>
                    <a:lnTo>
                      <a:pt x="125" y="143"/>
                    </a:lnTo>
                    <a:lnTo>
                      <a:pt x="184" y="143"/>
                    </a:lnTo>
                    <a:lnTo>
                      <a:pt x="184" y="202"/>
                    </a:lnTo>
                    <a:lnTo>
                      <a:pt x="125" y="202"/>
                    </a:lnTo>
                    <a:close/>
                    <a:moveTo>
                      <a:pt x="124" y="54"/>
                    </a:moveTo>
                    <a:lnTo>
                      <a:pt x="183" y="54"/>
                    </a:lnTo>
                    <a:lnTo>
                      <a:pt x="183" y="113"/>
                    </a:lnTo>
                    <a:lnTo>
                      <a:pt x="124" y="113"/>
                    </a:lnTo>
                    <a:lnTo>
                      <a:pt x="124" y="54"/>
                    </a:lnTo>
                    <a:close/>
                    <a:moveTo>
                      <a:pt x="36" y="54"/>
                    </a:moveTo>
                    <a:lnTo>
                      <a:pt x="95" y="54"/>
                    </a:lnTo>
                    <a:lnTo>
                      <a:pt x="95" y="113"/>
                    </a:lnTo>
                    <a:lnTo>
                      <a:pt x="36" y="113"/>
                    </a:lnTo>
                    <a:lnTo>
                      <a:pt x="36" y="54"/>
                    </a:lnTo>
                    <a:close/>
                    <a:moveTo>
                      <a:pt x="36" y="231"/>
                    </a:moveTo>
                    <a:lnTo>
                      <a:pt x="95" y="231"/>
                    </a:lnTo>
                    <a:lnTo>
                      <a:pt x="95" y="290"/>
                    </a:lnTo>
                    <a:lnTo>
                      <a:pt x="36" y="290"/>
                    </a:lnTo>
                    <a:lnTo>
                      <a:pt x="36" y="231"/>
                    </a:lnTo>
                    <a:close/>
                    <a:moveTo>
                      <a:pt x="183" y="558"/>
                    </a:moveTo>
                    <a:lnTo>
                      <a:pt x="124" y="558"/>
                    </a:lnTo>
                    <a:lnTo>
                      <a:pt x="124" y="499"/>
                    </a:lnTo>
                    <a:lnTo>
                      <a:pt x="183" y="499"/>
                    </a:lnTo>
                    <a:lnTo>
                      <a:pt x="183" y="558"/>
                    </a:lnTo>
                    <a:close/>
                    <a:moveTo>
                      <a:pt x="35" y="469"/>
                    </a:moveTo>
                    <a:lnTo>
                      <a:pt x="35" y="410"/>
                    </a:lnTo>
                    <a:lnTo>
                      <a:pt x="94" y="410"/>
                    </a:lnTo>
                    <a:lnTo>
                      <a:pt x="94" y="469"/>
                    </a:lnTo>
                    <a:lnTo>
                      <a:pt x="35" y="469"/>
                    </a:lnTo>
                    <a:close/>
                    <a:moveTo>
                      <a:pt x="125" y="469"/>
                    </a:moveTo>
                    <a:lnTo>
                      <a:pt x="125" y="410"/>
                    </a:lnTo>
                    <a:lnTo>
                      <a:pt x="184" y="410"/>
                    </a:lnTo>
                    <a:lnTo>
                      <a:pt x="184" y="469"/>
                    </a:lnTo>
                    <a:lnTo>
                      <a:pt x="125" y="469"/>
                    </a:lnTo>
                    <a:close/>
                    <a:moveTo>
                      <a:pt x="124" y="321"/>
                    </a:moveTo>
                    <a:lnTo>
                      <a:pt x="183" y="321"/>
                    </a:lnTo>
                    <a:lnTo>
                      <a:pt x="183" y="381"/>
                    </a:lnTo>
                    <a:lnTo>
                      <a:pt x="124" y="381"/>
                    </a:lnTo>
                    <a:lnTo>
                      <a:pt x="124" y="321"/>
                    </a:lnTo>
                    <a:close/>
                    <a:moveTo>
                      <a:pt x="36" y="321"/>
                    </a:moveTo>
                    <a:lnTo>
                      <a:pt x="95" y="321"/>
                    </a:lnTo>
                    <a:lnTo>
                      <a:pt x="95" y="381"/>
                    </a:lnTo>
                    <a:lnTo>
                      <a:pt x="36" y="381"/>
                    </a:lnTo>
                    <a:lnTo>
                      <a:pt x="36" y="321"/>
                    </a:lnTo>
                    <a:close/>
                    <a:moveTo>
                      <a:pt x="36" y="499"/>
                    </a:moveTo>
                    <a:lnTo>
                      <a:pt x="95" y="499"/>
                    </a:lnTo>
                    <a:lnTo>
                      <a:pt x="95" y="558"/>
                    </a:lnTo>
                    <a:lnTo>
                      <a:pt x="36" y="558"/>
                    </a:lnTo>
                    <a:lnTo>
                      <a:pt x="36" y="499"/>
                    </a:lnTo>
                    <a:close/>
                    <a:moveTo>
                      <a:pt x="405" y="225"/>
                    </a:moveTo>
                    <a:lnTo>
                      <a:pt x="405" y="154"/>
                    </a:lnTo>
                    <a:lnTo>
                      <a:pt x="372" y="154"/>
                    </a:lnTo>
                    <a:lnTo>
                      <a:pt x="372" y="85"/>
                    </a:lnTo>
                    <a:lnTo>
                      <a:pt x="349" y="85"/>
                    </a:lnTo>
                    <a:lnTo>
                      <a:pt x="349" y="21"/>
                    </a:lnTo>
                    <a:lnTo>
                      <a:pt x="330" y="21"/>
                    </a:lnTo>
                    <a:lnTo>
                      <a:pt x="330" y="85"/>
                    </a:lnTo>
                    <a:lnTo>
                      <a:pt x="307" y="85"/>
                    </a:lnTo>
                    <a:lnTo>
                      <a:pt x="307" y="154"/>
                    </a:lnTo>
                    <a:lnTo>
                      <a:pt x="275" y="154"/>
                    </a:lnTo>
                    <a:lnTo>
                      <a:pt x="275" y="225"/>
                    </a:lnTo>
                    <a:lnTo>
                      <a:pt x="249" y="225"/>
                    </a:lnTo>
                    <a:lnTo>
                      <a:pt x="249" y="688"/>
                    </a:lnTo>
                    <a:lnTo>
                      <a:pt x="431" y="688"/>
                    </a:lnTo>
                    <a:lnTo>
                      <a:pt x="431" y="225"/>
                    </a:lnTo>
                    <a:lnTo>
                      <a:pt x="405" y="225"/>
                    </a:lnTo>
                    <a:close/>
                    <a:moveTo>
                      <a:pt x="338" y="503"/>
                    </a:moveTo>
                    <a:lnTo>
                      <a:pt x="279" y="503"/>
                    </a:lnTo>
                    <a:lnTo>
                      <a:pt x="279" y="444"/>
                    </a:lnTo>
                    <a:lnTo>
                      <a:pt x="338" y="444"/>
                    </a:lnTo>
                    <a:lnTo>
                      <a:pt x="338" y="503"/>
                    </a:lnTo>
                    <a:close/>
                    <a:moveTo>
                      <a:pt x="338" y="322"/>
                    </a:moveTo>
                    <a:lnTo>
                      <a:pt x="279" y="322"/>
                    </a:lnTo>
                    <a:lnTo>
                      <a:pt x="279" y="263"/>
                    </a:lnTo>
                    <a:lnTo>
                      <a:pt x="338" y="263"/>
                    </a:lnTo>
                    <a:lnTo>
                      <a:pt x="338" y="322"/>
                    </a:lnTo>
                    <a:close/>
                    <a:moveTo>
                      <a:pt x="407" y="412"/>
                    </a:moveTo>
                    <a:lnTo>
                      <a:pt x="348" y="412"/>
                    </a:lnTo>
                    <a:lnTo>
                      <a:pt x="348" y="353"/>
                    </a:lnTo>
                    <a:lnTo>
                      <a:pt x="407" y="353"/>
                    </a:lnTo>
                    <a:lnTo>
                      <a:pt x="407" y="412"/>
                    </a:lnTo>
                    <a:close/>
                  </a:path>
                </a:pathLst>
              </a:custGeom>
              <a:solidFill>
                <a:schemeClr val="bg1">
                  <a:lumMod val="85000"/>
                </a:schemeClr>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8" name="Rectangle 15"/>
              <p:cNvSpPr>
                <a:spLocks noChangeArrowheads="1"/>
              </p:cNvSpPr>
              <p:nvPr/>
            </p:nvSpPr>
            <p:spPr bwMode="auto">
              <a:xfrm>
                <a:off x="10913010" y="6299857"/>
                <a:ext cx="867336" cy="184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defRPr/>
                </a:pPr>
                <a:r>
                  <a:rPr lang="en-US" altLang="en-US" sz="1200" kern="0">
                    <a:latin typeface="Segoe UI"/>
                  </a:rPr>
                  <a:t>On-premises</a:t>
                </a:r>
              </a:p>
            </p:txBody>
          </p:sp>
          <p:sp>
            <p:nvSpPr>
              <p:cNvPr id="19" name="Rectangle 16"/>
              <p:cNvSpPr>
                <a:spLocks noChangeArrowheads="1"/>
              </p:cNvSpPr>
              <p:nvPr/>
            </p:nvSpPr>
            <p:spPr bwMode="auto">
              <a:xfrm>
                <a:off x="11158936" y="6531222"/>
                <a:ext cx="3754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defRPr/>
                </a:pPr>
                <a:r>
                  <a:rPr lang="en-US" altLang="en-US" sz="1200" kern="0">
                    <a:latin typeface="Segoe UI"/>
                  </a:rPr>
                  <a:t>Site 5</a:t>
                </a:r>
              </a:p>
            </p:txBody>
          </p:sp>
          <p:grpSp>
            <p:nvGrpSpPr>
              <p:cNvPr id="110" name="Group 109"/>
              <p:cNvGrpSpPr/>
              <p:nvPr/>
            </p:nvGrpSpPr>
            <p:grpSpPr>
              <a:xfrm>
                <a:off x="10948497" y="4703798"/>
                <a:ext cx="796365" cy="184666"/>
                <a:chOff x="10876162" y="4703798"/>
                <a:chExt cx="796365" cy="184666"/>
              </a:xfrm>
            </p:grpSpPr>
            <p:sp>
              <p:nvSpPr>
                <p:cNvPr id="95" name="Rectangle 92"/>
                <p:cNvSpPr>
                  <a:spLocks noChangeArrowheads="1"/>
                </p:cNvSpPr>
                <p:nvPr/>
              </p:nvSpPr>
              <p:spPr bwMode="auto">
                <a:xfrm>
                  <a:off x="10876162" y="4703798"/>
                  <a:ext cx="3382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09">
                    <a:defRPr/>
                  </a:pPr>
                  <a:r>
                    <a:rPr lang="en-US" altLang="en-US" sz="1200" kern="0">
                      <a:latin typeface="Segoe UI"/>
                    </a:rPr>
                    <a:t>ASN</a:t>
                  </a:r>
                  <a:r>
                    <a:rPr lang="en-US" altLang="en-US" sz="1200" kern="0">
                      <a:gradFill>
                        <a:gsLst>
                          <a:gs pos="5439">
                            <a:srgbClr val="F8F8F8"/>
                          </a:gs>
                          <a:gs pos="10000">
                            <a:srgbClr val="F8F8F8"/>
                          </a:gs>
                        </a:gsLst>
                        <a:lin ang="5400000" scaled="0"/>
                      </a:gradFill>
                      <a:latin typeface="Segoe UI"/>
                    </a:rPr>
                    <a:t> </a:t>
                  </a:r>
                </a:p>
              </p:txBody>
            </p:sp>
            <p:sp>
              <p:nvSpPr>
                <p:cNvPr id="96" name="Rectangle 93"/>
                <p:cNvSpPr>
                  <a:spLocks noChangeArrowheads="1"/>
                </p:cNvSpPr>
                <p:nvPr/>
              </p:nvSpPr>
              <p:spPr bwMode="auto">
                <a:xfrm>
                  <a:off x="11255746" y="4703798"/>
                  <a:ext cx="41678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09">
                    <a:defRPr/>
                  </a:pPr>
                  <a:r>
                    <a:rPr lang="en-US" altLang="en-US" sz="1200" kern="0">
                      <a:latin typeface="Segoe UI"/>
                    </a:rPr>
                    <a:t>65050</a:t>
                  </a:r>
                </a:p>
              </p:txBody>
            </p:sp>
          </p:grpSp>
        </p:grpSp>
        <p:sp>
          <p:nvSpPr>
            <p:cNvPr id="33" name="Freeform 30"/>
            <p:cNvSpPr>
              <a:spLocks/>
            </p:cNvSpPr>
            <p:nvPr/>
          </p:nvSpPr>
          <p:spPr bwMode="auto">
            <a:xfrm>
              <a:off x="1476736" y="5891926"/>
              <a:ext cx="151833" cy="151833"/>
            </a:xfrm>
            <a:custGeom>
              <a:avLst/>
              <a:gdLst>
                <a:gd name="T0" fmla="*/ 0 w 151"/>
                <a:gd name="T1" fmla="*/ 73 h 150"/>
                <a:gd name="T2" fmla="*/ 151 w 151"/>
                <a:gd name="T3" fmla="*/ 0 h 150"/>
                <a:gd name="T4" fmla="*/ 150 w 151"/>
                <a:gd name="T5" fmla="*/ 150 h 150"/>
                <a:gd name="T6" fmla="*/ 0 w 151"/>
                <a:gd name="T7" fmla="*/ 73 h 150"/>
              </a:gdLst>
              <a:ahLst/>
              <a:cxnLst>
                <a:cxn ang="0">
                  <a:pos x="T0" y="T1"/>
                </a:cxn>
                <a:cxn ang="0">
                  <a:pos x="T2" y="T3"/>
                </a:cxn>
                <a:cxn ang="0">
                  <a:pos x="T4" y="T5"/>
                </a:cxn>
                <a:cxn ang="0">
                  <a:pos x="T6" y="T7"/>
                </a:cxn>
              </a:cxnLst>
              <a:rect l="0" t="0" r="r" b="b"/>
              <a:pathLst>
                <a:path w="151" h="150">
                  <a:moveTo>
                    <a:pt x="0" y="73"/>
                  </a:moveTo>
                  <a:lnTo>
                    <a:pt x="151" y="0"/>
                  </a:lnTo>
                  <a:cubicBezTo>
                    <a:pt x="127" y="47"/>
                    <a:pt x="127" y="102"/>
                    <a:pt x="150" y="150"/>
                  </a:cubicBezTo>
                  <a:lnTo>
                    <a:pt x="0" y="73"/>
                  </a:lnTo>
                  <a:close/>
                </a:path>
              </a:pathLst>
            </a:custGeom>
            <a:solidFill>
              <a:srgbClr val="FF8C00"/>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grpSp>
          <p:nvGrpSpPr>
            <p:cNvPr id="148" name="Group 147"/>
            <p:cNvGrpSpPr/>
            <p:nvPr/>
          </p:nvGrpSpPr>
          <p:grpSpPr>
            <a:xfrm>
              <a:off x="4983954" y="3453991"/>
              <a:ext cx="360676" cy="369449"/>
              <a:chOff x="4972842" y="3427675"/>
              <a:chExt cx="360676" cy="369449"/>
            </a:xfrm>
          </p:grpSpPr>
          <p:sp>
            <p:nvSpPr>
              <p:cNvPr id="99" name="Rectangle 96"/>
              <p:cNvSpPr>
                <a:spLocks noChangeArrowheads="1"/>
              </p:cNvSpPr>
              <p:nvPr/>
            </p:nvSpPr>
            <p:spPr bwMode="auto">
              <a:xfrm>
                <a:off x="5039720" y="3427675"/>
                <a:ext cx="25968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09">
                  <a:defRPr/>
                </a:pPr>
                <a:r>
                  <a:rPr lang="en-US" altLang="en-US" sz="1050" kern="0">
                    <a:latin typeface="Segoe UI"/>
                  </a:rPr>
                  <a:t>ASN</a:t>
                </a:r>
              </a:p>
            </p:txBody>
          </p:sp>
          <p:sp>
            <p:nvSpPr>
              <p:cNvPr id="100" name="Rectangle 97"/>
              <p:cNvSpPr>
                <a:spLocks noChangeArrowheads="1"/>
              </p:cNvSpPr>
              <p:nvPr/>
            </p:nvSpPr>
            <p:spPr bwMode="auto">
              <a:xfrm>
                <a:off x="4972842" y="3635541"/>
                <a:ext cx="36067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09">
                  <a:defRPr/>
                </a:pPr>
                <a:r>
                  <a:rPr lang="en-US" altLang="en-US" sz="1050" kern="0">
                    <a:gradFill>
                      <a:gsLst>
                        <a:gs pos="5439">
                          <a:srgbClr val="F8F8F8"/>
                        </a:gs>
                        <a:gs pos="10000">
                          <a:srgbClr val="F8F8F8"/>
                        </a:gs>
                      </a:gsLst>
                      <a:lin ang="5400000" scaled="0"/>
                    </a:gradFill>
                    <a:latin typeface="Segoe UI"/>
                  </a:rPr>
                  <a:t>65030</a:t>
                </a:r>
              </a:p>
            </p:txBody>
          </p:sp>
        </p:grpSp>
        <p:grpSp>
          <p:nvGrpSpPr>
            <p:cNvPr id="146" name="Group 145"/>
            <p:cNvGrpSpPr/>
            <p:nvPr/>
          </p:nvGrpSpPr>
          <p:grpSpPr>
            <a:xfrm>
              <a:off x="4059181" y="6339536"/>
              <a:ext cx="734443" cy="153888"/>
              <a:chOff x="4228159" y="6113680"/>
              <a:chExt cx="734443" cy="153888"/>
            </a:xfrm>
          </p:grpSpPr>
          <p:sp>
            <p:nvSpPr>
              <p:cNvPr id="101" name="Rectangle 98"/>
              <p:cNvSpPr>
                <a:spLocks noChangeArrowheads="1"/>
              </p:cNvSpPr>
              <p:nvPr/>
            </p:nvSpPr>
            <p:spPr bwMode="auto">
              <a:xfrm>
                <a:off x="4228159" y="6113680"/>
                <a:ext cx="2837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defRPr/>
                </a:pPr>
                <a:r>
                  <a:rPr lang="en-US" altLang="en-US" sz="1000" kern="0">
                    <a:latin typeface="Segoe UI"/>
                  </a:rPr>
                  <a:t>ASN</a:t>
                </a:r>
                <a:r>
                  <a:rPr lang="en-US" altLang="en-US" sz="1000" kern="0">
                    <a:gradFill>
                      <a:gsLst>
                        <a:gs pos="5439">
                          <a:srgbClr val="F8F8F8"/>
                        </a:gs>
                        <a:gs pos="10000">
                          <a:srgbClr val="F8F8F8"/>
                        </a:gs>
                      </a:gsLst>
                      <a:lin ang="5400000" scaled="0"/>
                    </a:gradFill>
                    <a:latin typeface="Segoe UI"/>
                  </a:rPr>
                  <a:t> </a:t>
                </a:r>
              </a:p>
            </p:txBody>
          </p:sp>
          <p:sp>
            <p:nvSpPr>
              <p:cNvPr id="102" name="Rectangle 99"/>
              <p:cNvSpPr>
                <a:spLocks noChangeArrowheads="1"/>
              </p:cNvSpPr>
              <p:nvPr/>
            </p:nvSpPr>
            <p:spPr bwMode="auto">
              <a:xfrm>
                <a:off x="4617956" y="6113680"/>
                <a:ext cx="34464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defRPr/>
                </a:pPr>
                <a:r>
                  <a:rPr lang="en-US" altLang="en-US" sz="1000" kern="0">
                    <a:latin typeface="Segoe UI"/>
                  </a:rPr>
                  <a:t>65020</a:t>
                </a:r>
              </a:p>
            </p:txBody>
          </p:sp>
        </p:grpSp>
        <p:grpSp>
          <p:nvGrpSpPr>
            <p:cNvPr id="147" name="Group 146"/>
            <p:cNvGrpSpPr/>
            <p:nvPr/>
          </p:nvGrpSpPr>
          <p:grpSpPr>
            <a:xfrm>
              <a:off x="7830582" y="6341796"/>
              <a:ext cx="734443" cy="153888"/>
              <a:chOff x="7677851" y="6113680"/>
              <a:chExt cx="734443" cy="153888"/>
            </a:xfrm>
          </p:grpSpPr>
          <p:sp>
            <p:nvSpPr>
              <p:cNvPr id="103" name="Rectangle 100"/>
              <p:cNvSpPr>
                <a:spLocks noChangeArrowheads="1"/>
              </p:cNvSpPr>
              <p:nvPr/>
            </p:nvSpPr>
            <p:spPr bwMode="auto">
              <a:xfrm>
                <a:off x="7677851" y="6113680"/>
                <a:ext cx="283732"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defRPr/>
                </a:pPr>
                <a:r>
                  <a:rPr lang="en-US" altLang="en-US" sz="1000" kern="0">
                    <a:gradFill>
                      <a:gsLst>
                        <a:gs pos="5439">
                          <a:srgbClr val="F8F8F8"/>
                        </a:gs>
                        <a:gs pos="10000">
                          <a:srgbClr val="F8F8F8"/>
                        </a:gs>
                      </a:gsLst>
                      <a:lin ang="5400000" scaled="0"/>
                    </a:gradFill>
                    <a:latin typeface="Segoe UI"/>
                  </a:rPr>
                  <a:t>ASN </a:t>
                </a:r>
              </a:p>
            </p:txBody>
          </p:sp>
          <p:sp>
            <p:nvSpPr>
              <p:cNvPr id="104" name="Rectangle 101"/>
              <p:cNvSpPr>
                <a:spLocks noChangeArrowheads="1"/>
              </p:cNvSpPr>
              <p:nvPr/>
            </p:nvSpPr>
            <p:spPr bwMode="auto">
              <a:xfrm>
                <a:off x="8067648" y="6113680"/>
                <a:ext cx="34464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defRPr/>
                </a:pPr>
                <a:r>
                  <a:rPr lang="en-US" altLang="en-US" sz="1000" kern="0">
                    <a:gradFill>
                      <a:gsLst>
                        <a:gs pos="5439">
                          <a:srgbClr val="F8F8F8"/>
                        </a:gs>
                        <a:gs pos="10000">
                          <a:srgbClr val="F8F8F8"/>
                        </a:gs>
                      </a:gsLst>
                      <a:lin ang="5400000" scaled="0"/>
                    </a:gradFill>
                    <a:latin typeface="Segoe UI"/>
                  </a:rPr>
                  <a:t>65010</a:t>
                </a:r>
              </a:p>
            </p:txBody>
          </p:sp>
        </p:grpSp>
        <p:grpSp>
          <p:nvGrpSpPr>
            <p:cNvPr id="115" name="Group 114"/>
            <p:cNvGrpSpPr/>
            <p:nvPr/>
          </p:nvGrpSpPr>
          <p:grpSpPr>
            <a:xfrm>
              <a:off x="1829414" y="5614280"/>
              <a:ext cx="1366687" cy="459475"/>
              <a:chOff x="1918584" y="5415484"/>
              <a:chExt cx="1366687" cy="459475"/>
            </a:xfrm>
          </p:grpSpPr>
          <p:sp>
            <p:nvSpPr>
              <p:cNvPr id="35" name="Rectangle 32"/>
              <p:cNvSpPr>
                <a:spLocks noChangeArrowheads="1"/>
              </p:cNvSpPr>
              <p:nvPr/>
            </p:nvSpPr>
            <p:spPr bwMode="auto">
              <a:xfrm>
                <a:off x="1918584" y="5415484"/>
                <a:ext cx="13666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defRPr/>
                </a:pPr>
                <a:r>
                  <a:rPr lang="en-US" altLang="en-US" sz="1200" kern="0">
                    <a:gradFill>
                      <a:gsLst>
                        <a:gs pos="5439">
                          <a:srgbClr val="FFB900"/>
                        </a:gs>
                        <a:gs pos="10000">
                          <a:srgbClr val="FFB900"/>
                        </a:gs>
                      </a:gsLst>
                      <a:lin ang="5400000" scaled="0"/>
                    </a:gradFill>
                    <a:latin typeface="Segoe UI"/>
                  </a:rPr>
                  <a:t>BGP</a:t>
                </a:r>
              </a:p>
            </p:txBody>
          </p:sp>
          <p:grpSp>
            <p:nvGrpSpPr>
              <p:cNvPr id="112" name="Group 111"/>
              <p:cNvGrpSpPr/>
              <p:nvPr/>
            </p:nvGrpSpPr>
            <p:grpSpPr>
              <a:xfrm>
                <a:off x="1918584" y="5653903"/>
                <a:ext cx="1366687" cy="221056"/>
                <a:chOff x="3713163" y="1598613"/>
                <a:chExt cx="1236663" cy="200025"/>
              </a:xfrm>
            </p:grpSpPr>
            <p:sp>
              <p:nvSpPr>
                <p:cNvPr id="113"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14"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grpSp>
        </p:grpSp>
        <p:grpSp>
          <p:nvGrpSpPr>
            <p:cNvPr id="116" name="Group 115"/>
            <p:cNvGrpSpPr/>
            <p:nvPr/>
          </p:nvGrpSpPr>
          <p:grpSpPr>
            <a:xfrm rot="18947525">
              <a:off x="4760291" y="4382291"/>
              <a:ext cx="1062724" cy="459475"/>
              <a:chOff x="1918582" y="5415484"/>
              <a:chExt cx="1062724" cy="459475"/>
            </a:xfrm>
          </p:grpSpPr>
          <p:sp>
            <p:nvSpPr>
              <p:cNvPr id="117" name="Rectangle 32"/>
              <p:cNvSpPr>
                <a:spLocks noChangeArrowheads="1"/>
              </p:cNvSpPr>
              <p:nvPr/>
            </p:nvSpPr>
            <p:spPr bwMode="auto">
              <a:xfrm>
                <a:off x="1918585" y="5415484"/>
                <a:ext cx="104061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defRPr/>
                </a:pPr>
                <a:r>
                  <a:rPr lang="en-US" altLang="en-US" sz="1200" kern="0">
                    <a:gradFill>
                      <a:gsLst>
                        <a:gs pos="5439">
                          <a:srgbClr val="FFB900"/>
                        </a:gs>
                        <a:gs pos="10000">
                          <a:srgbClr val="FFB900"/>
                        </a:gs>
                      </a:gsLst>
                      <a:lin ang="5400000" scaled="0"/>
                    </a:gradFill>
                    <a:latin typeface="Segoe UI"/>
                  </a:rPr>
                  <a:t>BGP</a:t>
                </a:r>
              </a:p>
            </p:txBody>
          </p:sp>
          <p:grpSp>
            <p:nvGrpSpPr>
              <p:cNvPr id="118" name="Group 117"/>
              <p:cNvGrpSpPr/>
              <p:nvPr/>
            </p:nvGrpSpPr>
            <p:grpSpPr>
              <a:xfrm>
                <a:off x="1918582" y="5653902"/>
                <a:ext cx="1062724" cy="221057"/>
                <a:chOff x="3713163" y="1598613"/>
                <a:chExt cx="961619" cy="200026"/>
              </a:xfrm>
            </p:grpSpPr>
            <p:sp>
              <p:nvSpPr>
                <p:cNvPr id="119" name="Freeform 5"/>
                <p:cNvSpPr>
                  <a:spLocks/>
                </p:cNvSpPr>
                <p:nvPr/>
              </p:nvSpPr>
              <p:spPr bwMode="auto">
                <a:xfrm>
                  <a:off x="3878264" y="1598614"/>
                  <a:ext cx="796518"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20"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grpSp>
        </p:grpSp>
        <p:grpSp>
          <p:nvGrpSpPr>
            <p:cNvPr id="121" name="Group 120"/>
            <p:cNvGrpSpPr/>
            <p:nvPr/>
          </p:nvGrpSpPr>
          <p:grpSpPr>
            <a:xfrm rot="2760175">
              <a:off x="6637475" y="4468030"/>
              <a:ext cx="1062724" cy="459475"/>
              <a:chOff x="1918582" y="5415484"/>
              <a:chExt cx="1062724" cy="459475"/>
            </a:xfrm>
          </p:grpSpPr>
          <p:sp>
            <p:nvSpPr>
              <p:cNvPr id="122" name="Rectangle 32"/>
              <p:cNvSpPr>
                <a:spLocks noChangeArrowheads="1"/>
              </p:cNvSpPr>
              <p:nvPr/>
            </p:nvSpPr>
            <p:spPr bwMode="auto">
              <a:xfrm>
                <a:off x="1918585" y="5415484"/>
                <a:ext cx="104061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defRPr/>
                </a:pPr>
                <a:r>
                  <a:rPr lang="en-US" altLang="en-US" sz="1200" kern="0">
                    <a:gradFill>
                      <a:gsLst>
                        <a:gs pos="5439">
                          <a:srgbClr val="FFB900"/>
                        </a:gs>
                        <a:gs pos="10000">
                          <a:srgbClr val="FFB900"/>
                        </a:gs>
                      </a:gsLst>
                      <a:lin ang="5400000" scaled="0"/>
                    </a:gradFill>
                    <a:latin typeface="Segoe UI"/>
                  </a:rPr>
                  <a:t>BGP</a:t>
                </a:r>
              </a:p>
            </p:txBody>
          </p:sp>
          <p:grpSp>
            <p:nvGrpSpPr>
              <p:cNvPr id="123" name="Group 122"/>
              <p:cNvGrpSpPr/>
              <p:nvPr/>
            </p:nvGrpSpPr>
            <p:grpSpPr>
              <a:xfrm>
                <a:off x="1918582" y="5653902"/>
                <a:ext cx="1062724" cy="221057"/>
                <a:chOff x="3713163" y="1598613"/>
                <a:chExt cx="961619" cy="200026"/>
              </a:xfrm>
            </p:grpSpPr>
            <p:sp>
              <p:nvSpPr>
                <p:cNvPr id="124" name="Freeform 5"/>
                <p:cNvSpPr>
                  <a:spLocks/>
                </p:cNvSpPr>
                <p:nvPr/>
              </p:nvSpPr>
              <p:spPr bwMode="auto">
                <a:xfrm>
                  <a:off x="3878264" y="1598614"/>
                  <a:ext cx="796518"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25"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grpSp>
        </p:grpSp>
        <p:grpSp>
          <p:nvGrpSpPr>
            <p:cNvPr id="126" name="Group 125"/>
            <p:cNvGrpSpPr/>
            <p:nvPr/>
          </p:nvGrpSpPr>
          <p:grpSpPr>
            <a:xfrm>
              <a:off x="5576189" y="5614280"/>
              <a:ext cx="1366687" cy="459475"/>
              <a:chOff x="1918584" y="5415484"/>
              <a:chExt cx="1366687" cy="459475"/>
            </a:xfrm>
          </p:grpSpPr>
          <p:sp>
            <p:nvSpPr>
              <p:cNvPr id="127" name="Rectangle 32"/>
              <p:cNvSpPr>
                <a:spLocks noChangeArrowheads="1"/>
              </p:cNvSpPr>
              <p:nvPr/>
            </p:nvSpPr>
            <p:spPr bwMode="auto">
              <a:xfrm>
                <a:off x="1918584" y="5415484"/>
                <a:ext cx="13666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defRPr/>
                </a:pPr>
                <a:r>
                  <a:rPr lang="en-US" altLang="en-US" sz="1200" kern="0">
                    <a:gradFill>
                      <a:gsLst>
                        <a:gs pos="5439">
                          <a:srgbClr val="FFB900"/>
                        </a:gs>
                        <a:gs pos="10000">
                          <a:srgbClr val="FFB900"/>
                        </a:gs>
                      </a:gsLst>
                      <a:lin ang="5400000" scaled="0"/>
                    </a:gradFill>
                    <a:latin typeface="Segoe UI"/>
                  </a:rPr>
                  <a:t>BGP</a:t>
                </a:r>
              </a:p>
            </p:txBody>
          </p:sp>
          <p:grpSp>
            <p:nvGrpSpPr>
              <p:cNvPr id="128" name="Group 127"/>
              <p:cNvGrpSpPr/>
              <p:nvPr/>
            </p:nvGrpSpPr>
            <p:grpSpPr>
              <a:xfrm>
                <a:off x="1918584" y="5653903"/>
                <a:ext cx="1366687" cy="221056"/>
                <a:chOff x="3713163" y="1598613"/>
                <a:chExt cx="1236663" cy="200025"/>
              </a:xfrm>
            </p:grpSpPr>
            <p:sp>
              <p:nvSpPr>
                <p:cNvPr id="129"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30"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grpSp>
        </p:grpSp>
        <p:grpSp>
          <p:nvGrpSpPr>
            <p:cNvPr id="131" name="Group 130"/>
            <p:cNvGrpSpPr/>
            <p:nvPr/>
          </p:nvGrpSpPr>
          <p:grpSpPr>
            <a:xfrm>
              <a:off x="9322964" y="5614280"/>
              <a:ext cx="1366687" cy="459475"/>
              <a:chOff x="1918584" y="5415484"/>
              <a:chExt cx="1366687" cy="459475"/>
            </a:xfrm>
          </p:grpSpPr>
          <p:sp>
            <p:nvSpPr>
              <p:cNvPr id="132" name="Rectangle 32"/>
              <p:cNvSpPr>
                <a:spLocks noChangeArrowheads="1"/>
              </p:cNvSpPr>
              <p:nvPr/>
            </p:nvSpPr>
            <p:spPr bwMode="auto">
              <a:xfrm>
                <a:off x="1918584" y="5415484"/>
                <a:ext cx="13666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defRPr/>
                </a:pPr>
                <a:r>
                  <a:rPr lang="en-US" altLang="en-US" sz="1200" kern="0">
                    <a:gradFill>
                      <a:gsLst>
                        <a:gs pos="5439">
                          <a:srgbClr val="FFB900"/>
                        </a:gs>
                        <a:gs pos="10000">
                          <a:srgbClr val="FFB900"/>
                        </a:gs>
                      </a:gsLst>
                      <a:lin ang="5400000" scaled="0"/>
                    </a:gradFill>
                    <a:latin typeface="Segoe UI"/>
                  </a:rPr>
                  <a:t>BGP</a:t>
                </a:r>
              </a:p>
            </p:txBody>
          </p:sp>
          <p:grpSp>
            <p:nvGrpSpPr>
              <p:cNvPr id="133" name="Group 132"/>
              <p:cNvGrpSpPr/>
              <p:nvPr/>
            </p:nvGrpSpPr>
            <p:grpSpPr>
              <a:xfrm>
                <a:off x="1918584" y="5653903"/>
                <a:ext cx="1366687" cy="221056"/>
                <a:chOff x="3713163" y="1598613"/>
                <a:chExt cx="1236663" cy="200025"/>
              </a:xfrm>
            </p:grpSpPr>
            <p:sp>
              <p:nvSpPr>
                <p:cNvPr id="134"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35"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grpSp>
        </p:grpSp>
        <p:grpSp>
          <p:nvGrpSpPr>
            <p:cNvPr id="137" name="Group 136"/>
            <p:cNvGrpSpPr/>
            <p:nvPr/>
          </p:nvGrpSpPr>
          <p:grpSpPr>
            <a:xfrm>
              <a:off x="5411672" y="3103208"/>
              <a:ext cx="1554485" cy="974265"/>
              <a:chOff x="3756366" y="5128570"/>
              <a:chExt cx="1554485" cy="974265"/>
            </a:xfrm>
          </p:grpSpPr>
          <p:sp>
            <p:nvSpPr>
              <p:cNvPr id="138" name="Freeform 20"/>
              <p:cNvSpPr>
                <a:spLocks/>
              </p:cNvSpPr>
              <p:nvPr/>
            </p:nvSpPr>
            <p:spPr bwMode="auto">
              <a:xfrm>
                <a:off x="3756366" y="5128570"/>
                <a:ext cx="1554485" cy="974265"/>
              </a:xfrm>
              <a:custGeom>
                <a:avLst/>
                <a:gdLst>
                  <a:gd name="T0" fmla="*/ 1536 w 1536"/>
                  <a:gd name="T1" fmla="*/ 781 h 960"/>
                  <a:gd name="T2" fmla="*/ 1359 w 1536"/>
                  <a:gd name="T3" fmla="*/ 602 h 960"/>
                  <a:gd name="T4" fmla="*/ 1337 w 1536"/>
                  <a:gd name="T5" fmla="*/ 604 h 960"/>
                  <a:gd name="T6" fmla="*/ 1354 w 1536"/>
                  <a:gd name="T7" fmla="*/ 478 h 960"/>
                  <a:gd name="T8" fmla="*/ 880 w 1536"/>
                  <a:gd name="T9" fmla="*/ 0 h 960"/>
                  <a:gd name="T10" fmla="*/ 430 w 1536"/>
                  <a:gd name="T11" fmla="*/ 326 h 960"/>
                  <a:gd name="T12" fmla="*/ 325 w 1536"/>
                  <a:gd name="T13" fmla="*/ 308 h 960"/>
                  <a:gd name="T14" fmla="*/ 0 w 1536"/>
                  <a:gd name="T15" fmla="*/ 634 h 960"/>
                  <a:gd name="T16" fmla="*/ 325 w 1536"/>
                  <a:gd name="T17" fmla="*/ 960 h 960"/>
                  <a:gd name="T18" fmla="*/ 325 w 1536"/>
                  <a:gd name="T19" fmla="*/ 960 h 960"/>
                  <a:gd name="T20" fmla="*/ 325 w 1536"/>
                  <a:gd name="T21" fmla="*/ 960 h 960"/>
                  <a:gd name="T22" fmla="*/ 1373 w 1536"/>
                  <a:gd name="T23" fmla="*/ 960 h 960"/>
                  <a:gd name="T24" fmla="*/ 1373 w 1536"/>
                  <a:gd name="T25" fmla="*/ 960 h 960"/>
                  <a:gd name="T26" fmla="*/ 1536 w 1536"/>
                  <a:gd name="T27" fmla="*/ 78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6" h="960">
                    <a:moveTo>
                      <a:pt x="1536" y="781"/>
                    </a:moveTo>
                    <a:cubicBezTo>
                      <a:pt x="1536" y="683"/>
                      <a:pt x="1457" y="602"/>
                      <a:pt x="1359" y="602"/>
                    </a:cubicBezTo>
                    <a:cubicBezTo>
                      <a:pt x="1351" y="602"/>
                      <a:pt x="1344" y="603"/>
                      <a:pt x="1337" y="604"/>
                    </a:cubicBezTo>
                    <a:cubicBezTo>
                      <a:pt x="1348" y="564"/>
                      <a:pt x="1354" y="521"/>
                      <a:pt x="1354" y="478"/>
                    </a:cubicBezTo>
                    <a:cubicBezTo>
                      <a:pt x="1354" y="214"/>
                      <a:pt x="1142" y="0"/>
                      <a:pt x="880" y="0"/>
                    </a:cubicBezTo>
                    <a:cubicBezTo>
                      <a:pt x="671" y="0"/>
                      <a:pt x="493" y="137"/>
                      <a:pt x="430" y="326"/>
                    </a:cubicBezTo>
                    <a:cubicBezTo>
                      <a:pt x="397" y="314"/>
                      <a:pt x="362" y="308"/>
                      <a:pt x="325" y="308"/>
                    </a:cubicBezTo>
                    <a:cubicBezTo>
                      <a:pt x="146" y="308"/>
                      <a:pt x="0" y="454"/>
                      <a:pt x="0" y="634"/>
                    </a:cubicBezTo>
                    <a:cubicBezTo>
                      <a:pt x="0" y="814"/>
                      <a:pt x="146" y="960"/>
                      <a:pt x="325" y="960"/>
                    </a:cubicBezTo>
                    <a:cubicBezTo>
                      <a:pt x="325" y="960"/>
                      <a:pt x="325" y="960"/>
                      <a:pt x="325" y="960"/>
                    </a:cubicBezTo>
                    <a:lnTo>
                      <a:pt x="325" y="960"/>
                    </a:lnTo>
                    <a:lnTo>
                      <a:pt x="1373" y="960"/>
                    </a:lnTo>
                    <a:lnTo>
                      <a:pt x="1373" y="960"/>
                    </a:lnTo>
                    <a:cubicBezTo>
                      <a:pt x="1464" y="952"/>
                      <a:pt x="1536" y="875"/>
                      <a:pt x="1536" y="781"/>
                    </a:cubicBezTo>
                    <a:close/>
                  </a:path>
                </a:pathLst>
              </a:custGeom>
              <a:solidFill>
                <a:schemeClr val="accent2"/>
              </a:solidFill>
              <a:ln w="14288" cap="flat">
                <a:noFill/>
                <a:prstDash val="solid"/>
                <a:miter lim="800000"/>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39" name="Rectangle 77"/>
              <p:cNvSpPr>
                <a:spLocks noChangeArrowheads="1"/>
              </p:cNvSpPr>
              <p:nvPr/>
            </p:nvSpPr>
            <p:spPr bwMode="auto">
              <a:xfrm>
                <a:off x="3965137" y="5540998"/>
                <a:ext cx="11369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defRPr/>
                </a:pPr>
                <a:r>
                  <a:rPr lang="en-US" altLang="en-US" sz="1600" kern="0" err="1">
                    <a:gradFill>
                      <a:gsLst>
                        <a:gs pos="5439">
                          <a:srgbClr val="F8F8F8"/>
                        </a:gs>
                        <a:gs pos="10000">
                          <a:srgbClr val="F8F8F8"/>
                        </a:gs>
                      </a:gsLst>
                      <a:lin ang="5400000" scaled="0"/>
                    </a:gradFill>
                    <a:latin typeface="Segoe UI"/>
                  </a:rPr>
                  <a:t>VNet</a:t>
                </a:r>
                <a:r>
                  <a:rPr lang="en-US" altLang="en-US" sz="1600" kern="0">
                    <a:gradFill>
                      <a:gsLst>
                        <a:gs pos="5439">
                          <a:srgbClr val="F8F8F8"/>
                        </a:gs>
                        <a:gs pos="10000">
                          <a:srgbClr val="F8F8F8"/>
                        </a:gs>
                      </a:gsLst>
                      <a:lin ang="5400000" scaled="0"/>
                    </a:gradFill>
                    <a:latin typeface="Segoe UI"/>
                  </a:rPr>
                  <a:t> 3</a:t>
                </a:r>
              </a:p>
            </p:txBody>
          </p:sp>
          <p:sp>
            <p:nvSpPr>
              <p:cNvPr id="140" name="Rectangle 79"/>
              <p:cNvSpPr>
                <a:spLocks noChangeArrowheads="1"/>
              </p:cNvSpPr>
              <p:nvPr/>
            </p:nvSpPr>
            <p:spPr bwMode="auto">
              <a:xfrm>
                <a:off x="3949959" y="5891053"/>
                <a:ext cx="11672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defRPr/>
                </a:pPr>
                <a:r>
                  <a:rPr lang="en-US" altLang="en-US" sz="1200" kern="0">
                    <a:gradFill>
                      <a:gsLst>
                        <a:gs pos="5439">
                          <a:srgbClr val="F8F8F8"/>
                        </a:gs>
                        <a:gs pos="10000">
                          <a:srgbClr val="F8F8F8"/>
                        </a:gs>
                      </a:gsLst>
                      <a:lin ang="5400000" scaled="0"/>
                    </a:gradFill>
                    <a:latin typeface="Segoe UI"/>
                  </a:rPr>
                  <a:t>Central US</a:t>
                </a:r>
              </a:p>
            </p:txBody>
          </p:sp>
        </p:grpSp>
        <p:grpSp>
          <p:nvGrpSpPr>
            <p:cNvPr id="141" name="Group 140"/>
            <p:cNvGrpSpPr/>
            <p:nvPr/>
          </p:nvGrpSpPr>
          <p:grpSpPr>
            <a:xfrm>
              <a:off x="7354773" y="5356885"/>
              <a:ext cx="1554485" cy="974265"/>
              <a:chOff x="3756366" y="5128570"/>
              <a:chExt cx="1554485" cy="974265"/>
            </a:xfrm>
          </p:grpSpPr>
          <p:sp>
            <p:nvSpPr>
              <p:cNvPr id="142" name="Freeform 20"/>
              <p:cNvSpPr>
                <a:spLocks/>
              </p:cNvSpPr>
              <p:nvPr/>
            </p:nvSpPr>
            <p:spPr bwMode="auto">
              <a:xfrm>
                <a:off x="3756366" y="5128570"/>
                <a:ext cx="1554485" cy="974265"/>
              </a:xfrm>
              <a:custGeom>
                <a:avLst/>
                <a:gdLst>
                  <a:gd name="T0" fmla="*/ 1536 w 1536"/>
                  <a:gd name="T1" fmla="*/ 781 h 960"/>
                  <a:gd name="T2" fmla="*/ 1359 w 1536"/>
                  <a:gd name="T3" fmla="*/ 602 h 960"/>
                  <a:gd name="T4" fmla="*/ 1337 w 1536"/>
                  <a:gd name="T5" fmla="*/ 604 h 960"/>
                  <a:gd name="T6" fmla="*/ 1354 w 1536"/>
                  <a:gd name="T7" fmla="*/ 478 h 960"/>
                  <a:gd name="T8" fmla="*/ 880 w 1536"/>
                  <a:gd name="T9" fmla="*/ 0 h 960"/>
                  <a:gd name="T10" fmla="*/ 430 w 1536"/>
                  <a:gd name="T11" fmla="*/ 326 h 960"/>
                  <a:gd name="T12" fmla="*/ 325 w 1536"/>
                  <a:gd name="T13" fmla="*/ 308 h 960"/>
                  <a:gd name="T14" fmla="*/ 0 w 1536"/>
                  <a:gd name="T15" fmla="*/ 634 h 960"/>
                  <a:gd name="T16" fmla="*/ 325 w 1536"/>
                  <a:gd name="T17" fmla="*/ 960 h 960"/>
                  <a:gd name="T18" fmla="*/ 325 w 1536"/>
                  <a:gd name="T19" fmla="*/ 960 h 960"/>
                  <a:gd name="T20" fmla="*/ 325 w 1536"/>
                  <a:gd name="T21" fmla="*/ 960 h 960"/>
                  <a:gd name="T22" fmla="*/ 1373 w 1536"/>
                  <a:gd name="T23" fmla="*/ 960 h 960"/>
                  <a:gd name="T24" fmla="*/ 1373 w 1536"/>
                  <a:gd name="T25" fmla="*/ 960 h 960"/>
                  <a:gd name="T26" fmla="*/ 1536 w 1536"/>
                  <a:gd name="T27" fmla="*/ 781 h 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36" h="960">
                    <a:moveTo>
                      <a:pt x="1536" y="781"/>
                    </a:moveTo>
                    <a:cubicBezTo>
                      <a:pt x="1536" y="683"/>
                      <a:pt x="1457" y="602"/>
                      <a:pt x="1359" y="602"/>
                    </a:cubicBezTo>
                    <a:cubicBezTo>
                      <a:pt x="1351" y="602"/>
                      <a:pt x="1344" y="603"/>
                      <a:pt x="1337" y="604"/>
                    </a:cubicBezTo>
                    <a:cubicBezTo>
                      <a:pt x="1348" y="564"/>
                      <a:pt x="1354" y="521"/>
                      <a:pt x="1354" y="478"/>
                    </a:cubicBezTo>
                    <a:cubicBezTo>
                      <a:pt x="1354" y="214"/>
                      <a:pt x="1142" y="0"/>
                      <a:pt x="880" y="0"/>
                    </a:cubicBezTo>
                    <a:cubicBezTo>
                      <a:pt x="671" y="0"/>
                      <a:pt x="493" y="137"/>
                      <a:pt x="430" y="326"/>
                    </a:cubicBezTo>
                    <a:cubicBezTo>
                      <a:pt x="397" y="314"/>
                      <a:pt x="362" y="308"/>
                      <a:pt x="325" y="308"/>
                    </a:cubicBezTo>
                    <a:cubicBezTo>
                      <a:pt x="146" y="308"/>
                      <a:pt x="0" y="454"/>
                      <a:pt x="0" y="634"/>
                    </a:cubicBezTo>
                    <a:cubicBezTo>
                      <a:pt x="0" y="814"/>
                      <a:pt x="146" y="960"/>
                      <a:pt x="325" y="960"/>
                    </a:cubicBezTo>
                    <a:cubicBezTo>
                      <a:pt x="325" y="960"/>
                      <a:pt x="325" y="960"/>
                      <a:pt x="325" y="960"/>
                    </a:cubicBezTo>
                    <a:lnTo>
                      <a:pt x="325" y="960"/>
                    </a:lnTo>
                    <a:lnTo>
                      <a:pt x="1373" y="960"/>
                    </a:lnTo>
                    <a:lnTo>
                      <a:pt x="1373" y="960"/>
                    </a:lnTo>
                    <a:cubicBezTo>
                      <a:pt x="1464" y="952"/>
                      <a:pt x="1536" y="875"/>
                      <a:pt x="1536" y="781"/>
                    </a:cubicBezTo>
                    <a:close/>
                  </a:path>
                </a:pathLst>
              </a:custGeom>
              <a:solidFill>
                <a:schemeClr val="accent2"/>
              </a:solidFill>
              <a:ln w="14288" cap="flat">
                <a:noFill/>
                <a:prstDash val="solid"/>
                <a:miter lim="800000"/>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43" name="Rectangle 77"/>
              <p:cNvSpPr>
                <a:spLocks noChangeArrowheads="1"/>
              </p:cNvSpPr>
              <p:nvPr/>
            </p:nvSpPr>
            <p:spPr bwMode="auto">
              <a:xfrm>
                <a:off x="3965137" y="5540998"/>
                <a:ext cx="113694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defRPr/>
                </a:pPr>
                <a:r>
                  <a:rPr lang="en-US" altLang="en-US" sz="1600" kern="0" err="1">
                    <a:gradFill>
                      <a:gsLst>
                        <a:gs pos="5439">
                          <a:srgbClr val="F8F8F8"/>
                        </a:gs>
                        <a:gs pos="10000">
                          <a:srgbClr val="F8F8F8"/>
                        </a:gs>
                      </a:gsLst>
                      <a:lin ang="5400000" scaled="0"/>
                    </a:gradFill>
                    <a:latin typeface="Segoe UI"/>
                  </a:rPr>
                  <a:t>VNet</a:t>
                </a:r>
                <a:r>
                  <a:rPr lang="en-US" altLang="en-US" sz="1600" kern="0">
                    <a:gradFill>
                      <a:gsLst>
                        <a:gs pos="5439">
                          <a:srgbClr val="F8F8F8"/>
                        </a:gs>
                        <a:gs pos="10000">
                          <a:srgbClr val="F8F8F8"/>
                        </a:gs>
                      </a:gsLst>
                      <a:lin ang="5400000" scaled="0"/>
                    </a:gradFill>
                    <a:latin typeface="Segoe UI"/>
                  </a:rPr>
                  <a:t> 1</a:t>
                </a:r>
              </a:p>
            </p:txBody>
          </p:sp>
          <p:sp>
            <p:nvSpPr>
              <p:cNvPr id="144" name="Rectangle 79"/>
              <p:cNvSpPr>
                <a:spLocks noChangeArrowheads="1"/>
              </p:cNvSpPr>
              <p:nvPr/>
            </p:nvSpPr>
            <p:spPr bwMode="auto">
              <a:xfrm>
                <a:off x="3949959" y="5891053"/>
                <a:ext cx="1167298"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defRPr/>
                </a:pPr>
                <a:r>
                  <a:rPr lang="en-US" altLang="en-US" sz="1200" kern="0">
                    <a:gradFill>
                      <a:gsLst>
                        <a:gs pos="5439">
                          <a:srgbClr val="F8F8F8"/>
                        </a:gs>
                        <a:gs pos="10000">
                          <a:srgbClr val="F8F8F8"/>
                        </a:gs>
                      </a:gsLst>
                      <a:lin ang="5400000" scaled="0"/>
                    </a:gradFill>
                    <a:latin typeface="Segoe UI"/>
                  </a:rPr>
                  <a:t>East US</a:t>
                </a:r>
              </a:p>
            </p:txBody>
          </p:sp>
        </p:grpSp>
        <p:grpSp>
          <p:nvGrpSpPr>
            <p:cNvPr id="150" name="Group 149"/>
            <p:cNvGrpSpPr/>
            <p:nvPr/>
          </p:nvGrpSpPr>
          <p:grpSpPr>
            <a:xfrm>
              <a:off x="443303" y="4837972"/>
              <a:ext cx="867336" cy="2012090"/>
              <a:chOff x="10913010" y="4703798"/>
              <a:chExt cx="867336" cy="2012090"/>
            </a:xfrm>
          </p:grpSpPr>
          <p:sp>
            <p:nvSpPr>
              <p:cNvPr id="151" name="Freeform 14"/>
              <p:cNvSpPr>
                <a:spLocks noEditPoints="1"/>
              </p:cNvSpPr>
              <p:nvPr/>
            </p:nvSpPr>
            <p:spPr bwMode="auto">
              <a:xfrm>
                <a:off x="10957154" y="4994812"/>
                <a:ext cx="779051" cy="1243588"/>
              </a:xfrm>
              <a:custGeom>
                <a:avLst/>
                <a:gdLst>
                  <a:gd name="T0" fmla="*/ 222 w 431"/>
                  <a:gd name="T1" fmla="*/ 688 h 688"/>
                  <a:gd name="T2" fmla="*/ 0 w 431"/>
                  <a:gd name="T3" fmla="*/ 0 h 688"/>
                  <a:gd name="T4" fmla="*/ 183 w 431"/>
                  <a:gd name="T5" fmla="*/ 290 h 688"/>
                  <a:gd name="T6" fmla="*/ 124 w 431"/>
                  <a:gd name="T7" fmla="*/ 231 h 688"/>
                  <a:gd name="T8" fmla="*/ 183 w 431"/>
                  <a:gd name="T9" fmla="*/ 290 h 688"/>
                  <a:gd name="T10" fmla="*/ 35 w 431"/>
                  <a:gd name="T11" fmla="*/ 143 h 688"/>
                  <a:gd name="T12" fmla="*/ 94 w 431"/>
                  <a:gd name="T13" fmla="*/ 202 h 688"/>
                  <a:gd name="T14" fmla="*/ 125 w 431"/>
                  <a:gd name="T15" fmla="*/ 202 h 688"/>
                  <a:gd name="T16" fmla="*/ 184 w 431"/>
                  <a:gd name="T17" fmla="*/ 143 h 688"/>
                  <a:gd name="T18" fmla="*/ 125 w 431"/>
                  <a:gd name="T19" fmla="*/ 202 h 688"/>
                  <a:gd name="T20" fmla="*/ 183 w 431"/>
                  <a:gd name="T21" fmla="*/ 54 h 688"/>
                  <a:gd name="T22" fmla="*/ 124 w 431"/>
                  <a:gd name="T23" fmla="*/ 113 h 688"/>
                  <a:gd name="T24" fmla="*/ 36 w 431"/>
                  <a:gd name="T25" fmla="*/ 54 h 688"/>
                  <a:gd name="T26" fmla="*/ 95 w 431"/>
                  <a:gd name="T27" fmla="*/ 113 h 688"/>
                  <a:gd name="T28" fmla="*/ 36 w 431"/>
                  <a:gd name="T29" fmla="*/ 54 h 688"/>
                  <a:gd name="T30" fmla="*/ 95 w 431"/>
                  <a:gd name="T31" fmla="*/ 231 h 688"/>
                  <a:gd name="T32" fmla="*/ 36 w 431"/>
                  <a:gd name="T33" fmla="*/ 290 h 688"/>
                  <a:gd name="T34" fmla="*/ 183 w 431"/>
                  <a:gd name="T35" fmla="*/ 558 h 688"/>
                  <a:gd name="T36" fmla="*/ 124 w 431"/>
                  <a:gd name="T37" fmla="*/ 499 h 688"/>
                  <a:gd name="T38" fmla="*/ 183 w 431"/>
                  <a:gd name="T39" fmla="*/ 558 h 688"/>
                  <a:gd name="T40" fmla="*/ 35 w 431"/>
                  <a:gd name="T41" fmla="*/ 410 h 688"/>
                  <a:gd name="T42" fmla="*/ 94 w 431"/>
                  <a:gd name="T43" fmla="*/ 469 h 688"/>
                  <a:gd name="T44" fmla="*/ 125 w 431"/>
                  <a:gd name="T45" fmla="*/ 469 h 688"/>
                  <a:gd name="T46" fmla="*/ 184 w 431"/>
                  <a:gd name="T47" fmla="*/ 410 h 688"/>
                  <a:gd name="T48" fmla="*/ 125 w 431"/>
                  <a:gd name="T49" fmla="*/ 469 h 688"/>
                  <a:gd name="T50" fmla="*/ 183 w 431"/>
                  <a:gd name="T51" fmla="*/ 321 h 688"/>
                  <a:gd name="T52" fmla="*/ 124 w 431"/>
                  <a:gd name="T53" fmla="*/ 381 h 688"/>
                  <a:gd name="T54" fmla="*/ 36 w 431"/>
                  <a:gd name="T55" fmla="*/ 321 h 688"/>
                  <a:gd name="T56" fmla="*/ 95 w 431"/>
                  <a:gd name="T57" fmla="*/ 381 h 688"/>
                  <a:gd name="T58" fmla="*/ 36 w 431"/>
                  <a:gd name="T59" fmla="*/ 321 h 688"/>
                  <a:gd name="T60" fmla="*/ 95 w 431"/>
                  <a:gd name="T61" fmla="*/ 499 h 688"/>
                  <a:gd name="T62" fmla="*/ 36 w 431"/>
                  <a:gd name="T63" fmla="*/ 558 h 688"/>
                  <a:gd name="T64" fmla="*/ 405 w 431"/>
                  <a:gd name="T65" fmla="*/ 225 h 688"/>
                  <a:gd name="T66" fmla="*/ 372 w 431"/>
                  <a:gd name="T67" fmla="*/ 154 h 688"/>
                  <a:gd name="T68" fmla="*/ 349 w 431"/>
                  <a:gd name="T69" fmla="*/ 85 h 688"/>
                  <a:gd name="T70" fmla="*/ 330 w 431"/>
                  <a:gd name="T71" fmla="*/ 21 h 688"/>
                  <a:gd name="T72" fmla="*/ 307 w 431"/>
                  <a:gd name="T73" fmla="*/ 85 h 688"/>
                  <a:gd name="T74" fmla="*/ 275 w 431"/>
                  <a:gd name="T75" fmla="*/ 154 h 688"/>
                  <a:gd name="T76" fmla="*/ 249 w 431"/>
                  <a:gd name="T77" fmla="*/ 225 h 688"/>
                  <a:gd name="T78" fmla="*/ 431 w 431"/>
                  <a:gd name="T79" fmla="*/ 688 h 688"/>
                  <a:gd name="T80" fmla="*/ 405 w 431"/>
                  <a:gd name="T81" fmla="*/ 225 h 688"/>
                  <a:gd name="T82" fmla="*/ 279 w 431"/>
                  <a:gd name="T83" fmla="*/ 503 h 688"/>
                  <a:gd name="T84" fmla="*/ 338 w 431"/>
                  <a:gd name="T85" fmla="*/ 444 h 688"/>
                  <a:gd name="T86" fmla="*/ 338 w 431"/>
                  <a:gd name="T87" fmla="*/ 322 h 688"/>
                  <a:gd name="T88" fmla="*/ 279 w 431"/>
                  <a:gd name="T89" fmla="*/ 263 h 688"/>
                  <a:gd name="T90" fmla="*/ 338 w 431"/>
                  <a:gd name="T91" fmla="*/ 322 h 688"/>
                  <a:gd name="T92" fmla="*/ 348 w 431"/>
                  <a:gd name="T93" fmla="*/ 412 h 688"/>
                  <a:gd name="T94" fmla="*/ 407 w 431"/>
                  <a:gd name="T95" fmla="*/ 353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1" h="688">
                    <a:moveTo>
                      <a:pt x="0" y="688"/>
                    </a:moveTo>
                    <a:lnTo>
                      <a:pt x="222" y="688"/>
                    </a:lnTo>
                    <a:lnTo>
                      <a:pt x="222" y="0"/>
                    </a:lnTo>
                    <a:lnTo>
                      <a:pt x="0" y="0"/>
                    </a:lnTo>
                    <a:lnTo>
                      <a:pt x="0" y="688"/>
                    </a:lnTo>
                    <a:close/>
                    <a:moveTo>
                      <a:pt x="183" y="290"/>
                    </a:moveTo>
                    <a:lnTo>
                      <a:pt x="124" y="290"/>
                    </a:lnTo>
                    <a:lnTo>
                      <a:pt x="124" y="231"/>
                    </a:lnTo>
                    <a:lnTo>
                      <a:pt x="183" y="231"/>
                    </a:lnTo>
                    <a:lnTo>
                      <a:pt x="183" y="290"/>
                    </a:lnTo>
                    <a:close/>
                    <a:moveTo>
                      <a:pt x="35" y="202"/>
                    </a:moveTo>
                    <a:lnTo>
                      <a:pt x="35" y="143"/>
                    </a:lnTo>
                    <a:lnTo>
                      <a:pt x="94" y="143"/>
                    </a:lnTo>
                    <a:lnTo>
                      <a:pt x="94" y="202"/>
                    </a:lnTo>
                    <a:lnTo>
                      <a:pt x="35" y="202"/>
                    </a:lnTo>
                    <a:close/>
                    <a:moveTo>
                      <a:pt x="125" y="202"/>
                    </a:moveTo>
                    <a:lnTo>
                      <a:pt x="125" y="143"/>
                    </a:lnTo>
                    <a:lnTo>
                      <a:pt x="184" y="143"/>
                    </a:lnTo>
                    <a:lnTo>
                      <a:pt x="184" y="202"/>
                    </a:lnTo>
                    <a:lnTo>
                      <a:pt x="125" y="202"/>
                    </a:lnTo>
                    <a:close/>
                    <a:moveTo>
                      <a:pt x="124" y="54"/>
                    </a:moveTo>
                    <a:lnTo>
                      <a:pt x="183" y="54"/>
                    </a:lnTo>
                    <a:lnTo>
                      <a:pt x="183" y="113"/>
                    </a:lnTo>
                    <a:lnTo>
                      <a:pt x="124" y="113"/>
                    </a:lnTo>
                    <a:lnTo>
                      <a:pt x="124" y="54"/>
                    </a:lnTo>
                    <a:close/>
                    <a:moveTo>
                      <a:pt x="36" y="54"/>
                    </a:moveTo>
                    <a:lnTo>
                      <a:pt x="95" y="54"/>
                    </a:lnTo>
                    <a:lnTo>
                      <a:pt x="95" y="113"/>
                    </a:lnTo>
                    <a:lnTo>
                      <a:pt x="36" y="113"/>
                    </a:lnTo>
                    <a:lnTo>
                      <a:pt x="36" y="54"/>
                    </a:lnTo>
                    <a:close/>
                    <a:moveTo>
                      <a:pt x="36" y="231"/>
                    </a:moveTo>
                    <a:lnTo>
                      <a:pt x="95" y="231"/>
                    </a:lnTo>
                    <a:lnTo>
                      <a:pt x="95" y="290"/>
                    </a:lnTo>
                    <a:lnTo>
                      <a:pt x="36" y="290"/>
                    </a:lnTo>
                    <a:lnTo>
                      <a:pt x="36" y="231"/>
                    </a:lnTo>
                    <a:close/>
                    <a:moveTo>
                      <a:pt x="183" y="558"/>
                    </a:moveTo>
                    <a:lnTo>
                      <a:pt x="124" y="558"/>
                    </a:lnTo>
                    <a:lnTo>
                      <a:pt x="124" y="499"/>
                    </a:lnTo>
                    <a:lnTo>
                      <a:pt x="183" y="499"/>
                    </a:lnTo>
                    <a:lnTo>
                      <a:pt x="183" y="558"/>
                    </a:lnTo>
                    <a:close/>
                    <a:moveTo>
                      <a:pt x="35" y="469"/>
                    </a:moveTo>
                    <a:lnTo>
                      <a:pt x="35" y="410"/>
                    </a:lnTo>
                    <a:lnTo>
                      <a:pt x="94" y="410"/>
                    </a:lnTo>
                    <a:lnTo>
                      <a:pt x="94" y="469"/>
                    </a:lnTo>
                    <a:lnTo>
                      <a:pt x="35" y="469"/>
                    </a:lnTo>
                    <a:close/>
                    <a:moveTo>
                      <a:pt x="125" y="469"/>
                    </a:moveTo>
                    <a:lnTo>
                      <a:pt x="125" y="410"/>
                    </a:lnTo>
                    <a:lnTo>
                      <a:pt x="184" y="410"/>
                    </a:lnTo>
                    <a:lnTo>
                      <a:pt x="184" y="469"/>
                    </a:lnTo>
                    <a:lnTo>
                      <a:pt x="125" y="469"/>
                    </a:lnTo>
                    <a:close/>
                    <a:moveTo>
                      <a:pt x="124" y="321"/>
                    </a:moveTo>
                    <a:lnTo>
                      <a:pt x="183" y="321"/>
                    </a:lnTo>
                    <a:lnTo>
                      <a:pt x="183" y="381"/>
                    </a:lnTo>
                    <a:lnTo>
                      <a:pt x="124" y="381"/>
                    </a:lnTo>
                    <a:lnTo>
                      <a:pt x="124" y="321"/>
                    </a:lnTo>
                    <a:close/>
                    <a:moveTo>
                      <a:pt x="36" y="321"/>
                    </a:moveTo>
                    <a:lnTo>
                      <a:pt x="95" y="321"/>
                    </a:lnTo>
                    <a:lnTo>
                      <a:pt x="95" y="381"/>
                    </a:lnTo>
                    <a:lnTo>
                      <a:pt x="36" y="381"/>
                    </a:lnTo>
                    <a:lnTo>
                      <a:pt x="36" y="321"/>
                    </a:lnTo>
                    <a:close/>
                    <a:moveTo>
                      <a:pt x="36" y="499"/>
                    </a:moveTo>
                    <a:lnTo>
                      <a:pt x="95" y="499"/>
                    </a:lnTo>
                    <a:lnTo>
                      <a:pt x="95" y="558"/>
                    </a:lnTo>
                    <a:lnTo>
                      <a:pt x="36" y="558"/>
                    </a:lnTo>
                    <a:lnTo>
                      <a:pt x="36" y="499"/>
                    </a:lnTo>
                    <a:close/>
                    <a:moveTo>
                      <a:pt x="405" y="225"/>
                    </a:moveTo>
                    <a:lnTo>
                      <a:pt x="405" y="154"/>
                    </a:lnTo>
                    <a:lnTo>
                      <a:pt x="372" y="154"/>
                    </a:lnTo>
                    <a:lnTo>
                      <a:pt x="372" y="85"/>
                    </a:lnTo>
                    <a:lnTo>
                      <a:pt x="349" y="85"/>
                    </a:lnTo>
                    <a:lnTo>
                      <a:pt x="349" y="21"/>
                    </a:lnTo>
                    <a:lnTo>
                      <a:pt x="330" y="21"/>
                    </a:lnTo>
                    <a:lnTo>
                      <a:pt x="330" y="85"/>
                    </a:lnTo>
                    <a:lnTo>
                      <a:pt x="307" y="85"/>
                    </a:lnTo>
                    <a:lnTo>
                      <a:pt x="307" y="154"/>
                    </a:lnTo>
                    <a:lnTo>
                      <a:pt x="275" y="154"/>
                    </a:lnTo>
                    <a:lnTo>
                      <a:pt x="275" y="225"/>
                    </a:lnTo>
                    <a:lnTo>
                      <a:pt x="249" y="225"/>
                    </a:lnTo>
                    <a:lnTo>
                      <a:pt x="249" y="688"/>
                    </a:lnTo>
                    <a:lnTo>
                      <a:pt x="431" y="688"/>
                    </a:lnTo>
                    <a:lnTo>
                      <a:pt x="431" y="225"/>
                    </a:lnTo>
                    <a:lnTo>
                      <a:pt x="405" y="225"/>
                    </a:lnTo>
                    <a:close/>
                    <a:moveTo>
                      <a:pt x="338" y="503"/>
                    </a:moveTo>
                    <a:lnTo>
                      <a:pt x="279" y="503"/>
                    </a:lnTo>
                    <a:lnTo>
                      <a:pt x="279" y="444"/>
                    </a:lnTo>
                    <a:lnTo>
                      <a:pt x="338" y="444"/>
                    </a:lnTo>
                    <a:lnTo>
                      <a:pt x="338" y="503"/>
                    </a:lnTo>
                    <a:close/>
                    <a:moveTo>
                      <a:pt x="338" y="322"/>
                    </a:moveTo>
                    <a:lnTo>
                      <a:pt x="279" y="322"/>
                    </a:lnTo>
                    <a:lnTo>
                      <a:pt x="279" y="263"/>
                    </a:lnTo>
                    <a:lnTo>
                      <a:pt x="338" y="263"/>
                    </a:lnTo>
                    <a:lnTo>
                      <a:pt x="338" y="322"/>
                    </a:lnTo>
                    <a:close/>
                    <a:moveTo>
                      <a:pt x="407" y="412"/>
                    </a:moveTo>
                    <a:lnTo>
                      <a:pt x="348" y="412"/>
                    </a:lnTo>
                    <a:lnTo>
                      <a:pt x="348" y="353"/>
                    </a:lnTo>
                    <a:lnTo>
                      <a:pt x="407" y="353"/>
                    </a:lnTo>
                    <a:lnTo>
                      <a:pt x="407" y="412"/>
                    </a:lnTo>
                    <a:close/>
                  </a:path>
                </a:pathLst>
              </a:custGeom>
              <a:solidFill>
                <a:schemeClr val="bg1">
                  <a:lumMod val="85000"/>
                </a:schemeClr>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latin typeface="Segoe UI"/>
                </a:endParaRPr>
              </a:p>
            </p:txBody>
          </p:sp>
          <p:sp>
            <p:nvSpPr>
              <p:cNvPr id="152" name="Rectangle 15"/>
              <p:cNvSpPr>
                <a:spLocks noChangeArrowheads="1"/>
              </p:cNvSpPr>
              <p:nvPr/>
            </p:nvSpPr>
            <p:spPr bwMode="auto">
              <a:xfrm>
                <a:off x="10913010" y="6299857"/>
                <a:ext cx="867336" cy="184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defRPr/>
                </a:pPr>
                <a:r>
                  <a:rPr lang="en-US" altLang="en-US" sz="1200" kern="0">
                    <a:latin typeface="Segoe UI"/>
                  </a:rPr>
                  <a:t>On-premises</a:t>
                </a:r>
              </a:p>
            </p:txBody>
          </p:sp>
          <p:sp>
            <p:nvSpPr>
              <p:cNvPr id="153" name="Rectangle 16"/>
              <p:cNvSpPr>
                <a:spLocks noChangeArrowheads="1"/>
              </p:cNvSpPr>
              <p:nvPr/>
            </p:nvSpPr>
            <p:spPr bwMode="auto">
              <a:xfrm>
                <a:off x="11158936" y="6531222"/>
                <a:ext cx="37548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309">
                  <a:defRPr/>
                </a:pPr>
                <a:r>
                  <a:rPr lang="en-US" altLang="en-US" sz="1200" kern="0">
                    <a:gradFill>
                      <a:gsLst>
                        <a:gs pos="5439">
                          <a:srgbClr val="F8F8F8"/>
                        </a:gs>
                        <a:gs pos="10000">
                          <a:srgbClr val="F8F8F8"/>
                        </a:gs>
                      </a:gsLst>
                      <a:lin ang="5400000" scaled="0"/>
                    </a:gradFill>
                    <a:latin typeface="Segoe UI"/>
                  </a:rPr>
                  <a:t>Site 4</a:t>
                </a:r>
              </a:p>
            </p:txBody>
          </p:sp>
          <p:grpSp>
            <p:nvGrpSpPr>
              <p:cNvPr id="154" name="Group 153"/>
              <p:cNvGrpSpPr/>
              <p:nvPr/>
            </p:nvGrpSpPr>
            <p:grpSpPr>
              <a:xfrm>
                <a:off x="10948497" y="4703798"/>
                <a:ext cx="796365" cy="184666"/>
                <a:chOff x="10876162" y="4703798"/>
                <a:chExt cx="796365" cy="184666"/>
              </a:xfrm>
            </p:grpSpPr>
            <p:sp>
              <p:nvSpPr>
                <p:cNvPr id="155" name="Rectangle 92"/>
                <p:cNvSpPr>
                  <a:spLocks noChangeArrowheads="1"/>
                </p:cNvSpPr>
                <p:nvPr/>
              </p:nvSpPr>
              <p:spPr bwMode="auto">
                <a:xfrm>
                  <a:off x="10876162" y="4703798"/>
                  <a:ext cx="33823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09">
                    <a:defRPr/>
                  </a:pPr>
                  <a:r>
                    <a:rPr lang="en-US" altLang="en-US" sz="1200" kern="0">
                      <a:latin typeface="Segoe UI"/>
                    </a:rPr>
                    <a:t>ASN</a:t>
                  </a:r>
                  <a:r>
                    <a:rPr lang="en-US" altLang="en-US" sz="1200" kern="0">
                      <a:gradFill>
                        <a:gsLst>
                          <a:gs pos="5439">
                            <a:srgbClr val="F8F8F8"/>
                          </a:gs>
                          <a:gs pos="10000">
                            <a:srgbClr val="F8F8F8"/>
                          </a:gs>
                        </a:gsLst>
                        <a:lin ang="5400000" scaled="0"/>
                      </a:gradFill>
                      <a:latin typeface="Segoe UI"/>
                    </a:rPr>
                    <a:t> </a:t>
                  </a:r>
                </a:p>
              </p:txBody>
            </p:sp>
            <p:sp>
              <p:nvSpPr>
                <p:cNvPr id="156" name="Rectangle 93"/>
                <p:cNvSpPr>
                  <a:spLocks noChangeArrowheads="1"/>
                </p:cNvSpPr>
                <p:nvPr/>
              </p:nvSpPr>
              <p:spPr bwMode="auto">
                <a:xfrm>
                  <a:off x="11255746" y="4703798"/>
                  <a:ext cx="416781"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09">
                    <a:defRPr/>
                  </a:pPr>
                  <a:r>
                    <a:rPr lang="en-US" altLang="en-US" sz="1200" kern="0">
                      <a:latin typeface="Segoe UI"/>
                    </a:rPr>
                    <a:t>65040</a:t>
                  </a:r>
                </a:p>
              </p:txBody>
            </p:sp>
          </p:grpSp>
        </p:grpSp>
      </p:grpSp>
      <p:sp>
        <p:nvSpPr>
          <p:cNvPr id="90" name="Text Placeholder 5"/>
          <p:cNvSpPr txBox="1">
            <a:spLocks/>
          </p:cNvSpPr>
          <p:nvPr/>
        </p:nvSpPr>
        <p:spPr>
          <a:xfrm>
            <a:off x="366169" y="1212851"/>
            <a:ext cx="11342991" cy="1021818"/>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solidFill>
                  <a:srgbClr val="0078D7"/>
                </a:solidFill>
              </a:rPr>
              <a:t>BGP for redundant paths and dynamic routing</a:t>
            </a:r>
          </a:p>
          <a:p>
            <a:pPr marL="342900" lvl="1" indent="-342900" defTabSz="932742">
              <a:buClr>
                <a:schemeClr val="tx1"/>
              </a:buClr>
              <a:buSzPct val="100000"/>
            </a:pPr>
            <a:r>
              <a:rPr lang="en-US"/>
              <a:t>Automatic shortest path selection and failover</a:t>
            </a:r>
          </a:p>
        </p:txBody>
      </p:sp>
      <p:sp>
        <p:nvSpPr>
          <p:cNvPr id="91" name="Text Placeholder 5"/>
          <p:cNvSpPr txBox="1">
            <a:spLocks/>
          </p:cNvSpPr>
          <p:nvPr/>
        </p:nvSpPr>
        <p:spPr>
          <a:xfrm>
            <a:off x="366169" y="2109996"/>
            <a:ext cx="11342991" cy="1021818"/>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nn-NO">
                <a:solidFill>
                  <a:srgbClr val="0078D7"/>
                </a:solidFill>
              </a:rPr>
              <a:t>Transit over Microsoft global network</a:t>
            </a:r>
            <a:endParaRPr lang="en-US">
              <a:solidFill>
                <a:srgbClr val="0078D7"/>
              </a:solidFill>
            </a:endParaRPr>
          </a:p>
          <a:p>
            <a:pPr marL="342900" lvl="1" indent="-342900" defTabSz="932742">
              <a:buClr>
                <a:schemeClr val="tx1"/>
              </a:buClr>
              <a:buSzPct val="100000"/>
            </a:pPr>
            <a:r>
              <a:rPr lang="en-US"/>
              <a:t>Secure connectivity using Internet only for “last mile”</a:t>
            </a:r>
          </a:p>
        </p:txBody>
      </p:sp>
    </p:spTree>
    <p:extLst>
      <p:ext uri="{BB962C8B-B14F-4D97-AF65-F5344CB8AC3E}">
        <p14:creationId xmlns:p14="http://schemas.microsoft.com/office/powerpoint/2010/main" val="131507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2769989"/>
          </a:xfrm>
        </p:spPr>
        <p:txBody>
          <a:bodyPr/>
          <a:lstStyle/>
          <a:p>
            <a:pPr marL="457112" indent="-457112"/>
            <a:r>
              <a:rPr lang="en-US" sz="2000" dirty="0">
                <a:solidFill>
                  <a:schemeClr val="tx2"/>
                </a:solidFill>
              </a:rPr>
              <a:t>Direct and bidirectional L3 connectivity between </a:t>
            </a:r>
            <a:r>
              <a:rPr lang="en-US" sz="2000" dirty="0" err="1">
                <a:solidFill>
                  <a:schemeClr val="tx2"/>
                </a:solidFill>
              </a:rPr>
              <a:t>VNet</a:t>
            </a:r>
            <a:endParaRPr lang="en-US" sz="2000" dirty="0">
              <a:solidFill>
                <a:schemeClr val="tx2"/>
              </a:solidFill>
            </a:endParaRPr>
          </a:p>
          <a:p>
            <a:pPr marL="457112" indent="-457112"/>
            <a:r>
              <a:rPr lang="en-US" sz="2000" dirty="0">
                <a:solidFill>
                  <a:schemeClr val="tx2"/>
                </a:solidFill>
              </a:rPr>
              <a:t>Bypass gateway, no bandwidth bottleneck</a:t>
            </a:r>
          </a:p>
          <a:p>
            <a:pPr marL="457112" indent="-457112"/>
            <a:r>
              <a:rPr lang="en-US" sz="2000" dirty="0">
                <a:solidFill>
                  <a:schemeClr val="tx2"/>
                </a:solidFill>
              </a:rPr>
              <a:t>Supports NVA and Gateway Transit </a:t>
            </a:r>
          </a:p>
          <a:p>
            <a:pPr marL="457112" indent="-457112"/>
            <a:r>
              <a:rPr lang="en-US" sz="2000" kern="0" dirty="0">
                <a:solidFill>
                  <a:schemeClr val="tx2"/>
                </a:solidFill>
              </a:rPr>
              <a:t>NSGs and UDRs </a:t>
            </a:r>
            <a:br>
              <a:rPr lang="en-US" sz="2000" kern="0" dirty="0">
                <a:solidFill>
                  <a:schemeClr val="tx2"/>
                </a:solidFill>
              </a:rPr>
            </a:br>
            <a:r>
              <a:rPr lang="en-US" sz="2000" kern="0" dirty="0">
                <a:solidFill>
                  <a:schemeClr val="tx2"/>
                </a:solidFill>
              </a:rPr>
              <a:t>will work across the link</a:t>
            </a:r>
          </a:p>
          <a:p>
            <a:pPr marL="457112" indent="-457112"/>
            <a:r>
              <a:rPr lang="en-US" sz="2000" kern="0" dirty="0">
                <a:solidFill>
                  <a:schemeClr val="tx2"/>
                </a:solidFill>
              </a:rPr>
              <a:t>Peering is single hop</a:t>
            </a:r>
          </a:p>
          <a:p>
            <a:pPr marL="457112" indent="-457112"/>
            <a:r>
              <a:rPr lang="en-US" sz="2000" kern="0" dirty="0">
                <a:solidFill>
                  <a:schemeClr val="tx2"/>
                </a:solidFill>
              </a:rPr>
              <a:t>Intra-region peering: GA; </a:t>
            </a:r>
          </a:p>
          <a:p>
            <a:pPr marL="457112" indent="-457112"/>
            <a:r>
              <a:rPr lang="en-US" sz="2000" kern="0" dirty="0">
                <a:solidFill>
                  <a:schemeClr val="tx2"/>
                </a:solidFill>
              </a:rPr>
              <a:t>Global peering: Preview</a:t>
            </a:r>
          </a:p>
        </p:txBody>
      </p:sp>
      <p:sp>
        <p:nvSpPr>
          <p:cNvPr id="3" name="Title 2"/>
          <p:cNvSpPr>
            <a:spLocks noGrp="1"/>
          </p:cNvSpPr>
          <p:nvPr>
            <p:ph type="title"/>
          </p:nvPr>
        </p:nvSpPr>
        <p:spPr/>
        <p:txBody>
          <a:bodyPr/>
          <a:lstStyle/>
          <a:p>
            <a:r>
              <a:rPr lang="en-US" sz="4800" dirty="0" err="1"/>
              <a:t>VNet</a:t>
            </a:r>
            <a:r>
              <a:rPr lang="en-US" sz="4800" dirty="0"/>
              <a:t> peering – </a:t>
            </a:r>
            <a:r>
              <a:rPr lang="en-US" sz="4800" dirty="0" err="1"/>
              <a:t>VNet</a:t>
            </a:r>
            <a:r>
              <a:rPr lang="en-US" dirty="0"/>
              <a:t>-</a:t>
            </a:r>
            <a:r>
              <a:rPr lang="en-US" sz="4800" dirty="0"/>
              <a:t>to-</a:t>
            </a:r>
            <a:r>
              <a:rPr lang="en-US" sz="4800" dirty="0" err="1"/>
              <a:t>VNet</a:t>
            </a:r>
            <a:endParaRPr lang="en-US" sz="4800" dirty="0"/>
          </a:p>
        </p:txBody>
      </p:sp>
      <p:grpSp>
        <p:nvGrpSpPr>
          <p:cNvPr id="87" name="Group 7"/>
          <p:cNvGrpSpPr/>
          <p:nvPr/>
        </p:nvGrpSpPr>
        <p:grpSpPr>
          <a:xfrm>
            <a:off x="9574202" y="3462422"/>
            <a:ext cx="1394110" cy="905365"/>
            <a:chOff x="6439746" y="3311929"/>
            <a:chExt cx="1394308" cy="905493"/>
          </a:xfrm>
        </p:grpSpPr>
        <p:sp>
          <p:nvSpPr>
            <p:cNvPr id="8" name="Freeform 95"/>
            <p:cNvSpPr>
              <a:spLocks/>
            </p:cNvSpPr>
            <p:nvPr/>
          </p:nvSpPr>
          <p:spPr bwMode="auto">
            <a:xfrm flipH="1">
              <a:off x="6439746" y="3311929"/>
              <a:ext cx="1394308" cy="90549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kern="0">
                <a:solidFill>
                  <a:srgbClr val="505050"/>
                </a:solidFill>
                <a:effectLst>
                  <a:outerShdw blurRad="38100" dist="38100" dir="2700000" algn="tl">
                    <a:srgbClr val="000000">
                      <a:alpha val="43137"/>
                    </a:srgbClr>
                  </a:outerShdw>
                </a:effectLst>
              </a:endParaRPr>
            </a:p>
          </p:txBody>
        </p:sp>
        <p:sp>
          <p:nvSpPr>
            <p:cNvPr id="11" name="Rectangle 54"/>
            <p:cNvSpPr/>
            <p:nvPr/>
          </p:nvSpPr>
          <p:spPr bwMode="auto">
            <a:xfrm>
              <a:off x="6784932" y="3497262"/>
              <a:ext cx="703936" cy="41788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823" fontAlgn="base">
                <a:lnSpc>
                  <a:spcPct val="90000"/>
                </a:lnSpc>
                <a:spcBef>
                  <a:spcPct val="0"/>
                </a:spcBef>
                <a:spcAft>
                  <a:spcPct val="0"/>
                </a:spcAft>
              </a:pPr>
              <a:r>
                <a:rPr lang="en-US" sz="1071" b="1" kern="0">
                  <a:solidFill>
                    <a:srgbClr val="FFFFFF"/>
                  </a:solidFill>
                  <a:ea typeface="Segoe UI" pitchFamily="34" charset="0"/>
                  <a:cs typeface="Segoe UI" pitchFamily="34" charset="0"/>
                </a:rPr>
                <a:t>Back-end</a:t>
              </a:r>
            </a:p>
            <a:p>
              <a:pPr algn="ctr" defTabSz="950823" fontAlgn="base">
                <a:lnSpc>
                  <a:spcPct val="90000"/>
                </a:lnSpc>
                <a:spcBef>
                  <a:spcPct val="0"/>
                </a:spcBef>
                <a:spcAft>
                  <a:spcPct val="0"/>
                </a:spcAft>
              </a:pPr>
              <a:r>
                <a:rPr lang="en-US" sz="1071" b="1" kern="0" err="1">
                  <a:solidFill>
                    <a:srgbClr val="FFFFFF"/>
                  </a:solidFill>
                  <a:ea typeface="Segoe UI" pitchFamily="34" charset="0"/>
                  <a:cs typeface="Segoe UI" pitchFamily="34" charset="0"/>
                </a:rPr>
                <a:t>VNet</a:t>
              </a:r>
              <a:endParaRPr lang="en-US" sz="1071" b="1" kern="0">
                <a:solidFill>
                  <a:srgbClr val="FFFFFF"/>
                </a:solidFill>
                <a:ea typeface="Segoe UI" pitchFamily="34" charset="0"/>
                <a:cs typeface="Segoe UI" pitchFamily="34" charset="0"/>
              </a:endParaRPr>
            </a:p>
          </p:txBody>
        </p:sp>
        <p:sp>
          <p:nvSpPr>
            <p:cNvPr id="12" name="Freeform 92"/>
            <p:cNvSpPr>
              <a:spLocks noEditPoints="1"/>
            </p:cNvSpPr>
            <p:nvPr/>
          </p:nvSpPr>
          <p:spPr bwMode="black">
            <a:xfrm>
              <a:off x="7065050" y="3952020"/>
              <a:ext cx="143701" cy="186802"/>
            </a:xfrm>
            <a:custGeom>
              <a:avLst/>
              <a:gdLst>
                <a:gd name="T0" fmla="*/ 15 w 48"/>
                <a:gd name="T1" fmla="*/ 11 h 66"/>
                <a:gd name="T2" fmla="*/ 24 w 48"/>
                <a:gd name="T3" fmla="*/ 9 h 66"/>
                <a:gd name="T4" fmla="*/ 33 w 48"/>
                <a:gd name="T5" fmla="*/ 11 h 66"/>
                <a:gd name="T6" fmla="*/ 35 w 48"/>
                <a:gd name="T7" fmla="*/ 23 h 66"/>
                <a:gd name="T8" fmla="*/ 35 w 48"/>
                <a:gd name="T9" fmla="*/ 25 h 66"/>
                <a:gd name="T10" fmla="*/ 35 w 48"/>
                <a:gd name="T11" fmla="*/ 27 h 66"/>
                <a:gd name="T12" fmla="*/ 14 w 48"/>
                <a:gd name="T13" fmla="*/ 27 h 66"/>
                <a:gd name="T14" fmla="*/ 14 w 48"/>
                <a:gd name="T15" fmla="*/ 25 h 66"/>
                <a:gd name="T16" fmla="*/ 14 w 48"/>
                <a:gd name="T17" fmla="*/ 22 h 66"/>
                <a:gd name="T18" fmla="*/ 15 w 48"/>
                <a:gd name="T19" fmla="*/ 11 h 66"/>
                <a:gd name="T20" fmla="*/ 44 w 48"/>
                <a:gd name="T21" fmla="*/ 28 h 66"/>
                <a:gd name="T22" fmla="*/ 44 w 48"/>
                <a:gd name="T23" fmla="*/ 25 h 66"/>
                <a:gd name="T24" fmla="*/ 44 w 48"/>
                <a:gd name="T25" fmla="*/ 23 h 66"/>
                <a:gd name="T26" fmla="*/ 39 w 48"/>
                <a:gd name="T27" fmla="*/ 5 h 66"/>
                <a:gd name="T28" fmla="*/ 24 w 48"/>
                <a:gd name="T29" fmla="*/ 0 h 66"/>
                <a:gd name="T30" fmla="*/ 9 w 48"/>
                <a:gd name="T31" fmla="*/ 5 h 66"/>
                <a:gd name="T32" fmla="*/ 5 w 48"/>
                <a:gd name="T33" fmla="*/ 22 h 66"/>
                <a:gd name="T34" fmla="*/ 5 w 48"/>
                <a:gd name="T35" fmla="*/ 25 h 66"/>
                <a:gd name="T36" fmla="*/ 5 w 48"/>
                <a:gd name="T37" fmla="*/ 27 h 66"/>
                <a:gd name="T38" fmla="*/ 0 w 48"/>
                <a:gd name="T39" fmla="*/ 32 h 66"/>
                <a:gd name="T40" fmla="*/ 0 w 48"/>
                <a:gd name="T41" fmla="*/ 62 h 66"/>
                <a:gd name="T42" fmla="*/ 5 w 48"/>
                <a:gd name="T43" fmla="*/ 66 h 66"/>
                <a:gd name="T44" fmla="*/ 43 w 48"/>
                <a:gd name="T45" fmla="*/ 66 h 66"/>
                <a:gd name="T46" fmla="*/ 48 w 48"/>
                <a:gd name="T47" fmla="*/ 62 h 66"/>
                <a:gd name="T48" fmla="*/ 48 w 48"/>
                <a:gd name="T49" fmla="*/ 32 h 66"/>
                <a:gd name="T50" fmla="*/ 44 w 48"/>
                <a:gd name="T51" fmla="*/ 2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66">
                  <a:moveTo>
                    <a:pt x="15" y="11"/>
                  </a:moveTo>
                  <a:cubicBezTo>
                    <a:pt x="17" y="10"/>
                    <a:pt x="20" y="9"/>
                    <a:pt x="24" y="9"/>
                  </a:cubicBezTo>
                  <a:cubicBezTo>
                    <a:pt x="29" y="9"/>
                    <a:pt x="32" y="10"/>
                    <a:pt x="33" y="11"/>
                  </a:cubicBezTo>
                  <a:cubicBezTo>
                    <a:pt x="35" y="13"/>
                    <a:pt x="35" y="18"/>
                    <a:pt x="35" y="23"/>
                  </a:cubicBezTo>
                  <a:cubicBezTo>
                    <a:pt x="35" y="25"/>
                    <a:pt x="35" y="25"/>
                    <a:pt x="35" y="25"/>
                  </a:cubicBezTo>
                  <a:cubicBezTo>
                    <a:pt x="35" y="26"/>
                    <a:pt x="35" y="27"/>
                    <a:pt x="35" y="27"/>
                  </a:cubicBezTo>
                  <a:cubicBezTo>
                    <a:pt x="14" y="27"/>
                    <a:pt x="14" y="27"/>
                    <a:pt x="14" y="27"/>
                  </a:cubicBezTo>
                  <a:cubicBezTo>
                    <a:pt x="14" y="27"/>
                    <a:pt x="14" y="26"/>
                    <a:pt x="14" y="25"/>
                  </a:cubicBezTo>
                  <a:cubicBezTo>
                    <a:pt x="14" y="22"/>
                    <a:pt x="14" y="22"/>
                    <a:pt x="14" y="22"/>
                  </a:cubicBezTo>
                  <a:cubicBezTo>
                    <a:pt x="14" y="17"/>
                    <a:pt x="14" y="13"/>
                    <a:pt x="15" y="11"/>
                  </a:cubicBezTo>
                  <a:moveTo>
                    <a:pt x="44" y="28"/>
                  </a:moveTo>
                  <a:cubicBezTo>
                    <a:pt x="44" y="27"/>
                    <a:pt x="44" y="26"/>
                    <a:pt x="44" y="25"/>
                  </a:cubicBezTo>
                  <a:cubicBezTo>
                    <a:pt x="44" y="23"/>
                    <a:pt x="44" y="23"/>
                    <a:pt x="44" y="23"/>
                  </a:cubicBezTo>
                  <a:cubicBezTo>
                    <a:pt x="44" y="16"/>
                    <a:pt x="44" y="10"/>
                    <a:pt x="39" y="5"/>
                  </a:cubicBezTo>
                  <a:cubicBezTo>
                    <a:pt x="36" y="2"/>
                    <a:pt x="31" y="0"/>
                    <a:pt x="24" y="0"/>
                  </a:cubicBezTo>
                  <a:cubicBezTo>
                    <a:pt x="17" y="0"/>
                    <a:pt x="12" y="2"/>
                    <a:pt x="9" y="5"/>
                  </a:cubicBezTo>
                  <a:cubicBezTo>
                    <a:pt x="5" y="9"/>
                    <a:pt x="5" y="16"/>
                    <a:pt x="5" y="22"/>
                  </a:cubicBezTo>
                  <a:cubicBezTo>
                    <a:pt x="5" y="25"/>
                    <a:pt x="5" y="25"/>
                    <a:pt x="5" y="25"/>
                  </a:cubicBezTo>
                  <a:cubicBezTo>
                    <a:pt x="5" y="26"/>
                    <a:pt x="5" y="27"/>
                    <a:pt x="5" y="27"/>
                  </a:cubicBezTo>
                  <a:cubicBezTo>
                    <a:pt x="2" y="28"/>
                    <a:pt x="0" y="30"/>
                    <a:pt x="0" y="32"/>
                  </a:cubicBezTo>
                  <a:cubicBezTo>
                    <a:pt x="0" y="62"/>
                    <a:pt x="0" y="62"/>
                    <a:pt x="0" y="62"/>
                  </a:cubicBezTo>
                  <a:cubicBezTo>
                    <a:pt x="0" y="64"/>
                    <a:pt x="2" y="66"/>
                    <a:pt x="5" y="66"/>
                  </a:cubicBezTo>
                  <a:cubicBezTo>
                    <a:pt x="43" y="66"/>
                    <a:pt x="43" y="66"/>
                    <a:pt x="43" y="66"/>
                  </a:cubicBezTo>
                  <a:cubicBezTo>
                    <a:pt x="46" y="66"/>
                    <a:pt x="48" y="64"/>
                    <a:pt x="48" y="62"/>
                  </a:cubicBezTo>
                  <a:cubicBezTo>
                    <a:pt x="48" y="32"/>
                    <a:pt x="48" y="32"/>
                    <a:pt x="48" y="32"/>
                  </a:cubicBezTo>
                  <a:cubicBezTo>
                    <a:pt x="48" y="30"/>
                    <a:pt x="46" y="28"/>
                    <a:pt x="44" y="28"/>
                  </a:cubicBezTo>
                </a:path>
              </a:pathLst>
            </a:custGeom>
            <a:solidFill>
              <a:srgbClr val="FFFFFF"/>
            </a:solidFill>
            <a:ln>
              <a:noFill/>
            </a:ln>
            <a:extLst/>
          </p:spPr>
          <p:txBody>
            <a:bodyPr vert="horz" wrap="square" lIns="95103" tIns="47551" rIns="95103" bIns="47551" numCol="1" anchor="t" anchorCtr="0" compatLnSpc="1">
              <a:prstTxWarp prst="textNoShape">
                <a:avLst/>
              </a:prstTxWarp>
            </a:bodyPr>
            <a:lstStyle/>
            <a:p>
              <a:endParaRPr lang="en-US" sz="1632">
                <a:solidFill>
                  <a:srgbClr val="FFFFFF"/>
                </a:solidFill>
              </a:endParaRPr>
            </a:p>
          </p:txBody>
        </p:sp>
      </p:grpSp>
      <p:grpSp>
        <p:nvGrpSpPr>
          <p:cNvPr id="86" name="Group 12"/>
          <p:cNvGrpSpPr/>
          <p:nvPr/>
        </p:nvGrpSpPr>
        <p:grpSpPr>
          <a:xfrm>
            <a:off x="7890232" y="3462422"/>
            <a:ext cx="1394110" cy="905365"/>
            <a:chOff x="4903469" y="3311929"/>
            <a:chExt cx="1394308" cy="905493"/>
          </a:xfrm>
        </p:grpSpPr>
        <p:sp>
          <p:nvSpPr>
            <p:cNvPr id="9" name="Freeform 95"/>
            <p:cNvSpPr>
              <a:spLocks/>
            </p:cNvSpPr>
            <p:nvPr/>
          </p:nvSpPr>
          <p:spPr bwMode="auto">
            <a:xfrm flipH="1">
              <a:off x="4903469" y="3311929"/>
              <a:ext cx="1394308" cy="90549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3247" tIns="46623" rIns="93247" bIns="46623" numCol="1" anchor="t" anchorCtr="0" compatLnSpc="1">
              <a:prstTxWarp prst="textNoShape">
                <a:avLst/>
              </a:prstTxWarp>
            </a:bodyPr>
            <a:lstStyle/>
            <a:p>
              <a:endParaRPr lang="en-US" sz="1836" kern="0">
                <a:solidFill>
                  <a:srgbClr val="505050"/>
                </a:solidFill>
              </a:endParaRPr>
            </a:p>
          </p:txBody>
        </p:sp>
        <p:sp>
          <p:nvSpPr>
            <p:cNvPr id="10" name="Rectangle 54"/>
            <p:cNvSpPr/>
            <p:nvPr/>
          </p:nvSpPr>
          <p:spPr bwMode="auto">
            <a:xfrm>
              <a:off x="5248655" y="3497262"/>
              <a:ext cx="703936" cy="41788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823" fontAlgn="base">
                <a:lnSpc>
                  <a:spcPct val="90000"/>
                </a:lnSpc>
                <a:spcBef>
                  <a:spcPct val="0"/>
                </a:spcBef>
                <a:spcAft>
                  <a:spcPct val="0"/>
                </a:spcAft>
              </a:pPr>
              <a:r>
                <a:rPr lang="en-US" sz="1071" b="1" kern="0">
                  <a:solidFill>
                    <a:srgbClr val="FFFFFF"/>
                  </a:solidFill>
                  <a:effectLst>
                    <a:outerShdw blurRad="38100" dist="38100" dir="2700000" algn="tl">
                      <a:srgbClr val="000000">
                        <a:alpha val="43137"/>
                      </a:srgbClr>
                    </a:outerShdw>
                  </a:effectLst>
                  <a:ea typeface="Segoe UI" pitchFamily="34" charset="0"/>
                  <a:cs typeface="Segoe UI" pitchFamily="34" charset="0"/>
                </a:rPr>
                <a:t>Mid-</a:t>
              </a:r>
              <a:r>
                <a:rPr lang="en-US" sz="1071" b="1" kern="0" err="1">
                  <a:solidFill>
                    <a:srgbClr val="FFFFFF"/>
                  </a:solidFill>
                  <a:effectLst>
                    <a:outerShdw blurRad="38100" dist="38100" dir="2700000" algn="tl">
                      <a:srgbClr val="000000">
                        <a:alpha val="43137"/>
                      </a:srgbClr>
                    </a:outerShdw>
                  </a:effectLst>
                  <a:ea typeface="Segoe UI" pitchFamily="34" charset="0"/>
                  <a:cs typeface="Segoe UI" pitchFamily="34" charset="0"/>
                </a:rPr>
                <a:t>yier</a:t>
              </a:r>
              <a:endParaRPr lang="en-US" sz="1071" b="1" kern="0">
                <a:solidFill>
                  <a:srgbClr val="FFFFFF"/>
                </a:solidFill>
                <a:effectLst>
                  <a:outerShdw blurRad="38100" dist="38100" dir="2700000" algn="tl">
                    <a:srgbClr val="000000">
                      <a:alpha val="43137"/>
                    </a:srgbClr>
                  </a:outerShdw>
                </a:effectLst>
                <a:ea typeface="Segoe UI" pitchFamily="34" charset="0"/>
                <a:cs typeface="Segoe UI" pitchFamily="34" charset="0"/>
              </a:endParaRPr>
            </a:p>
            <a:p>
              <a:pPr algn="ctr" defTabSz="950823" fontAlgn="base">
                <a:lnSpc>
                  <a:spcPct val="90000"/>
                </a:lnSpc>
                <a:spcBef>
                  <a:spcPct val="0"/>
                </a:spcBef>
                <a:spcAft>
                  <a:spcPct val="0"/>
                </a:spcAft>
              </a:pPr>
              <a:r>
                <a:rPr lang="en-US" sz="1071" b="1" kern="0" err="1">
                  <a:solidFill>
                    <a:srgbClr val="FFFFFF"/>
                  </a:solidFill>
                  <a:effectLst>
                    <a:outerShdw blurRad="38100" dist="38100" dir="2700000" algn="tl">
                      <a:srgbClr val="000000">
                        <a:alpha val="43137"/>
                      </a:srgbClr>
                    </a:outerShdw>
                  </a:effectLst>
                  <a:ea typeface="Segoe UI" pitchFamily="34" charset="0"/>
                  <a:cs typeface="Segoe UI" pitchFamily="34" charset="0"/>
                </a:rPr>
                <a:t>VNet</a:t>
              </a:r>
              <a:endParaRPr lang="en-US" sz="1071" b="1" kern="0">
                <a:solidFill>
                  <a:srgbClr val="FFFFFF"/>
                </a:solidFill>
                <a:effectLst>
                  <a:outerShdw blurRad="38100" dist="38100" dir="2700000" algn="tl">
                    <a:srgbClr val="000000">
                      <a:alpha val="43137"/>
                    </a:srgbClr>
                  </a:outerShdw>
                </a:effectLst>
                <a:ea typeface="Segoe UI" pitchFamily="34" charset="0"/>
                <a:cs typeface="Segoe UI" pitchFamily="34" charset="0"/>
              </a:endParaRPr>
            </a:p>
          </p:txBody>
        </p:sp>
      </p:grpSp>
      <p:sp>
        <p:nvSpPr>
          <p:cNvPr id="55" name="Oval 36"/>
          <p:cNvSpPr>
            <a:spLocks noChangeArrowheads="1"/>
          </p:cNvSpPr>
          <p:nvPr/>
        </p:nvSpPr>
        <p:spPr bwMode="auto">
          <a:xfrm>
            <a:off x="10149288" y="6236383"/>
            <a:ext cx="252023" cy="25202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6" name="Oval 37"/>
          <p:cNvSpPr>
            <a:spLocks noChangeArrowheads="1"/>
          </p:cNvSpPr>
          <p:nvPr/>
        </p:nvSpPr>
        <p:spPr bwMode="auto">
          <a:xfrm>
            <a:off x="10174974" y="6113870"/>
            <a:ext cx="186109" cy="185140"/>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grpSp>
        <p:nvGrpSpPr>
          <p:cNvPr id="92" name="Group 21"/>
          <p:cNvGrpSpPr/>
          <p:nvPr/>
        </p:nvGrpSpPr>
        <p:grpSpPr>
          <a:xfrm flipH="1">
            <a:off x="8187716" y="6110901"/>
            <a:ext cx="525384" cy="541892"/>
            <a:chOff x="8007803" y="6106861"/>
            <a:chExt cx="525458" cy="541968"/>
          </a:xfrm>
        </p:grpSpPr>
        <p:sp>
          <p:nvSpPr>
            <p:cNvPr id="53" name="Rectangle 34"/>
            <p:cNvSpPr>
              <a:spLocks noChangeArrowheads="1"/>
            </p:cNvSpPr>
            <p:nvPr/>
          </p:nvSpPr>
          <p:spPr bwMode="auto">
            <a:xfrm>
              <a:off x="8007803" y="6602200"/>
              <a:ext cx="525458" cy="46629"/>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7" name="Rectangle 38"/>
            <p:cNvSpPr>
              <a:spLocks noChangeArrowheads="1"/>
            </p:cNvSpPr>
            <p:nvPr/>
          </p:nvSpPr>
          <p:spPr bwMode="auto">
            <a:xfrm>
              <a:off x="8297683" y="6404484"/>
              <a:ext cx="49443" cy="190014"/>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8" name="Oval 39"/>
            <p:cNvSpPr>
              <a:spLocks noChangeArrowheads="1"/>
            </p:cNvSpPr>
            <p:nvPr/>
          </p:nvSpPr>
          <p:spPr bwMode="auto">
            <a:xfrm>
              <a:off x="8193952" y="6236769"/>
              <a:ext cx="253998" cy="252059"/>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59" name="Oval 40"/>
            <p:cNvSpPr>
              <a:spLocks noChangeArrowheads="1"/>
            </p:cNvSpPr>
            <p:nvPr/>
          </p:nvSpPr>
          <p:spPr bwMode="auto">
            <a:xfrm>
              <a:off x="8228851" y="6106861"/>
              <a:ext cx="185166" cy="185166"/>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grpSp>
      <p:grpSp>
        <p:nvGrpSpPr>
          <p:cNvPr id="60" name="Group 22"/>
          <p:cNvGrpSpPr/>
          <p:nvPr/>
        </p:nvGrpSpPr>
        <p:grpSpPr>
          <a:xfrm>
            <a:off x="8727505" y="5301665"/>
            <a:ext cx="976018" cy="1351129"/>
            <a:chOff x="13103226" y="2775830"/>
            <a:chExt cx="1039812" cy="1407232"/>
          </a:xfrm>
        </p:grpSpPr>
        <p:sp>
          <p:nvSpPr>
            <p:cNvPr id="63" name="Rectangle 5"/>
            <p:cNvSpPr>
              <a:spLocks noChangeArrowheads="1"/>
            </p:cNvSpPr>
            <p:nvPr/>
          </p:nvSpPr>
          <p:spPr bwMode="auto">
            <a:xfrm>
              <a:off x="13103226" y="2775830"/>
              <a:ext cx="1039812" cy="1407232"/>
            </a:xfrm>
            <a:prstGeom prst="rect">
              <a:avLst/>
            </a:prstGeom>
            <a:solidFill>
              <a:schemeClr val="accent5"/>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64" name="Freeform 6"/>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65" name="Freeform 7"/>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66" name="Freeform 8"/>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67" name="Freeform 9"/>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68"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69"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70"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71"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grpSp>
      <p:grpSp>
        <p:nvGrpSpPr>
          <p:cNvPr id="85" name="Group 27"/>
          <p:cNvGrpSpPr/>
          <p:nvPr/>
        </p:nvGrpSpPr>
        <p:grpSpPr>
          <a:xfrm>
            <a:off x="6206261" y="3462422"/>
            <a:ext cx="1394110" cy="905365"/>
            <a:chOff x="3071329" y="3311929"/>
            <a:chExt cx="1394308" cy="905493"/>
          </a:xfrm>
        </p:grpSpPr>
        <p:sp>
          <p:nvSpPr>
            <p:cNvPr id="82" name="Freeform 95"/>
            <p:cNvSpPr>
              <a:spLocks/>
            </p:cNvSpPr>
            <p:nvPr/>
          </p:nvSpPr>
          <p:spPr bwMode="auto">
            <a:xfrm flipH="1">
              <a:off x="3071329" y="3311929"/>
              <a:ext cx="1394308" cy="905493"/>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accent1"/>
            </a:solidFill>
            <a:ln>
              <a:noFill/>
            </a:ln>
            <a:extLst/>
          </p:spPr>
          <p:txBody>
            <a:bodyPr vert="horz" wrap="square" lIns="93247" tIns="46623" rIns="93247" bIns="46623" numCol="1" anchor="t" anchorCtr="0" compatLnSpc="1">
              <a:prstTxWarp prst="textNoShape">
                <a:avLst/>
              </a:prstTxWarp>
            </a:bodyPr>
            <a:lstStyle/>
            <a:p>
              <a:endParaRPr lang="en-US" sz="1836" kern="0">
                <a:solidFill>
                  <a:srgbClr val="505050"/>
                </a:solidFill>
              </a:endParaRPr>
            </a:p>
          </p:txBody>
        </p:sp>
        <p:sp>
          <p:nvSpPr>
            <p:cNvPr id="83" name="Rectangle 54"/>
            <p:cNvSpPr/>
            <p:nvPr/>
          </p:nvSpPr>
          <p:spPr bwMode="auto">
            <a:xfrm>
              <a:off x="3416515" y="3497262"/>
              <a:ext cx="703936" cy="41788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823" fontAlgn="base">
                <a:lnSpc>
                  <a:spcPct val="90000"/>
                </a:lnSpc>
                <a:spcBef>
                  <a:spcPct val="0"/>
                </a:spcBef>
                <a:spcAft>
                  <a:spcPct val="0"/>
                </a:spcAft>
              </a:pPr>
              <a:r>
                <a:rPr lang="en-US" sz="1071" b="1" kern="0">
                  <a:solidFill>
                    <a:srgbClr val="FFFFFF"/>
                  </a:solidFill>
                  <a:effectLst>
                    <a:outerShdw blurRad="38100" dist="38100" dir="2700000" algn="tl">
                      <a:srgbClr val="000000">
                        <a:alpha val="43137"/>
                      </a:srgbClr>
                    </a:outerShdw>
                  </a:effectLst>
                  <a:ea typeface="Segoe UI" pitchFamily="34" charset="0"/>
                  <a:cs typeface="Segoe UI" pitchFamily="34" charset="0"/>
                </a:rPr>
                <a:t>Front-end</a:t>
              </a:r>
            </a:p>
            <a:p>
              <a:pPr algn="ctr" defTabSz="950823" fontAlgn="base">
                <a:lnSpc>
                  <a:spcPct val="90000"/>
                </a:lnSpc>
                <a:spcBef>
                  <a:spcPct val="0"/>
                </a:spcBef>
                <a:spcAft>
                  <a:spcPct val="0"/>
                </a:spcAft>
              </a:pPr>
              <a:r>
                <a:rPr lang="en-US" sz="1071" b="1" kern="0" err="1">
                  <a:solidFill>
                    <a:srgbClr val="FFFFFF"/>
                  </a:solidFill>
                  <a:effectLst>
                    <a:outerShdw blurRad="38100" dist="38100" dir="2700000" algn="tl">
                      <a:srgbClr val="000000">
                        <a:alpha val="43137"/>
                      </a:srgbClr>
                    </a:outerShdw>
                  </a:effectLst>
                  <a:ea typeface="Segoe UI" pitchFamily="34" charset="0"/>
                  <a:cs typeface="Segoe UI" pitchFamily="34" charset="0"/>
                </a:rPr>
                <a:t>VNet</a:t>
              </a:r>
              <a:endParaRPr lang="en-US" sz="1071" b="1" kern="0">
                <a:solidFill>
                  <a:srgbClr val="FFFFFF"/>
                </a:solidFill>
                <a:effectLst>
                  <a:outerShdw blurRad="38100" dist="38100" dir="2700000" algn="tl">
                    <a:srgbClr val="000000">
                      <a:alpha val="43137"/>
                    </a:srgbClr>
                  </a:outerShdw>
                </a:effectLst>
                <a:ea typeface="Segoe UI" pitchFamily="34" charset="0"/>
                <a:cs typeface="Segoe UI" pitchFamily="34" charset="0"/>
              </a:endParaRPr>
            </a:p>
          </p:txBody>
        </p:sp>
      </p:grpSp>
      <p:sp>
        <p:nvSpPr>
          <p:cNvPr id="77" name="Freeform 28"/>
          <p:cNvSpPr/>
          <p:nvPr/>
        </p:nvSpPr>
        <p:spPr bwMode="auto">
          <a:xfrm>
            <a:off x="7062698" y="4035989"/>
            <a:ext cx="1373650" cy="251567"/>
          </a:xfrm>
          <a:custGeom>
            <a:avLst/>
            <a:gdLst>
              <a:gd name="connsiteX0" fmla="*/ 664587 w 773091"/>
              <a:gd name="connsiteY0" fmla="*/ 217020 h 217020"/>
              <a:gd name="connsiteX1" fmla="*/ 577116 w 773091"/>
              <a:gd name="connsiteY1" fmla="*/ 217020 h 217020"/>
              <a:gd name="connsiteX2" fmla="*/ 655116 w 773091"/>
              <a:gd name="connsiteY2" fmla="*/ 139017 h 217020"/>
              <a:gd name="connsiteX3" fmla="*/ 117977 w 773091"/>
              <a:gd name="connsiteY3" fmla="*/ 139017 h 217020"/>
              <a:gd name="connsiteX4" fmla="*/ 195975 w 773091"/>
              <a:gd name="connsiteY4" fmla="*/ 217019 h 217020"/>
              <a:gd name="connsiteX5" fmla="*/ 108504 w 773091"/>
              <a:gd name="connsiteY5" fmla="*/ 217019 h 217020"/>
              <a:gd name="connsiteX6" fmla="*/ 0 w 773091"/>
              <a:gd name="connsiteY6" fmla="*/ 108509 h 217020"/>
              <a:gd name="connsiteX7" fmla="*/ 108504 w 773091"/>
              <a:gd name="connsiteY7" fmla="*/ 0 h 217020"/>
              <a:gd name="connsiteX8" fmla="*/ 195975 w 773091"/>
              <a:gd name="connsiteY8" fmla="*/ 0 h 217020"/>
              <a:gd name="connsiteX9" fmla="*/ 116372 w 773091"/>
              <a:gd name="connsiteY9" fmla="*/ 79606 h 217020"/>
              <a:gd name="connsiteX10" fmla="*/ 656717 w 773091"/>
              <a:gd name="connsiteY10" fmla="*/ 79606 h 217020"/>
              <a:gd name="connsiteX11" fmla="*/ 577116 w 773091"/>
              <a:gd name="connsiteY11" fmla="*/ 1 h 217020"/>
              <a:gd name="connsiteX12" fmla="*/ 664587 w 773091"/>
              <a:gd name="connsiteY12" fmla="*/ 1 h 217020"/>
              <a:gd name="connsiteX13" fmla="*/ 773091 w 773091"/>
              <a:gd name="connsiteY13" fmla="*/ 108511 h 21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3091" h="217020">
                <a:moveTo>
                  <a:pt x="664587" y="217020"/>
                </a:moveTo>
                <a:lnTo>
                  <a:pt x="577116" y="217020"/>
                </a:lnTo>
                <a:lnTo>
                  <a:pt x="655116" y="139017"/>
                </a:lnTo>
                <a:lnTo>
                  <a:pt x="117977" y="139017"/>
                </a:lnTo>
                <a:lnTo>
                  <a:pt x="195975" y="217019"/>
                </a:lnTo>
                <a:lnTo>
                  <a:pt x="108504" y="217019"/>
                </a:lnTo>
                <a:lnTo>
                  <a:pt x="0" y="108509"/>
                </a:lnTo>
                <a:lnTo>
                  <a:pt x="108504" y="0"/>
                </a:lnTo>
                <a:lnTo>
                  <a:pt x="195975" y="0"/>
                </a:lnTo>
                <a:lnTo>
                  <a:pt x="116372" y="79606"/>
                </a:lnTo>
                <a:lnTo>
                  <a:pt x="656717" y="79606"/>
                </a:lnTo>
                <a:lnTo>
                  <a:pt x="577116" y="1"/>
                </a:lnTo>
                <a:lnTo>
                  <a:pt x="664587" y="1"/>
                </a:lnTo>
                <a:lnTo>
                  <a:pt x="773091" y="10851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6" rIns="186493" bIns="149196" numCol="1" spcCol="0" rtlCol="0" fromWordArt="0" anchor="t" anchorCtr="0" forceAA="0" compatLnSpc="1">
            <a:prstTxWarp prst="textNoShape">
              <a:avLst/>
            </a:prstTxWarp>
            <a:noAutofit/>
          </a:bodyPr>
          <a:lstStyle/>
          <a:p>
            <a:pPr algn="ctr" defTabSz="95082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88" name="Freeform 29"/>
          <p:cNvSpPr/>
          <p:nvPr/>
        </p:nvSpPr>
        <p:spPr bwMode="auto">
          <a:xfrm>
            <a:off x="8748449" y="4030589"/>
            <a:ext cx="1373650" cy="251567"/>
          </a:xfrm>
          <a:custGeom>
            <a:avLst/>
            <a:gdLst>
              <a:gd name="connsiteX0" fmla="*/ 664587 w 773091"/>
              <a:gd name="connsiteY0" fmla="*/ 217020 h 217020"/>
              <a:gd name="connsiteX1" fmla="*/ 577116 w 773091"/>
              <a:gd name="connsiteY1" fmla="*/ 217020 h 217020"/>
              <a:gd name="connsiteX2" fmla="*/ 655116 w 773091"/>
              <a:gd name="connsiteY2" fmla="*/ 139017 h 217020"/>
              <a:gd name="connsiteX3" fmla="*/ 117977 w 773091"/>
              <a:gd name="connsiteY3" fmla="*/ 139017 h 217020"/>
              <a:gd name="connsiteX4" fmla="*/ 195975 w 773091"/>
              <a:gd name="connsiteY4" fmla="*/ 217019 h 217020"/>
              <a:gd name="connsiteX5" fmla="*/ 108504 w 773091"/>
              <a:gd name="connsiteY5" fmla="*/ 217019 h 217020"/>
              <a:gd name="connsiteX6" fmla="*/ 0 w 773091"/>
              <a:gd name="connsiteY6" fmla="*/ 108509 h 217020"/>
              <a:gd name="connsiteX7" fmla="*/ 108504 w 773091"/>
              <a:gd name="connsiteY7" fmla="*/ 0 h 217020"/>
              <a:gd name="connsiteX8" fmla="*/ 195975 w 773091"/>
              <a:gd name="connsiteY8" fmla="*/ 0 h 217020"/>
              <a:gd name="connsiteX9" fmla="*/ 116372 w 773091"/>
              <a:gd name="connsiteY9" fmla="*/ 79606 h 217020"/>
              <a:gd name="connsiteX10" fmla="*/ 656717 w 773091"/>
              <a:gd name="connsiteY10" fmla="*/ 79606 h 217020"/>
              <a:gd name="connsiteX11" fmla="*/ 577116 w 773091"/>
              <a:gd name="connsiteY11" fmla="*/ 1 h 217020"/>
              <a:gd name="connsiteX12" fmla="*/ 664587 w 773091"/>
              <a:gd name="connsiteY12" fmla="*/ 1 h 217020"/>
              <a:gd name="connsiteX13" fmla="*/ 773091 w 773091"/>
              <a:gd name="connsiteY13" fmla="*/ 108511 h 21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3091" h="217020">
                <a:moveTo>
                  <a:pt x="664587" y="217020"/>
                </a:moveTo>
                <a:lnTo>
                  <a:pt x="577116" y="217020"/>
                </a:lnTo>
                <a:lnTo>
                  <a:pt x="655116" y="139017"/>
                </a:lnTo>
                <a:lnTo>
                  <a:pt x="117977" y="139017"/>
                </a:lnTo>
                <a:lnTo>
                  <a:pt x="195975" y="217019"/>
                </a:lnTo>
                <a:lnTo>
                  <a:pt x="108504" y="217019"/>
                </a:lnTo>
                <a:lnTo>
                  <a:pt x="0" y="108509"/>
                </a:lnTo>
                <a:lnTo>
                  <a:pt x="108504" y="0"/>
                </a:lnTo>
                <a:lnTo>
                  <a:pt x="195975" y="0"/>
                </a:lnTo>
                <a:lnTo>
                  <a:pt x="116372" y="79606"/>
                </a:lnTo>
                <a:lnTo>
                  <a:pt x="656717" y="79606"/>
                </a:lnTo>
                <a:lnTo>
                  <a:pt x="577116" y="1"/>
                </a:lnTo>
                <a:lnTo>
                  <a:pt x="664587" y="1"/>
                </a:lnTo>
                <a:lnTo>
                  <a:pt x="773091" y="10851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6" rIns="186493" bIns="149196" numCol="1" spcCol="0" rtlCol="0" fromWordArt="0" anchor="t" anchorCtr="0" forceAA="0" compatLnSpc="1">
            <a:prstTxWarp prst="textNoShape">
              <a:avLst/>
            </a:prstTxWarp>
            <a:noAutofit/>
          </a:bodyPr>
          <a:lstStyle/>
          <a:p>
            <a:pPr algn="ctr" defTabSz="95082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7" name="Freeform 95"/>
          <p:cNvSpPr>
            <a:spLocks/>
          </p:cNvSpPr>
          <p:nvPr/>
        </p:nvSpPr>
        <p:spPr bwMode="auto">
          <a:xfrm flipH="1">
            <a:off x="3378683" y="3163557"/>
            <a:ext cx="2408879" cy="1536884"/>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ln>
            <a:noFill/>
          </a:ln>
          <a:extLst/>
        </p:spPr>
        <p:style>
          <a:lnRef idx="1">
            <a:schemeClr val="dk1"/>
          </a:lnRef>
          <a:fillRef idx="2">
            <a:schemeClr val="dk1"/>
          </a:fillRef>
          <a:effectRef idx="1">
            <a:schemeClr val="dk1"/>
          </a:effectRef>
          <a:fontRef idx="minor">
            <a:schemeClr val="dk1"/>
          </a:fontRef>
        </p:style>
        <p:txBody>
          <a:bodyPr vert="horz" wrap="square" lIns="93247" tIns="46623" rIns="93247" bIns="46623" numCol="1" anchor="t" anchorCtr="0" compatLnSpc="1">
            <a:prstTxWarp prst="textNoShape">
              <a:avLst/>
            </a:prstTxWarp>
          </a:bodyPr>
          <a:lstStyle/>
          <a:p>
            <a:endParaRPr lang="en-US" sz="1836" kern="0">
              <a:solidFill>
                <a:srgbClr val="505050"/>
              </a:solidFill>
            </a:endParaRPr>
          </a:p>
        </p:txBody>
      </p:sp>
      <p:sp>
        <p:nvSpPr>
          <p:cNvPr id="89" name="Rectangle 54"/>
          <p:cNvSpPr/>
          <p:nvPr/>
        </p:nvSpPr>
        <p:spPr bwMode="auto">
          <a:xfrm>
            <a:off x="3898905" y="3464911"/>
            <a:ext cx="1368434" cy="74153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0823" fontAlgn="base">
              <a:lnSpc>
                <a:spcPct val="90000"/>
              </a:lnSpc>
              <a:spcBef>
                <a:spcPct val="0"/>
              </a:spcBef>
              <a:spcAft>
                <a:spcPct val="0"/>
              </a:spcAft>
            </a:pPr>
            <a:r>
              <a:rPr lang="en-US" sz="2000" kern="0">
                <a:solidFill>
                  <a:srgbClr val="000000"/>
                </a:solidFill>
                <a:latin typeface="Segoe UI Semibold" panose="020B0702040204020203" pitchFamily="34" charset="0"/>
                <a:ea typeface="Segoe UI" pitchFamily="34" charset="0"/>
                <a:cs typeface="Segoe UI Semibold" panose="020B0702040204020203" pitchFamily="34" charset="0"/>
              </a:rPr>
              <a:t>Internet</a:t>
            </a:r>
          </a:p>
        </p:txBody>
      </p:sp>
      <p:grpSp>
        <p:nvGrpSpPr>
          <p:cNvPr id="15" name="Group 38"/>
          <p:cNvGrpSpPr/>
          <p:nvPr/>
        </p:nvGrpSpPr>
        <p:grpSpPr>
          <a:xfrm>
            <a:off x="10822297" y="5350152"/>
            <a:ext cx="940991" cy="1302642"/>
            <a:chOff x="13103226" y="2775830"/>
            <a:chExt cx="1039812" cy="1407232"/>
          </a:xfrm>
        </p:grpSpPr>
        <p:sp>
          <p:nvSpPr>
            <p:cNvPr id="16" name="Rectangle 431"/>
            <p:cNvSpPr>
              <a:spLocks noChangeArrowheads="1"/>
            </p:cNvSpPr>
            <p:nvPr/>
          </p:nvSpPr>
          <p:spPr bwMode="auto">
            <a:xfrm>
              <a:off x="13103226" y="2775830"/>
              <a:ext cx="1039812" cy="1407232"/>
            </a:xfrm>
            <a:prstGeom prst="rect">
              <a:avLst/>
            </a:prstGeom>
            <a:solidFill>
              <a:schemeClr val="accent4">
                <a:lumMod val="60000"/>
                <a:lumOff val="40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17" name="Freeform 432"/>
            <p:cNvSpPr>
              <a:spLocks/>
            </p:cNvSpPr>
            <p:nvPr/>
          </p:nvSpPr>
          <p:spPr bwMode="auto">
            <a:xfrm>
              <a:off x="13214598" y="2940285"/>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18" name="Freeform 433"/>
            <p:cNvSpPr>
              <a:spLocks/>
            </p:cNvSpPr>
            <p:nvPr/>
          </p:nvSpPr>
          <p:spPr bwMode="auto">
            <a:xfrm>
              <a:off x="13214598" y="3194253"/>
              <a:ext cx="817070" cy="143638"/>
            </a:xfrm>
            <a:custGeom>
              <a:avLst/>
              <a:gdLst>
                <a:gd name="T0" fmla="*/ 28 w 330"/>
                <a:gd name="T1" fmla="*/ 0 h 58"/>
                <a:gd name="T2" fmla="*/ 0 w 330"/>
                <a:gd name="T3" fmla="*/ 26 h 58"/>
                <a:gd name="T4" fmla="*/ 0 w 330"/>
                <a:gd name="T5" fmla="*/ 31 h 58"/>
                <a:gd name="T6" fmla="*/ 28 w 330"/>
                <a:gd name="T7" fmla="*/ 58 h 58"/>
                <a:gd name="T8" fmla="*/ 302 w 330"/>
                <a:gd name="T9" fmla="*/ 58 h 58"/>
                <a:gd name="T10" fmla="*/ 330 w 330"/>
                <a:gd name="T11" fmla="*/ 31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1"/>
                    <a:pt x="0" y="31"/>
                    <a:pt x="0" y="31"/>
                  </a:cubicBezTo>
                  <a:cubicBezTo>
                    <a:pt x="0" y="31"/>
                    <a:pt x="0" y="58"/>
                    <a:pt x="28" y="58"/>
                  </a:cubicBezTo>
                  <a:cubicBezTo>
                    <a:pt x="302" y="58"/>
                    <a:pt x="302" y="58"/>
                    <a:pt x="302" y="58"/>
                  </a:cubicBezTo>
                  <a:cubicBezTo>
                    <a:pt x="302" y="58"/>
                    <a:pt x="330" y="58"/>
                    <a:pt x="330" y="31"/>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19" name="Freeform 434"/>
            <p:cNvSpPr>
              <a:spLocks/>
            </p:cNvSpPr>
            <p:nvPr/>
          </p:nvSpPr>
          <p:spPr bwMode="auto">
            <a:xfrm>
              <a:off x="13214598" y="3446139"/>
              <a:ext cx="817070" cy="143638"/>
            </a:xfrm>
            <a:custGeom>
              <a:avLst/>
              <a:gdLst>
                <a:gd name="T0" fmla="*/ 28 w 330"/>
                <a:gd name="T1" fmla="*/ 0 h 58"/>
                <a:gd name="T2" fmla="*/ 0 w 330"/>
                <a:gd name="T3" fmla="*/ 27 h 58"/>
                <a:gd name="T4" fmla="*/ 0 w 330"/>
                <a:gd name="T5" fmla="*/ 32 h 58"/>
                <a:gd name="T6" fmla="*/ 28 w 330"/>
                <a:gd name="T7" fmla="*/ 58 h 58"/>
                <a:gd name="T8" fmla="*/ 302 w 330"/>
                <a:gd name="T9" fmla="*/ 58 h 58"/>
                <a:gd name="T10" fmla="*/ 330 w 330"/>
                <a:gd name="T11" fmla="*/ 32 h 58"/>
                <a:gd name="T12" fmla="*/ 330 w 330"/>
                <a:gd name="T13" fmla="*/ 27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7"/>
                  </a:cubicBezTo>
                  <a:cubicBezTo>
                    <a:pt x="0" y="32"/>
                    <a:pt x="0" y="32"/>
                    <a:pt x="0" y="32"/>
                  </a:cubicBezTo>
                  <a:cubicBezTo>
                    <a:pt x="0" y="32"/>
                    <a:pt x="0" y="58"/>
                    <a:pt x="28" y="58"/>
                  </a:cubicBezTo>
                  <a:cubicBezTo>
                    <a:pt x="302" y="58"/>
                    <a:pt x="302" y="58"/>
                    <a:pt x="302" y="58"/>
                  </a:cubicBezTo>
                  <a:cubicBezTo>
                    <a:pt x="302" y="58"/>
                    <a:pt x="330" y="58"/>
                    <a:pt x="330" y="32"/>
                  </a:cubicBezTo>
                  <a:cubicBezTo>
                    <a:pt x="330" y="27"/>
                    <a:pt x="330" y="27"/>
                    <a:pt x="330" y="27"/>
                  </a:cubicBezTo>
                  <a:cubicBezTo>
                    <a:pt x="330" y="27"/>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20" name="Freeform 435"/>
            <p:cNvSpPr>
              <a:spLocks/>
            </p:cNvSpPr>
            <p:nvPr/>
          </p:nvSpPr>
          <p:spPr bwMode="auto">
            <a:xfrm>
              <a:off x="13214598" y="3700107"/>
              <a:ext cx="817070" cy="143638"/>
            </a:xfrm>
            <a:custGeom>
              <a:avLst/>
              <a:gdLst>
                <a:gd name="T0" fmla="*/ 28 w 330"/>
                <a:gd name="T1" fmla="*/ 0 h 58"/>
                <a:gd name="T2" fmla="*/ 0 w 330"/>
                <a:gd name="T3" fmla="*/ 26 h 58"/>
                <a:gd name="T4" fmla="*/ 0 w 330"/>
                <a:gd name="T5" fmla="*/ 32 h 58"/>
                <a:gd name="T6" fmla="*/ 28 w 330"/>
                <a:gd name="T7" fmla="*/ 58 h 58"/>
                <a:gd name="T8" fmla="*/ 302 w 330"/>
                <a:gd name="T9" fmla="*/ 58 h 58"/>
                <a:gd name="T10" fmla="*/ 330 w 330"/>
                <a:gd name="T11" fmla="*/ 32 h 58"/>
                <a:gd name="T12" fmla="*/ 330 w 330"/>
                <a:gd name="T13" fmla="*/ 26 h 58"/>
                <a:gd name="T14" fmla="*/ 302 w 330"/>
                <a:gd name="T15" fmla="*/ 0 h 58"/>
                <a:gd name="T16" fmla="*/ 175 w 330"/>
                <a:gd name="T17" fmla="*/ 0 h 58"/>
                <a:gd name="T18" fmla="*/ 28 w 330"/>
                <a:gd name="T1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0" h="58">
                  <a:moveTo>
                    <a:pt x="28" y="0"/>
                  </a:moveTo>
                  <a:cubicBezTo>
                    <a:pt x="28" y="0"/>
                    <a:pt x="0" y="0"/>
                    <a:pt x="0" y="26"/>
                  </a:cubicBezTo>
                  <a:cubicBezTo>
                    <a:pt x="0" y="32"/>
                    <a:pt x="0" y="32"/>
                    <a:pt x="0" y="32"/>
                  </a:cubicBezTo>
                  <a:cubicBezTo>
                    <a:pt x="0" y="32"/>
                    <a:pt x="0" y="58"/>
                    <a:pt x="28" y="58"/>
                  </a:cubicBezTo>
                  <a:cubicBezTo>
                    <a:pt x="302" y="58"/>
                    <a:pt x="302" y="58"/>
                    <a:pt x="302" y="58"/>
                  </a:cubicBezTo>
                  <a:cubicBezTo>
                    <a:pt x="302" y="58"/>
                    <a:pt x="330" y="58"/>
                    <a:pt x="330" y="32"/>
                  </a:cubicBezTo>
                  <a:cubicBezTo>
                    <a:pt x="330" y="26"/>
                    <a:pt x="330" y="26"/>
                    <a:pt x="330" y="26"/>
                  </a:cubicBezTo>
                  <a:cubicBezTo>
                    <a:pt x="330" y="26"/>
                    <a:pt x="330" y="0"/>
                    <a:pt x="302" y="0"/>
                  </a:cubicBezTo>
                  <a:cubicBezTo>
                    <a:pt x="175" y="0"/>
                    <a:pt x="175" y="0"/>
                    <a:pt x="175" y="0"/>
                  </a:cubicBezTo>
                  <a:lnTo>
                    <a:pt x="28" y="0"/>
                  </a:lnTo>
                  <a:close/>
                </a:path>
              </a:pathLst>
            </a:custGeom>
            <a:solidFill>
              <a:schemeClr val="bg1">
                <a:lumMod val="85000"/>
              </a:schemeClr>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21" name="Oval 14"/>
            <p:cNvSpPr>
              <a:spLocks noChangeArrowheads="1"/>
            </p:cNvSpPr>
            <p:nvPr/>
          </p:nvSpPr>
          <p:spPr bwMode="auto">
            <a:xfrm>
              <a:off x="13875539" y="2970470"/>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22" name="Oval 15"/>
            <p:cNvSpPr>
              <a:spLocks noChangeArrowheads="1"/>
            </p:cNvSpPr>
            <p:nvPr/>
          </p:nvSpPr>
          <p:spPr bwMode="auto">
            <a:xfrm>
              <a:off x="13875539" y="3224438"/>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23" name="Oval 16"/>
            <p:cNvSpPr>
              <a:spLocks noChangeArrowheads="1"/>
            </p:cNvSpPr>
            <p:nvPr/>
          </p:nvSpPr>
          <p:spPr bwMode="auto">
            <a:xfrm>
              <a:off x="13875539" y="3478406"/>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sp>
          <p:nvSpPr>
            <p:cNvPr id="24" name="Oval 17"/>
            <p:cNvSpPr>
              <a:spLocks noChangeArrowheads="1"/>
            </p:cNvSpPr>
            <p:nvPr/>
          </p:nvSpPr>
          <p:spPr bwMode="auto">
            <a:xfrm>
              <a:off x="13875539" y="3732374"/>
              <a:ext cx="79105" cy="79105"/>
            </a:xfrm>
            <a:prstGeom prst="ellipse">
              <a:avLst/>
            </a:prstGeom>
            <a:solidFill>
              <a:schemeClr val="accent1"/>
            </a:solidFill>
            <a:ln>
              <a:noFill/>
            </a:ln>
          </p:spPr>
          <p:txBody>
            <a:bodyPr vert="horz" wrap="square" lIns="93247" tIns="46623" rIns="93247" bIns="46623" numCol="1" anchor="t" anchorCtr="0" compatLnSpc="1">
              <a:prstTxWarp prst="textNoShape">
                <a:avLst/>
              </a:prstTxWarp>
            </a:bodyPr>
            <a:lstStyle/>
            <a:p>
              <a:endParaRPr lang="en-US" sz="1836">
                <a:solidFill>
                  <a:srgbClr val="505050"/>
                </a:solidFill>
              </a:endParaRPr>
            </a:p>
          </p:txBody>
        </p:sp>
      </p:grpSp>
      <p:sp>
        <p:nvSpPr>
          <p:cNvPr id="94" name="Freeform 42"/>
          <p:cNvSpPr/>
          <p:nvPr/>
        </p:nvSpPr>
        <p:spPr bwMode="auto">
          <a:xfrm rot="19117342">
            <a:off x="9146869" y="4726993"/>
            <a:ext cx="1279979" cy="251567"/>
          </a:xfrm>
          <a:custGeom>
            <a:avLst/>
            <a:gdLst>
              <a:gd name="connsiteX0" fmla="*/ 664587 w 773091"/>
              <a:gd name="connsiteY0" fmla="*/ 217020 h 217020"/>
              <a:gd name="connsiteX1" fmla="*/ 577116 w 773091"/>
              <a:gd name="connsiteY1" fmla="*/ 217020 h 217020"/>
              <a:gd name="connsiteX2" fmla="*/ 655116 w 773091"/>
              <a:gd name="connsiteY2" fmla="*/ 139017 h 217020"/>
              <a:gd name="connsiteX3" fmla="*/ 117977 w 773091"/>
              <a:gd name="connsiteY3" fmla="*/ 139017 h 217020"/>
              <a:gd name="connsiteX4" fmla="*/ 195975 w 773091"/>
              <a:gd name="connsiteY4" fmla="*/ 217019 h 217020"/>
              <a:gd name="connsiteX5" fmla="*/ 108504 w 773091"/>
              <a:gd name="connsiteY5" fmla="*/ 217019 h 217020"/>
              <a:gd name="connsiteX6" fmla="*/ 0 w 773091"/>
              <a:gd name="connsiteY6" fmla="*/ 108509 h 217020"/>
              <a:gd name="connsiteX7" fmla="*/ 108504 w 773091"/>
              <a:gd name="connsiteY7" fmla="*/ 0 h 217020"/>
              <a:gd name="connsiteX8" fmla="*/ 195975 w 773091"/>
              <a:gd name="connsiteY8" fmla="*/ 0 h 217020"/>
              <a:gd name="connsiteX9" fmla="*/ 116372 w 773091"/>
              <a:gd name="connsiteY9" fmla="*/ 79606 h 217020"/>
              <a:gd name="connsiteX10" fmla="*/ 656717 w 773091"/>
              <a:gd name="connsiteY10" fmla="*/ 79606 h 217020"/>
              <a:gd name="connsiteX11" fmla="*/ 577116 w 773091"/>
              <a:gd name="connsiteY11" fmla="*/ 1 h 217020"/>
              <a:gd name="connsiteX12" fmla="*/ 664587 w 773091"/>
              <a:gd name="connsiteY12" fmla="*/ 1 h 217020"/>
              <a:gd name="connsiteX13" fmla="*/ 773091 w 773091"/>
              <a:gd name="connsiteY13" fmla="*/ 108511 h 21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3091" h="217020">
                <a:moveTo>
                  <a:pt x="664587" y="217020"/>
                </a:moveTo>
                <a:lnTo>
                  <a:pt x="577116" y="217020"/>
                </a:lnTo>
                <a:lnTo>
                  <a:pt x="655116" y="139017"/>
                </a:lnTo>
                <a:lnTo>
                  <a:pt x="117977" y="139017"/>
                </a:lnTo>
                <a:lnTo>
                  <a:pt x="195975" y="217019"/>
                </a:lnTo>
                <a:lnTo>
                  <a:pt x="108504" y="217019"/>
                </a:lnTo>
                <a:lnTo>
                  <a:pt x="0" y="108509"/>
                </a:lnTo>
                <a:lnTo>
                  <a:pt x="108504" y="0"/>
                </a:lnTo>
                <a:lnTo>
                  <a:pt x="195975" y="0"/>
                </a:lnTo>
                <a:lnTo>
                  <a:pt x="116372" y="79606"/>
                </a:lnTo>
                <a:lnTo>
                  <a:pt x="656717" y="79606"/>
                </a:lnTo>
                <a:lnTo>
                  <a:pt x="577116" y="1"/>
                </a:lnTo>
                <a:lnTo>
                  <a:pt x="664587" y="1"/>
                </a:lnTo>
                <a:lnTo>
                  <a:pt x="773091" y="10851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6" rIns="186493" bIns="149196" numCol="1" spcCol="0" rtlCol="0" fromWordArt="0" anchor="t" anchorCtr="0" forceAA="0" compatLnSpc="1">
            <a:prstTxWarp prst="textNoShape">
              <a:avLst/>
            </a:prstTxWarp>
            <a:noAutofit/>
          </a:bodyPr>
          <a:lstStyle/>
          <a:p>
            <a:pPr algn="ctr" defTabSz="95082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95" name="Freeform 43"/>
          <p:cNvSpPr/>
          <p:nvPr/>
        </p:nvSpPr>
        <p:spPr bwMode="auto">
          <a:xfrm rot="2482658" flipH="1">
            <a:off x="10118757" y="4731899"/>
            <a:ext cx="1279979" cy="251567"/>
          </a:xfrm>
          <a:custGeom>
            <a:avLst/>
            <a:gdLst>
              <a:gd name="connsiteX0" fmla="*/ 664587 w 773091"/>
              <a:gd name="connsiteY0" fmla="*/ 217020 h 217020"/>
              <a:gd name="connsiteX1" fmla="*/ 577116 w 773091"/>
              <a:gd name="connsiteY1" fmla="*/ 217020 h 217020"/>
              <a:gd name="connsiteX2" fmla="*/ 655116 w 773091"/>
              <a:gd name="connsiteY2" fmla="*/ 139017 h 217020"/>
              <a:gd name="connsiteX3" fmla="*/ 117977 w 773091"/>
              <a:gd name="connsiteY3" fmla="*/ 139017 h 217020"/>
              <a:gd name="connsiteX4" fmla="*/ 195975 w 773091"/>
              <a:gd name="connsiteY4" fmla="*/ 217019 h 217020"/>
              <a:gd name="connsiteX5" fmla="*/ 108504 w 773091"/>
              <a:gd name="connsiteY5" fmla="*/ 217019 h 217020"/>
              <a:gd name="connsiteX6" fmla="*/ 0 w 773091"/>
              <a:gd name="connsiteY6" fmla="*/ 108509 h 217020"/>
              <a:gd name="connsiteX7" fmla="*/ 108504 w 773091"/>
              <a:gd name="connsiteY7" fmla="*/ 0 h 217020"/>
              <a:gd name="connsiteX8" fmla="*/ 195975 w 773091"/>
              <a:gd name="connsiteY8" fmla="*/ 0 h 217020"/>
              <a:gd name="connsiteX9" fmla="*/ 116372 w 773091"/>
              <a:gd name="connsiteY9" fmla="*/ 79606 h 217020"/>
              <a:gd name="connsiteX10" fmla="*/ 656717 w 773091"/>
              <a:gd name="connsiteY10" fmla="*/ 79606 h 217020"/>
              <a:gd name="connsiteX11" fmla="*/ 577116 w 773091"/>
              <a:gd name="connsiteY11" fmla="*/ 1 h 217020"/>
              <a:gd name="connsiteX12" fmla="*/ 664587 w 773091"/>
              <a:gd name="connsiteY12" fmla="*/ 1 h 217020"/>
              <a:gd name="connsiteX13" fmla="*/ 773091 w 773091"/>
              <a:gd name="connsiteY13" fmla="*/ 108511 h 217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3091" h="217020">
                <a:moveTo>
                  <a:pt x="664587" y="217020"/>
                </a:moveTo>
                <a:lnTo>
                  <a:pt x="577116" y="217020"/>
                </a:lnTo>
                <a:lnTo>
                  <a:pt x="655116" y="139017"/>
                </a:lnTo>
                <a:lnTo>
                  <a:pt x="117977" y="139017"/>
                </a:lnTo>
                <a:lnTo>
                  <a:pt x="195975" y="217019"/>
                </a:lnTo>
                <a:lnTo>
                  <a:pt x="108504" y="217019"/>
                </a:lnTo>
                <a:lnTo>
                  <a:pt x="0" y="108509"/>
                </a:lnTo>
                <a:lnTo>
                  <a:pt x="108504" y="0"/>
                </a:lnTo>
                <a:lnTo>
                  <a:pt x="195975" y="0"/>
                </a:lnTo>
                <a:lnTo>
                  <a:pt x="116372" y="79606"/>
                </a:lnTo>
                <a:lnTo>
                  <a:pt x="656717" y="79606"/>
                </a:lnTo>
                <a:lnTo>
                  <a:pt x="577116" y="1"/>
                </a:lnTo>
                <a:lnTo>
                  <a:pt x="664587" y="1"/>
                </a:lnTo>
                <a:lnTo>
                  <a:pt x="773091" y="10851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6" rIns="186493" bIns="149196" numCol="1" spcCol="0" rtlCol="0" fromWordArt="0" anchor="t" anchorCtr="0" forceAA="0" compatLnSpc="1">
            <a:prstTxWarp prst="textNoShape">
              <a:avLst/>
            </a:prstTxWarp>
            <a:noAutofit/>
          </a:bodyPr>
          <a:lstStyle/>
          <a:p>
            <a:pPr algn="ctr" defTabSz="95082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98" name="Group 11"/>
          <p:cNvGrpSpPr/>
          <p:nvPr/>
        </p:nvGrpSpPr>
        <p:grpSpPr>
          <a:xfrm>
            <a:off x="3681239" y="4800207"/>
            <a:ext cx="1036628" cy="1460990"/>
            <a:chOff x="9593834" y="3578458"/>
            <a:chExt cx="1986709" cy="2824073"/>
          </a:xfrm>
        </p:grpSpPr>
        <p:sp>
          <p:nvSpPr>
            <p:cNvPr id="99" name="Rectangle 30"/>
            <p:cNvSpPr/>
            <p:nvPr/>
          </p:nvSpPr>
          <p:spPr bwMode="auto">
            <a:xfrm>
              <a:off x="9677400" y="5259245"/>
              <a:ext cx="1273051" cy="955819"/>
            </a:xfrm>
            <a:prstGeom prst="rect">
              <a:avLst/>
            </a:prstGeom>
            <a:solidFill>
              <a:srgbClr val="FFFFFF"/>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23" fontAlgn="base">
                <a:spcBef>
                  <a:spcPct val="0"/>
                </a:spcBef>
                <a:spcAft>
                  <a:spcPct val="0"/>
                </a:spcAft>
                <a:defRPr/>
              </a:pPr>
              <a:endParaRPr lang="en-US" sz="2040" kern="0">
                <a:gradFill>
                  <a:gsLst>
                    <a:gs pos="0">
                      <a:srgbClr val="FFFFFF"/>
                    </a:gs>
                    <a:gs pos="100000">
                      <a:srgbClr val="FFFFFF"/>
                    </a:gs>
                  </a:gsLst>
                  <a:lin ang="5400000" scaled="0"/>
                </a:gradFill>
              </a:endParaRPr>
            </a:p>
          </p:txBody>
        </p:sp>
        <p:grpSp>
          <p:nvGrpSpPr>
            <p:cNvPr id="100" name="Group 31"/>
            <p:cNvGrpSpPr>
              <a:grpSpLocks noChangeAspect="1"/>
            </p:cNvGrpSpPr>
            <p:nvPr/>
          </p:nvGrpSpPr>
          <p:grpSpPr>
            <a:xfrm>
              <a:off x="9622866" y="5223627"/>
              <a:ext cx="1957677" cy="1178904"/>
              <a:chOff x="3742936" y="4845974"/>
              <a:chExt cx="1611848" cy="970652"/>
            </a:xfrm>
            <a:solidFill>
              <a:srgbClr val="0072C6">
                <a:lumMod val="75000"/>
              </a:srgbClr>
            </a:solidFill>
          </p:grpSpPr>
          <p:sp>
            <p:nvSpPr>
              <p:cNvPr id="149" name="Freeform 186"/>
              <p:cNvSpPr>
                <a:spLocks noEditPoints="1"/>
              </p:cNvSpPr>
              <p:nvPr/>
            </p:nvSpPr>
            <p:spPr bwMode="black">
              <a:xfrm>
                <a:off x="4953857" y="5008123"/>
                <a:ext cx="400927" cy="808503"/>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rgbClr val="68217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50" name="Freeform 88"/>
              <p:cNvSpPr>
                <a:spLocks noEditPoints="1"/>
              </p:cNvSpPr>
              <p:nvPr/>
            </p:nvSpPr>
            <p:spPr bwMode="black">
              <a:xfrm>
                <a:off x="3742936" y="4845974"/>
                <a:ext cx="1144646" cy="970652"/>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68217A">
                  <a:lumMod val="75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grpSp>
        <p:grpSp>
          <p:nvGrpSpPr>
            <p:cNvPr id="101" name="Group 32"/>
            <p:cNvGrpSpPr/>
            <p:nvPr/>
          </p:nvGrpSpPr>
          <p:grpSpPr>
            <a:xfrm>
              <a:off x="9809853" y="5348588"/>
              <a:ext cx="1014780" cy="768770"/>
              <a:chOff x="-1748541" y="1986635"/>
              <a:chExt cx="1206735" cy="914192"/>
            </a:xfrm>
          </p:grpSpPr>
          <p:sp>
            <p:nvSpPr>
              <p:cNvPr id="132" name="Rectangle 35"/>
              <p:cNvSpPr>
                <a:spLocks noChangeArrowheads="1"/>
              </p:cNvSpPr>
              <p:nvPr/>
            </p:nvSpPr>
            <p:spPr bwMode="auto">
              <a:xfrm>
                <a:off x="-1318870" y="2263178"/>
                <a:ext cx="50281" cy="21483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33" name="Rectangle 36"/>
              <p:cNvSpPr>
                <a:spLocks noChangeArrowheads="1"/>
              </p:cNvSpPr>
              <p:nvPr/>
            </p:nvSpPr>
            <p:spPr bwMode="auto">
              <a:xfrm>
                <a:off x="-1538277" y="2564861"/>
                <a:ext cx="25368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34" name="Rectangle 37"/>
              <p:cNvSpPr>
                <a:spLocks noChangeArrowheads="1"/>
              </p:cNvSpPr>
              <p:nvPr/>
            </p:nvSpPr>
            <p:spPr bwMode="auto">
              <a:xfrm>
                <a:off x="-1602270" y="2564861"/>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35" name="Rectangle 38"/>
              <p:cNvSpPr>
                <a:spLocks noChangeArrowheads="1"/>
              </p:cNvSpPr>
              <p:nvPr/>
            </p:nvSpPr>
            <p:spPr bwMode="auto">
              <a:xfrm>
                <a:off x="-1538277" y="2647139"/>
                <a:ext cx="274258"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36" name="Rectangle 39"/>
              <p:cNvSpPr>
                <a:spLocks noChangeArrowheads="1"/>
              </p:cNvSpPr>
              <p:nvPr/>
            </p:nvSpPr>
            <p:spPr bwMode="auto">
              <a:xfrm>
                <a:off x="-1602270" y="2647139"/>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37" name="Rectangle 40"/>
              <p:cNvSpPr>
                <a:spLocks noChangeArrowheads="1"/>
              </p:cNvSpPr>
              <p:nvPr/>
            </p:nvSpPr>
            <p:spPr bwMode="auto">
              <a:xfrm>
                <a:off x="-1538277" y="2724845"/>
                <a:ext cx="203408"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38" name="Rectangle 41"/>
              <p:cNvSpPr>
                <a:spLocks noChangeArrowheads="1"/>
              </p:cNvSpPr>
              <p:nvPr/>
            </p:nvSpPr>
            <p:spPr bwMode="auto">
              <a:xfrm>
                <a:off x="-1602270" y="2724845"/>
                <a:ext cx="41139" cy="3885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39" name="Rectangle 42"/>
              <p:cNvSpPr>
                <a:spLocks noChangeArrowheads="1"/>
              </p:cNvSpPr>
              <p:nvPr/>
            </p:nvSpPr>
            <p:spPr bwMode="auto">
              <a:xfrm>
                <a:off x="-1389720" y="2423162"/>
                <a:ext cx="50281" cy="54852"/>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40" name="Rectangle 43"/>
              <p:cNvSpPr>
                <a:spLocks noChangeArrowheads="1"/>
              </p:cNvSpPr>
              <p:nvPr/>
            </p:nvSpPr>
            <p:spPr bwMode="auto">
              <a:xfrm>
                <a:off x="-1460570" y="2329457"/>
                <a:ext cx="50281" cy="148556"/>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41" name="Rectangle 44"/>
              <p:cNvSpPr>
                <a:spLocks noChangeArrowheads="1"/>
              </p:cNvSpPr>
              <p:nvPr/>
            </p:nvSpPr>
            <p:spPr bwMode="auto">
              <a:xfrm>
                <a:off x="-1533706" y="2290604"/>
                <a:ext cx="50281" cy="187409"/>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42" name="Rectangle 45"/>
              <p:cNvSpPr>
                <a:spLocks noChangeArrowheads="1"/>
              </p:cNvSpPr>
              <p:nvPr/>
            </p:nvSpPr>
            <p:spPr bwMode="auto">
              <a:xfrm>
                <a:off x="-1604556" y="2361454"/>
                <a:ext cx="50281" cy="116559"/>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43" name="Freeform 46"/>
              <p:cNvSpPr>
                <a:spLocks/>
              </p:cNvSpPr>
              <p:nvPr/>
            </p:nvSpPr>
            <p:spPr bwMode="auto">
              <a:xfrm>
                <a:off x="-1149744" y="2347741"/>
                <a:ext cx="402245" cy="404530"/>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44" name="Freeform 47"/>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45" name="Freeform 48"/>
              <p:cNvSpPr>
                <a:spLocks/>
              </p:cNvSpPr>
              <p:nvPr/>
            </p:nvSpPr>
            <p:spPr bwMode="auto">
              <a:xfrm>
                <a:off x="-909769" y="2311173"/>
                <a:ext cx="201123" cy="20569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46" name="Rectangle 49"/>
              <p:cNvSpPr>
                <a:spLocks noChangeArrowheads="1"/>
              </p:cNvSpPr>
              <p:nvPr/>
            </p:nvSpPr>
            <p:spPr bwMode="auto">
              <a:xfrm>
                <a:off x="-715598" y="2036820"/>
                <a:ext cx="38853" cy="38853"/>
              </a:xfrm>
              <a:prstGeom prst="rect">
                <a:avLst/>
              </a:prstGeom>
              <a:solidFill>
                <a:srgbClr val="D9D9D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47" name="Freeform 50"/>
              <p:cNvSpPr>
                <a:spLocks noEditPoints="1"/>
              </p:cNvSpPr>
              <p:nvPr/>
            </p:nvSpPr>
            <p:spPr bwMode="auto">
              <a:xfrm>
                <a:off x="-1746256" y="1986635"/>
                <a:ext cx="1204450" cy="121130"/>
              </a:xfrm>
              <a:custGeom>
                <a:avLst/>
                <a:gdLst>
                  <a:gd name="T0" fmla="*/ 0 w 1054"/>
                  <a:gd name="T1" fmla="*/ 0 h 106"/>
                  <a:gd name="T2" fmla="*/ 0 w 1054"/>
                  <a:gd name="T3" fmla="*/ 106 h 106"/>
                  <a:gd name="T4" fmla="*/ 1054 w 1054"/>
                  <a:gd name="T5" fmla="*/ 106 h 106"/>
                  <a:gd name="T6" fmla="*/ 1054 w 1054"/>
                  <a:gd name="T7" fmla="*/ 0 h 106"/>
                  <a:gd name="T8" fmla="*/ 0 w 1054"/>
                  <a:gd name="T9" fmla="*/ 0 h 106"/>
                  <a:gd name="T10" fmla="*/ 860 w 1054"/>
                  <a:gd name="T11" fmla="*/ 88 h 106"/>
                  <a:gd name="T12" fmla="*/ 798 w 1054"/>
                  <a:gd name="T13" fmla="*/ 88 h 106"/>
                  <a:gd name="T14" fmla="*/ 798 w 1054"/>
                  <a:gd name="T15" fmla="*/ 72 h 106"/>
                  <a:gd name="T16" fmla="*/ 860 w 1054"/>
                  <a:gd name="T17" fmla="*/ 72 h 106"/>
                  <a:gd name="T18" fmla="*/ 860 w 1054"/>
                  <a:gd name="T19" fmla="*/ 88 h 106"/>
                  <a:gd name="T20" fmla="*/ 946 w 1054"/>
                  <a:gd name="T21" fmla="*/ 90 h 106"/>
                  <a:gd name="T22" fmla="*/ 890 w 1054"/>
                  <a:gd name="T23" fmla="*/ 90 h 106"/>
                  <a:gd name="T24" fmla="*/ 890 w 1054"/>
                  <a:gd name="T25" fmla="*/ 32 h 106"/>
                  <a:gd name="T26" fmla="*/ 946 w 1054"/>
                  <a:gd name="T27" fmla="*/ 32 h 106"/>
                  <a:gd name="T28" fmla="*/ 946 w 1054"/>
                  <a:gd name="T29" fmla="*/ 90 h 106"/>
                  <a:gd name="T30" fmla="*/ 1032 w 1054"/>
                  <a:gd name="T31" fmla="*/ 78 h 106"/>
                  <a:gd name="T32" fmla="*/ 1020 w 1054"/>
                  <a:gd name="T33" fmla="*/ 90 h 106"/>
                  <a:gd name="T34" fmla="*/ 1004 w 1054"/>
                  <a:gd name="T35" fmla="*/ 74 h 106"/>
                  <a:gd name="T36" fmla="*/ 988 w 1054"/>
                  <a:gd name="T37" fmla="*/ 90 h 106"/>
                  <a:gd name="T38" fmla="*/ 976 w 1054"/>
                  <a:gd name="T39" fmla="*/ 78 h 106"/>
                  <a:gd name="T40" fmla="*/ 992 w 1054"/>
                  <a:gd name="T41" fmla="*/ 62 h 106"/>
                  <a:gd name="T42" fmla="*/ 976 w 1054"/>
                  <a:gd name="T43" fmla="*/ 44 h 106"/>
                  <a:gd name="T44" fmla="*/ 988 w 1054"/>
                  <a:gd name="T45" fmla="*/ 32 h 106"/>
                  <a:gd name="T46" fmla="*/ 1004 w 1054"/>
                  <a:gd name="T47" fmla="*/ 48 h 106"/>
                  <a:gd name="T48" fmla="*/ 1020 w 1054"/>
                  <a:gd name="T49" fmla="*/ 32 h 106"/>
                  <a:gd name="T50" fmla="*/ 1032 w 1054"/>
                  <a:gd name="T51" fmla="*/ 44 h 106"/>
                  <a:gd name="T52" fmla="*/ 1016 w 1054"/>
                  <a:gd name="T53" fmla="*/ 62 h 106"/>
                  <a:gd name="T54" fmla="*/ 1032 w 1054"/>
                  <a:gd name="T55" fmla="*/ 78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54" h="106">
                    <a:moveTo>
                      <a:pt x="0" y="0"/>
                    </a:moveTo>
                    <a:lnTo>
                      <a:pt x="0" y="106"/>
                    </a:lnTo>
                    <a:lnTo>
                      <a:pt x="1054" y="106"/>
                    </a:lnTo>
                    <a:lnTo>
                      <a:pt x="1054" y="0"/>
                    </a:lnTo>
                    <a:lnTo>
                      <a:pt x="0" y="0"/>
                    </a:lnTo>
                    <a:close/>
                    <a:moveTo>
                      <a:pt x="860" y="88"/>
                    </a:moveTo>
                    <a:lnTo>
                      <a:pt x="798" y="88"/>
                    </a:lnTo>
                    <a:lnTo>
                      <a:pt x="798" y="72"/>
                    </a:lnTo>
                    <a:lnTo>
                      <a:pt x="860" y="72"/>
                    </a:lnTo>
                    <a:lnTo>
                      <a:pt x="860" y="88"/>
                    </a:lnTo>
                    <a:close/>
                    <a:moveTo>
                      <a:pt x="946" y="90"/>
                    </a:moveTo>
                    <a:lnTo>
                      <a:pt x="890" y="90"/>
                    </a:lnTo>
                    <a:lnTo>
                      <a:pt x="890" y="32"/>
                    </a:lnTo>
                    <a:lnTo>
                      <a:pt x="946" y="32"/>
                    </a:lnTo>
                    <a:lnTo>
                      <a:pt x="946" y="90"/>
                    </a:lnTo>
                    <a:close/>
                    <a:moveTo>
                      <a:pt x="1032" y="78"/>
                    </a:moveTo>
                    <a:lnTo>
                      <a:pt x="1020" y="90"/>
                    </a:lnTo>
                    <a:lnTo>
                      <a:pt x="1004" y="74"/>
                    </a:lnTo>
                    <a:lnTo>
                      <a:pt x="988" y="90"/>
                    </a:lnTo>
                    <a:lnTo>
                      <a:pt x="976" y="78"/>
                    </a:lnTo>
                    <a:lnTo>
                      <a:pt x="992" y="62"/>
                    </a:lnTo>
                    <a:lnTo>
                      <a:pt x="976" y="44"/>
                    </a:lnTo>
                    <a:lnTo>
                      <a:pt x="988" y="32"/>
                    </a:lnTo>
                    <a:lnTo>
                      <a:pt x="1004" y="48"/>
                    </a:lnTo>
                    <a:lnTo>
                      <a:pt x="1020" y="32"/>
                    </a:lnTo>
                    <a:lnTo>
                      <a:pt x="1032" y="44"/>
                    </a:lnTo>
                    <a:lnTo>
                      <a:pt x="1016" y="62"/>
                    </a:lnTo>
                    <a:lnTo>
                      <a:pt x="1032" y="78"/>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48" name="Freeform 51"/>
              <p:cNvSpPr>
                <a:spLocks noEditPoints="1"/>
              </p:cNvSpPr>
              <p:nvPr/>
            </p:nvSpPr>
            <p:spPr bwMode="auto">
              <a:xfrm>
                <a:off x="-1748541" y="2132906"/>
                <a:ext cx="1202164" cy="767921"/>
              </a:xfrm>
              <a:custGeom>
                <a:avLst/>
                <a:gdLst>
                  <a:gd name="T0" fmla="*/ 0 w 1052"/>
                  <a:gd name="T1" fmla="*/ 0 h 672"/>
                  <a:gd name="T2" fmla="*/ 0 w 1052"/>
                  <a:gd name="T3" fmla="*/ 672 h 672"/>
                  <a:gd name="T4" fmla="*/ 1052 w 1052"/>
                  <a:gd name="T5" fmla="*/ 672 h 672"/>
                  <a:gd name="T6" fmla="*/ 1052 w 1052"/>
                  <a:gd name="T7" fmla="*/ 0 h 672"/>
                  <a:gd name="T8" fmla="*/ 0 w 1052"/>
                  <a:gd name="T9" fmla="*/ 0 h 672"/>
                  <a:gd name="T10" fmla="*/ 1000 w 1052"/>
                  <a:gd name="T11" fmla="*/ 620 h 672"/>
                  <a:gd name="T12" fmla="*/ 54 w 1052"/>
                  <a:gd name="T13" fmla="*/ 620 h 672"/>
                  <a:gd name="T14" fmla="*/ 54 w 1052"/>
                  <a:gd name="T15" fmla="*/ 52 h 672"/>
                  <a:gd name="T16" fmla="*/ 1000 w 1052"/>
                  <a:gd name="T17" fmla="*/ 52 h 672"/>
                  <a:gd name="T18" fmla="*/ 1000 w 1052"/>
                  <a:gd name="T19" fmla="*/ 620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2" h="672">
                    <a:moveTo>
                      <a:pt x="0" y="0"/>
                    </a:moveTo>
                    <a:lnTo>
                      <a:pt x="0" y="672"/>
                    </a:lnTo>
                    <a:lnTo>
                      <a:pt x="1052" y="672"/>
                    </a:lnTo>
                    <a:lnTo>
                      <a:pt x="1052" y="0"/>
                    </a:lnTo>
                    <a:lnTo>
                      <a:pt x="0" y="0"/>
                    </a:lnTo>
                    <a:close/>
                    <a:moveTo>
                      <a:pt x="1000" y="620"/>
                    </a:moveTo>
                    <a:lnTo>
                      <a:pt x="54" y="620"/>
                    </a:lnTo>
                    <a:lnTo>
                      <a:pt x="54" y="52"/>
                    </a:lnTo>
                    <a:lnTo>
                      <a:pt x="1000" y="52"/>
                    </a:lnTo>
                    <a:lnTo>
                      <a:pt x="1000" y="620"/>
                    </a:lnTo>
                    <a:close/>
                  </a:path>
                </a:pathLst>
              </a:custGeom>
              <a:solidFill>
                <a:srgbClr val="D9D9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grpSp>
        <p:sp>
          <p:nvSpPr>
            <p:cNvPr id="102" name="Freeform 40"/>
            <p:cNvSpPr>
              <a:spLocks/>
            </p:cNvSpPr>
            <p:nvPr/>
          </p:nvSpPr>
          <p:spPr bwMode="auto">
            <a:xfrm>
              <a:off x="10641093" y="4320582"/>
              <a:ext cx="618715" cy="1059637"/>
            </a:xfrm>
            <a:custGeom>
              <a:avLst/>
              <a:gdLst>
                <a:gd name="T0" fmla="*/ 301 w 301"/>
                <a:gd name="T1" fmla="*/ 496 h 515"/>
                <a:gd name="T2" fmla="*/ 281 w 301"/>
                <a:gd name="T3" fmla="*/ 515 h 515"/>
                <a:gd name="T4" fmla="*/ 20 w 301"/>
                <a:gd name="T5" fmla="*/ 515 h 515"/>
                <a:gd name="T6" fmla="*/ 0 w 301"/>
                <a:gd name="T7" fmla="*/ 496 h 515"/>
                <a:gd name="T8" fmla="*/ 0 w 301"/>
                <a:gd name="T9" fmla="*/ 20 h 515"/>
                <a:gd name="T10" fmla="*/ 20 w 301"/>
                <a:gd name="T11" fmla="*/ 0 h 515"/>
                <a:gd name="T12" fmla="*/ 281 w 301"/>
                <a:gd name="T13" fmla="*/ 0 h 515"/>
                <a:gd name="T14" fmla="*/ 301 w 301"/>
                <a:gd name="T15" fmla="*/ 20 h 515"/>
                <a:gd name="T16" fmla="*/ 301 w 301"/>
                <a:gd name="T17" fmla="*/ 49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1" h="515">
                  <a:moveTo>
                    <a:pt x="301" y="496"/>
                  </a:moveTo>
                  <a:cubicBezTo>
                    <a:pt x="301" y="506"/>
                    <a:pt x="292" y="515"/>
                    <a:pt x="281" y="515"/>
                  </a:cubicBezTo>
                  <a:cubicBezTo>
                    <a:pt x="20" y="515"/>
                    <a:pt x="20" y="515"/>
                    <a:pt x="20" y="515"/>
                  </a:cubicBezTo>
                  <a:cubicBezTo>
                    <a:pt x="9" y="515"/>
                    <a:pt x="0" y="506"/>
                    <a:pt x="0" y="496"/>
                  </a:cubicBezTo>
                  <a:cubicBezTo>
                    <a:pt x="0" y="20"/>
                    <a:pt x="0" y="20"/>
                    <a:pt x="0" y="20"/>
                  </a:cubicBezTo>
                  <a:cubicBezTo>
                    <a:pt x="0" y="9"/>
                    <a:pt x="9" y="0"/>
                    <a:pt x="20" y="0"/>
                  </a:cubicBezTo>
                  <a:cubicBezTo>
                    <a:pt x="281" y="0"/>
                    <a:pt x="281" y="0"/>
                    <a:pt x="281" y="0"/>
                  </a:cubicBezTo>
                  <a:cubicBezTo>
                    <a:pt x="292" y="0"/>
                    <a:pt x="301" y="9"/>
                    <a:pt x="301" y="20"/>
                  </a:cubicBezTo>
                  <a:lnTo>
                    <a:pt x="301" y="496"/>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03" name="Rectangle 41"/>
            <p:cNvSpPr>
              <a:spLocks noChangeArrowheads="1"/>
            </p:cNvSpPr>
            <p:nvPr/>
          </p:nvSpPr>
          <p:spPr bwMode="auto">
            <a:xfrm>
              <a:off x="10701034" y="4380523"/>
              <a:ext cx="499848" cy="835112"/>
            </a:xfrm>
            <a:prstGeom prst="rect">
              <a:avLst/>
            </a:prstGeom>
            <a:solidFill>
              <a:srgbClr val="FFFFFF"/>
            </a:solidFill>
            <a:ln>
              <a:noFill/>
            </a:ln>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04" name="Oval 48"/>
            <p:cNvSpPr>
              <a:spLocks noChangeArrowheads="1"/>
            </p:cNvSpPr>
            <p:nvPr/>
          </p:nvSpPr>
          <p:spPr bwMode="auto">
            <a:xfrm>
              <a:off x="10920480" y="5263385"/>
              <a:ext cx="59941" cy="56893"/>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grpSp>
          <p:nvGrpSpPr>
            <p:cNvPr id="105" name="Group 36"/>
            <p:cNvGrpSpPr/>
            <p:nvPr/>
          </p:nvGrpSpPr>
          <p:grpSpPr>
            <a:xfrm>
              <a:off x="10793141" y="4495622"/>
              <a:ext cx="323327" cy="323327"/>
              <a:chOff x="10588373" y="2765981"/>
              <a:chExt cx="370932" cy="370932"/>
            </a:xfrm>
          </p:grpSpPr>
          <p:sp>
            <p:nvSpPr>
              <p:cNvPr id="130" name="Freeform 46"/>
              <p:cNvSpPr>
                <a:spLocks/>
              </p:cNvSpPr>
              <p:nvPr/>
            </p:nvSpPr>
            <p:spPr bwMode="auto">
              <a:xfrm>
                <a:off x="10588373" y="2796732"/>
                <a:ext cx="338260" cy="340181"/>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31" name="Freeform 48"/>
              <p:cNvSpPr>
                <a:spLocks/>
              </p:cNvSpPr>
              <p:nvPr/>
            </p:nvSpPr>
            <p:spPr bwMode="auto">
              <a:xfrm>
                <a:off x="10790175" y="2765981"/>
                <a:ext cx="169130" cy="17297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grpSp>
        <p:grpSp>
          <p:nvGrpSpPr>
            <p:cNvPr id="106" name="Group 37"/>
            <p:cNvGrpSpPr/>
            <p:nvPr/>
          </p:nvGrpSpPr>
          <p:grpSpPr>
            <a:xfrm>
              <a:off x="10793141" y="4880935"/>
              <a:ext cx="323975" cy="207168"/>
              <a:chOff x="10083334" y="5733541"/>
              <a:chExt cx="282525" cy="180662"/>
            </a:xfrm>
          </p:grpSpPr>
          <p:sp>
            <p:nvSpPr>
              <p:cNvPr id="125" name="Rectangle 35"/>
              <p:cNvSpPr>
                <a:spLocks noChangeArrowheads="1"/>
              </p:cNvSpPr>
              <p:nvPr/>
            </p:nvSpPr>
            <p:spPr bwMode="auto">
              <a:xfrm>
                <a:off x="10323576" y="5733541"/>
                <a:ext cx="42283" cy="18066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26" name="Rectangle 42"/>
              <p:cNvSpPr>
                <a:spLocks noChangeArrowheads="1"/>
              </p:cNvSpPr>
              <p:nvPr/>
            </p:nvSpPr>
            <p:spPr bwMode="auto">
              <a:xfrm>
                <a:off x="10263996" y="5868076"/>
                <a:ext cx="42283" cy="46127"/>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27" name="Rectangle 43"/>
              <p:cNvSpPr>
                <a:spLocks noChangeArrowheads="1"/>
              </p:cNvSpPr>
              <p:nvPr/>
            </p:nvSpPr>
            <p:spPr bwMode="auto">
              <a:xfrm>
                <a:off x="10204417" y="5789277"/>
                <a:ext cx="42283" cy="124925"/>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28" name="Rectangle 44"/>
              <p:cNvSpPr>
                <a:spLocks noChangeArrowheads="1"/>
              </p:cNvSpPr>
              <p:nvPr/>
            </p:nvSpPr>
            <p:spPr bwMode="auto">
              <a:xfrm>
                <a:off x="10142914" y="5756604"/>
                <a:ext cx="42283" cy="15759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29" name="Rectangle 45"/>
              <p:cNvSpPr>
                <a:spLocks noChangeArrowheads="1"/>
              </p:cNvSpPr>
              <p:nvPr/>
            </p:nvSpPr>
            <p:spPr bwMode="auto">
              <a:xfrm>
                <a:off x="10083334" y="5816184"/>
                <a:ext cx="42283" cy="98018"/>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grpSp>
        <p:sp>
          <p:nvSpPr>
            <p:cNvPr id="107" name="Rounded Rectangle 38"/>
            <p:cNvSpPr/>
            <p:nvPr/>
          </p:nvSpPr>
          <p:spPr bwMode="auto">
            <a:xfrm>
              <a:off x="9593834" y="3578458"/>
              <a:ext cx="994307" cy="1455563"/>
            </a:xfrm>
            <a:prstGeom prst="roundRect">
              <a:avLst>
                <a:gd name="adj" fmla="val 6754"/>
              </a:avLst>
            </a:prstGeom>
            <a:solidFill>
              <a:srgbClr val="442359"/>
            </a:solidFill>
            <a:ln w="1079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algn="ctr" defTabSz="950823" fontAlgn="base">
                <a:spcBef>
                  <a:spcPct val="0"/>
                </a:spcBef>
                <a:spcAft>
                  <a:spcPct val="0"/>
                </a:spcAft>
                <a:defRPr/>
              </a:pPr>
              <a:endParaRPr lang="en-US" sz="2040" kern="0">
                <a:gradFill>
                  <a:gsLst>
                    <a:gs pos="0">
                      <a:srgbClr val="FFFFFF"/>
                    </a:gs>
                    <a:gs pos="100000">
                      <a:srgbClr val="FFFFFF"/>
                    </a:gs>
                  </a:gsLst>
                  <a:lin ang="5400000" scaled="0"/>
                </a:gradFill>
              </a:endParaRPr>
            </a:p>
          </p:txBody>
        </p:sp>
        <p:sp>
          <p:nvSpPr>
            <p:cNvPr id="108" name="Rectangle 28"/>
            <p:cNvSpPr>
              <a:spLocks noChangeArrowheads="1"/>
            </p:cNvSpPr>
            <p:nvPr/>
          </p:nvSpPr>
          <p:spPr bwMode="auto">
            <a:xfrm>
              <a:off x="9685172" y="3673103"/>
              <a:ext cx="808284" cy="1266275"/>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grpSp>
          <p:nvGrpSpPr>
            <p:cNvPr id="109" name="Group 40"/>
            <p:cNvGrpSpPr/>
            <p:nvPr/>
          </p:nvGrpSpPr>
          <p:grpSpPr>
            <a:xfrm>
              <a:off x="9773358" y="4602405"/>
              <a:ext cx="403787" cy="237362"/>
              <a:chOff x="10085257" y="5987235"/>
              <a:chExt cx="284445" cy="167208"/>
            </a:xfrm>
          </p:grpSpPr>
          <p:sp>
            <p:nvSpPr>
              <p:cNvPr id="119" name="Rectangle 36"/>
              <p:cNvSpPr>
                <a:spLocks noChangeArrowheads="1"/>
              </p:cNvSpPr>
              <p:nvPr/>
            </p:nvSpPr>
            <p:spPr bwMode="auto">
              <a:xfrm>
                <a:off x="10139070" y="5987235"/>
                <a:ext cx="21333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20" name="Rectangle 37"/>
              <p:cNvSpPr>
                <a:spLocks noChangeArrowheads="1"/>
              </p:cNvSpPr>
              <p:nvPr/>
            </p:nvSpPr>
            <p:spPr bwMode="auto">
              <a:xfrm>
                <a:off x="10085257" y="5987235"/>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21" name="Rectangle 38"/>
              <p:cNvSpPr>
                <a:spLocks noChangeArrowheads="1"/>
              </p:cNvSpPr>
              <p:nvPr/>
            </p:nvSpPr>
            <p:spPr bwMode="auto">
              <a:xfrm>
                <a:off x="10139070" y="6056425"/>
                <a:ext cx="230632"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22" name="Rectangle 39"/>
              <p:cNvSpPr>
                <a:spLocks noChangeArrowheads="1"/>
              </p:cNvSpPr>
              <p:nvPr/>
            </p:nvSpPr>
            <p:spPr bwMode="auto">
              <a:xfrm>
                <a:off x="10085257" y="6056425"/>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23" name="Rectangle 40"/>
              <p:cNvSpPr>
                <a:spLocks noChangeArrowheads="1"/>
              </p:cNvSpPr>
              <p:nvPr/>
            </p:nvSpPr>
            <p:spPr bwMode="auto">
              <a:xfrm>
                <a:off x="10139070" y="6121770"/>
                <a:ext cx="171052"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24" name="Rectangle 41"/>
              <p:cNvSpPr>
                <a:spLocks noChangeArrowheads="1"/>
              </p:cNvSpPr>
              <p:nvPr/>
            </p:nvSpPr>
            <p:spPr bwMode="auto">
              <a:xfrm>
                <a:off x="10085257" y="6121770"/>
                <a:ext cx="34595" cy="32673"/>
              </a:xfrm>
              <a:prstGeom prst="rect">
                <a:avLst/>
              </a:prstGeom>
              <a:solidFill>
                <a:srgbClr val="0072C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grpSp>
        <p:grpSp>
          <p:nvGrpSpPr>
            <p:cNvPr id="110" name="Group 41"/>
            <p:cNvGrpSpPr/>
            <p:nvPr/>
          </p:nvGrpSpPr>
          <p:grpSpPr>
            <a:xfrm>
              <a:off x="9783875" y="3775414"/>
              <a:ext cx="447325" cy="286045"/>
              <a:chOff x="10083334" y="5733541"/>
              <a:chExt cx="282525" cy="180662"/>
            </a:xfrm>
          </p:grpSpPr>
          <p:sp>
            <p:nvSpPr>
              <p:cNvPr id="114" name="Rectangle 35"/>
              <p:cNvSpPr>
                <a:spLocks noChangeArrowheads="1"/>
              </p:cNvSpPr>
              <p:nvPr/>
            </p:nvSpPr>
            <p:spPr bwMode="auto">
              <a:xfrm>
                <a:off x="10323576" y="5733541"/>
                <a:ext cx="42283" cy="180661"/>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15" name="Rectangle 42"/>
              <p:cNvSpPr>
                <a:spLocks noChangeArrowheads="1"/>
              </p:cNvSpPr>
              <p:nvPr/>
            </p:nvSpPr>
            <p:spPr bwMode="auto">
              <a:xfrm>
                <a:off x="10263996" y="5868076"/>
                <a:ext cx="42283" cy="46127"/>
              </a:xfrm>
              <a:prstGeom prst="rect">
                <a:avLst/>
              </a:prstGeom>
              <a:solidFill>
                <a:srgbClr val="68217A">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16" name="Rectangle 43"/>
              <p:cNvSpPr>
                <a:spLocks noChangeArrowheads="1"/>
              </p:cNvSpPr>
              <p:nvPr/>
            </p:nvSpPr>
            <p:spPr bwMode="auto">
              <a:xfrm>
                <a:off x="10204417" y="5789277"/>
                <a:ext cx="42283" cy="124925"/>
              </a:xfrm>
              <a:prstGeom prst="rect">
                <a:avLst/>
              </a:prstGeom>
              <a:solidFill>
                <a:srgbClr val="442359">
                  <a:lumMod val="60000"/>
                  <a:lumOff val="4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17" name="Rectangle 44"/>
              <p:cNvSpPr>
                <a:spLocks noChangeArrowheads="1"/>
              </p:cNvSpPr>
              <p:nvPr/>
            </p:nvSpPr>
            <p:spPr bwMode="auto">
              <a:xfrm>
                <a:off x="10142914" y="5756604"/>
                <a:ext cx="42283" cy="157598"/>
              </a:xfrm>
              <a:prstGeom prst="rect">
                <a:avLst/>
              </a:prstGeom>
              <a:solidFill>
                <a:srgbClr val="44235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18" name="Rectangle 45"/>
              <p:cNvSpPr>
                <a:spLocks noChangeArrowheads="1"/>
              </p:cNvSpPr>
              <p:nvPr/>
            </p:nvSpPr>
            <p:spPr bwMode="auto">
              <a:xfrm>
                <a:off x="10083334" y="5816184"/>
                <a:ext cx="42283" cy="98018"/>
              </a:xfrm>
              <a:prstGeom prst="rect">
                <a:avLst/>
              </a:prstGeom>
              <a:solidFill>
                <a:srgbClr val="68217A">
                  <a:lumMod val="40000"/>
                  <a:lumOff val="6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grpSp>
        <p:grpSp>
          <p:nvGrpSpPr>
            <p:cNvPr id="111" name="Group 42"/>
            <p:cNvGrpSpPr/>
            <p:nvPr/>
          </p:nvGrpSpPr>
          <p:grpSpPr>
            <a:xfrm>
              <a:off x="9815319" y="4156195"/>
              <a:ext cx="357382" cy="357382"/>
              <a:chOff x="10588373" y="2765981"/>
              <a:chExt cx="370932" cy="370932"/>
            </a:xfrm>
          </p:grpSpPr>
          <p:sp>
            <p:nvSpPr>
              <p:cNvPr id="112" name="Freeform 46"/>
              <p:cNvSpPr>
                <a:spLocks/>
              </p:cNvSpPr>
              <p:nvPr/>
            </p:nvSpPr>
            <p:spPr bwMode="auto">
              <a:xfrm>
                <a:off x="10588373" y="2796732"/>
                <a:ext cx="338260" cy="340181"/>
              </a:xfrm>
              <a:custGeom>
                <a:avLst/>
                <a:gdLst>
                  <a:gd name="T0" fmla="*/ 176 w 352"/>
                  <a:gd name="T1" fmla="*/ 0 h 354"/>
                  <a:gd name="T2" fmla="*/ 176 w 352"/>
                  <a:gd name="T3" fmla="*/ 0 h 354"/>
                  <a:gd name="T4" fmla="*/ 158 w 352"/>
                  <a:gd name="T5" fmla="*/ 2 h 354"/>
                  <a:gd name="T6" fmla="*/ 140 w 352"/>
                  <a:gd name="T7" fmla="*/ 4 h 354"/>
                  <a:gd name="T8" fmla="*/ 124 w 352"/>
                  <a:gd name="T9" fmla="*/ 8 h 354"/>
                  <a:gd name="T10" fmla="*/ 108 w 352"/>
                  <a:gd name="T11" fmla="*/ 14 h 354"/>
                  <a:gd name="T12" fmla="*/ 92 w 352"/>
                  <a:gd name="T13" fmla="*/ 22 h 354"/>
                  <a:gd name="T14" fmla="*/ 78 w 352"/>
                  <a:gd name="T15" fmla="*/ 30 h 354"/>
                  <a:gd name="T16" fmla="*/ 64 w 352"/>
                  <a:gd name="T17" fmla="*/ 42 h 354"/>
                  <a:gd name="T18" fmla="*/ 52 w 352"/>
                  <a:gd name="T19" fmla="*/ 52 h 354"/>
                  <a:gd name="T20" fmla="*/ 40 w 352"/>
                  <a:gd name="T21" fmla="*/ 64 h 354"/>
                  <a:gd name="T22" fmla="*/ 30 w 352"/>
                  <a:gd name="T23" fmla="*/ 78 h 354"/>
                  <a:gd name="T24" fmla="*/ 20 w 352"/>
                  <a:gd name="T25" fmla="*/ 94 h 354"/>
                  <a:gd name="T26" fmla="*/ 14 w 352"/>
                  <a:gd name="T27" fmla="*/ 108 h 354"/>
                  <a:gd name="T28" fmla="*/ 8 w 352"/>
                  <a:gd name="T29" fmla="*/ 124 h 354"/>
                  <a:gd name="T30" fmla="*/ 2 w 352"/>
                  <a:gd name="T31" fmla="*/ 142 h 354"/>
                  <a:gd name="T32" fmla="*/ 0 w 352"/>
                  <a:gd name="T33" fmla="*/ 160 h 354"/>
                  <a:gd name="T34" fmla="*/ 0 w 352"/>
                  <a:gd name="T35" fmla="*/ 178 h 354"/>
                  <a:gd name="T36" fmla="*/ 0 w 352"/>
                  <a:gd name="T37" fmla="*/ 178 h 354"/>
                  <a:gd name="T38" fmla="*/ 0 w 352"/>
                  <a:gd name="T39" fmla="*/ 196 h 354"/>
                  <a:gd name="T40" fmla="*/ 2 w 352"/>
                  <a:gd name="T41" fmla="*/ 212 h 354"/>
                  <a:gd name="T42" fmla="*/ 8 w 352"/>
                  <a:gd name="T43" fmla="*/ 230 h 354"/>
                  <a:gd name="T44" fmla="*/ 14 w 352"/>
                  <a:gd name="T45" fmla="*/ 246 h 354"/>
                  <a:gd name="T46" fmla="*/ 20 w 352"/>
                  <a:gd name="T47" fmla="*/ 262 h 354"/>
                  <a:gd name="T48" fmla="*/ 30 w 352"/>
                  <a:gd name="T49" fmla="*/ 276 h 354"/>
                  <a:gd name="T50" fmla="*/ 40 w 352"/>
                  <a:gd name="T51" fmla="*/ 290 h 354"/>
                  <a:gd name="T52" fmla="*/ 52 w 352"/>
                  <a:gd name="T53" fmla="*/ 302 h 354"/>
                  <a:gd name="T54" fmla="*/ 64 w 352"/>
                  <a:gd name="T55" fmla="*/ 314 h 354"/>
                  <a:gd name="T56" fmla="*/ 78 w 352"/>
                  <a:gd name="T57" fmla="*/ 324 h 354"/>
                  <a:gd name="T58" fmla="*/ 92 w 352"/>
                  <a:gd name="T59" fmla="*/ 332 h 354"/>
                  <a:gd name="T60" fmla="*/ 108 w 352"/>
                  <a:gd name="T61" fmla="*/ 340 h 354"/>
                  <a:gd name="T62" fmla="*/ 124 w 352"/>
                  <a:gd name="T63" fmla="*/ 346 h 354"/>
                  <a:gd name="T64" fmla="*/ 140 w 352"/>
                  <a:gd name="T65" fmla="*/ 350 h 354"/>
                  <a:gd name="T66" fmla="*/ 158 w 352"/>
                  <a:gd name="T67" fmla="*/ 352 h 354"/>
                  <a:gd name="T68" fmla="*/ 176 w 352"/>
                  <a:gd name="T69" fmla="*/ 354 h 354"/>
                  <a:gd name="T70" fmla="*/ 176 w 352"/>
                  <a:gd name="T71" fmla="*/ 354 h 354"/>
                  <a:gd name="T72" fmla="*/ 194 w 352"/>
                  <a:gd name="T73" fmla="*/ 352 h 354"/>
                  <a:gd name="T74" fmla="*/ 210 w 352"/>
                  <a:gd name="T75" fmla="*/ 350 h 354"/>
                  <a:gd name="T76" fmla="*/ 228 w 352"/>
                  <a:gd name="T77" fmla="*/ 346 h 354"/>
                  <a:gd name="T78" fmla="*/ 244 w 352"/>
                  <a:gd name="T79" fmla="*/ 340 h 354"/>
                  <a:gd name="T80" fmla="*/ 258 w 352"/>
                  <a:gd name="T81" fmla="*/ 332 h 354"/>
                  <a:gd name="T82" fmla="*/ 274 w 352"/>
                  <a:gd name="T83" fmla="*/ 324 h 354"/>
                  <a:gd name="T84" fmla="*/ 286 w 352"/>
                  <a:gd name="T85" fmla="*/ 314 h 354"/>
                  <a:gd name="T86" fmla="*/ 300 w 352"/>
                  <a:gd name="T87" fmla="*/ 304 h 354"/>
                  <a:gd name="T88" fmla="*/ 310 w 352"/>
                  <a:gd name="T89" fmla="*/ 292 h 354"/>
                  <a:gd name="T90" fmla="*/ 320 w 352"/>
                  <a:gd name="T91" fmla="*/ 278 h 354"/>
                  <a:gd name="T92" fmla="*/ 330 w 352"/>
                  <a:gd name="T93" fmla="*/ 264 h 354"/>
                  <a:gd name="T94" fmla="*/ 336 w 352"/>
                  <a:gd name="T95" fmla="*/ 248 h 354"/>
                  <a:gd name="T96" fmla="*/ 344 w 352"/>
                  <a:gd name="T97" fmla="*/ 232 h 354"/>
                  <a:gd name="T98" fmla="*/ 348 w 352"/>
                  <a:gd name="T99" fmla="*/ 216 h 354"/>
                  <a:gd name="T100" fmla="*/ 350 w 352"/>
                  <a:gd name="T101" fmla="*/ 200 h 354"/>
                  <a:gd name="T102" fmla="*/ 352 w 352"/>
                  <a:gd name="T103" fmla="*/ 182 h 354"/>
                  <a:gd name="T104" fmla="*/ 176 w 352"/>
                  <a:gd name="T105" fmla="*/ 182 h 354"/>
                  <a:gd name="T106" fmla="*/ 176 w 352"/>
                  <a:gd name="T10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52" h="354">
                    <a:moveTo>
                      <a:pt x="176" y="0"/>
                    </a:moveTo>
                    <a:lnTo>
                      <a:pt x="176" y="0"/>
                    </a:lnTo>
                    <a:lnTo>
                      <a:pt x="158" y="2"/>
                    </a:lnTo>
                    <a:lnTo>
                      <a:pt x="140" y="4"/>
                    </a:lnTo>
                    <a:lnTo>
                      <a:pt x="124" y="8"/>
                    </a:lnTo>
                    <a:lnTo>
                      <a:pt x="108" y="14"/>
                    </a:lnTo>
                    <a:lnTo>
                      <a:pt x="92" y="22"/>
                    </a:lnTo>
                    <a:lnTo>
                      <a:pt x="78" y="30"/>
                    </a:lnTo>
                    <a:lnTo>
                      <a:pt x="64" y="42"/>
                    </a:lnTo>
                    <a:lnTo>
                      <a:pt x="52" y="52"/>
                    </a:lnTo>
                    <a:lnTo>
                      <a:pt x="40" y="64"/>
                    </a:lnTo>
                    <a:lnTo>
                      <a:pt x="30" y="78"/>
                    </a:lnTo>
                    <a:lnTo>
                      <a:pt x="20" y="94"/>
                    </a:lnTo>
                    <a:lnTo>
                      <a:pt x="14" y="108"/>
                    </a:lnTo>
                    <a:lnTo>
                      <a:pt x="8" y="124"/>
                    </a:lnTo>
                    <a:lnTo>
                      <a:pt x="2" y="142"/>
                    </a:lnTo>
                    <a:lnTo>
                      <a:pt x="0" y="160"/>
                    </a:lnTo>
                    <a:lnTo>
                      <a:pt x="0" y="178"/>
                    </a:lnTo>
                    <a:lnTo>
                      <a:pt x="0" y="178"/>
                    </a:lnTo>
                    <a:lnTo>
                      <a:pt x="0" y="196"/>
                    </a:lnTo>
                    <a:lnTo>
                      <a:pt x="2" y="212"/>
                    </a:lnTo>
                    <a:lnTo>
                      <a:pt x="8" y="230"/>
                    </a:lnTo>
                    <a:lnTo>
                      <a:pt x="14" y="246"/>
                    </a:lnTo>
                    <a:lnTo>
                      <a:pt x="20" y="262"/>
                    </a:lnTo>
                    <a:lnTo>
                      <a:pt x="30" y="276"/>
                    </a:lnTo>
                    <a:lnTo>
                      <a:pt x="40" y="290"/>
                    </a:lnTo>
                    <a:lnTo>
                      <a:pt x="52" y="302"/>
                    </a:lnTo>
                    <a:lnTo>
                      <a:pt x="64" y="314"/>
                    </a:lnTo>
                    <a:lnTo>
                      <a:pt x="78" y="324"/>
                    </a:lnTo>
                    <a:lnTo>
                      <a:pt x="92" y="332"/>
                    </a:lnTo>
                    <a:lnTo>
                      <a:pt x="108" y="340"/>
                    </a:lnTo>
                    <a:lnTo>
                      <a:pt x="124" y="346"/>
                    </a:lnTo>
                    <a:lnTo>
                      <a:pt x="140" y="350"/>
                    </a:lnTo>
                    <a:lnTo>
                      <a:pt x="158" y="352"/>
                    </a:lnTo>
                    <a:lnTo>
                      <a:pt x="176" y="354"/>
                    </a:lnTo>
                    <a:lnTo>
                      <a:pt x="176" y="354"/>
                    </a:lnTo>
                    <a:lnTo>
                      <a:pt x="194" y="352"/>
                    </a:lnTo>
                    <a:lnTo>
                      <a:pt x="210" y="350"/>
                    </a:lnTo>
                    <a:lnTo>
                      <a:pt x="228" y="346"/>
                    </a:lnTo>
                    <a:lnTo>
                      <a:pt x="244" y="340"/>
                    </a:lnTo>
                    <a:lnTo>
                      <a:pt x="258" y="332"/>
                    </a:lnTo>
                    <a:lnTo>
                      <a:pt x="274" y="324"/>
                    </a:lnTo>
                    <a:lnTo>
                      <a:pt x="286" y="314"/>
                    </a:lnTo>
                    <a:lnTo>
                      <a:pt x="300" y="304"/>
                    </a:lnTo>
                    <a:lnTo>
                      <a:pt x="310" y="292"/>
                    </a:lnTo>
                    <a:lnTo>
                      <a:pt x="320" y="278"/>
                    </a:lnTo>
                    <a:lnTo>
                      <a:pt x="330" y="264"/>
                    </a:lnTo>
                    <a:lnTo>
                      <a:pt x="336" y="248"/>
                    </a:lnTo>
                    <a:lnTo>
                      <a:pt x="344" y="232"/>
                    </a:lnTo>
                    <a:lnTo>
                      <a:pt x="348" y="216"/>
                    </a:lnTo>
                    <a:lnTo>
                      <a:pt x="350" y="200"/>
                    </a:lnTo>
                    <a:lnTo>
                      <a:pt x="352" y="182"/>
                    </a:lnTo>
                    <a:lnTo>
                      <a:pt x="176" y="182"/>
                    </a:lnTo>
                    <a:lnTo>
                      <a:pt x="176" y="0"/>
                    </a:lnTo>
                    <a:close/>
                  </a:path>
                </a:pathLst>
              </a:custGeom>
              <a:solidFill>
                <a:srgbClr val="DC3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sp>
            <p:nvSpPr>
              <p:cNvPr id="113" name="Freeform 48"/>
              <p:cNvSpPr>
                <a:spLocks/>
              </p:cNvSpPr>
              <p:nvPr/>
            </p:nvSpPr>
            <p:spPr bwMode="auto">
              <a:xfrm>
                <a:off x="10790175" y="2765981"/>
                <a:ext cx="169130" cy="172973"/>
              </a:xfrm>
              <a:custGeom>
                <a:avLst/>
                <a:gdLst>
                  <a:gd name="T0" fmla="*/ 0 w 176"/>
                  <a:gd name="T1" fmla="*/ 0 h 180"/>
                  <a:gd name="T2" fmla="*/ 0 w 176"/>
                  <a:gd name="T3" fmla="*/ 180 h 180"/>
                  <a:gd name="T4" fmla="*/ 176 w 176"/>
                  <a:gd name="T5" fmla="*/ 180 h 180"/>
                  <a:gd name="T6" fmla="*/ 176 w 176"/>
                  <a:gd name="T7" fmla="*/ 176 h 180"/>
                  <a:gd name="T8" fmla="*/ 176 w 176"/>
                  <a:gd name="T9" fmla="*/ 176 h 180"/>
                  <a:gd name="T10" fmla="*/ 174 w 176"/>
                  <a:gd name="T11" fmla="*/ 158 h 180"/>
                  <a:gd name="T12" fmla="*/ 172 w 176"/>
                  <a:gd name="T13" fmla="*/ 140 h 180"/>
                  <a:gd name="T14" fmla="*/ 168 w 176"/>
                  <a:gd name="T15" fmla="*/ 124 h 180"/>
                  <a:gd name="T16" fmla="*/ 162 w 176"/>
                  <a:gd name="T17" fmla="*/ 106 h 180"/>
                  <a:gd name="T18" fmla="*/ 154 w 176"/>
                  <a:gd name="T19" fmla="*/ 92 h 180"/>
                  <a:gd name="T20" fmla="*/ 146 w 176"/>
                  <a:gd name="T21" fmla="*/ 76 h 180"/>
                  <a:gd name="T22" fmla="*/ 136 w 176"/>
                  <a:gd name="T23" fmla="*/ 64 h 180"/>
                  <a:gd name="T24" fmla="*/ 124 w 176"/>
                  <a:gd name="T25" fmla="*/ 50 h 180"/>
                  <a:gd name="T26" fmla="*/ 112 w 176"/>
                  <a:gd name="T27" fmla="*/ 40 h 180"/>
                  <a:gd name="T28" fmla="*/ 98 w 176"/>
                  <a:gd name="T29" fmla="*/ 30 h 180"/>
                  <a:gd name="T30" fmla="*/ 84 w 176"/>
                  <a:gd name="T31" fmla="*/ 20 h 180"/>
                  <a:gd name="T32" fmla="*/ 68 w 176"/>
                  <a:gd name="T33" fmla="*/ 14 h 180"/>
                  <a:gd name="T34" fmla="*/ 52 w 176"/>
                  <a:gd name="T35" fmla="*/ 8 h 180"/>
                  <a:gd name="T36" fmla="*/ 34 w 176"/>
                  <a:gd name="T37" fmla="*/ 2 h 180"/>
                  <a:gd name="T38" fmla="*/ 18 w 176"/>
                  <a:gd name="T39" fmla="*/ 0 h 180"/>
                  <a:gd name="T40" fmla="*/ 0 w 176"/>
                  <a:gd name="T41" fmla="*/ 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6" h="180">
                    <a:moveTo>
                      <a:pt x="0" y="0"/>
                    </a:moveTo>
                    <a:lnTo>
                      <a:pt x="0" y="180"/>
                    </a:lnTo>
                    <a:lnTo>
                      <a:pt x="176" y="180"/>
                    </a:lnTo>
                    <a:lnTo>
                      <a:pt x="176" y="176"/>
                    </a:lnTo>
                    <a:lnTo>
                      <a:pt x="176" y="176"/>
                    </a:lnTo>
                    <a:lnTo>
                      <a:pt x="174" y="158"/>
                    </a:lnTo>
                    <a:lnTo>
                      <a:pt x="172" y="140"/>
                    </a:lnTo>
                    <a:lnTo>
                      <a:pt x="168" y="124"/>
                    </a:lnTo>
                    <a:lnTo>
                      <a:pt x="162" y="106"/>
                    </a:lnTo>
                    <a:lnTo>
                      <a:pt x="154" y="92"/>
                    </a:lnTo>
                    <a:lnTo>
                      <a:pt x="146" y="76"/>
                    </a:lnTo>
                    <a:lnTo>
                      <a:pt x="136" y="64"/>
                    </a:lnTo>
                    <a:lnTo>
                      <a:pt x="124" y="50"/>
                    </a:lnTo>
                    <a:lnTo>
                      <a:pt x="112" y="40"/>
                    </a:lnTo>
                    <a:lnTo>
                      <a:pt x="98" y="30"/>
                    </a:lnTo>
                    <a:lnTo>
                      <a:pt x="84" y="20"/>
                    </a:lnTo>
                    <a:lnTo>
                      <a:pt x="68" y="14"/>
                    </a:lnTo>
                    <a:lnTo>
                      <a:pt x="52" y="8"/>
                    </a:lnTo>
                    <a:lnTo>
                      <a:pt x="34" y="2"/>
                    </a:lnTo>
                    <a:lnTo>
                      <a:pt x="18" y="0"/>
                    </a:lnTo>
                    <a:lnTo>
                      <a:pt x="0" y="0"/>
                    </a:ln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42">
                  <a:defRPr/>
                </a:pPr>
                <a:endParaRPr lang="en-US" sz="1873" kern="0">
                  <a:solidFill>
                    <a:srgbClr val="505050"/>
                  </a:solidFill>
                </a:endParaRPr>
              </a:p>
            </p:txBody>
          </p:sp>
        </p:grpSp>
      </p:grpSp>
      <p:grpSp>
        <p:nvGrpSpPr>
          <p:cNvPr id="151" name="Group 37"/>
          <p:cNvGrpSpPr/>
          <p:nvPr/>
        </p:nvGrpSpPr>
        <p:grpSpPr>
          <a:xfrm>
            <a:off x="4727299" y="4842019"/>
            <a:ext cx="513995" cy="1458394"/>
            <a:chOff x="5893176" y="3792885"/>
            <a:chExt cx="585200" cy="1674708"/>
          </a:xfrm>
        </p:grpSpPr>
        <p:sp>
          <p:nvSpPr>
            <p:cNvPr id="152"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53"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54"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55"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56"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57"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58"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rgbClr val="6821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59"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60"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61"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62"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rgbClr val="0072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63"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64"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65"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rgbClr val="4423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66"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67"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68"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69"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70"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71"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72"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73"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74"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75"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76"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77"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78"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79"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80"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81"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82"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sp>
          <p:nvSpPr>
            <p:cNvPr id="183"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7" tIns="46623" rIns="93247" bIns="46623" numCol="1" anchor="t" anchorCtr="0" compatLnSpc="1">
              <a:prstTxWarp prst="textNoShape">
                <a:avLst/>
              </a:prstTxWarp>
            </a:bodyPr>
            <a:lstStyle/>
            <a:p>
              <a:pPr defTabSz="951098"/>
              <a:endParaRPr lang="en-US" sz="1836">
                <a:solidFill>
                  <a:srgbClr val="000000"/>
                </a:solidFill>
              </a:endParaRPr>
            </a:p>
          </p:txBody>
        </p:sp>
      </p:grpSp>
      <p:sp>
        <p:nvSpPr>
          <p:cNvPr id="186" name="TextBox 49"/>
          <p:cNvSpPr txBox="1"/>
          <p:nvPr/>
        </p:nvSpPr>
        <p:spPr>
          <a:xfrm>
            <a:off x="7086858" y="4541483"/>
            <a:ext cx="2169451" cy="926365"/>
          </a:xfrm>
          <a:prstGeom prst="rect">
            <a:avLst/>
          </a:prstGeom>
          <a:noFill/>
        </p:spPr>
        <p:txBody>
          <a:bodyPr wrap="none" lIns="182854" tIns="146283" rIns="182854" bIns="146283" rtlCol="0">
            <a:spAutoFit/>
          </a:bodyPr>
          <a:lstStyle/>
          <a:p>
            <a:pPr algn="ctr">
              <a:lnSpc>
                <a:spcPct val="90000"/>
              </a:lnSpc>
              <a:spcAft>
                <a:spcPts val="600"/>
              </a:spcAft>
            </a:pPr>
            <a:r>
              <a:rPr lang="en-US" sz="2000">
                <a:solidFill>
                  <a:srgbClr val="00BCF2">
                    <a:lumMod val="50000"/>
                  </a:srgbClr>
                </a:solidFill>
              </a:rPr>
              <a:t>Secure</a:t>
            </a:r>
          </a:p>
          <a:p>
            <a:pPr algn="ctr">
              <a:lnSpc>
                <a:spcPct val="90000"/>
              </a:lnSpc>
              <a:spcAft>
                <a:spcPts val="600"/>
              </a:spcAft>
            </a:pPr>
            <a:r>
              <a:rPr lang="en-US" sz="2000">
                <a:solidFill>
                  <a:srgbClr val="00BCF2">
                    <a:lumMod val="50000"/>
                  </a:srgbClr>
                </a:solidFill>
              </a:rPr>
              <a:t>communication</a:t>
            </a:r>
          </a:p>
        </p:txBody>
      </p:sp>
      <p:sp>
        <p:nvSpPr>
          <p:cNvPr id="187" name="Rounded Rectangle 50"/>
          <p:cNvSpPr/>
          <p:nvPr/>
        </p:nvSpPr>
        <p:spPr bwMode="auto">
          <a:xfrm>
            <a:off x="7177736" y="4411534"/>
            <a:ext cx="4230095" cy="1307202"/>
          </a:xfrm>
          <a:prstGeom prst="roundRect">
            <a:avLst/>
          </a:prstGeom>
          <a:noFill/>
          <a:ln w="73025">
            <a:solidFill>
              <a:schemeClr val="bg2">
                <a:lumMod val="50000"/>
                <a:alpha val="84000"/>
              </a:schemeClr>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89" name="TextBox 4"/>
          <p:cNvSpPr txBox="1"/>
          <p:nvPr/>
        </p:nvSpPr>
        <p:spPr>
          <a:xfrm>
            <a:off x="-1115" y="6593681"/>
            <a:ext cx="12426153" cy="409577"/>
          </a:xfrm>
          <a:prstGeom prst="rect">
            <a:avLst/>
          </a:prstGeom>
          <a:solidFill>
            <a:schemeClr val="accent2"/>
          </a:solidFill>
        </p:spPr>
        <p:txBody>
          <a:bodyPr wrap="square" lIns="466235" tIns="139871" rIns="372988" rtlCol="0">
            <a:noAutofit/>
          </a:bodyPr>
          <a:lstStyle/>
          <a:p>
            <a:pPr>
              <a:lnSpc>
                <a:spcPts val="3060"/>
              </a:lnSpc>
            </a:pPr>
            <a:r>
              <a:rPr lang="en-US" sz="2856">
                <a:solidFill>
                  <a:srgbClr val="FFFFFF"/>
                </a:solidFill>
                <a:latin typeface="Segoe UI Light"/>
              </a:rPr>
              <a:t> </a:t>
            </a:r>
          </a:p>
        </p:txBody>
      </p:sp>
      <p:sp>
        <p:nvSpPr>
          <p:cNvPr id="365" name="Oval 364"/>
          <p:cNvSpPr/>
          <p:nvPr/>
        </p:nvSpPr>
        <p:spPr bwMode="auto">
          <a:xfrm>
            <a:off x="5819240" y="2459404"/>
            <a:ext cx="6332204" cy="2627442"/>
          </a:xfrm>
          <a:prstGeom prst="ellipse">
            <a:avLst/>
          </a:prstGeom>
          <a:noFill/>
          <a:ln w="28575">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493" tIns="149196" rIns="186493" bIns="149196" numCol="1" spcCol="0" rtlCol="0" fromWordArt="0" anchor="t" anchorCtr="0" forceAA="0" compatLnSpc="1">
            <a:prstTxWarp prst="textNoShape">
              <a:avLst/>
            </a:prstTxWarp>
            <a:noAutofit/>
          </a:bodyPr>
          <a:lstStyle/>
          <a:p>
            <a:pPr algn="ctr" defTabSz="950823"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66" name="Freeform 95"/>
          <p:cNvSpPr>
            <a:spLocks/>
          </p:cNvSpPr>
          <p:nvPr/>
        </p:nvSpPr>
        <p:spPr bwMode="auto">
          <a:xfrm flipH="1">
            <a:off x="8630532" y="1880416"/>
            <a:ext cx="1838684" cy="102337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rgbClr val="0072C6"/>
          </a:solidFill>
          <a:ln w="28575">
            <a:noFill/>
            <a:round/>
            <a:headEnd/>
            <a:tailEnd/>
          </a:ln>
          <a:extLst/>
        </p:spPr>
        <p:txBody>
          <a:bodyPr vert="horz" wrap="square" lIns="93247" tIns="46623" rIns="93247" bIns="46623" numCol="1" anchor="t" anchorCtr="0" compatLnSpc="1">
            <a:prstTxWarp prst="textNoShape">
              <a:avLst/>
            </a:prstTxWarp>
          </a:bodyPr>
          <a:lstStyle/>
          <a:p>
            <a:endParaRPr lang="en-US" sz="1836" kern="0">
              <a:solidFill>
                <a:srgbClr val="505050"/>
              </a:solidFill>
            </a:endParaRPr>
          </a:p>
        </p:txBody>
      </p:sp>
      <p:sp>
        <p:nvSpPr>
          <p:cNvPr id="367" name="TextBox 366"/>
          <p:cNvSpPr txBox="1"/>
          <p:nvPr/>
        </p:nvSpPr>
        <p:spPr>
          <a:xfrm>
            <a:off x="8807877" y="2168906"/>
            <a:ext cx="1439409" cy="600805"/>
          </a:xfrm>
          <a:prstGeom prst="rect">
            <a:avLst/>
          </a:prstGeom>
          <a:noFill/>
        </p:spPr>
        <p:txBody>
          <a:bodyPr wrap="square" rtlCol="0">
            <a:spAutoFit/>
          </a:bodyPr>
          <a:lstStyle/>
          <a:p>
            <a:pPr algn="ctr">
              <a:lnSpc>
                <a:spcPct val="90000"/>
              </a:lnSpc>
            </a:pPr>
            <a:r>
              <a:rPr lang="en-US" sz="1836">
                <a:gradFill>
                  <a:gsLst>
                    <a:gs pos="0">
                      <a:srgbClr val="FFFFFF"/>
                    </a:gs>
                    <a:gs pos="100000">
                      <a:srgbClr val="FFFFFF"/>
                    </a:gs>
                  </a:gsLst>
                  <a:lin ang="5400000" scaled="0"/>
                </a:gradFill>
              </a:rPr>
              <a:t>Microsoft Azure</a:t>
            </a:r>
          </a:p>
        </p:txBody>
      </p:sp>
      <p:sp>
        <p:nvSpPr>
          <p:cNvPr id="96" name="Right Arrow 44"/>
          <p:cNvSpPr/>
          <p:nvPr/>
        </p:nvSpPr>
        <p:spPr bwMode="auto">
          <a:xfrm>
            <a:off x="5787648" y="3931999"/>
            <a:ext cx="609514" cy="435787"/>
          </a:xfrm>
          <a:prstGeom prst="rightArrow">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70"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35"/>
          <p:cNvSpPr>
            <a:spLocks noChangeArrowheads="1"/>
          </p:cNvSpPr>
          <p:nvPr/>
        </p:nvSpPr>
        <p:spPr bwMode="auto">
          <a:xfrm>
            <a:off x="10252035" y="6404073"/>
            <a:ext cx="50405" cy="189987"/>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2800" b="1">
              <a:solidFill>
                <a:srgbClr val="000000"/>
              </a:solidFill>
            </a:endParaRPr>
          </a:p>
        </p:txBody>
      </p:sp>
      <p:sp>
        <p:nvSpPr>
          <p:cNvPr id="62" name="Rectangle 94"/>
          <p:cNvSpPr>
            <a:spLocks noChangeArrowheads="1"/>
          </p:cNvSpPr>
          <p:nvPr/>
        </p:nvSpPr>
        <p:spPr bwMode="auto">
          <a:xfrm>
            <a:off x="9711576" y="6606170"/>
            <a:ext cx="1145885" cy="46622"/>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2800" b="1">
              <a:solidFill>
                <a:srgbClr val="000000"/>
              </a:solidFill>
            </a:endParaRPr>
          </a:p>
        </p:txBody>
      </p:sp>
      <p:sp>
        <p:nvSpPr>
          <p:cNvPr id="72" name="Rectangle 34"/>
          <p:cNvSpPr>
            <a:spLocks noChangeArrowheads="1"/>
          </p:cNvSpPr>
          <p:nvPr/>
        </p:nvSpPr>
        <p:spPr bwMode="auto">
          <a:xfrm>
            <a:off x="11765402" y="6616223"/>
            <a:ext cx="659637" cy="36570"/>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7" tIns="46623" rIns="93247" bIns="46623" numCol="1" anchor="t" anchorCtr="0" compatLnSpc="1">
            <a:prstTxWarp prst="textNoShape">
              <a:avLst/>
            </a:prstTxWarp>
          </a:bodyPr>
          <a:lstStyle/>
          <a:p>
            <a:endParaRPr lang="en-US" sz="2800" b="1">
              <a:solidFill>
                <a:srgbClr val="000000"/>
              </a:solidFill>
            </a:endParaRPr>
          </a:p>
        </p:txBody>
      </p:sp>
      <p:sp>
        <p:nvSpPr>
          <p:cNvPr id="74" name="Rectangle 54"/>
          <p:cNvSpPr/>
          <p:nvPr/>
        </p:nvSpPr>
        <p:spPr bwMode="auto">
          <a:xfrm>
            <a:off x="7890232" y="6626448"/>
            <a:ext cx="2194293" cy="4178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47" tIns="0" rIns="0" bIns="0" numCol="1" spcCol="0" rtlCol="0" fromWordArt="0" anchor="ctr" anchorCtr="0" forceAA="0" compatLnSpc="1">
            <a:prstTxWarp prst="textNoShape">
              <a:avLst/>
            </a:prstTxWarp>
            <a:noAutofit/>
          </a:bodyPr>
          <a:lstStyle/>
          <a:p>
            <a:pPr algn="ctr" defTabSz="950823" fontAlgn="base">
              <a:lnSpc>
                <a:spcPct val="90000"/>
              </a:lnSpc>
              <a:spcBef>
                <a:spcPct val="0"/>
              </a:spcBef>
              <a:spcAft>
                <a:spcPct val="0"/>
              </a:spcAft>
            </a:pPr>
            <a:r>
              <a:rPr lang="en-US" b="1" kern="0">
                <a:solidFill>
                  <a:srgbClr val="FFFFFF"/>
                </a:solidFill>
                <a:ea typeface="Segoe UI" pitchFamily="34" charset="0"/>
                <a:cs typeface="Segoe UI" pitchFamily="34" charset="0"/>
              </a:rPr>
              <a:t>Contoso US HQ</a:t>
            </a:r>
            <a:endParaRPr lang="en-US" sz="1399" b="1" kern="0">
              <a:solidFill>
                <a:srgbClr val="FFFFFF"/>
              </a:solidFill>
              <a:ea typeface="Segoe UI" pitchFamily="34" charset="0"/>
              <a:cs typeface="Segoe UI" pitchFamily="34" charset="0"/>
            </a:endParaRPr>
          </a:p>
        </p:txBody>
      </p:sp>
      <p:sp>
        <p:nvSpPr>
          <p:cNvPr id="75" name="Rectangle 54"/>
          <p:cNvSpPr/>
          <p:nvPr/>
        </p:nvSpPr>
        <p:spPr bwMode="auto">
          <a:xfrm>
            <a:off x="10106127" y="6621020"/>
            <a:ext cx="2055605" cy="41782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3247" tIns="0" rIns="0" bIns="0" numCol="1" spcCol="0" rtlCol="0" fromWordArt="0" anchor="ctr" anchorCtr="0" forceAA="0" compatLnSpc="1">
            <a:prstTxWarp prst="textNoShape">
              <a:avLst/>
            </a:prstTxWarp>
            <a:noAutofit/>
          </a:bodyPr>
          <a:lstStyle/>
          <a:p>
            <a:pPr algn="ctr" defTabSz="950823" fontAlgn="base">
              <a:lnSpc>
                <a:spcPct val="90000"/>
              </a:lnSpc>
              <a:spcBef>
                <a:spcPct val="0"/>
              </a:spcBef>
              <a:spcAft>
                <a:spcPct val="0"/>
              </a:spcAft>
            </a:pPr>
            <a:r>
              <a:rPr lang="en-US" b="1" kern="0">
                <a:solidFill>
                  <a:srgbClr val="FFFFFF"/>
                </a:solidFill>
                <a:ea typeface="Segoe UI" pitchFamily="34" charset="0"/>
                <a:cs typeface="Segoe UI" pitchFamily="34" charset="0"/>
              </a:rPr>
              <a:t>Contoso East Asia</a:t>
            </a:r>
            <a:endParaRPr lang="en-US" sz="1399" b="1" kern="0">
              <a:solidFill>
                <a:srgbClr val="FFFFFF"/>
              </a:solidFill>
              <a:ea typeface="Segoe UI" pitchFamily="34" charset="0"/>
              <a:cs typeface="Segoe UI" pitchFamily="34" charset="0"/>
            </a:endParaRPr>
          </a:p>
        </p:txBody>
      </p:sp>
      <p:sp>
        <p:nvSpPr>
          <p:cNvPr id="184" name="Text Placeholder 3"/>
          <p:cNvSpPr txBox="1">
            <a:spLocks/>
          </p:cNvSpPr>
          <p:nvPr/>
        </p:nvSpPr>
        <p:spPr>
          <a:xfrm>
            <a:off x="10157436" y="1234700"/>
            <a:ext cx="2347423" cy="2336024"/>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chemeClr val="tx2"/>
              </a:buClr>
              <a:buFont typeface="Arial" pitchFamily="34" charset="0"/>
              <a:buNone/>
            </a:pPr>
            <a:r>
              <a:rPr lang="en-US" sz="1800">
                <a:gradFill>
                  <a:gsLst>
                    <a:gs pos="13869">
                      <a:schemeClr val="tx2"/>
                    </a:gs>
                    <a:gs pos="42000">
                      <a:schemeClr val="tx2"/>
                    </a:gs>
                  </a:gsLst>
                  <a:lin ang="5400000" scaled="0"/>
                </a:gradFill>
                <a:latin typeface="+mn-lt"/>
              </a:rPr>
              <a:t>Example:</a:t>
            </a:r>
          </a:p>
          <a:p>
            <a:pPr marL="266220" lvl="1" indent="0">
              <a:buNone/>
            </a:pPr>
            <a:r>
              <a:rPr lang="en-US" sz="1400"/>
              <a:t>Multi-tier applications with strong isolation and secure cross-tier communication</a:t>
            </a:r>
          </a:p>
          <a:p>
            <a:pPr lvl="1" indent="-349715"/>
            <a:endParaRPr lang="en-US" sz="2000">
              <a:latin typeface="+mj-lt"/>
            </a:endParaRPr>
          </a:p>
          <a:p>
            <a:endParaRPr lang="en-US" sz="4400"/>
          </a:p>
        </p:txBody>
      </p:sp>
      <p:sp>
        <p:nvSpPr>
          <p:cNvPr id="185" name="Text Placeholder 3"/>
          <p:cNvSpPr txBox="1">
            <a:spLocks/>
          </p:cNvSpPr>
          <p:nvPr/>
        </p:nvSpPr>
        <p:spPr>
          <a:xfrm>
            <a:off x="366168" y="3956090"/>
            <a:ext cx="3230290" cy="2185214"/>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112" indent="-457112"/>
            <a:r>
              <a:rPr lang="en-US" sz="2000" dirty="0">
                <a:solidFill>
                  <a:schemeClr val="tx2"/>
                </a:solidFill>
              </a:rPr>
              <a:t>Designed to provide highest throughput lowest latency traffic within Azure</a:t>
            </a:r>
          </a:p>
          <a:p>
            <a:pPr marL="457112" indent="-457112"/>
            <a:r>
              <a:rPr lang="en-US" sz="2000" kern="0" dirty="0">
                <a:solidFill>
                  <a:schemeClr val="tx2"/>
                </a:solidFill>
              </a:rPr>
              <a:t>Complementary to ExpressRoute for on-premises connectivity</a:t>
            </a:r>
          </a:p>
        </p:txBody>
      </p:sp>
    </p:spTree>
    <p:extLst>
      <p:ext uri="{BB962C8B-B14F-4D97-AF65-F5344CB8AC3E}">
        <p14:creationId xmlns:p14="http://schemas.microsoft.com/office/powerpoint/2010/main" val="3860829916"/>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 Placeholder 105"/>
          <p:cNvSpPr>
            <a:spLocks noGrp="1"/>
          </p:cNvSpPr>
          <p:nvPr>
            <p:ph type="body" sz="quarter" idx="10"/>
          </p:nvPr>
        </p:nvSpPr>
        <p:spPr>
          <a:xfrm>
            <a:off x="366168" y="1212851"/>
            <a:ext cx="5689575" cy="2571749"/>
          </a:xfrm>
        </p:spPr>
        <p:txBody>
          <a:bodyPr>
            <a:noAutofit/>
          </a:bodyPr>
          <a:lstStyle/>
          <a:p>
            <a:r>
              <a:rPr lang="en-US" sz="3200">
                <a:solidFill>
                  <a:schemeClr val="tx2"/>
                </a:solidFill>
              </a:rPr>
              <a:t>Peering nontransitive</a:t>
            </a:r>
          </a:p>
          <a:p>
            <a:r>
              <a:rPr lang="en-US" sz="3200">
                <a:solidFill>
                  <a:schemeClr val="tx2"/>
                </a:solidFill>
              </a:rPr>
              <a:t>Peer 10.2 to 10.3</a:t>
            </a:r>
          </a:p>
          <a:p>
            <a:r>
              <a:rPr lang="en-US" sz="3200">
                <a:solidFill>
                  <a:schemeClr val="tx2"/>
                </a:solidFill>
              </a:rPr>
              <a:t>Peer 10.3 to 10.4</a:t>
            </a:r>
          </a:p>
          <a:p>
            <a:r>
              <a:rPr lang="en-US" sz="3200">
                <a:solidFill>
                  <a:schemeClr val="tx2"/>
                </a:solidFill>
              </a:rPr>
              <a:t>Does not mean 10.2 is peered with 10.4</a:t>
            </a:r>
          </a:p>
          <a:p>
            <a:r>
              <a:rPr lang="en-US" sz="3200">
                <a:solidFill>
                  <a:schemeClr val="tx2"/>
                </a:solidFill>
              </a:rPr>
              <a:t>Must specifically enable peer between 10.2 and 10.4</a:t>
            </a:r>
          </a:p>
          <a:p>
            <a:endParaRPr lang="en-US" sz="2000">
              <a:solidFill>
                <a:schemeClr val="tx2"/>
              </a:solidFill>
            </a:endParaRPr>
          </a:p>
        </p:txBody>
      </p:sp>
      <p:sp>
        <p:nvSpPr>
          <p:cNvPr id="3" name="Title 2"/>
          <p:cNvSpPr>
            <a:spLocks noGrp="1"/>
          </p:cNvSpPr>
          <p:nvPr>
            <p:ph type="title"/>
          </p:nvPr>
        </p:nvSpPr>
        <p:spPr/>
        <p:txBody>
          <a:bodyPr/>
          <a:lstStyle/>
          <a:p>
            <a:r>
              <a:rPr lang="en-US" err="1"/>
              <a:t>VNet</a:t>
            </a:r>
            <a:r>
              <a:rPr lang="en-US"/>
              <a:t> peering transitive behavior</a:t>
            </a:r>
            <a:br>
              <a:rPr lang="en-US">
                <a:latin typeface="Segoe UI Light (Headings)"/>
              </a:rPr>
            </a:br>
            <a:endParaRPr lang="en-US">
              <a:latin typeface="Segoe UI Light (Headings)"/>
            </a:endParaRPr>
          </a:p>
        </p:txBody>
      </p:sp>
      <p:pic>
        <p:nvPicPr>
          <p:cNvPr id="5" name="Picture 4"/>
          <p:cNvPicPr>
            <a:picLocks noChangeAspect="1"/>
          </p:cNvPicPr>
          <p:nvPr/>
        </p:nvPicPr>
        <p:blipFill>
          <a:blip r:embed="rId3"/>
          <a:stretch>
            <a:fillRect/>
          </a:stretch>
        </p:blipFill>
        <p:spPr>
          <a:xfrm>
            <a:off x="8491945" y="1492543"/>
            <a:ext cx="2343150" cy="1362075"/>
          </a:xfrm>
          <a:prstGeom prst="rect">
            <a:avLst/>
          </a:prstGeom>
        </p:spPr>
      </p:pic>
      <p:grpSp>
        <p:nvGrpSpPr>
          <p:cNvPr id="11" name="Group 10"/>
          <p:cNvGrpSpPr/>
          <p:nvPr/>
        </p:nvGrpSpPr>
        <p:grpSpPr>
          <a:xfrm>
            <a:off x="8572473" y="5098601"/>
            <a:ext cx="2286000" cy="1352651"/>
            <a:chOff x="8960644" y="3091176"/>
            <a:chExt cx="2286000" cy="1352651"/>
          </a:xfrm>
        </p:grpSpPr>
        <p:pic>
          <p:nvPicPr>
            <p:cNvPr id="7" name="Picture 6"/>
            <p:cNvPicPr>
              <a:picLocks noChangeAspect="1"/>
            </p:cNvPicPr>
            <p:nvPr/>
          </p:nvPicPr>
          <p:blipFill>
            <a:blip r:embed="rId4"/>
            <a:stretch>
              <a:fillRect/>
            </a:stretch>
          </p:blipFill>
          <p:spPr>
            <a:xfrm>
              <a:off x="8960644" y="3091176"/>
              <a:ext cx="2286000" cy="1304925"/>
            </a:xfrm>
            <a:prstGeom prst="rect">
              <a:avLst/>
            </a:prstGeom>
            <a:solidFill>
              <a:srgbClr val="3076BB"/>
            </a:solidFill>
          </p:spPr>
        </p:pic>
        <p:sp>
          <p:nvSpPr>
            <p:cNvPr id="10" name="Rectangle 9"/>
            <p:cNvSpPr/>
            <p:nvPr/>
          </p:nvSpPr>
          <p:spPr bwMode="auto">
            <a:xfrm>
              <a:off x="10476643" y="4103464"/>
              <a:ext cx="92202" cy="155798"/>
            </a:xfrm>
            <a:prstGeom prst="rect">
              <a:avLst/>
            </a:prstGeom>
            <a:solidFill>
              <a:srgbClr val="3076BB"/>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a:gradFill>
                  <a:gsLst>
                    <a:gs pos="5439">
                      <a:srgbClr val="F8F8F8"/>
                    </a:gs>
                    <a:gs pos="10000">
                      <a:srgbClr val="F8F8F8"/>
                    </a:gs>
                  </a:gsLst>
                  <a:lin ang="5400000" scaled="0"/>
                </a:gradFill>
              </a:endParaRPr>
            </a:p>
          </p:txBody>
        </p:sp>
        <p:sp>
          <p:nvSpPr>
            <p:cNvPr id="9" name="TextBox 8"/>
            <p:cNvSpPr txBox="1"/>
            <p:nvPr/>
          </p:nvSpPr>
          <p:spPr>
            <a:xfrm>
              <a:off x="10289988" y="3954462"/>
              <a:ext cx="465512" cy="489365"/>
            </a:xfrm>
            <a:prstGeom prst="rect">
              <a:avLst/>
            </a:prstGeom>
            <a:noFill/>
          </p:spPr>
          <p:txBody>
            <a:bodyPr wrap="none" lIns="182880" tIns="146304" rIns="182880" bIns="146304" rtlCol="0">
              <a:spAutoFit/>
            </a:bodyPr>
            <a:lstStyle/>
            <a:p>
              <a:pPr>
                <a:lnSpc>
                  <a:spcPct val="90000"/>
                </a:lnSpc>
                <a:spcAft>
                  <a:spcPts val="600"/>
                </a:spcAft>
              </a:pPr>
              <a:r>
                <a:rPr lang="en-US" sz="1400">
                  <a:solidFill>
                    <a:schemeClr val="bg1">
                      <a:lumMod val="95000"/>
                    </a:schemeClr>
                  </a:solidFill>
                </a:rPr>
                <a:t>4</a:t>
              </a:r>
              <a:endParaRPr lang="en-US" sz="2000">
                <a:solidFill>
                  <a:schemeClr val="bg1">
                    <a:lumMod val="95000"/>
                  </a:schemeClr>
                </a:solidFill>
              </a:endParaRPr>
            </a:p>
          </p:txBody>
        </p:sp>
      </p:grpSp>
      <p:pic>
        <p:nvPicPr>
          <p:cNvPr id="12" name="Picture 11"/>
          <p:cNvPicPr>
            <a:picLocks noChangeAspect="1"/>
          </p:cNvPicPr>
          <p:nvPr/>
        </p:nvPicPr>
        <p:blipFill>
          <a:blip r:embed="rId5"/>
          <a:stretch>
            <a:fillRect/>
          </a:stretch>
        </p:blipFill>
        <p:spPr>
          <a:xfrm>
            <a:off x="8491945" y="3274034"/>
            <a:ext cx="2343150" cy="1333500"/>
          </a:xfrm>
          <a:prstGeom prst="rect">
            <a:avLst/>
          </a:prstGeom>
        </p:spPr>
      </p:pic>
      <p:cxnSp>
        <p:nvCxnSpPr>
          <p:cNvPr id="14" name="Straight Arrow Connector 13"/>
          <p:cNvCxnSpPr>
            <a:stCxn id="5" idx="2"/>
            <a:endCxn id="12" idx="0"/>
          </p:cNvCxnSpPr>
          <p:nvPr/>
        </p:nvCxnSpPr>
        <p:spPr>
          <a:xfrm>
            <a:off x="9663520" y="2854618"/>
            <a:ext cx="0" cy="4194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9663520" y="4607534"/>
            <a:ext cx="0" cy="41941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Arc 22"/>
          <p:cNvSpPr/>
          <p:nvPr/>
        </p:nvSpPr>
        <p:spPr>
          <a:xfrm rot="14511978">
            <a:off x="7144456" y="2113554"/>
            <a:ext cx="4693072" cy="4151191"/>
          </a:xfrm>
          <a:prstGeom prst="arc">
            <a:avLst>
              <a:gd name="adj1" fmla="val 14587894"/>
              <a:gd name="adj2" fmla="val 0"/>
            </a:avLst>
          </a:prstGeom>
          <a:ln>
            <a:solidFill>
              <a:schemeClr val="tx1"/>
            </a:solidFill>
            <a:prstDash val="dash"/>
            <a:headEnd type="triangl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16322325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err="1"/>
              <a:t>VNet</a:t>
            </a:r>
            <a:r>
              <a:rPr lang="en-US"/>
              <a:t> peering traffic flow behavior</a:t>
            </a:r>
            <a:br>
              <a:rPr lang="en-US"/>
            </a:br>
            <a:endParaRPr lang="en-US"/>
          </a:p>
        </p:txBody>
      </p:sp>
      <p:sp>
        <p:nvSpPr>
          <p:cNvPr id="5" name="Text Placeholder 105"/>
          <p:cNvSpPr txBox="1">
            <a:spLocks/>
          </p:cNvSpPr>
          <p:nvPr/>
        </p:nvSpPr>
        <p:spPr>
          <a:xfrm>
            <a:off x="366167" y="1212851"/>
            <a:ext cx="11037953" cy="2139949"/>
          </a:xfrm>
          <a:prstGeom prst="rect">
            <a:avLst/>
          </a:prstGeom>
        </p:spPr>
        <p:txBody>
          <a:bodyPr vert="horz" wrap="square" lIns="146304" tIns="91440" rIns="146304" bIns="91440" rtlCol="0">
            <a:no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solidFill>
                  <a:schemeClr val="tx2"/>
                </a:solidFill>
              </a:rPr>
              <a:t>Peer relationship is higher priority for traffic routing over ExpressRoute or VPN connections</a:t>
            </a:r>
          </a:p>
          <a:p>
            <a:pPr marL="0" indent="0">
              <a:buNone/>
            </a:pPr>
            <a:r>
              <a:rPr lang="en-US" sz="3200" dirty="0">
                <a:solidFill>
                  <a:schemeClr val="tx2"/>
                </a:solidFill>
              </a:rPr>
              <a:t>VNet can have a single logical gateway either local or remote</a:t>
            </a:r>
          </a:p>
          <a:p>
            <a:pPr marL="0" indent="0">
              <a:buNone/>
            </a:pPr>
            <a:r>
              <a:rPr lang="en-US" sz="3200" dirty="0">
                <a:solidFill>
                  <a:schemeClr val="tx2"/>
                </a:solidFill>
              </a:rPr>
              <a:t>Gateway Transit allows a remote gateway to provide on premises connectivity</a:t>
            </a:r>
          </a:p>
          <a:p>
            <a:pPr marL="0" indent="0">
              <a:buNone/>
            </a:pPr>
            <a:r>
              <a:rPr lang="en-US" sz="3200" dirty="0">
                <a:solidFill>
                  <a:schemeClr val="tx2"/>
                </a:solidFill>
              </a:rPr>
              <a:t>Peering in the same region is GA; Cross-region peering is in Preview</a:t>
            </a:r>
          </a:p>
          <a:p>
            <a:pPr marL="342900" lvl="1" indent="-342900" defTabSz="932742">
              <a:buClr>
                <a:schemeClr val="tx1"/>
              </a:buClr>
              <a:buSzPct val="100000"/>
            </a:pPr>
            <a:r>
              <a:rPr lang="en-US" dirty="0"/>
              <a:t>Requires the peer source to enable remote gateway support</a:t>
            </a:r>
          </a:p>
          <a:p>
            <a:pPr marL="342900" lvl="1" indent="-342900" defTabSz="932742">
              <a:buClr>
                <a:schemeClr val="tx1"/>
              </a:buClr>
              <a:buSzPct val="100000"/>
            </a:pPr>
            <a:r>
              <a:rPr lang="en-US" dirty="0"/>
              <a:t>Requires the peer neighbor to enable gateway transit</a:t>
            </a:r>
          </a:p>
          <a:p>
            <a:endParaRPr lang="en-US" sz="2400" dirty="0">
              <a:solidFill>
                <a:schemeClr val="tx1"/>
              </a:solidFill>
            </a:endParaRPr>
          </a:p>
        </p:txBody>
      </p:sp>
    </p:spTree>
    <p:extLst>
      <p:ext uri="{BB962C8B-B14F-4D97-AF65-F5344CB8AC3E}">
        <p14:creationId xmlns:p14="http://schemas.microsoft.com/office/powerpoint/2010/main" val="3746252634"/>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ExpressRoute</a:t>
            </a:r>
          </a:p>
        </p:txBody>
      </p:sp>
      <p:grpSp>
        <p:nvGrpSpPr>
          <p:cNvPr id="4" name="Group 3"/>
          <p:cNvGrpSpPr/>
          <p:nvPr/>
        </p:nvGrpSpPr>
        <p:grpSpPr>
          <a:xfrm>
            <a:off x="5050" y="1131851"/>
            <a:ext cx="5971598" cy="5861709"/>
            <a:chOff x="6227576" y="1209675"/>
            <a:chExt cx="5972362" cy="5862457"/>
          </a:xfrm>
          <a:solidFill>
            <a:schemeClr val="bg1">
              <a:lumMod val="95000"/>
            </a:schemeClr>
          </a:solidFill>
        </p:grpSpPr>
        <p:sp>
          <p:nvSpPr>
            <p:cNvPr id="5" name="Rectangle 4"/>
            <p:cNvSpPr/>
            <p:nvPr/>
          </p:nvSpPr>
          <p:spPr bwMode="auto">
            <a:xfrm>
              <a:off x="6227576" y="1209675"/>
              <a:ext cx="5972362" cy="5862457"/>
            </a:xfrm>
            <a:prstGeom prst="rect">
              <a:avLst/>
            </a:prstGeom>
            <a:grpFill/>
            <a:ln w="22225" cap="sq">
              <a:noFill/>
              <a:prstDash val="sysDot"/>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defTabSz="913954" fontAlgn="base">
                <a:lnSpc>
                  <a:spcPct val="90000"/>
                </a:lnSpc>
                <a:spcBef>
                  <a:spcPct val="0"/>
                </a:spcBef>
                <a:spcAft>
                  <a:spcPct val="0"/>
                </a:spcAft>
              </a:pPr>
              <a:endParaRPr lang="en-US" sz="3200" b="1" spc="-49">
                <a:gradFill>
                  <a:gsLst>
                    <a:gs pos="86726">
                      <a:srgbClr val="EFEFEF"/>
                    </a:gs>
                    <a:gs pos="36283">
                      <a:srgbClr val="EFEFEF"/>
                    </a:gs>
                  </a:gsLst>
                  <a:lin ang="5400000" scaled="0"/>
                </a:gradFill>
                <a:latin typeface="Segoe UI Light"/>
              </a:endParaRPr>
            </a:p>
          </p:txBody>
        </p:sp>
        <p:sp>
          <p:nvSpPr>
            <p:cNvPr id="8" name="Freeform 5"/>
            <p:cNvSpPr>
              <a:spLocks noEditPoints="1"/>
            </p:cNvSpPr>
            <p:nvPr/>
          </p:nvSpPr>
          <p:spPr bwMode="black">
            <a:xfrm>
              <a:off x="8350334" y="1285809"/>
              <a:ext cx="773138" cy="1190497"/>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00BCF2"/>
            </a:solidFill>
            <a:ln>
              <a:noFill/>
            </a:ln>
            <a:extLst/>
          </p:spPr>
          <p:txBody>
            <a:bodyPr vert="horz" wrap="square" lIns="91428" tIns="45714" rIns="91428" bIns="45714" numCol="1" anchor="t" anchorCtr="0" compatLnSpc="1">
              <a:prstTxWarp prst="textNoShape">
                <a:avLst/>
              </a:prstTxWarp>
            </a:bodyPr>
            <a:lstStyle/>
            <a:p>
              <a:pPr defTabSz="932355"/>
              <a:endParaRPr lang="en-US">
                <a:solidFill>
                  <a:srgbClr val="505050"/>
                </a:solidFill>
              </a:endParaRPr>
            </a:p>
          </p:txBody>
        </p:sp>
        <p:sp>
          <p:nvSpPr>
            <p:cNvPr id="9" name="Freeform 5"/>
            <p:cNvSpPr>
              <a:spLocks noEditPoints="1"/>
            </p:cNvSpPr>
            <p:nvPr/>
          </p:nvSpPr>
          <p:spPr bwMode="black">
            <a:xfrm>
              <a:off x="6956077" y="3615705"/>
              <a:ext cx="773138" cy="1190497"/>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00BCF2"/>
            </a:solidFill>
            <a:ln>
              <a:noFill/>
            </a:ln>
            <a:extLst/>
          </p:spPr>
          <p:txBody>
            <a:bodyPr vert="horz" wrap="square" lIns="91428" tIns="45714" rIns="91428" bIns="45714" numCol="1" anchor="t" anchorCtr="0" compatLnSpc="1">
              <a:prstTxWarp prst="textNoShape">
                <a:avLst/>
              </a:prstTxWarp>
            </a:bodyPr>
            <a:lstStyle/>
            <a:p>
              <a:pPr defTabSz="932355"/>
              <a:endParaRPr lang="en-US">
                <a:solidFill>
                  <a:srgbClr val="505050"/>
                </a:solidFill>
              </a:endParaRPr>
            </a:p>
          </p:txBody>
        </p:sp>
        <p:sp>
          <p:nvSpPr>
            <p:cNvPr id="10" name="Freeform 539"/>
            <p:cNvSpPr>
              <a:spLocks noChangeAspect="1"/>
            </p:cNvSpPr>
            <p:nvPr/>
          </p:nvSpPr>
          <p:spPr bwMode="auto">
            <a:xfrm>
              <a:off x="10014672" y="1603813"/>
              <a:ext cx="1694290" cy="931499"/>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noFill/>
            <a:ln w="28575">
              <a:solidFill>
                <a:schemeClr val="accent1"/>
              </a:solidFill>
            </a:ln>
            <a:effectLst>
              <a:softEdge rad="0"/>
            </a:effectLst>
            <a:extLst/>
          </p:spPr>
          <p:txBody>
            <a:bodyPr vert="horz" wrap="square" lIns="91428" tIns="45714" rIns="91428" bIns="45714" numCol="1" anchor="t" anchorCtr="0" compatLnSpc="1">
              <a:prstTxWarp prst="textNoShape">
                <a:avLst/>
              </a:prstTxWarp>
            </a:bodyPr>
            <a:lstStyle/>
            <a:p>
              <a:pPr defTabSz="932355"/>
              <a:endParaRPr lang="en-US">
                <a:solidFill>
                  <a:srgbClr val="505050"/>
                </a:solidFill>
              </a:endParaRPr>
            </a:p>
          </p:txBody>
        </p:sp>
        <p:sp>
          <p:nvSpPr>
            <p:cNvPr id="11" name="TextBox 10"/>
            <p:cNvSpPr txBox="1"/>
            <p:nvPr/>
          </p:nvSpPr>
          <p:spPr>
            <a:xfrm>
              <a:off x="10256795" y="1911680"/>
              <a:ext cx="1278093" cy="544798"/>
            </a:xfrm>
            <a:prstGeom prst="rect">
              <a:avLst/>
            </a:prstGeom>
            <a:noFill/>
          </p:spPr>
          <p:txBody>
            <a:bodyPr wrap="none" lIns="182856" tIns="146286" rIns="182856" bIns="146286" rtlCol="0">
              <a:spAutoFit/>
            </a:bodyPr>
            <a:lstStyle/>
            <a:p>
              <a:pPr defTabSz="932355">
                <a:lnSpc>
                  <a:spcPct val="90000"/>
                </a:lnSpc>
              </a:pPr>
              <a:r>
                <a:rPr lang="en-US" spc="-49"/>
                <a:t>Microsoft</a:t>
              </a:r>
            </a:p>
          </p:txBody>
        </p:sp>
        <p:sp>
          <p:nvSpPr>
            <p:cNvPr id="12" name="Oval 11"/>
            <p:cNvSpPr/>
            <p:nvPr/>
          </p:nvSpPr>
          <p:spPr bwMode="auto">
            <a:xfrm>
              <a:off x="8504784" y="2952364"/>
              <a:ext cx="1117050" cy="1117050"/>
            </a:xfrm>
            <a:prstGeom prst="ellipse">
              <a:avLst/>
            </a:prstGeom>
            <a:grpFill/>
            <a:ln w="571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54" fontAlgn="base">
                <a:lnSpc>
                  <a:spcPct val="90000"/>
                </a:lnSpc>
                <a:spcBef>
                  <a:spcPct val="0"/>
                </a:spcBef>
                <a:spcAft>
                  <a:spcPct val="0"/>
                </a:spcAft>
              </a:pPr>
              <a:r>
                <a:rPr lang="en-US" sz="2400" b="1" spc="-49">
                  <a:solidFill>
                    <a:srgbClr val="000000"/>
                  </a:solidFill>
                  <a:effectLst>
                    <a:outerShdw blurRad="38100" dist="38100" dir="2700000" algn="tl">
                      <a:srgbClr val="000000">
                        <a:alpha val="43137"/>
                      </a:srgbClr>
                    </a:outerShdw>
                  </a:effectLst>
                </a:rPr>
                <a:t>WAN</a:t>
              </a:r>
            </a:p>
          </p:txBody>
        </p:sp>
        <p:cxnSp>
          <p:nvCxnSpPr>
            <p:cNvPr id="13" name="Straight Arrow Connector 12"/>
            <p:cNvCxnSpPr/>
            <p:nvPr/>
          </p:nvCxnSpPr>
          <p:spPr>
            <a:xfrm flipH="1" flipV="1">
              <a:off x="7771541" y="3057543"/>
              <a:ext cx="691032" cy="252859"/>
            </a:xfrm>
            <a:prstGeom prst="straightConnector1">
              <a:avLst/>
            </a:prstGeom>
            <a:grpFill/>
            <a:ln w="44450" cap="sq">
              <a:solidFill>
                <a:srgbClr val="0078D7"/>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771427" y="3709717"/>
              <a:ext cx="691146" cy="221096"/>
            </a:xfrm>
            <a:prstGeom prst="straightConnector1">
              <a:avLst/>
            </a:prstGeom>
            <a:grpFill/>
            <a:ln w="44450" cap="sq">
              <a:solidFill>
                <a:srgbClr val="0078D7"/>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8701319" y="2523441"/>
              <a:ext cx="134421" cy="390828"/>
            </a:xfrm>
            <a:prstGeom prst="straightConnector1">
              <a:avLst/>
            </a:prstGeom>
            <a:grpFill/>
            <a:ln w="44450" cap="sq">
              <a:solidFill>
                <a:srgbClr val="0078D7"/>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9570764" y="2604769"/>
              <a:ext cx="808083" cy="529081"/>
            </a:xfrm>
            <a:prstGeom prst="straightConnector1">
              <a:avLst/>
            </a:prstGeom>
            <a:grpFill/>
            <a:ln w="44450" cap="sq">
              <a:solidFill>
                <a:srgbClr val="0078D7"/>
              </a:solidFill>
              <a:prstDash val="solid"/>
              <a:headEnd type="none" w="med" len="lg"/>
              <a:tailEnd type="triangle" w="lg" len="lg"/>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6751914" y="4791015"/>
              <a:ext cx="1219929" cy="544798"/>
            </a:xfrm>
            <a:prstGeom prst="rect">
              <a:avLst/>
            </a:prstGeom>
            <a:grpFill/>
          </p:spPr>
          <p:txBody>
            <a:bodyPr wrap="none" lIns="182856" tIns="146286" rIns="182856" bIns="146286" rtlCol="0">
              <a:spAutoFit/>
            </a:bodyPr>
            <a:lstStyle/>
            <a:p>
              <a:pPr defTabSz="932355">
                <a:lnSpc>
                  <a:spcPct val="90000"/>
                </a:lnSpc>
              </a:pPr>
              <a:r>
                <a:rPr lang="en-US" spc="-49"/>
                <a:t>Corp HQ</a:t>
              </a:r>
            </a:p>
          </p:txBody>
        </p:sp>
        <p:sp>
          <p:nvSpPr>
            <p:cNvPr id="18" name="TextBox 17"/>
            <p:cNvSpPr txBox="1"/>
            <p:nvPr/>
          </p:nvSpPr>
          <p:spPr>
            <a:xfrm>
              <a:off x="6229062" y="3195220"/>
              <a:ext cx="1781115" cy="544798"/>
            </a:xfrm>
            <a:prstGeom prst="rect">
              <a:avLst/>
            </a:prstGeom>
            <a:noFill/>
          </p:spPr>
          <p:txBody>
            <a:bodyPr wrap="none" lIns="182856" tIns="146286" rIns="182856" bIns="146286" rtlCol="0">
              <a:spAutoFit/>
            </a:bodyPr>
            <a:lstStyle/>
            <a:p>
              <a:pPr defTabSz="932355">
                <a:lnSpc>
                  <a:spcPct val="90000"/>
                </a:lnSpc>
              </a:pPr>
              <a:r>
                <a:rPr lang="en-US" spc="-49"/>
                <a:t>Branch office 1</a:t>
              </a:r>
            </a:p>
          </p:txBody>
        </p:sp>
        <p:sp>
          <p:nvSpPr>
            <p:cNvPr id="19" name="TextBox 18"/>
            <p:cNvSpPr txBox="1"/>
            <p:nvPr/>
          </p:nvSpPr>
          <p:spPr>
            <a:xfrm>
              <a:off x="6523037" y="1315088"/>
              <a:ext cx="1781115" cy="544798"/>
            </a:xfrm>
            <a:prstGeom prst="rect">
              <a:avLst/>
            </a:prstGeom>
            <a:grpFill/>
          </p:spPr>
          <p:txBody>
            <a:bodyPr wrap="none" lIns="182856" tIns="146286" rIns="182856" bIns="146286" rtlCol="0">
              <a:spAutoFit/>
            </a:bodyPr>
            <a:lstStyle/>
            <a:p>
              <a:pPr defTabSz="932355">
                <a:lnSpc>
                  <a:spcPct val="90000"/>
                </a:lnSpc>
              </a:pPr>
              <a:r>
                <a:rPr lang="en-US" spc="-49"/>
                <a:t>Branch office 2</a:t>
              </a:r>
            </a:p>
          </p:txBody>
        </p:sp>
        <p:sp>
          <p:nvSpPr>
            <p:cNvPr id="20" name="Oval 19"/>
            <p:cNvSpPr/>
            <p:nvPr/>
          </p:nvSpPr>
          <p:spPr bwMode="auto">
            <a:xfrm>
              <a:off x="10447377" y="3300873"/>
              <a:ext cx="1348487" cy="1348487"/>
            </a:xfrm>
            <a:prstGeom prst="ellipse">
              <a:avLst/>
            </a:prstGeom>
            <a:grpFill/>
            <a:ln w="57150">
              <a:solidFill>
                <a:srgbClr val="0078D7"/>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56" tIns="146286" rIns="182856" bIns="146286" numCol="1" spcCol="0" rtlCol="0" fromWordArt="0" anchor="t" anchorCtr="0" forceAA="0" compatLnSpc="1">
              <a:prstTxWarp prst="textNoShape">
                <a:avLst/>
              </a:prstTxWarp>
              <a:noAutofit/>
            </a:bodyPr>
            <a:lstStyle/>
            <a:p>
              <a:pPr defTabSz="913954" fontAlgn="base">
                <a:lnSpc>
                  <a:spcPct val="90000"/>
                </a:lnSpc>
                <a:spcBef>
                  <a:spcPct val="0"/>
                </a:spcBef>
                <a:spcAft>
                  <a:spcPct val="0"/>
                </a:spcAft>
              </a:pPr>
              <a:endParaRPr lang="en-US" sz="2400" spc="-49">
                <a:gradFill>
                  <a:gsLst>
                    <a:gs pos="36283">
                      <a:srgbClr val="505050"/>
                    </a:gs>
                    <a:gs pos="28000">
                      <a:srgbClr val="505050"/>
                    </a:gs>
                  </a:gsLst>
                  <a:lin ang="5400000" scaled="0"/>
                </a:gradFill>
              </a:endParaRPr>
            </a:p>
          </p:txBody>
        </p:sp>
        <p:sp>
          <p:nvSpPr>
            <p:cNvPr id="21" name="Freeform 61"/>
            <p:cNvSpPr>
              <a:spLocks noChangeAspect="1" noEditPoints="1"/>
            </p:cNvSpPr>
            <p:nvPr/>
          </p:nvSpPr>
          <p:spPr bwMode="auto">
            <a:xfrm>
              <a:off x="10847497" y="3450693"/>
              <a:ext cx="548247" cy="411764"/>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grpFill/>
            <a:ln>
              <a:noFill/>
            </a:ln>
            <a:extLst/>
          </p:spPr>
          <p:txBody>
            <a:bodyPr vert="horz" wrap="square" lIns="91428" tIns="45714" rIns="91428" bIns="45714" numCol="1" anchor="t" anchorCtr="0" compatLnSpc="1">
              <a:prstTxWarp prst="textNoShape">
                <a:avLst/>
              </a:prstTxWarp>
            </a:bodyPr>
            <a:lstStyle/>
            <a:p>
              <a:pPr defTabSz="932355"/>
              <a:endParaRPr lang="en-US">
                <a:solidFill>
                  <a:srgbClr val="505050"/>
                </a:solidFill>
              </a:endParaRPr>
            </a:p>
          </p:txBody>
        </p:sp>
        <p:sp>
          <p:nvSpPr>
            <p:cNvPr id="22" name="TextBox 21"/>
            <p:cNvSpPr txBox="1"/>
            <p:nvPr/>
          </p:nvSpPr>
          <p:spPr>
            <a:xfrm>
              <a:off x="10618489" y="3670825"/>
              <a:ext cx="1022477" cy="738721"/>
            </a:xfrm>
            <a:prstGeom prst="rect">
              <a:avLst/>
            </a:prstGeom>
            <a:noFill/>
          </p:spPr>
          <p:txBody>
            <a:bodyPr wrap="none" lIns="182856" tIns="146286" rIns="182856" bIns="146286" rtlCol="0">
              <a:spAutoFit/>
            </a:bodyPr>
            <a:lstStyle/>
            <a:p>
              <a:pPr algn="ctr" defTabSz="932355">
                <a:lnSpc>
                  <a:spcPct val="90000"/>
                </a:lnSpc>
              </a:pPr>
              <a:r>
                <a:rPr lang="en-US" sz="1600" spc="-49">
                  <a:gradFill>
                    <a:gsLst>
                      <a:gs pos="4425">
                        <a:srgbClr val="505050"/>
                      </a:gs>
                      <a:gs pos="72000">
                        <a:srgbClr val="505050"/>
                      </a:gs>
                    </a:gsLst>
                    <a:lin ang="5400000" scaled="0"/>
                  </a:gradFill>
                </a:rPr>
                <a:t>Public </a:t>
              </a:r>
              <a:br>
                <a:rPr lang="en-US" sz="1600" spc="-49">
                  <a:gradFill>
                    <a:gsLst>
                      <a:gs pos="4425">
                        <a:srgbClr val="505050"/>
                      </a:gs>
                      <a:gs pos="72000">
                        <a:srgbClr val="505050"/>
                      </a:gs>
                    </a:gsLst>
                    <a:lin ang="5400000" scaled="0"/>
                  </a:gradFill>
                </a:rPr>
              </a:br>
              <a:r>
                <a:rPr lang="en-US" sz="1600" spc="-49">
                  <a:gradFill>
                    <a:gsLst>
                      <a:gs pos="4425">
                        <a:srgbClr val="505050"/>
                      </a:gs>
                      <a:gs pos="72000">
                        <a:srgbClr val="505050"/>
                      </a:gs>
                    </a:gsLst>
                    <a:lin ang="5400000" scaled="0"/>
                  </a:gradFill>
                </a:rPr>
                <a:t>internet</a:t>
              </a:r>
            </a:p>
          </p:txBody>
        </p:sp>
      </p:grpSp>
      <p:sp>
        <p:nvSpPr>
          <p:cNvPr id="23" name="Rectangle 22"/>
          <p:cNvSpPr/>
          <p:nvPr/>
        </p:nvSpPr>
        <p:spPr>
          <a:xfrm>
            <a:off x="733457" y="5605430"/>
            <a:ext cx="4625819" cy="1015663"/>
          </a:xfrm>
          <a:prstGeom prst="rect">
            <a:avLst/>
          </a:prstGeom>
          <a:noFill/>
        </p:spPr>
        <p:txBody>
          <a:bodyPr wrap="square">
            <a:spAutoFit/>
          </a:bodyPr>
          <a:lstStyle/>
          <a:p>
            <a:pPr algn="ctr"/>
            <a:r>
              <a:rPr lang="en-US" sz="2000">
                <a:latin typeface="Segoe UI" panose="020B0502040204020203" pitchFamily="34" charset="0"/>
                <a:cs typeface="Segoe UI" panose="020B0502040204020203" pitchFamily="34" charset="0"/>
              </a:rPr>
              <a:t>ExpressRoute provides a private, </a:t>
            </a:r>
            <a:br>
              <a:rPr lang="en-US" sz="2000">
                <a:latin typeface="Segoe UI" panose="020B0502040204020203" pitchFamily="34" charset="0"/>
                <a:cs typeface="Segoe UI" panose="020B0502040204020203" pitchFamily="34" charset="0"/>
              </a:rPr>
            </a:br>
            <a:r>
              <a:rPr lang="en-US" sz="2000" kern="0" spc="-49">
                <a:latin typeface="Segoe UI" panose="020B0502040204020203" pitchFamily="34" charset="0"/>
                <a:cs typeface="Segoe UI" panose="020B0502040204020203" pitchFamily="34" charset="0"/>
              </a:rPr>
              <a:t>dedicated</a:t>
            </a:r>
            <a:r>
              <a:rPr lang="en-US" sz="2000">
                <a:latin typeface="Segoe UI" panose="020B0502040204020203" pitchFamily="34" charset="0"/>
                <a:cs typeface="Segoe UI" panose="020B0502040204020203" pitchFamily="34" charset="0"/>
              </a:rPr>
              <a:t>, high-throughput network connection to Microsoft</a:t>
            </a:r>
            <a:endParaRPr lang="en-US" sz="1600" b="1">
              <a:effectLst>
                <a:outerShdw blurRad="38100" dist="38100" dir="2700000" algn="tl">
                  <a:srgbClr val="000000">
                    <a:alpha val="43137"/>
                  </a:srgbClr>
                </a:outerShdw>
              </a:effectLst>
              <a:latin typeface="Segoe UI" panose="020B0502040204020203" pitchFamily="34" charset="0"/>
              <a:cs typeface="Segoe UI" panose="020B0502040204020203" pitchFamily="34" charset="0"/>
            </a:endParaRPr>
          </a:p>
        </p:txBody>
      </p:sp>
      <p:grpSp>
        <p:nvGrpSpPr>
          <p:cNvPr id="39" name="Group 38"/>
          <p:cNvGrpSpPr/>
          <p:nvPr/>
        </p:nvGrpSpPr>
        <p:grpSpPr>
          <a:xfrm>
            <a:off x="6293634" y="2950167"/>
            <a:ext cx="5777981" cy="999925"/>
            <a:chOff x="6096000" y="2760141"/>
            <a:chExt cx="6103937" cy="1215647"/>
          </a:xfrm>
          <a:solidFill>
            <a:srgbClr val="0078D7"/>
          </a:solidFill>
        </p:grpSpPr>
        <p:sp>
          <p:nvSpPr>
            <p:cNvPr id="40" name="Rectangle 39"/>
            <p:cNvSpPr/>
            <p:nvPr/>
          </p:nvSpPr>
          <p:spPr bwMode="auto">
            <a:xfrm>
              <a:off x="6096000" y="2760141"/>
              <a:ext cx="6103937" cy="1215647"/>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82856" tIns="146286" rIns="182856" bIns="146286" numCol="1" spcCol="0" rtlCol="0" fromWordArt="0" anchor="ctr" anchorCtr="0" forceAA="0" compatLnSpc="1">
              <a:prstTxWarp prst="textNoShape">
                <a:avLst/>
              </a:prstTxWarp>
              <a:noAutofit/>
            </a:bodyPr>
            <a:lstStyle/>
            <a:p>
              <a:pPr defTabSz="913954" fontAlgn="base">
                <a:lnSpc>
                  <a:spcPct val="90000"/>
                </a:lnSpc>
                <a:spcBef>
                  <a:spcPct val="0"/>
                </a:spcBef>
                <a:spcAft>
                  <a:spcPct val="0"/>
                </a:spcAft>
                <a:defRPr/>
              </a:pPr>
              <a:r>
                <a:rPr lang="en-US" sz="3200" b="1" kern="0" spc="-49">
                  <a:gradFill>
                    <a:gsLst>
                      <a:gs pos="1250">
                        <a:srgbClr val="EFEFEF"/>
                      </a:gs>
                      <a:gs pos="10417">
                        <a:srgbClr val="EFEFEF"/>
                      </a:gs>
                    </a:gsLst>
                    <a:lin ang="5400000" scaled="0"/>
                  </a:gradFill>
                  <a:latin typeface="Segoe UI Light"/>
                </a:rPr>
                <a:t>Security</a:t>
              </a:r>
            </a:p>
          </p:txBody>
        </p:sp>
        <p:sp>
          <p:nvSpPr>
            <p:cNvPr id="41" name="Freeform 26"/>
            <p:cNvSpPr>
              <a:spLocks noChangeAspect="1" noEditPoints="1"/>
            </p:cNvSpPr>
            <p:nvPr/>
          </p:nvSpPr>
          <p:spPr bwMode="auto">
            <a:xfrm>
              <a:off x="11189998" y="2944996"/>
              <a:ext cx="610116" cy="797142"/>
            </a:xfrm>
            <a:custGeom>
              <a:avLst/>
              <a:gdLst>
                <a:gd name="T0" fmla="*/ 747 w 816"/>
                <a:gd name="T1" fmla="*/ 285 h 1066"/>
                <a:gd name="T2" fmla="*/ 408 w 816"/>
                <a:gd name="T3" fmla="*/ 285 h 1066"/>
                <a:gd name="T4" fmla="*/ 69 w 816"/>
                <a:gd name="T5" fmla="*/ 285 h 1066"/>
                <a:gd name="T6" fmla="*/ 0 w 816"/>
                <a:gd name="T7" fmla="*/ 676 h 1066"/>
                <a:gd name="T8" fmla="*/ 408 w 816"/>
                <a:gd name="T9" fmla="*/ 1066 h 1066"/>
                <a:gd name="T10" fmla="*/ 816 w 816"/>
                <a:gd name="T11" fmla="*/ 676 h 1066"/>
                <a:gd name="T12" fmla="*/ 747 w 816"/>
                <a:gd name="T13" fmla="*/ 285 h 1066"/>
                <a:gd name="T14" fmla="*/ 491 w 816"/>
                <a:gd name="T15" fmla="*/ 828 h 1066"/>
                <a:gd name="T16" fmla="*/ 325 w 816"/>
                <a:gd name="T17" fmla="*/ 828 h 1066"/>
                <a:gd name="T18" fmla="*/ 357 w 816"/>
                <a:gd name="T19" fmla="*/ 673 h 1066"/>
                <a:gd name="T20" fmla="*/ 324 w 816"/>
                <a:gd name="T21" fmla="*/ 607 h 1066"/>
                <a:gd name="T22" fmla="*/ 408 w 816"/>
                <a:gd name="T23" fmla="*/ 523 h 1066"/>
                <a:gd name="T24" fmla="*/ 492 w 816"/>
                <a:gd name="T25" fmla="*/ 607 h 1066"/>
                <a:gd name="T26" fmla="*/ 459 w 816"/>
                <a:gd name="T27" fmla="*/ 673 h 1066"/>
                <a:gd name="T28" fmla="*/ 491 w 816"/>
                <a:gd name="T29" fmla="*/ 828 h 1066"/>
                <a:gd name="T30" fmla="*/ 242 w 816"/>
                <a:gd name="T31" fmla="*/ 297 h 1066"/>
                <a:gd name="T32" fmla="*/ 152 w 816"/>
                <a:gd name="T33" fmla="*/ 285 h 1066"/>
                <a:gd name="T34" fmla="*/ 152 w 816"/>
                <a:gd name="T35" fmla="*/ 230 h 1066"/>
                <a:gd name="T36" fmla="*/ 383 w 816"/>
                <a:gd name="T37" fmla="*/ 0 h 1066"/>
                <a:gd name="T38" fmla="*/ 433 w 816"/>
                <a:gd name="T39" fmla="*/ 0 h 1066"/>
                <a:gd name="T40" fmla="*/ 664 w 816"/>
                <a:gd name="T41" fmla="*/ 230 h 1066"/>
                <a:gd name="T42" fmla="*/ 664 w 816"/>
                <a:gd name="T43" fmla="*/ 285 h 1066"/>
                <a:gd name="T44" fmla="*/ 574 w 816"/>
                <a:gd name="T45" fmla="*/ 297 h 1066"/>
                <a:gd name="T46" fmla="*/ 564 w 816"/>
                <a:gd name="T47" fmla="*/ 297 h 1066"/>
                <a:gd name="T48" fmla="*/ 564 w 816"/>
                <a:gd name="T49" fmla="*/ 230 h 1066"/>
                <a:gd name="T50" fmla="*/ 433 w 816"/>
                <a:gd name="T51" fmla="*/ 100 h 1066"/>
                <a:gd name="T52" fmla="*/ 383 w 816"/>
                <a:gd name="T53" fmla="*/ 100 h 1066"/>
                <a:gd name="T54" fmla="*/ 252 w 816"/>
                <a:gd name="T55" fmla="*/ 230 h 1066"/>
                <a:gd name="T56" fmla="*/ 252 w 816"/>
                <a:gd name="T57" fmla="*/ 297 h 1066"/>
                <a:gd name="T58" fmla="*/ 242 w 816"/>
                <a:gd name="T59" fmla="*/ 297 h 10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16" h="1066">
                  <a:moveTo>
                    <a:pt x="747" y="285"/>
                  </a:moveTo>
                  <a:cubicBezTo>
                    <a:pt x="555" y="376"/>
                    <a:pt x="408" y="285"/>
                    <a:pt x="408" y="285"/>
                  </a:cubicBezTo>
                  <a:cubicBezTo>
                    <a:pt x="408" y="285"/>
                    <a:pt x="261" y="376"/>
                    <a:pt x="69" y="285"/>
                  </a:cubicBezTo>
                  <a:cubicBezTo>
                    <a:pt x="69" y="285"/>
                    <a:pt x="0" y="438"/>
                    <a:pt x="0" y="676"/>
                  </a:cubicBezTo>
                  <a:cubicBezTo>
                    <a:pt x="0" y="1005"/>
                    <a:pt x="408" y="1066"/>
                    <a:pt x="408" y="1066"/>
                  </a:cubicBezTo>
                  <a:cubicBezTo>
                    <a:pt x="408" y="1066"/>
                    <a:pt x="816" y="1005"/>
                    <a:pt x="816" y="676"/>
                  </a:cubicBezTo>
                  <a:cubicBezTo>
                    <a:pt x="816" y="438"/>
                    <a:pt x="747" y="285"/>
                    <a:pt x="747" y="285"/>
                  </a:cubicBezTo>
                  <a:close/>
                  <a:moveTo>
                    <a:pt x="491" y="828"/>
                  </a:moveTo>
                  <a:cubicBezTo>
                    <a:pt x="325" y="828"/>
                    <a:pt x="325" y="828"/>
                    <a:pt x="325" y="828"/>
                  </a:cubicBezTo>
                  <a:cubicBezTo>
                    <a:pt x="357" y="673"/>
                    <a:pt x="357" y="673"/>
                    <a:pt x="357" y="673"/>
                  </a:cubicBezTo>
                  <a:cubicBezTo>
                    <a:pt x="337" y="658"/>
                    <a:pt x="324" y="634"/>
                    <a:pt x="324" y="607"/>
                  </a:cubicBezTo>
                  <a:cubicBezTo>
                    <a:pt x="324" y="560"/>
                    <a:pt x="362" y="523"/>
                    <a:pt x="408" y="523"/>
                  </a:cubicBezTo>
                  <a:cubicBezTo>
                    <a:pt x="454" y="523"/>
                    <a:pt x="492" y="560"/>
                    <a:pt x="492" y="607"/>
                  </a:cubicBezTo>
                  <a:cubicBezTo>
                    <a:pt x="492" y="634"/>
                    <a:pt x="479" y="658"/>
                    <a:pt x="459" y="673"/>
                  </a:cubicBezTo>
                  <a:lnTo>
                    <a:pt x="491" y="828"/>
                  </a:lnTo>
                  <a:close/>
                  <a:moveTo>
                    <a:pt x="242" y="297"/>
                  </a:moveTo>
                  <a:cubicBezTo>
                    <a:pt x="212" y="297"/>
                    <a:pt x="182" y="293"/>
                    <a:pt x="152" y="285"/>
                  </a:cubicBezTo>
                  <a:cubicBezTo>
                    <a:pt x="152" y="230"/>
                    <a:pt x="152" y="230"/>
                    <a:pt x="152" y="230"/>
                  </a:cubicBezTo>
                  <a:cubicBezTo>
                    <a:pt x="152" y="103"/>
                    <a:pt x="256" y="0"/>
                    <a:pt x="383" y="0"/>
                  </a:cubicBezTo>
                  <a:cubicBezTo>
                    <a:pt x="433" y="0"/>
                    <a:pt x="433" y="0"/>
                    <a:pt x="433" y="0"/>
                  </a:cubicBezTo>
                  <a:cubicBezTo>
                    <a:pt x="560" y="0"/>
                    <a:pt x="664" y="103"/>
                    <a:pt x="664" y="230"/>
                  </a:cubicBezTo>
                  <a:cubicBezTo>
                    <a:pt x="664" y="285"/>
                    <a:pt x="664" y="285"/>
                    <a:pt x="664" y="285"/>
                  </a:cubicBezTo>
                  <a:cubicBezTo>
                    <a:pt x="634" y="293"/>
                    <a:pt x="604" y="297"/>
                    <a:pt x="574" y="297"/>
                  </a:cubicBezTo>
                  <a:cubicBezTo>
                    <a:pt x="570" y="297"/>
                    <a:pt x="567" y="297"/>
                    <a:pt x="564" y="297"/>
                  </a:cubicBezTo>
                  <a:cubicBezTo>
                    <a:pt x="564" y="230"/>
                    <a:pt x="564" y="230"/>
                    <a:pt x="564" y="230"/>
                  </a:cubicBezTo>
                  <a:cubicBezTo>
                    <a:pt x="564" y="158"/>
                    <a:pt x="505" y="100"/>
                    <a:pt x="433" y="100"/>
                  </a:cubicBezTo>
                  <a:cubicBezTo>
                    <a:pt x="383" y="100"/>
                    <a:pt x="383" y="100"/>
                    <a:pt x="383" y="100"/>
                  </a:cubicBezTo>
                  <a:cubicBezTo>
                    <a:pt x="311" y="100"/>
                    <a:pt x="252" y="158"/>
                    <a:pt x="252" y="230"/>
                  </a:cubicBezTo>
                  <a:cubicBezTo>
                    <a:pt x="252" y="297"/>
                    <a:pt x="252" y="297"/>
                    <a:pt x="252" y="297"/>
                  </a:cubicBezTo>
                  <a:cubicBezTo>
                    <a:pt x="249" y="297"/>
                    <a:pt x="246" y="297"/>
                    <a:pt x="242" y="297"/>
                  </a:cubicBezTo>
                  <a:close/>
                </a:path>
              </a:pathLst>
            </a:custGeom>
            <a:grpFill/>
            <a:ln w="10795" cap="flat" cmpd="sng" algn="ctr">
              <a:noFill/>
              <a:prstDash val="solid"/>
            </a:ln>
            <a:effectLst/>
          </p:spPr>
          <p:txBody>
            <a:bodyPr vert="horz" wrap="square" lIns="91428" tIns="45714" rIns="91428" bIns="45714" numCol="1" anchor="ctr" anchorCtr="0" compatLnSpc="1">
              <a:prstTxWarp prst="textNoShape">
                <a:avLst/>
              </a:prstTxWarp>
            </a:bodyPr>
            <a:lstStyle/>
            <a:p>
              <a:pPr defTabSz="932355">
                <a:defRPr/>
              </a:pPr>
              <a:endParaRPr lang="en-US" b="1" kern="0">
                <a:solidFill>
                  <a:srgbClr val="505050"/>
                </a:solidFill>
                <a:latin typeface="Segoe UI Light"/>
              </a:endParaRPr>
            </a:p>
          </p:txBody>
        </p:sp>
      </p:grpSp>
      <p:grpSp>
        <p:nvGrpSpPr>
          <p:cNvPr id="42" name="Group 41"/>
          <p:cNvGrpSpPr/>
          <p:nvPr/>
        </p:nvGrpSpPr>
        <p:grpSpPr>
          <a:xfrm>
            <a:off x="6293634" y="5126354"/>
            <a:ext cx="5777981" cy="999925"/>
            <a:chOff x="6096000" y="5405816"/>
            <a:chExt cx="6103937" cy="1215647"/>
          </a:xfrm>
          <a:solidFill>
            <a:srgbClr val="0078D7"/>
          </a:solidFill>
        </p:grpSpPr>
        <p:sp>
          <p:nvSpPr>
            <p:cNvPr id="43" name="Rectangle 42"/>
            <p:cNvSpPr/>
            <p:nvPr/>
          </p:nvSpPr>
          <p:spPr bwMode="auto">
            <a:xfrm>
              <a:off x="6096000" y="5405816"/>
              <a:ext cx="6103937" cy="1215647"/>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82856" tIns="146286" rIns="182856" bIns="146286" numCol="1" spcCol="0" rtlCol="0" fromWordArt="0" anchor="ctr" anchorCtr="0" forceAA="0" compatLnSpc="1">
              <a:prstTxWarp prst="textNoShape">
                <a:avLst/>
              </a:prstTxWarp>
              <a:noAutofit/>
            </a:bodyPr>
            <a:lstStyle/>
            <a:p>
              <a:pPr defTabSz="913954" fontAlgn="base">
                <a:lnSpc>
                  <a:spcPct val="90000"/>
                </a:lnSpc>
                <a:spcBef>
                  <a:spcPct val="0"/>
                </a:spcBef>
                <a:spcAft>
                  <a:spcPct val="0"/>
                </a:spcAft>
                <a:defRPr/>
              </a:pPr>
              <a:r>
                <a:rPr lang="en-US" sz="3200" b="1" kern="0" spc="-49">
                  <a:gradFill>
                    <a:gsLst>
                      <a:gs pos="1250">
                        <a:srgbClr val="EFEFEF"/>
                      </a:gs>
                      <a:gs pos="10417">
                        <a:srgbClr val="EFEFEF"/>
                      </a:gs>
                    </a:gsLst>
                    <a:lin ang="5400000" scaled="0"/>
                  </a:gradFill>
                  <a:latin typeface="Segoe UI Light"/>
                </a:rPr>
                <a:t>Lower cost</a:t>
              </a:r>
            </a:p>
          </p:txBody>
        </p:sp>
        <p:grpSp>
          <p:nvGrpSpPr>
            <p:cNvPr id="44" name="Group 43"/>
            <p:cNvGrpSpPr/>
            <p:nvPr/>
          </p:nvGrpSpPr>
          <p:grpSpPr>
            <a:xfrm>
              <a:off x="11033577" y="5540932"/>
              <a:ext cx="941632" cy="945413"/>
              <a:chOff x="11033577" y="5540932"/>
              <a:chExt cx="941632" cy="945413"/>
            </a:xfrm>
            <a:grpFill/>
          </p:grpSpPr>
          <p:sp>
            <p:nvSpPr>
              <p:cNvPr id="45" name="Right Arrow 44"/>
              <p:cNvSpPr/>
              <p:nvPr/>
            </p:nvSpPr>
            <p:spPr bwMode="auto">
              <a:xfrm rot="5400000">
                <a:off x="11031686" y="5542823"/>
                <a:ext cx="945413" cy="941632"/>
              </a:xfrm>
              <a:prstGeom prst="rightArrow">
                <a:avLst/>
              </a:prstGeom>
              <a:grpFill/>
              <a:ln w="10795" cap="flat" cmpd="sng" algn="ctr">
                <a:noFill/>
                <a:prstDash val="solid"/>
                <a:headEnd type="none" w="med" len="med"/>
                <a:tailEnd type="none" w="med" len="med"/>
              </a:ln>
              <a:effectLst/>
            </p:spPr>
            <p:txBody>
              <a:bodyPr rot="0" spcFirstLastPara="0" vertOverflow="overflow" horzOverflow="overflow" vert="horz" wrap="square" lIns="182856" tIns="146286" rIns="182856" bIns="146286" numCol="1" spcCol="0" rtlCol="0" fromWordArt="0" anchor="ctr" anchorCtr="0" forceAA="0" compatLnSpc="1">
                <a:prstTxWarp prst="textNoShape">
                  <a:avLst/>
                </a:prstTxWarp>
                <a:noAutofit/>
              </a:bodyPr>
              <a:lstStyle/>
              <a:p>
                <a:pPr algn="ctr" defTabSz="913954" fontAlgn="base">
                  <a:lnSpc>
                    <a:spcPct val="90000"/>
                  </a:lnSpc>
                  <a:spcBef>
                    <a:spcPct val="0"/>
                  </a:spcBef>
                  <a:spcAft>
                    <a:spcPct val="0"/>
                  </a:spcAft>
                  <a:defRPr/>
                </a:pPr>
                <a:endParaRPr lang="en-US" sz="2000" b="1" kern="0" spc="-49">
                  <a:gradFill>
                    <a:gsLst>
                      <a:gs pos="1250">
                        <a:srgbClr val="EFEFEF"/>
                      </a:gs>
                      <a:gs pos="10417">
                        <a:srgbClr val="EFEFEF"/>
                      </a:gs>
                    </a:gsLst>
                    <a:lin ang="5400000" scaled="0"/>
                  </a:gradFill>
                  <a:latin typeface="Segoe UI Light"/>
                </a:endParaRPr>
              </a:p>
            </p:txBody>
          </p:sp>
          <p:sp>
            <p:nvSpPr>
              <p:cNvPr id="46" name="Freeform 9"/>
              <p:cNvSpPr>
                <a:spLocks noChangeAspect="1"/>
              </p:cNvSpPr>
              <p:nvPr/>
            </p:nvSpPr>
            <p:spPr bwMode="black">
              <a:xfrm>
                <a:off x="11344904" y="5619150"/>
                <a:ext cx="318976" cy="549876"/>
              </a:xfrm>
              <a:custGeom>
                <a:avLst/>
                <a:gdLst>
                  <a:gd name="T0" fmla="*/ 219 w 339"/>
                  <a:gd name="T1" fmla="*/ 584 h 584"/>
                  <a:gd name="T2" fmla="*/ 219 w 339"/>
                  <a:gd name="T3" fmla="*/ 511 h 584"/>
                  <a:gd name="T4" fmla="*/ 339 w 339"/>
                  <a:gd name="T5" fmla="*/ 373 h 584"/>
                  <a:gd name="T6" fmla="*/ 214 w 339"/>
                  <a:gd name="T7" fmla="*/ 230 h 584"/>
                  <a:gd name="T8" fmla="*/ 146 w 339"/>
                  <a:gd name="T9" fmla="*/ 190 h 584"/>
                  <a:gd name="T10" fmla="*/ 186 w 339"/>
                  <a:gd name="T11" fmla="*/ 169 h 584"/>
                  <a:gd name="T12" fmla="*/ 274 w 339"/>
                  <a:gd name="T13" fmla="*/ 191 h 584"/>
                  <a:gd name="T14" fmla="*/ 294 w 339"/>
                  <a:gd name="T15" fmla="*/ 200 h 584"/>
                  <a:gd name="T16" fmla="*/ 300 w 339"/>
                  <a:gd name="T17" fmla="*/ 180 h 584"/>
                  <a:gd name="T18" fmla="*/ 324 w 339"/>
                  <a:gd name="T19" fmla="*/ 89 h 584"/>
                  <a:gd name="T20" fmla="*/ 310 w 339"/>
                  <a:gd name="T21" fmla="*/ 83 h 584"/>
                  <a:gd name="T22" fmla="*/ 222 w 339"/>
                  <a:gd name="T23" fmla="*/ 61 h 584"/>
                  <a:gd name="T24" fmla="*/ 222 w 339"/>
                  <a:gd name="T25" fmla="*/ 0 h 584"/>
                  <a:gd name="T26" fmla="*/ 121 w 339"/>
                  <a:gd name="T27" fmla="*/ 0 h 584"/>
                  <a:gd name="T28" fmla="*/ 121 w 339"/>
                  <a:gd name="T29" fmla="*/ 68 h 584"/>
                  <a:gd name="T30" fmla="*/ 7 w 339"/>
                  <a:gd name="T31" fmla="*/ 201 h 584"/>
                  <a:gd name="T32" fmla="*/ 140 w 339"/>
                  <a:gd name="T33" fmla="*/ 341 h 584"/>
                  <a:gd name="T34" fmla="*/ 200 w 339"/>
                  <a:gd name="T35" fmla="*/ 383 h 584"/>
                  <a:gd name="T36" fmla="*/ 153 w 339"/>
                  <a:gd name="T37" fmla="*/ 407 h 584"/>
                  <a:gd name="T38" fmla="*/ 50 w 339"/>
                  <a:gd name="T39" fmla="*/ 379 h 584"/>
                  <a:gd name="T40" fmla="*/ 30 w 339"/>
                  <a:gd name="T41" fmla="*/ 369 h 584"/>
                  <a:gd name="T42" fmla="*/ 0 w 339"/>
                  <a:gd name="T43" fmla="*/ 483 h 584"/>
                  <a:gd name="T44" fmla="*/ 0 w 339"/>
                  <a:gd name="T45" fmla="*/ 483 h 584"/>
                  <a:gd name="T46" fmla="*/ 12 w 339"/>
                  <a:gd name="T47" fmla="*/ 489 h 584"/>
                  <a:gd name="T48" fmla="*/ 118 w 339"/>
                  <a:gd name="T49" fmla="*/ 518 h 584"/>
                  <a:gd name="T50" fmla="*/ 118 w 339"/>
                  <a:gd name="T51" fmla="*/ 584 h 584"/>
                  <a:gd name="T52" fmla="*/ 219 w 339"/>
                  <a:gd name="T53" fmla="*/ 584 h 5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39" h="584">
                    <a:moveTo>
                      <a:pt x="219" y="584"/>
                    </a:moveTo>
                    <a:cubicBezTo>
                      <a:pt x="219" y="511"/>
                      <a:pt x="219" y="511"/>
                      <a:pt x="219" y="511"/>
                    </a:cubicBezTo>
                    <a:cubicBezTo>
                      <a:pt x="293" y="493"/>
                      <a:pt x="339" y="442"/>
                      <a:pt x="339" y="373"/>
                    </a:cubicBezTo>
                    <a:cubicBezTo>
                      <a:pt x="339" y="304"/>
                      <a:pt x="301" y="261"/>
                      <a:pt x="214" y="230"/>
                    </a:cubicBezTo>
                    <a:cubicBezTo>
                      <a:pt x="182" y="219"/>
                      <a:pt x="146" y="203"/>
                      <a:pt x="146" y="190"/>
                    </a:cubicBezTo>
                    <a:cubicBezTo>
                      <a:pt x="146" y="172"/>
                      <a:pt x="171" y="169"/>
                      <a:pt x="186" y="169"/>
                    </a:cubicBezTo>
                    <a:cubicBezTo>
                      <a:pt x="230" y="169"/>
                      <a:pt x="258" y="183"/>
                      <a:pt x="274" y="191"/>
                    </a:cubicBezTo>
                    <a:cubicBezTo>
                      <a:pt x="294" y="200"/>
                      <a:pt x="294" y="200"/>
                      <a:pt x="294" y="200"/>
                    </a:cubicBezTo>
                    <a:cubicBezTo>
                      <a:pt x="300" y="180"/>
                      <a:pt x="300" y="180"/>
                      <a:pt x="300" y="180"/>
                    </a:cubicBezTo>
                    <a:cubicBezTo>
                      <a:pt x="324" y="89"/>
                      <a:pt x="324" y="89"/>
                      <a:pt x="324" y="89"/>
                    </a:cubicBezTo>
                    <a:cubicBezTo>
                      <a:pt x="310" y="83"/>
                      <a:pt x="310" y="83"/>
                      <a:pt x="310" y="83"/>
                    </a:cubicBezTo>
                    <a:cubicBezTo>
                      <a:pt x="293" y="75"/>
                      <a:pt x="264" y="64"/>
                      <a:pt x="222" y="61"/>
                    </a:cubicBezTo>
                    <a:cubicBezTo>
                      <a:pt x="222" y="0"/>
                      <a:pt x="222" y="0"/>
                      <a:pt x="222" y="0"/>
                    </a:cubicBezTo>
                    <a:cubicBezTo>
                      <a:pt x="121" y="0"/>
                      <a:pt x="121" y="0"/>
                      <a:pt x="121" y="0"/>
                    </a:cubicBezTo>
                    <a:cubicBezTo>
                      <a:pt x="121" y="68"/>
                      <a:pt x="121" y="68"/>
                      <a:pt x="121" y="68"/>
                    </a:cubicBezTo>
                    <a:cubicBezTo>
                      <a:pt x="51" y="86"/>
                      <a:pt x="7" y="136"/>
                      <a:pt x="7" y="201"/>
                    </a:cubicBezTo>
                    <a:cubicBezTo>
                      <a:pt x="7" y="286"/>
                      <a:pt x="78" y="320"/>
                      <a:pt x="140" y="341"/>
                    </a:cubicBezTo>
                    <a:cubicBezTo>
                      <a:pt x="193" y="359"/>
                      <a:pt x="200" y="372"/>
                      <a:pt x="200" y="383"/>
                    </a:cubicBezTo>
                    <a:cubicBezTo>
                      <a:pt x="200" y="400"/>
                      <a:pt x="176" y="407"/>
                      <a:pt x="153" y="407"/>
                    </a:cubicBezTo>
                    <a:cubicBezTo>
                      <a:pt x="107" y="407"/>
                      <a:pt x="68" y="390"/>
                      <a:pt x="50" y="379"/>
                    </a:cubicBezTo>
                    <a:cubicBezTo>
                      <a:pt x="30" y="369"/>
                      <a:pt x="30" y="369"/>
                      <a:pt x="30" y="369"/>
                    </a:cubicBezTo>
                    <a:cubicBezTo>
                      <a:pt x="0" y="483"/>
                      <a:pt x="0" y="483"/>
                      <a:pt x="0" y="483"/>
                    </a:cubicBezTo>
                    <a:cubicBezTo>
                      <a:pt x="0" y="483"/>
                      <a:pt x="0" y="483"/>
                      <a:pt x="0" y="483"/>
                    </a:cubicBezTo>
                    <a:cubicBezTo>
                      <a:pt x="12" y="489"/>
                      <a:pt x="12" y="489"/>
                      <a:pt x="12" y="489"/>
                    </a:cubicBezTo>
                    <a:cubicBezTo>
                      <a:pt x="39" y="504"/>
                      <a:pt x="79" y="515"/>
                      <a:pt x="118" y="518"/>
                    </a:cubicBezTo>
                    <a:cubicBezTo>
                      <a:pt x="118" y="584"/>
                      <a:pt x="118" y="584"/>
                      <a:pt x="118" y="584"/>
                    </a:cubicBezTo>
                    <a:lnTo>
                      <a:pt x="219" y="584"/>
                    </a:lnTo>
                    <a:close/>
                  </a:path>
                </a:pathLst>
              </a:custGeom>
              <a:grpFill/>
              <a:ln w="10795" cap="flat" cmpd="sng" algn="ctr">
                <a:noFill/>
                <a:prstDash val="solid"/>
                <a:headEnd/>
                <a:tailEnd/>
              </a:ln>
              <a:effectLst/>
              <a:extLst/>
            </p:spPr>
            <p:txBody>
              <a:bodyPr vert="horz" wrap="square" lIns="91428" tIns="45714" rIns="91428" bIns="45714" numCol="1" anchor="ctr" anchorCtr="0" compatLnSpc="1">
                <a:prstTxWarp prst="textNoShape">
                  <a:avLst/>
                </a:prstTxWarp>
              </a:bodyPr>
              <a:lstStyle/>
              <a:p>
                <a:pPr defTabSz="932355">
                  <a:defRPr/>
                </a:pPr>
                <a:endParaRPr lang="en-US" b="1" kern="0">
                  <a:solidFill>
                    <a:srgbClr val="505050"/>
                  </a:solidFill>
                  <a:latin typeface="Segoe UI Light"/>
                </a:endParaRPr>
              </a:p>
            </p:txBody>
          </p:sp>
        </p:grpSp>
      </p:grpSp>
      <p:grpSp>
        <p:nvGrpSpPr>
          <p:cNvPr id="47" name="Group 46"/>
          <p:cNvGrpSpPr/>
          <p:nvPr/>
        </p:nvGrpSpPr>
        <p:grpSpPr>
          <a:xfrm>
            <a:off x="6293634" y="1862072"/>
            <a:ext cx="5777981" cy="999925"/>
            <a:chOff x="6096000" y="1437303"/>
            <a:chExt cx="6103937" cy="1215647"/>
          </a:xfrm>
          <a:solidFill>
            <a:srgbClr val="0078D7"/>
          </a:solidFill>
        </p:grpSpPr>
        <p:sp>
          <p:nvSpPr>
            <p:cNvPr id="48" name="Rectangle 47"/>
            <p:cNvSpPr/>
            <p:nvPr/>
          </p:nvSpPr>
          <p:spPr bwMode="auto">
            <a:xfrm>
              <a:off x="6096000" y="1437303"/>
              <a:ext cx="6103937" cy="1215647"/>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82856" tIns="146286" rIns="182856" bIns="146286" numCol="1" spcCol="0" rtlCol="0" fromWordArt="0" anchor="ctr" anchorCtr="0" forceAA="0" compatLnSpc="1">
              <a:prstTxWarp prst="textNoShape">
                <a:avLst/>
              </a:prstTxWarp>
              <a:noAutofit/>
            </a:bodyPr>
            <a:lstStyle/>
            <a:p>
              <a:pPr defTabSz="913954" fontAlgn="base">
                <a:lnSpc>
                  <a:spcPct val="90000"/>
                </a:lnSpc>
                <a:spcBef>
                  <a:spcPct val="0"/>
                </a:spcBef>
                <a:spcAft>
                  <a:spcPct val="0"/>
                </a:spcAft>
                <a:defRPr/>
              </a:pPr>
              <a:r>
                <a:rPr lang="en-US" sz="3200" b="1" kern="0" spc="-49">
                  <a:gradFill>
                    <a:gsLst>
                      <a:gs pos="1250">
                        <a:srgbClr val="EFEFEF"/>
                      </a:gs>
                      <a:gs pos="10417">
                        <a:srgbClr val="EFEFEF"/>
                      </a:gs>
                    </a:gsLst>
                    <a:lin ang="5400000" scaled="0"/>
                  </a:gradFill>
                  <a:latin typeface="Segoe UI Light"/>
                </a:rPr>
                <a:t>Predictable performance</a:t>
              </a:r>
            </a:p>
          </p:txBody>
        </p:sp>
        <p:sp>
          <p:nvSpPr>
            <p:cNvPr id="49" name="Freeform 529"/>
            <p:cNvSpPr>
              <a:spLocks noChangeAspect="1"/>
            </p:cNvSpPr>
            <p:nvPr/>
          </p:nvSpPr>
          <p:spPr bwMode="auto">
            <a:xfrm>
              <a:off x="11134660" y="1698171"/>
              <a:ext cx="812421" cy="643944"/>
            </a:xfrm>
            <a:custGeom>
              <a:avLst/>
              <a:gdLst>
                <a:gd name="T0" fmla="*/ 365 w 413"/>
                <a:gd name="T1" fmla="*/ 18 h 310"/>
                <a:gd name="T2" fmla="*/ 151 w 413"/>
                <a:gd name="T3" fmla="*/ 228 h 310"/>
                <a:gd name="T4" fmla="*/ 73 w 413"/>
                <a:gd name="T5" fmla="*/ 152 h 310"/>
                <a:gd name="T6" fmla="*/ 45 w 413"/>
                <a:gd name="T7" fmla="*/ 181 h 310"/>
                <a:gd name="T8" fmla="*/ 136 w 413"/>
                <a:gd name="T9" fmla="*/ 271 h 310"/>
                <a:gd name="T10" fmla="*/ 165 w 413"/>
                <a:gd name="T11" fmla="*/ 271 h 310"/>
                <a:gd name="T12" fmla="*/ 221 w 413"/>
                <a:gd name="T13" fmla="*/ 217 h 310"/>
                <a:gd name="T14" fmla="*/ 221 w 413"/>
                <a:gd name="T15" fmla="*/ 292 h 310"/>
                <a:gd name="T16" fmla="*/ 19 w 413"/>
                <a:gd name="T17" fmla="*/ 292 h 310"/>
                <a:gd name="T18" fmla="*/ 19 w 413"/>
                <a:gd name="T19" fmla="*/ 90 h 310"/>
                <a:gd name="T20" fmla="*/ 221 w 413"/>
                <a:gd name="T21" fmla="*/ 90 h 310"/>
                <a:gd name="T22" fmla="*/ 221 w 413"/>
                <a:gd name="T23" fmla="*/ 140 h 310"/>
                <a:gd name="T24" fmla="*/ 240 w 413"/>
                <a:gd name="T25" fmla="*/ 121 h 310"/>
                <a:gd name="T26" fmla="*/ 240 w 413"/>
                <a:gd name="T27" fmla="*/ 82 h 310"/>
                <a:gd name="T28" fmla="*/ 229 w 413"/>
                <a:gd name="T29" fmla="*/ 71 h 310"/>
                <a:gd name="T30" fmla="*/ 11 w 413"/>
                <a:gd name="T31" fmla="*/ 71 h 310"/>
                <a:gd name="T32" fmla="*/ 0 w 413"/>
                <a:gd name="T33" fmla="*/ 82 h 310"/>
                <a:gd name="T34" fmla="*/ 0 w 413"/>
                <a:gd name="T35" fmla="*/ 299 h 310"/>
                <a:gd name="T36" fmla="*/ 11 w 413"/>
                <a:gd name="T37" fmla="*/ 310 h 310"/>
                <a:gd name="T38" fmla="*/ 229 w 413"/>
                <a:gd name="T39" fmla="*/ 310 h 310"/>
                <a:gd name="T40" fmla="*/ 240 w 413"/>
                <a:gd name="T41" fmla="*/ 299 h 310"/>
                <a:gd name="T42" fmla="*/ 240 w 413"/>
                <a:gd name="T43" fmla="*/ 198 h 310"/>
                <a:gd name="T44" fmla="*/ 394 w 413"/>
                <a:gd name="T45" fmla="*/ 47 h 310"/>
                <a:gd name="T46" fmla="*/ 365 w 413"/>
                <a:gd name="T47" fmla="*/ 18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3" h="310">
                  <a:moveTo>
                    <a:pt x="365" y="18"/>
                  </a:moveTo>
                  <a:cubicBezTo>
                    <a:pt x="294" y="88"/>
                    <a:pt x="222" y="158"/>
                    <a:pt x="151" y="228"/>
                  </a:cubicBezTo>
                  <a:cubicBezTo>
                    <a:pt x="125" y="203"/>
                    <a:pt x="99" y="178"/>
                    <a:pt x="73" y="152"/>
                  </a:cubicBezTo>
                  <a:cubicBezTo>
                    <a:pt x="55" y="134"/>
                    <a:pt x="26" y="163"/>
                    <a:pt x="45" y="181"/>
                  </a:cubicBezTo>
                  <a:cubicBezTo>
                    <a:pt x="75" y="211"/>
                    <a:pt x="106" y="241"/>
                    <a:pt x="136" y="271"/>
                  </a:cubicBezTo>
                  <a:cubicBezTo>
                    <a:pt x="144" y="279"/>
                    <a:pt x="157" y="279"/>
                    <a:pt x="165" y="271"/>
                  </a:cubicBezTo>
                  <a:cubicBezTo>
                    <a:pt x="184" y="253"/>
                    <a:pt x="202" y="235"/>
                    <a:pt x="221" y="217"/>
                  </a:cubicBezTo>
                  <a:cubicBezTo>
                    <a:pt x="221" y="292"/>
                    <a:pt x="221" y="292"/>
                    <a:pt x="221" y="292"/>
                  </a:cubicBezTo>
                  <a:cubicBezTo>
                    <a:pt x="19" y="292"/>
                    <a:pt x="19" y="292"/>
                    <a:pt x="19" y="292"/>
                  </a:cubicBezTo>
                  <a:cubicBezTo>
                    <a:pt x="19" y="90"/>
                    <a:pt x="19" y="90"/>
                    <a:pt x="19" y="90"/>
                  </a:cubicBezTo>
                  <a:cubicBezTo>
                    <a:pt x="221" y="90"/>
                    <a:pt x="221" y="90"/>
                    <a:pt x="221" y="90"/>
                  </a:cubicBezTo>
                  <a:cubicBezTo>
                    <a:pt x="221" y="140"/>
                    <a:pt x="221" y="140"/>
                    <a:pt x="221" y="140"/>
                  </a:cubicBezTo>
                  <a:cubicBezTo>
                    <a:pt x="240" y="121"/>
                    <a:pt x="240" y="121"/>
                    <a:pt x="240" y="121"/>
                  </a:cubicBezTo>
                  <a:cubicBezTo>
                    <a:pt x="240" y="82"/>
                    <a:pt x="240" y="82"/>
                    <a:pt x="240" y="82"/>
                  </a:cubicBezTo>
                  <a:cubicBezTo>
                    <a:pt x="240" y="76"/>
                    <a:pt x="235" y="71"/>
                    <a:pt x="229" y="71"/>
                  </a:cubicBezTo>
                  <a:cubicBezTo>
                    <a:pt x="11" y="71"/>
                    <a:pt x="11" y="71"/>
                    <a:pt x="11" y="71"/>
                  </a:cubicBezTo>
                  <a:cubicBezTo>
                    <a:pt x="5" y="71"/>
                    <a:pt x="0" y="76"/>
                    <a:pt x="0" y="82"/>
                  </a:cubicBezTo>
                  <a:cubicBezTo>
                    <a:pt x="0" y="299"/>
                    <a:pt x="0" y="299"/>
                    <a:pt x="0" y="299"/>
                  </a:cubicBezTo>
                  <a:cubicBezTo>
                    <a:pt x="0" y="305"/>
                    <a:pt x="5" y="310"/>
                    <a:pt x="11" y="310"/>
                  </a:cubicBezTo>
                  <a:cubicBezTo>
                    <a:pt x="229" y="310"/>
                    <a:pt x="229" y="310"/>
                    <a:pt x="229" y="310"/>
                  </a:cubicBezTo>
                  <a:cubicBezTo>
                    <a:pt x="235" y="310"/>
                    <a:pt x="240" y="305"/>
                    <a:pt x="240" y="299"/>
                  </a:cubicBezTo>
                  <a:cubicBezTo>
                    <a:pt x="240" y="198"/>
                    <a:pt x="240" y="198"/>
                    <a:pt x="240" y="198"/>
                  </a:cubicBezTo>
                  <a:cubicBezTo>
                    <a:pt x="291" y="148"/>
                    <a:pt x="343" y="98"/>
                    <a:pt x="394" y="47"/>
                  </a:cubicBezTo>
                  <a:cubicBezTo>
                    <a:pt x="413" y="29"/>
                    <a:pt x="384" y="0"/>
                    <a:pt x="365" y="18"/>
                  </a:cubicBezTo>
                  <a:close/>
                </a:path>
              </a:pathLst>
            </a:custGeom>
            <a:grpFill/>
            <a:ln w="10795" cap="flat" cmpd="sng" algn="ctr">
              <a:noFill/>
              <a:prstDash val="solid"/>
            </a:ln>
            <a:effectLst/>
            <a:extLst/>
          </p:spPr>
          <p:txBody>
            <a:bodyPr vert="horz" wrap="square" lIns="91428" tIns="45714" rIns="91428" bIns="45714" numCol="1" anchor="t" anchorCtr="0" compatLnSpc="1">
              <a:prstTxWarp prst="textNoShape">
                <a:avLst/>
              </a:prstTxWarp>
            </a:bodyPr>
            <a:lstStyle/>
            <a:p>
              <a:pPr defTabSz="932355">
                <a:defRPr/>
              </a:pPr>
              <a:endParaRPr lang="en-US" b="1" kern="0">
                <a:solidFill>
                  <a:srgbClr val="505050"/>
                </a:solidFill>
                <a:latin typeface="Segoe UI Light"/>
              </a:endParaRPr>
            </a:p>
          </p:txBody>
        </p:sp>
      </p:grpSp>
      <p:grpSp>
        <p:nvGrpSpPr>
          <p:cNvPr id="50" name="Group 49"/>
          <p:cNvGrpSpPr/>
          <p:nvPr/>
        </p:nvGrpSpPr>
        <p:grpSpPr>
          <a:xfrm>
            <a:off x="6293634" y="4038261"/>
            <a:ext cx="5777981" cy="999925"/>
            <a:chOff x="6096000" y="4082978"/>
            <a:chExt cx="6103937" cy="1215647"/>
          </a:xfrm>
          <a:solidFill>
            <a:srgbClr val="0078D7"/>
          </a:solidFill>
        </p:grpSpPr>
        <p:sp>
          <p:nvSpPr>
            <p:cNvPr id="51" name="Rectangle 50"/>
            <p:cNvSpPr/>
            <p:nvPr/>
          </p:nvSpPr>
          <p:spPr bwMode="auto">
            <a:xfrm>
              <a:off x="6096000" y="4082978"/>
              <a:ext cx="6103937" cy="1215647"/>
            </a:xfrm>
            <a:prstGeom prst="rect">
              <a:avLst/>
            </a:prstGeom>
            <a:grpFill/>
            <a:ln w="10795" cap="flat" cmpd="sng" algn="ctr">
              <a:noFill/>
              <a:prstDash val="solid"/>
              <a:headEnd type="none" w="med" len="med"/>
              <a:tailEnd type="none" w="med" len="med"/>
            </a:ln>
            <a:effectLst/>
          </p:spPr>
          <p:txBody>
            <a:bodyPr rot="0" spcFirstLastPara="0" vertOverflow="overflow" horzOverflow="overflow" vert="horz" wrap="square" lIns="182856" tIns="146286" rIns="182856" bIns="146286" numCol="1" spcCol="0" rtlCol="0" fromWordArt="0" anchor="ctr" anchorCtr="0" forceAA="0" compatLnSpc="1">
              <a:prstTxWarp prst="textNoShape">
                <a:avLst/>
              </a:prstTxWarp>
              <a:noAutofit/>
            </a:bodyPr>
            <a:lstStyle/>
            <a:p>
              <a:pPr defTabSz="913954" fontAlgn="base">
                <a:lnSpc>
                  <a:spcPct val="90000"/>
                </a:lnSpc>
                <a:spcBef>
                  <a:spcPct val="0"/>
                </a:spcBef>
                <a:spcAft>
                  <a:spcPct val="0"/>
                </a:spcAft>
                <a:defRPr/>
              </a:pPr>
              <a:r>
                <a:rPr lang="en-US" sz="3200" b="1" kern="0" spc="-49">
                  <a:gradFill>
                    <a:gsLst>
                      <a:gs pos="1250">
                        <a:srgbClr val="EFEFEF"/>
                      </a:gs>
                      <a:gs pos="10417">
                        <a:srgbClr val="EFEFEF"/>
                      </a:gs>
                    </a:gsLst>
                    <a:lin ang="5400000" scaled="0"/>
                  </a:gradFill>
                  <a:latin typeface="Segoe UI Light"/>
                </a:rPr>
                <a:t>High throughput</a:t>
              </a:r>
            </a:p>
          </p:txBody>
        </p:sp>
        <p:sp>
          <p:nvSpPr>
            <p:cNvPr id="52" name="Freeform 83"/>
            <p:cNvSpPr>
              <a:spLocks noEditPoints="1"/>
            </p:cNvSpPr>
            <p:nvPr/>
          </p:nvSpPr>
          <p:spPr bwMode="black">
            <a:xfrm>
              <a:off x="11098652" y="4249371"/>
              <a:ext cx="787571" cy="831382"/>
            </a:xfrm>
            <a:custGeom>
              <a:avLst/>
              <a:gdLst>
                <a:gd name="T0" fmla="*/ 502 w 2107"/>
                <a:gd name="T1" fmla="*/ 1162 h 2221"/>
                <a:gd name="T2" fmla="*/ 239 w 2107"/>
                <a:gd name="T3" fmla="*/ 2072 h 2221"/>
                <a:gd name="T4" fmla="*/ 1587 w 2107"/>
                <a:gd name="T5" fmla="*/ 1800 h 2221"/>
                <a:gd name="T6" fmla="*/ 1487 w 2107"/>
                <a:gd name="T7" fmla="*/ 1835 h 2221"/>
                <a:gd name="T8" fmla="*/ 1579 w 2107"/>
                <a:gd name="T9" fmla="*/ 1870 h 2221"/>
                <a:gd name="T10" fmla="*/ 1470 w 2107"/>
                <a:gd name="T11" fmla="*/ 1847 h 2221"/>
                <a:gd name="T12" fmla="*/ 983 w 2107"/>
                <a:gd name="T13" fmla="*/ 1837 h 2221"/>
                <a:gd name="T14" fmla="*/ 1062 w 2107"/>
                <a:gd name="T15" fmla="*/ 1872 h 2221"/>
                <a:gd name="T16" fmla="*/ 956 w 2107"/>
                <a:gd name="T17" fmla="*/ 1951 h 2221"/>
                <a:gd name="T18" fmla="*/ 1046 w 2107"/>
                <a:gd name="T19" fmla="*/ 1970 h 2221"/>
                <a:gd name="T20" fmla="*/ 820 w 2107"/>
                <a:gd name="T21" fmla="*/ 1872 h 2221"/>
                <a:gd name="T22" fmla="*/ 899 w 2107"/>
                <a:gd name="T23" fmla="*/ 1836 h 2221"/>
                <a:gd name="T24" fmla="*/ 841 w 2107"/>
                <a:gd name="T25" fmla="*/ 1886 h 2221"/>
                <a:gd name="T26" fmla="*/ 905 w 2107"/>
                <a:gd name="T27" fmla="*/ 1920 h 2221"/>
                <a:gd name="T28" fmla="*/ 882 w 2107"/>
                <a:gd name="T29" fmla="*/ 1971 h 2221"/>
                <a:gd name="T30" fmla="*/ 687 w 2107"/>
                <a:gd name="T31" fmla="*/ 1847 h 2221"/>
                <a:gd name="T32" fmla="*/ 780 w 2107"/>
                <a:gd name="T33" fmla="*/ 1844 h 2221"/>
                <a:gd name="T34" fmla="*/ 760 w 2107"/>
                <a:gd name="T35" fmla="*/ 1882 h 2221"/>
                <a:gd name="T36" fmla="*/ 703 w 2107"/>
                <a:gd name="T37" fmla="*/ 1912 h 2221"/>
                <a:gd name="T38" fmla="*/ 682 w 2107"/>
                <a:gd name="T39" fmla="*/ 1972 h 2221"/>
                <a:gd name="T40" fmla="*/ 647 w 2107"/>
                <a:gd name="T41" fmla="*/ 1928 h 2221"/>
                <a:gd name="T42" fmla="*/ 631 w 2107"/>
                <a:gd name="T43" fmla="*/ 1862 h 2221"/>
                <a:gd name="T44" fmla="*/ 545 w 2107"/>
                <a:gd name="T45" fmla="*/ 2017 h 2221"/>
                <a:gd name="T46" fmla="*/ 416 w 2107"/>
                <a:gd name="T47" fmla="*/ 2078 h 2221"/>
                <a:gd name="T48" fmla="*/ 435 w 2107"/>
                <a:gd name="T49" fmla="*/ 2014 h 2221"/>
                <a:gd name="T50" fmla="*/ 538 w 2107"/>
                <a:gd name="T51" fmla="*/ 2006 h 2221"/>
                <a:gd name="T52" fmla="*/ 520 w 2107"/>
                <a:gd name="T53" fmla="*/ 1973 h 2221"/>
                <a:gd name="T54" fmla="*/ 490 w 2107"/>
                <a:gd name="T55" fmla="*/ 1930 h 2221"/>
                <a:gd name="T56" fmla="*/ 587 w 2107"/>
                <a:gd name="T57" fmla="*/ 1913 h 2221"/>
                <a:gd name="T58" fmla="*/ 1055 w 2107"/>
                <a:gd name="T59" fmla="*/ 2071 h 2221"/>
                <a:gd name="T60" fmla="*/ 605 w 2107"/>
                <a:gd name="T61" fmla="*/ 2078 h 2221"/>
                <a:gd name="T62" fmla="*/ 613 w 2107"/>
                <a:gd name="T63" fmla="*/ 2010 h 2221"/>
                <a:gd name="T64" fmla="*/ 1046 w 2107"/>
                <a:gd name="T65" fmla="*/ 2003 h 2221"/>
                <a:gd name="T66" fmla="*/ 1113 w 2107"/>
                <a:gd name="T67" fmla="*/ 1877 h 2221"/>
                <a:gd name="T68" fmla="*/ 1176 w 2107"/>
                <a:gd name="T69" fmla="*/ 1835 h 2221"/>
                <a:gd name="T70" fmla="*/ 1137 w 2107"/>
                <a:gd name="T71" fmla="*/ 1885 h 2221"/>
                <a:gd name="T72" fmla="*/ 1115 w 2107"/>
                <a:gd name="T73" fmla="*/ 1926 h 2221"/>
                <a:gd name="T74" fmla="*/ 1215 w 2107"/>
                <a:gd name="T75" fmla="*/ 1968 h 2221"/>
                <a:gd name="T76" fmla="*/ 1135 w 2107"/>
                <a:gd name="T77" fmla="*/ 1970 h 2221"/>
                <a:gd name="T78" fmla="*/ 1146 w 2107"/>
                <a:gd name="T79" fmla="*/ 2075 h 2221"/>
                <a:gd name="T80" fmla="*/ 1122 w 2107"/>
                <a:gd name="T81" fmla="*/ 2019 h 2221"/>
                <a:gd name="T82" fmla="*/ 1139 w 2107"/>
                <a:gd name="T83" fmla="*/ 2003 h 2221"/>
                <a:gd name="T84" fmla="*/ 1217 w 2107"/>
                <a:gd name="T85" fmla="*/ 2003 h 2221"/>
                <a:gd name="T86" fmla="*/ 1337 w 2107"/>
                <a:gd name="T87" fmla="*/ 1868 h 2221"/>
                <a:gd name="T88" fmla="*/ 1411 w 2107"/>
                <a:gd name="T89" fmla="*/ 1838 h 2221"/>
                <a:gd name="T90" fmla="*/ 1425 w 2107"/>
                <a:gd name="T91" fmla="*/ 1883 h 2221"/>
                <a:gd name="T92" fmla="*/ 1359 w 2107"/>
                <a:gd name="T93" fmla="*/ 1927 h 2221"/>
                <a:gd name="T94" fmla="*/ 1476 w 2107"/>
                <a:gd name="T95" fmla="*/ 1956 h 2221"/>
                <a:gd name="T96" fmla="*/ 1461 w 2107"/>
                <a:gd name="T97" fmla="*/ 1970 h 2221"/>
                <a:gd name="T98" fmla="*/ 1511 w 2107"/>
                <a:gd name="T99" fmla="*/ 2075 h 2221"/>
                <a:gd name="T100" fmla="*/ 1393 w 2107"/>
                <a:gd name="T101" fmla="*/ 2019 h 2221"/>
                <a:gd name="T102" fmla="*/ 1475 w 2107"/>
                <a:gd name="T103" fmla="*/ 2001 h 2221"/>
                <a:gd name="T104" fmla="*/ 1681 w 2107"/>
                <a:gd name="T105" fmla="*/ 2018 h 2221"/>
                <a:gd name="T106" fmla="*/ 1623 w 2107"/>
                <a:gd name="T107" fmla="*/ 2075 h 2221"/>
                <a:gd name="T108" fmla="*/ 1639 w 2107"/>
                <a:gd name="T109" fmla="*/ 2000 h 2221"/>
                <a:gd name="T110" fmla="*/ 1630 w 2107"/>
                <a:gd name="T111" fmla="*/ 1969 h 2221"/>
                <a:gd name="T112" fmla="*/ 1532 w 2107"/>
                <a:gd name="T113" fmla="*/ 1910 h 2221"/>
                <a:gd name="T114" fmla="*/ 933 w 2107"/>
                <a:gd name="T115" fmla="*/ 1308 h 2221"/>
                <a:gd name="T116" fmla="*/ 9 w 2107"/>
                <a:gd name="T117" fmla="*/ 909 h 2221"/>
                <a:gd name="T118" fmla="*/ 413 w 2107"/>
                <a:gd name="T119" fmla="*/ 386 h 2221"/>
                <a:gd name="T120" fmla="*/ 1700 w 2107"/>
                <a:gd name="T121" fmla="*/ 556 h 2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07" h="2221">
                  <a:moveTo>
                    <a:pt x="2107" y="809"/>
                  </a:moveTo>
                  <a:cubicBezTo>
                    <a:pt x="2106" y="786"/>
                    <a:pt x="2103" y="764"/>
                    <a:pt x="2098" y="742"/>
                  </a:cubicBezTo>
                  <a:cubicBezTo>
                    <a:pt x="2098" y="745"/>
                    <a:pt x="2098" y="747"/>
                    <a:pt x="2098" y="749"/>
                  </a:cubicBezTo>
                  <a:cubicBezTo>
                    <a:pt x="2096" y="810"/>
                    <a:pt x="2076" y="869"/>
                    <a:pt x="2040" y="926"/>
                  </a:cubicBezTo>
                  <a:cubicBezTo>
                    <a:pt x="2018" y="961"/>
                    <a:pt x="1988" y="995"/>
                    <a:pt x="1953" y="1027"/>
                  </a:cubicBezTo>
                  <a:cubicBezTo>
                    <a:pt x="1918" y="1064"/>
                    <a:pt x="1873" y="1098"/>
                    <a:pt x="1819" y="1131"/>
                  </a:cubicBezTo>
                  <a:cubicBezTo>
                    <a:pt x="1777" y="1156"/>
                    <a:pt x="1731" y="1178"/>
                    <a:pt x="1682" y="1198"/>
                  </a:cubicBezTo>
                  <a:cubicBezTo>
                    <a:pt x="1682" y="1061"/>
                    <a:pt x="1682" y="1061"/>
                    <a:pt x="1682" y="1061"/>
                  </a:cubicBezTo>
                  <a:cubicBezTo>
                    <a:pt x="1682" y="1059"/>
                    <a:pt x="1682" y="1058"/>
                    <a:pt x="1682" y="1056"/>
                  </a:cubicBezTo>
                  <a:cubicBezTo>
                    <a:pt x="1680" y="988"/>
                    <a:pt x="1624" y="933"/>
                    <a:pt x="1554" y="933"/>
                  </a:cubicBezTo>
                  <a:cubicBezTo>
                    <a:pt x="555" y="933"/>
                    <a:pt x="555" y="933"/>
                    <a:pt x="555" y="933"/>
                  </a:cubicBezTo>
                  <a:cubicBezTo>
                    <a:pt x="484" y="933"/>
                    <a:pt x="426" y="990"/>
                    <a:pt x="426" y="1061"/>
                  </a:cubicBezTo>
                  <a:cubicBezTo>
                    <a:pt x="426" y="1141"/>
                    <a:pt x="426" y="1141"/>
                    <a:pt x="426" y="1141"/>
                  </a:cubicBezTo>
                  <a:cubicBezTo>
                    <a:pt x="430" y="1142"/>
                    <a:pt x="430" y="1142"/>
                    <a:pt x="430" y="1142"/>
                  </a:cubicBezTo>
                  <a:cubicBezTo>
                    <a:pt x="430" y="1143"/>
                    <a:pt x="459" y="1152"/>
                    <a:pt x="502" y="1162"/>
                  </a:cubicBezTo>
                  <a:cubicBezTo>
                    <a:pt x="502" y="1069"/>
                    <a:pt x="502" y="1069"/>
                    <a:pt x="502" y="1069"/>
                  </a:cubicBezTo>
                  <a:cubicBezTo>
                    <a:pt x="502" y="1032"/>
                    <a:pt x="531" y="1003"/>
                    <a:pt x="568" y="1003"/>
                  </a:cubicBezTo>
                  <a:cubicBezTo>
                    <a:pt x="1541" y="1003"/>
                    <a:pt x="1541" y="1003"/>
                    <a:pt x="1541" y="1003"/>
                  </a:cubicBezTo>
                  <a:cubicBezTo>
                    <a:pt x="1577" y="1003"/>
                    <a:pt x="1607" y="1032"/>
                    <a:pt x="1607" y="1069"/>
                  </a:cubicBezTo>
                  <a:cubicBezTo>
                    <a:pt x="1607" y="1668"/>
                    <a:pt x="1607" y="1668"/>
                    <a:pt x="1607" y="1668"/>
                  </a:cubicBezTo>
                  <a:cubicBezTo>
                    <a:pt x="1607" y="1704"/>
                    <a:pt x="1577" y="1734"/>
                    <a:pt x="1541" y="1734"/>
                  </a:cubicBezTo>
                  <a:cubicBezTo>
                    <a:pt x="568" y="1734"/>
                    <a:pt x="568" y="1734"/>
                    <a:pt x="568" y="1734"/>
                  </a:cubicBezTo>
                  <a:cubicBezTo>
                    <a:pt x="531" y="1734"/>
                    <a:pt x="502" y="1704"/>
                    <a:pt x="502" y="1668"/>
                  </a:cubicBezTo>
                  <a:cubicBezTo>
                    <a:pt x="502" y="1541"/>
                    <a:pt x="502" y="1541"/>
                    <a:pt x="502" y="1541"/>
                  </a:cubicBezTo>
                  <a:cubicBezTo>
                    <a:pt x="476" y="1535"/>
                    <a:pt x="451" y="1528"/>
                    <a:pt x="426" y="1520"/>
                  </a:cubicBezTo>
                  <a:cubicBezTo>
                    <a:pt x="426" y="1676"/>
                    <a:pt x="426" y="1676"/>
                    <a:pt x="426" y="1676"/>
                  </a:cubicBezTo>
                  <a:cubicBezTo>
                    <a:pt x="426" y="1736"/>
                    <a:pt x="467" y="1786"/>
                    <a:pt x="523" y="1800"/>
                  </a:cubicBezTo>
                  <a:cubicBezTo>
                    <a:pt x="491" y="1802"/>
                    <a:pt x="456" y="1813"/>
                    <a:pt x="435" y="1837"/>
                  </a:cubicBezTo>
                  <a:cubicBezTo>
                    <a:pt x="419" y="1857"/>
                    <a:pt x="403" y="1876"/>
                    <a:pt x="387" y="1895"/>
                  </a:cubicBezTo>
                  <a:cubicBezTo>
                    <a:pt x="337" y="1954"/>
                    <a:pt x="288" y="2013"/>
                    <a:pt x="239" y="2072"/>
                  </a:cubicBezTo>
                  <a:cubicBezTo>
                    <a:pt x="227" y="2086"/>
                    <a:pt x="203" y="2107"/>
                    <a:pt x="203" y="2127"/>
                  </a:cubicBezTo>
                  <a:cubicBezTo>
                    <a:pt x="203" y="2183"/>
                    <a:pt x="203" y="2183"/>
                    <a:pt x="203" y="2183"/>
                  </a:cubicBezTo>
                  <a:cubicBezTo>
                    <a:pt x="204" y="2190"/>
                    <a:pt x="206" y="2197"/>
                    <a:pt x="209" y="2202"/>
                  </a:cubicBezTo>
                  <a:cubicBezTo>
                    <a:pt x="222" y="2220"/>
                    <a:pt x="247" y="2221"/>
                    <a:pt x="267" y="2221"/>
                  </a:cubicBezTo>
                  <a:cubicBezTo>
                    <a:pt x="295" y="2221"/>
                    <a:pt x="1759" y="2221"/>
                    <a:pt x="1804" y="2221"/>
                  </a:cubicBezTo>
                  <a:cubicBezTo>
                    <a:pt x="1826" y="2221"/>
                    <a:pt x="1850" y="2219"/>
                    <a:pt x="1871" y="2214"/>
                  </a:cubicBezTo>
                  <a:cubicBezTo>
                    <a:pt x="1886" y="2211"/>
                    <a:pt x="1903" y="2203"/>
                    <a:pt x="1905" y="2186"/>
                  </a:cubicBezTo>
                  <a:cubicBezTo>
                    <a:pt x="1905" y="2126"/>
                    <a:pt x="1905" y="2126"/>
                    <a:pt x="1905" y="2126"/>
                  </a:cubicBezTo>
                  <a:cubicBezTo>
                    <a:pt x="1907" y="2113"/>
                    <a:pt x="1899" y="2100"/>
                    <a:pt x="1891" y="2091"/>
                  </a:cubicBezTo>
                  <a:cubicBezTo>
                    <a:pt x="1887" y="2086"/>
                    <a:pt x="1883" y="2081"/>
                    <a:pt x="1879" y="2077"/>
                  </a:cubicBezTo>
                  <a:cubicBezTo>
                    <a:pt x="1858" y="2052"/>
                    <a:pt x="1837" y="2027"/>
                    <a:pt x="1816" y="2003"/>
                  </a:cubicBezTo>
                  <a:cubicBezTo>
                    <a:pt x="1770" y="1948"/>
                    <a:pt x="1724" y="1894"/>
                    <a:pt x="1678" y="1840"/>
                  </a:cubicBezTo>
                  <a:cubicBezTo>
                    <a:pt x="1676" y="1837"/>
                    <a:pt x="1674" y="1834"/>
                    <a:pt x="1671" y="1832"/>
                  </a:cubicBezTo>
                  <a:cubicBezTo>
                    <a:pt x="1662" y="1820"/>
                    <a:pt x="1647" y="1813"/>
                    <a:pt x="1633" y="1809"/>
                  </a:cubicBezTo>
                  <a:cubicBezTo>
                    <a:pt x="1618" y="1804"/>
                    <a:pt x="1603" y="1801"/>
                    <a:pt x="1587" y="1800"/>
                  </a:cubicBezTo>
                  <a:cubicBezTo>
                    <a:pt x="1642" y="1785"/>
                    <a:pt x="1682" y="1735"/>
                    <a:pt x="1682" y="1676"/>
                  </a:cubicBezTo>
                  <a:cubicBezTo>
                    <a:pt x="1682" y="1462"/>
                    <a:pt x="1682" y="1462"/>
                    <a:pt x="1682" y="1462"/>
                  </a:cubicBezTo>
                  <a:cubicBezTo>
                    <a:pt x="1698" y="1455"/>
                    <a:pt x="1714" y="1448"/>
                    <a:pt x="1730" y="1441"/>
                  </a:cubicBezTo>
                  <a:cubicBezTo>
                    <a:pt x="1801" y="1408"/>
                    <a:pt x="1863" y="1368"/>
                    <a:pt x="1916" y="1325"/>
                  </a:cubicBezTo>
                  <a:cubicBezTo>
                    <a:pt x="1946" y="1300"/>
                    <a:pt x="1972" y="1273"/>
                    <a:pt x="1995" y="1246"/>
                  </a:cubicBezTo>
                  <a:cubicBezTo>
                    <a:pt x="2018" y="1218"/>
                    <a:pt x="2037" y="1187"/>
                    <a:pt x="2054" y="1154"/>
                  </a:cubicBezTo>
                  <a:cubicBezTo>
                    <a:pt x="2068" y="1124"/>
                    <a:pt x="2079" y="1090"/>
                    <a:pt x="2084" y="1054"/>
                  </a:cubicBezTo>
                  <a:cubicBezTo>
                    <a:pt x="2086" y="1040"/>
                    <a:pt x="2087" y="1026"/>
                    <a:pt x="2089" y="1013"/>
                  </a:cubicBezTo>
                  <a:cubicBezTo>
                    <a:pt x="2089" y="1008"/>
                    <a:pt x="2090" y="1003"/>
                    <a:pt x="2090" y="998"/>
                  </a:cubicBezTo>
                  <a:cubicBezTo>
                    <a:pt x="2102" y="877"/>
                    <a:pt x="2102" y="877"/>
                    <a:pt x="2102" y="877"/>
                  </a:cubicBezTo>
                  <a:cubicBezTo>
                    <a:pt x="2103" y="874"/>
                    <a:pt x="2103" y="870"/>
                    <a:pt x="2103" y="867"/>
                  </a:cubicBezTo>
                  <a:cubicBezTo>
                    <a:pt x="2105" y="848"/>
                    <a:pt x="2107" y="829"/>
                    <a:pt x="2107" y="809"/>
                  </a:cubicBezTo>
                  <a:close/>
                  <a:moveTo>
                    <a:pt x="1474" y="1837"/>
                  </a:moveTo>
                  <a:cubicBezTo>
                    <a:pt x="1475" y="1836"/>
                    <a:pt x="1476" y="1836"/>
                    <a:pt x="1478" y="1836"/>
                  </a:cubicBezTo>
                  <a:cubicBezTo>
                    <a:pt x="1481" y="1835"/>
                    <a:pt x="1483" y="1835"/>
                    <a:pt x="1487" y="1835"/>
                  </a:cubicBezTo>
                  <a:cubicBezTo>
                    <a:pt x="1492" y="1835"/>
                    <a:pt x="1492" y="1835"/>
                    <a:pt x="1492" y="1835"/>
                  </a:cubicBezTo>
                  <a:cubicBezTo>
                    <a:pt x="1492" y="1835"/>
                    <a:pt x="1492" y="1835"/>
                    <a:pt x="1492" y="1835"/>
                  </a:cubicBezTo>
                  <a:cubicBezTo>
                    <a:pt x="1502" y="1835"/>
                    <a:pt x="1511" y="1835"/>
                    <a:pt x="1521" y="1835"/>
                  </a:cubicBezTo>
                  <a:cubicBezTo>
                    <a:pt x="1521" y="1835"/>
                    <a:pt x="1521" y="1835"/>
                    <a:pt x="1521" y="1835"/>
                  </a:cubicBezTo>
                  <a:cubicBezTo>
                    <a:pt x="1531" y="1835"/>
                    <a:pt x="1531" y="1835"/>
                    <a:pt x="1531" y="1835"/>
                  </a:cubicBezTo>
                  <a:cubicBezTo>
                    <a:pt x="1534" y="1834"/>
                    <a:pt x="1538" y="1835"/>
                    <a:pt x="1541" y="1835"/>
                  </a:cubicBezTo>
                  <a:cubicBezTo>
                    <a:pt x="1543" y="1836"/>
                    <a:pt x="1546" y="1836"/>
                    <a:pt x="1548" y="1837"/>
                  </a:cubicBezTo>
                  <a:cubicBezTo>
                    <a:pt x="1548" y="1837"/>
                    <a:pt x="1548" y="1837"/>
                    <a:pt x="1548" y="1837"/>
                  </a:cubicBezTo>
                  <a:cubicBezTo>
                    <a:pt x="1549" y="1837"/>
                    <a:pt x="1549" y="1838"/>
                    <a:pt x="1549" y="1838"/>
                  </a:cubicBezTo>
                  <a:cubicBezTo>
                    <a:pt x="1550" y="1838"/>
                    <a:pt x="1550" y="1838"/>
                    <a:pt x="1550" y="1838"/>
                  </a:cubicBezTo>
                  <a:cubicBezTo>
                    <a:pt x="1553" y="1839"/>
                    <a:pt x="1556" y="1840"/>
                    <a:pt x="1558" y="1842"/>
                  </a:cubicBezTo>
                  <a:cubicBezTo>
                    <a:pt x="1560" y="1843"/>
                    <a:pt x="1562" y="1845"/>
                    <a:pt x="1563" y="1847"/>
                  </a:cubicBezTo>
                  <a:cubicBezTo>
                    <a:pt x="1571" y="1858"/>
                    <a:pt x="1571" y="1858"/>
                    <a:pt x="1571" y="1858"/>
                  </a:cubicBezTo>
                  <a:cubicBezTo>
                    <a:pt x="1573" y="1861"/>
                    <a:pt x="1577" y="1865"/>
                    <a:pt x="1579" y="1870"/>
                  </a:cubicBezTo>
                  <a:cubicBezTo>
                    <a:pt x="1579" y="1870"/>
                    <a:pt x="1579" y="1870"/>
                    <a:pt x="1579" y="1870"/>
                  </a:cubicBezTo>
                  <a:cubicBezTo>
                    <a:pt x="1581" y="1872"/>
                    <a:pt x="1581" y="1874"/>
                    <a:pt x="1581" y="1876"/>
                  </a:cubicBezTo>
                  <a:cubicBezTo>
                    <a:pt x="1581" y="1877"/>
                    <a:pt x="1580" y="1878"/>
                    <a:pt x="1579" y="1879"/>
                  </a:cubicBezTo>
                  <a:cubicBezTo>
                    <a:pt x="1579" y="1879"/>
                    <a:pt x="1579" y="1880"/>
                    <a:pt x="1579" y="1880"/>
                  </a:cubicBezTo>
                  <a:cubicBezTo>
                    <a:pt x="1579" y="1880"/>
                    <a:pt x="1579" y="1880"/>
                    <a:pt x="1579" y="1880"/>
                  </a:cubicBezTo>
                  <a:cubicBezTo>
                    <a:pt x="1578" y="1880"/>
                    <a:pt x="1578" y="1880"/>
                    <a:pt x="1578" y="1880"/>
                  </a:cubicBezTo>
                  <a:cubicBezTo>
                    <a:pt x="1578" y="1880"/>
                    <a:pt x="1578" y="1881"/>
                    <a:pt x="1577" y="1881"/>
                  </a:cubicBezTo>
                  <a:cubicBezTo>
                    <a:pt x="1577" y="1881"/>
                    <a:pt x="1577" y="1881"/>
                    <a:pt x="1576" y="1881"/>
                  </a:cubicBezTo>
                  <a:cubicBezTo>
                    <a:pt x="1576" y="1881"/>
                    <a:pt x="1576" y="1882"/>
                    <a:pt x="1575" y="1882"/>
                  </a:cubicBezTo>
                  <a:cubicBezTo>
                    <a:pt x="1569" y="1885"/>
                    <a:pt x="1560" y="1884"/>
                    <a:pt x="1553" y="1884"/>
                  </a:cubicBezTo>
                  <a:cubicBezTo>
                    <a:pt x="1516" y="1884"/>
                    <a:pt x="1516" y="1884"/>
                    <a:pt x="1516" y="1884"/>
                  </a:cubicBezTo>
                  <a:cubicBezTo>
                    <a:pt x="1509" y="1884"/>
                    <a:pt x="1501" y="1883"/>
                    <a:pt x="1494" y="1879"/>
                  </a:cubicBezTo>
                  <a:cubicBezTo>
                    <a:pt x="1492" y="1878"/>
                    <a:pt x="1490" y="1877"/>
                    <a:pt x="1488" y="1876"/>
                  </a:cubicBezTo>
                  <a:cubicBezTo>
                    <a:pt x="1486" y="1874"/>
                    <a:pt x="1484" y="1872"/>
                    <a:pt x="1483" y="1871"/>
                  </a:cubicBezTo>
                  <a:cubicBezTo>
                    <a:pt x="1481" y="1868"/>
                    <a:pt x="1481" y="1868"/>
                    <a:pt x="1481" y="1868"/>
                  </a:cubicBezTo>
                  <a:cubicBezTo>
                    <a:pt x="1478" y="1861"/>
                    <a:pt x="1473" y="1854"/>
                    <a:pt x="1470" y="1847"/>
                  </a:cubicBezTo>
                  <a:cubicBezTo>
                    <a:pt x="1467" y="1842"/>
                    <a:pt x="1469" y="1839"/>
                    <a:pt x="1474" y="1837"/>
                  </a:cubicBezTo>
                  <a:close/>
                  <a:moveTo>
                    <a:pt x="965" y="1871"/>
                  </a:moveTo>
                  <a:cubicBezTo>
                    <a:pt x="966" y="1869"/>
                    <a:pt x="966" y="1868"/>
                    <a:pt x="966" y="1866"/>
                  </a:cubicBezTo>
                  <a:cubicBezTo>
                    <a:pt x="966" y="1866"/>
                    <a:pt x="966" y="1866"/>
                    <a:pt x="966" y="1866"/>
                  </a:cubicBezTo>
                  <a:cubicBezTo>
                    <a:pt x="967" y="1861"/>
                    <a:pt x="966" y="1855"/>
                    <a:pt x="968" y="1850"/>
                  </a:cubicBezTo>
                  <a:cubicBezTo>
                    <a:pt x="968" y="1848"/>
                    <a:pt x="968" y="1848"/>
                    <a:pt x="968" y="1848"/>
                  </a:cubicBezTo>
                  <a:cubicBezTo>
                    <a:pt x="968" y="1846"/>
                    <a:pt x="969" y="1845"/>
                    <a:pt x="970" y="1843"/>
                  </a:cubicBezTo>
                  <a:cubicBezTo>
                    <a:pt x="971" y="1842"/>
                    <a:pt x="973" y="1841"/>
                    <a:pt x="974" y="1841"/>
                  </a:cubicBezTo>
                  <a:cubicBezTo>
                    <a:pt x="974" y="1840"/>
                    <a:pt x="974" y="1840"/>
                    <a:pt x="974" y="1840"/>
                  </a:cubicBezTo>
                  <a:cubicBezTo>
                    <a:pt x="975" y="1840"/>
                    <a:pt x="975" y="1840"/>
                    <a:pt x="975" y="1840"/>
                  </a:cubicBezTo>
                  <a:cubicBezTo>
                    <a:pt x="976" y="1840"/>
                    <a:pt x="976" y="1839"/>
                    <a:pt x="976" y="1839"/>
                  </a:cubicBezTo>
                  <a:cubicBezTo>
                    <a:pt x="976" y="1839"/>
                    <a:pt x="977" y="1839"/>
                    <a:pt x="977" y="1839"/>
                  </a:cubicBezTo>
                  <a:cubicBezTo>
                    <a:pt x="978" y="1839"/>
                    <a:pt x="978" y="1838"/>
                    <a:pt x="979" y="1838"/>
                  </a:cubicBezTo>
                  <a:cubicBezTo>
                    <a:pt x="980" y="1838"/>
                    <a:pt x="980" y="1838"/>
                    <a:pt x="980" y="1838"/>
                  </a:cubicBezTo>
                  <a:cubicBezTo>
                    <a:pt x="981" y="1837"/>
                    <a:pt x="982" y="1837"/>
                    <a:pt x="983" y="1837"/>
                  </a:cubicBezTo>
                  <a:cubicBezTo>
                    <a:pt x="983" y="1837"/>
                    <a:pt x="984" y="1837"/>
                    <a:pt x="984" y="1837"/>
                  </a:cubicBezTo>
                  <a:cubicBezTo>
                    <a:pt x="984" y="1837"/>
                    <a:pt x="984" y="1837"/>
                    <a:pt x="985" y="1837"/>
                  </a:cubicBezTo>
                  <a:cubicBezTo>
                    <a:pt x="985" y="1837"/>
                    <a:pt x="985" y="1837"/>
                    <a:pt x="986" y="1836"/>
                  </a:cubicBezTo>
                  <a:cubicBezTo>
                    <a:pt x="988" y="1836"/>
                    <a:pt x="991" y="1836"/>
                    <a:pt x="993" y="1836"/>
                  </a:cubicBezTo>
                  <a:cubicBezTo>
                    <a:pt x="995" y="1836"/>
                    <a:pt x="995" y="1836"/>
                    <a:pt x="995" y="1836"/>
                  </a:cubicBezTo>
                  <a:cubicBezTo>
                    <a:pt x="998" y="1836"/>
                    <a:pt x="1000" y="1836"/>
                    <a:pt x="1003" y="1836"/>
                  </a:cubicBezTo>
                  <a:cubicBezTo>
                    <a:pt x="1038" y="1836"/>
                    <a:pt x="1038" y="1836"/>
                    <a:pt x="1038" y="1836"/>
                  </a:cubicBezTo>
                  <a:cubicBezTo>
                    <a:pt x="1038" y="1836"/>
                    <a:pt x="1039" y="1836"/>
                    <a:pt x="1040" y="1836"/>
                  </a:cubicBezTo>
                  <a:cubicBezTo>
                    <a:pt x="1040" y="1836"/>
                    <a:pt x="1040" y="1836"/>
                    <a:pt x="1041" y="1836"/>
                  </a:cubicBezTo>
                  <a:cubicBezTo>
                    <a:pt x="1042" y="1836"/>
                    <a:pt x="1042" y="1836"/>
                    <a:pt x="1043" y="1836"/>
                  </a:cubicBezTo>
                  <a:cubicBezTo>
                    <a:pt x="1050" y="1837"/>
                    <a:pt x="1058" y="1839"/>
                    <a:pt x="1061" y="1844"/>
                  </a:cubicBezTo>
                  <a:cubicBezTo>
                    <a:pt x="1061" y="1845"/>
                    <a:pt x="1061" y="1845"/>
                    <a:pt x="1061" y="1846"/>
                  </a:cubicBezTo>
                  <a:cubicBezTo>
                    <a:pt x="1061" y="1846"/>
                    <a:pt x="1061" y="1846"/>
                    <a:pt x="1061" y="1846"/>
                  </a:cubicBezTo>
                  <a:cubicBezTo>
                    <a:pt x="1063" y="1853"/>
                    <a:pt x="1062" y="1863"/>
                    <a:pt x="1062" y="1870"/>
                  </a:cubicBezTo>
                  <a:cubicBezTo>
                    <a:pt x="1062" y="1872"/>
                    <a:pt x="1062" y="1872"/>
                    <a:pt x="1062" y="1872"/>
                  </a:cubicBezTo>
                  <a:cubicBezTo>
                    <a:pt x="1062" y="1873"/>
                    <a:pt x="1062" y="1874"/>
                    <a:pt x="1061" y="1876"/>
                  </a:cubicBezTo>
                  <a:cubicBezTo>
                    <a:pt x="1054" y="1889"/>
                    <a:pt x="1022" y="1885"/>
                    <a:pt x="1010" y="1885"/>
                  </a:cubicBezTo>
                  <a:cubicBezTo>
                    <a:pt x="1003" y="1885"/>
                    <a:pt x="996" y="1885"/>
                    <a:pt x="989" y="1885"/>
                  </a:cubicBezTo>
                  <a:cubicBezTo>
                    <a:pt x="983" y="1885"/>
                    <a:pt x="974" y="1884"/>
                    <a:pt x="969" y="1879"/>
                  </a:cubicBezTo>
                  <a:cubicBezTo>
                    <a:pt x="969" y="1879"/>
                    <a:pt x="969" y="1879"/>
                    <a:pt x="968" y="1879"/>
                  </a:cubicBezTo>
                  <a:cubicBezTo>
                    <a:pt x="968" y="1879"/>
                    <a:pt x="968" y="1878"/>
                    <a:pt x="968" y="1878"/>
                  </a:cubicBezTo>
                  <a:cubicBezTo>
                    <a:pt x="967" y="1878"/>
                    <a:pt x="967" y="1878"/>
                    <a:pt x="967" y="1877"/>
                  </a:cubicBezTo>
                  <a:cubicBezTo>
                    <a:pt x="967" y="1877"/>
                    <a:pt x="967" y="1877"/>
                    <a:pt x="967" y="1877"/>
                  </a:cubicBezTo>
                  <a:cubicBezTo>
                    <a:pt x="967" y="1877"/>
                    <a:pt x="967" y="1877"/>
                    <a:pt x="967" y="1877"/>
                  </a:cubicBezTo>
                  <a:cubicBezTo>
                    <a:pt x="966" y="1876"/>
                    <a:pt x="966" y="1876"/>
                    <a:pt x="966" y="1875"/>
                  </a:cubicBezTo>
                  <a:cubicBezTo>
                    <a:pt x="965" y="1874"/>
                    <a:pt x="965" y="1873"/>
                    <a:pt x="965" y="1872"/>
                  </a:cubicBezTo>
                  <a:lnTo>
                    <a:pt x="965" y="1871"/>
                  </a:lnTo>
                  <a:close/>
                  <a:moveTo>
                    <a:pt x="956" y="1955"/>
                  </a:moveTo>
                  <a:cubicBezTo>
                    <a:pt x="956" y="1952"/>
                    <a:pt x="956" y="1952"/>
                    <a:pt x="956" y="1952"/>
                  </a:cubicBezTo>
                  <a:cubicBezTo>
                    <a:pt x="956" y="1952"/>
                    <a:pt x="956" y="1951"/>
                    <a:pt x="956" y="1951"/>
                  </a:cubicBezTo>
                  <a:cubicBezTo>
                    <a:pt x="957" y="1943"/>
                    <a:pt x="958" y="1935"/>
                    <a:pt x="959" y="1926"/>
                  </a:cubicBezTo>
                  <a:cubicBezTo>
                    <a:pt x="959" y="1926"/>
                    <a:pt x="959" y="1926"/>
                    <a:pt x="959" y="1926"/>
                  </a:cubicBezTo>
                  <a:cubicBezTo>
                    <a:pt x="959" y="1926"/>
                    <a:pt x="959" y="1926"/>
                    <a:pt x="959" y="1925"/>
                  </a:cubicBezTo>
                  <a:cubicBezTo>
                    <a:pt x="963" y="1907"/>
                    <a:pt x="999" y="1911"/>
                    <a:pt x="1013" y="1911"/>
                  </a:cubicBezTo>
                  <a:cubicBezTo>
                    <a:pt x="1025" y="1911"/>
                    <a:pt x="1055" y="1908"/>
                    <a:pt x="1061" y="1921"/>
                  </a:cubicBezTo>
                  <a:cubicBezTo>
                    <a:pt x="1062" y="1923"/>
                    <a:pt x="1063" y="1924"/>
                    <a:pt x="1063" y="1926"/>
                  </a:cubicBezTo>
                  <a:cubicBezTo>
                    <a:pt x="1063" y="1940"/>
                    <a:pt x="1063" y="1940"/>
                    <a:pt x="1063" y="1940"/>
                  </a:cubicBezTo>
                  <a:cubicBezTo>
                    <a:pt x="1063" y="1945"/>
                    <a:pt x="1063" y="1949"/>
                    <a:pt x="1063" y="1953"/>
                  </a:cubicBezTo>
                  <a:cubicBezTo>
                    <a:pt x="1063" y="1953"/>
                    <a:pt x="1063" y="1953"/>
                    <a:pt x="1063" y="1953"/>
                  </a:cubicBezTo>
                  <a:cubicBezTo>
                    <a:pt x="1063" y="1955"/>
                    <a:pt x="1063" y="1955"/>
                    <a:pt x="1063" y="1955"/>
                  </a:cubicBezTo>
                  <a:cubicBezTo>
                    <a:pt x="1063" y="1957"/>
                    <a:pt x="1062" y="1959"/>
                    <a:pt x="1061" y="1961"/>
                  </a:cubicBezTo>
                  <a:cubicBezTo>
                    <a:pt x="1061" y="1962"/>
                    <a:pt x="1060" y="1962"/>
                    <a:pt x="1060" y="1962"/>
                  </a:cubicBezTo>
                  <a:cubicBezTo>
                    <a:pt x="1060" y="1963"/>
                    <a:pt x="1059" y="1963"/>
                    <a:pt x="1059" y="1964"/>
                  </a:cubicBezTo>
                  <a:cubicBezTo>
                    <a:pt x="1058" y="1964"/>
                    <a:pt x="1058" y="1964"/>
                    <a:pt x="1058" y="1964"/>
                  </a:cubicBezTo>
                  <a:cubicBezTo>
                    <a:pt x="1055" y="1967"/>
                    <a:pt x="1051" y="1969"/>
                    <a:pt x="1046" y="1970"/>
                  </a:cubicBezTo>
                  <a:cubicBezTo>
                    <a:pt x="1046" y="1970"/>
                    <a:pt x="1046" y="1970"/>
                    <a:pt x="1046" y="1970"/>
                  </a:cubicBezTo>
                  <a:cubicBezTo>
                    <a:pt x="1046" y="1970"/>
                    <a:pt x="1046" y="1970"/>
                    <a:pt x="1046" y="1970"/>
                  </a:cubicBezTo>
                  <a:cubicBezTo>
                    <a:pt x="1044" y="1971"/>
                    <a:pt x="1043" y="1971"/>
                    <a:pt x="1041" y="1971"/>
                  </a:cubicBezTo>
                  <a:cubicBezTo>
                    <a:pt x="1041" y="1971"/>
                    <a:pt x="1040" y="1971"/>
                    <a:pt x="1040" y="1971"/>
                  </a:cubicBezTo>
                  <a:cubicBezTo>
                    <a:pt x="1038" y="1971"/>
                    <a:pt x="1037" y="1972"/>
                    <a:pt x="1035" y="1972"/>
                  </a:cubicBezTo>
                  <a:cubicBezTo>
                    <a:pt x="1035" y="1972"/>
                    <a:pt x="1035" y="1972"/>
                    <a:pt x="1035" y="1972"/>
                  </a:cubicBezTo>
                  <a:cubicBezTo>
                    <a:pt x="982" y="1972"/>
                    <a:pt x="982" y="1972"/>
                    <a:pt x="982" y="1972"/>
                  </a:cubicBezTo>
                  <a:cubicBezTo>
                    <a:pt x="976" y="1972"/>
                    <a:pt x="969" y="1971"/>
                    <a:pt x="963" y="1967"/>
                  </a:cubicBezTo>
                  <a:cubicBezTo>
                    <a:pt x="963" y="1967"/>
                    <a:pt x="963" y="1967"/>
                    <a:pt x="963" y="1967"/>
                  </a:cubicBezTo>
                  <a:cubicBezTo>
                    <a:pt x="963" y="1967"/>
                    <a:pt x="963" y="1967"/>
                    <a:pt x="963" y="1967"/>
                  </a:cubicBezTo>
                  <a:cubicBezTo>
                    <a:pt x="962" y="1966"/>
                    <a:pt x="961" y="1965"/>
                    <a:pt x="960" y="1964"/>
                  </a:cubicBezTo>
                  <a:cubicBezTo>
                    <a:pt x="959" y="1964"/>
                    <a:pt x="958" y="1963"/>
                    <a:pt x="958" y="1962"/>
                  </a:cubicBezTo>
                  <a:cubicBezTo>
                    <a:pt x="958" y="1962"/>
                    <a:pt x="958" y="1962"/>
                    <a:pt x="957" y="1962"/>
                  </a:cubicBezTo>
                  <a:cubicBezTo>
                    <a:pt x="956" y="1960"/>
                    <a:pt x="956" y="1957"/>
                    <a:pt x="956" y="1955"/>
                  </a:cubicBezTo>
                  <a:close/>
                  <a:moveTo>
                    <a:pt x="820" y="1872"/>
                  </a:moveTo>
                  <a:cubicBezTo>
                    <a:pt x="820" y="1872"/>
                    <a:pt x="820" y="1872"/>
                    <a:pt x="820" y="1872"/>
                  </a:cubicBezTo>
                  <a:cubicBezTo>
                    <a:pt x="820" y="1872"/>
                    <a:pt x="820" y="1872"/>
                    <a:pt x="820" y="1872"/>
                  </a:cubicBezTo>
                  <a:cubicBezTo>
                    <a:pt x="820" y="1870"/>
                    <a:pt x="821" y="1868"/>
                    <a:pt x="822" y="1866"/>
                  </a:cubicBezTo>
                  <a:cubicBezTo>
                    <a:pt x="823" y="1861"/>
                    <a:pt x="824" y="1854"/>
                    <a:pt x="827" y="1849"/>
                  </a:cubicBezTo>
                  <a:cubicBezTo>
                    <a:pt x="827" y="1848"/>
                    <a:pt x="827" y="1848"/>
                    <a:pt x="827" y="1848"/>
                  </a:cubicBezTo>
                  <a:cubicBezTo>
                    <a:pt x="827" y="1847"/>
                    <a:pt x="829" y="1845"/>
                    <a:pt x="830" y="1844"/>
                  </a:cubicBezTo>
                  <a:cubicBezTo>
                    <a:pt x="831" y="1843"/>
                    <a:pt x="832" y="1842"/>
                    <a:pt x="833" y="1841"/>
                  </a:cubicBezTo>
                  <a:cubicBezTo>
                    <a:pt x="837" y="1839"/>
                    <a:pt x="840" y="1838"/>
                    <a:pt x="844" y="1837"/>
                  </a:cubicBezTo>
                  <a:cubicBezTo>
                    <a:pt x="845" y="1837"/>
                    <a:pt x="845" y="1837"/>
                    <a:pt x="845" y="1837"/>
                  </a:cubicBezTo>
                  <a:cubicBezTo>
                    <a:pt x="848" y="1836"/>
                    <a:pt x="851" y="1836"/>
                    <a:pt x="855" y="1836"/>
                  </a:cubicBezTo>
                  <a:cubicBezTo>
                    <a:pt x="859" y="1836"/>
                    <a:pt x="859" y="1836"/>
                    <a:pt x="859" y="1836"/>
                  </a:cubicBezTo>
                  <a:cubicBezTo>
                    <a:pt x="861" y="1836"/>
                    <a:pt x="862" y="1836"/>
                    <a:pt x="864" y="1836"/>
                  </a:cubicBezTo>
                  <a:cubicBezTo>
                    <a:pt x="873" y="1836"/>
                    <a:pt x="883" y="1836"/>
                    <a:pt x="893" y="1836"/>
                  </a:cubicBezTo>
                  <a:cubicBezTo>
                    <a:pt x="894" y="1836"/>
                    <a:pt x="896" y="1836"/>
                    <a:pt x="897" y="1836"/>
                  </a:cubicBezTo>
                  <a:cubicBezTo>
                    <a:pt x="899" y="1836"/>
                    <a:pt x="899" y="1836"/>
                    <a:pt x="899" y="1836"/>
                  </a:cubicBezTo>
                  <a:cubicBezTo>
                    <a:pt x="899" y="1836"/>
                    <a:pt x="899" y="1836"/>
                    <a:pt x="900" y="1836"/>
                  </a:cubicBezTo>
                  <a:cubicBezTo>
                    <a:pt x="901" y="1836"/>
                    <a:pt x="902" y="1836"/>
                    <a:pt x="904" y="1836"/>
                  </a:cubicBezTo>
                  <a:cubicBezTo>
                    <a:pt x="904" y="1836"/>
                    <a:pt x="904" y="1836"/>
                    <a:pt x="904" y="1836"/>
                  </a:cubicBezTo>
                  <a:cubicBezTo>
                    <a:pt x="911" y="1837"/>
                    <a:pt x="919" y="1839"/>
                    <a:pt x="921" y="1846"/>
                  </a:cubicBezTo>
                  <a:cubicBezTo>
                    <a:pt x="921" y="1846"/>
                    <a:pt x="921" y="1846"/>
                    <a:pt x="921" y="1846"/>
                  </a:cubicBezTo>
                  <a:cubicBezTo>
                    <a:pt x="921" y="1846"/>
                    <a:pt x="921" y="1846"/>
                    <a:pt x="921" y="1846"/>
                  </a:cubicBezTo>
                  <a:cubicBezTo>
                    <a:pt x="921" y="1854"/>
                    <a:pt x="918" y="1863"/>
                    <a:pt x="917" y="1870"/>
                  </a:cubicBezTo>
                  <a:cubicBezTo>
                    <a:pt x="917" y="1870"/>
                    <a:pt x="917" y="1870"/>
                    <a:pt x="917" y="1870"/>
                  </a:cubicBezTo>
                  <a:cubicBezTo>
                    <a:pt x="917" y="1872"/>
                    <a:pt x="917" y="1872"/>
                    <a:pt x="917" y="1872"/>
                  </a:cubicBezTo>
                  <a:cubicBezTo>
                    <a:pt x="916" y="1873"/>
                    <a:pt x="916" y="1875"/>
                    <a:pt x="914" y="1876"/>
                  </a:cubicBezTo>
                  <a:cubicBezTo>
                    <a:pt x="914" y="1876"/>
                    <a:pt x="914" y="1877"/>
                    <a:pt x="914" y="1877"/>
                  </a:cubicBezTo>
                  <a:cubicBezTo>
                    <a:pt x="914" y="1877"/>
                    <a:pt x="914" y="1877"/>
                    <a:pt x="914" y="1877"/>
                  </a:cubicBezTo>
                  <a:cubicBezTo>
                    <a:pt x="914" y="1877"/>
                    <a:pt x="914" y="1877"/>
                    <a:pt x="914" y="1877"/>
                  </a:cubicBezTo>
                  <a:cubicBezTo>
                    <a:pt x="904" y="1889"/>
                    <a:pt x="878" y="1886"/>
                    <a:pt x="865" y="1886"/>
                  </a:cubicBezTo>
                  <a:cubicBezTo>
                    <a:pt x="857" y="1886"/>
                    <a:pt x="849" y="1886"/>
                    <a:pt x="841" y="1886"/>
                  </a:cubicBezTo>
                  <a:cubicBezTo>
                    <a:pt x="834" y="1886"/>
                    <a:pt x="824" y="1884"/>
                    <a:pt x="820" y="1877"/>
                  </a:cubicBezTo>
                  <a:cubicBezTo>
                    <a:pt x="820" y="1877"/>
                    <a:pt x="820" y="1876"/>
                    <a:pt x="820" y="1875"/>
                  </a:cubicBezTo>
                  <a:cubicBezTo>
                    <a:pt x="820" y="1875"/>
                    <a:pt x="820" y="1875"/>
                    <a:pt x="820" y="1874"/>
                  </a:cubicBezTo>
                  <a:cubicBezTo>
                    <a:pt x="820" y="1873"/>
                    <a:pt x="820" y="1873"/>
                    <a:pt x="820" y="1872"/>
                  </a:cubicBezTo>
                  <a:close/>
                  <a:moveTo>
                    <a:pt x="795" y="1956"/>
                  </a:moveTo>
                  <a:cubicBezTo>
                    <a:pt x="796" y="1952"/>
                    <a:pt x="796" y="1952"/>
                    <a:pt x="796" y="1952"/>
                  </a:cubicBezTo>
                  <a:cubicBezTo>
                    <a:pt x="796" y="1952"/>
                    <a:pt x="796" y="1952"/>
                    <a:pt x="796" y="1952"/>
                  </a:cubicBezTo>
                  <a:cubicBezTo>
                    <a:pt x="796" y="1951"/>
                    <a:pt x="796" y="1951"/>
                    <a:pt x="796" y="1950"/>
                  </a:cubicBezTo>
                  <a:cubicBezTo>
                    <a:pt x="803" y="1926"/>
                    <a:pt x="803" y="1926"/>
                    <a:pt x="803" y="1926"/>
                  </a:cubicBezTo>
                  <a:cubicBezTo>
                    <a:pt x="804" y="1926"/>
                    <a:pt x="804" y="1926"/>
                    <a:pt x="804" y="1925"/>
                  </a:cubicBezTo>
                  <a:cubicBezTo>
                    <a:pt x="811" y="1908"/>
                    <a:pt x="843" y="1911"/>
                    <a:pt x="859" y="1911"/>
                  </a:cubicBezTo>
                  <a:cubicBezTo>
                    <a:pt x="865" y="1911"/>
                    <a:pt x="877" y="1910"/>
                    <a:pt x="888" y="1912"/>
                  </a:cubicBezTo>
                  <a:cubicBezTo>
                    <a:pt x="890" y="1912"/>
                    <a:pt x="891" y="1912"/>
                    <a:pt x="893" y="1913"/>
                  </a:cubicBezTo>
                  <a:cubicBezTo>
                    <a:pt x="894" y="1913"/>
                    <a:pt x="894" y="1913"/>
                    <a:pt x="894" y="1913"/>
                  </a:cubicBezTo>
                  <a:cubicBezTo>
                    <a:pt x="899" y="1914"/>
                    <a:pt x="903" y="1916"/>
                    <a:pt x="905" y="1920"/>
                  </a:cubicBezTo>
                  <a:cubicBezTo>
                    <a:pt x="906" y="1920"/>
                    <a:pt x="906" y="1920"/>
                    <a:pt x="906" y="1920"/>
                  </a:cubicBezTo>
                  <a:cubicBezTo>
                    <a:pt x="906" y="1921"/>
                    <a:pt x="906" y="1921"/>
                    <a:pt x="906" y="1921"/>
                  </a:cubicBezTo>
                  <a:cubicBezTo>
                    <a:pt x="906" y="1921"/>
                    <a:pt x="906" y="1921"/>
                    <a:pt x="906" y="1921"/>
                  </a:cubicBezTo>
                  <a:cubicBezTo>
                    <a:pt x="907" y="1923"/>
                    <a:pt x="907" y="1924"/>
                    <a:pt x="907" y="1926"/>
                  </a:cubicBezTo>
                  <a:cubicBezTo>
                    <a:pt x="907" y="1928"/>
                    <a:pt x="907" y="1928"/>
                    <a:pt x="907" y="1928"/>
                  </a:cubicBezTo>
                  <a:cubicBezTo>
                    <a:pt x="907" y="1928"/>
                    <a:pt x="907" y="1928"/>
                    <a:pt x="907" y="1928"/>
                  </a:cubicBezTo>
                  <a:cubicBezTo>
                    <a:pt x="906" y="1932"/>
                    <a:pt x="905" y="1936"/>
                    <a:pt x="904" y="1941"/>
                  </a:cubicBezTo>
                  <a:cubicBezTo>
                    <a:pt x="902" y="1955"/>
                    <a:pt x="902" y="1955"/>
                    <a:pt x="902" y="1955"/>
                  </a:cubicBezTo>
                  <a:cubicBezTo>
                    <a:pt x="901" y="1958"/>
                    <a:pt x="900" y="1960"/>
                    <a:pt x="899" y="1962"/>
                  </a:cubicBezTo>
                  <a:cubicBezTo>
                    <a:pt x="898" y="1962"/>
                    <a:pt x="898" y="1962"/>
                    <a:pt x="898" y="1962"/>
                  </a:cubicBezTo>
                  <a:cubicBezTo>
                    <a:pt x="898" y="1963"/>
                    <a:pt x="897" y="1963"/>
                    <a:pt x="897" y="1963"/>
                  </a:cubicBezTo>
                  <a:cubicBezTo>
                    <a:pt x="897" y="1964"/>
                    <a:pt x="896" y="1964"/>
                    <a:pt x="895" y="1965"/>
                  </a:cubicBezTo>
                  <a:cubicBezTo>
                    <a:pt x="891" y="1968"/>
                    <a:pt x="887" y="1969"/>
                    <a:pt x="882" y="1971"/>
                  </a:cubicBezTo>
                  <a:cubicBezTo>
                    <a:pt x="882" y="1971"/>
                    <a:pt x="882" y="1971"/>
                    <a:pt x="882" y="1971"/>
                  </a:cubicBezTo>
                  <a:cubicBezTo>
                    <a:pt x="882" y="1971"/>
                    <a:pt x="882" y="1971"/>
                    <a:pt x="882" y="1971"/>
                  </a:cubicBezTo>
                  <a:cubicBezTo>
                    <a:pt x="880" y="1971"/>
                    <a:pt x="879" y="1971"/>
                    <a:pt x="877" y="1971"/>
                  </a:cubicBezTo>
                  <a:cubicBezTo>
                    <a:pt x="877" y="1972"/>
                    <a:pt x="876" y="1972"/>
                    <a:pt x="876" y="1972"/>
                  </a:cubicBezTo>
                  <a:cubicBezTo>
                    <a:pt x="874" y="1972"/>
                    <a:pt x="872" y="1972"/>
                    <a:pt x="871" y="1972"/>
                  </a:cubicBezTo>
                  <a:cubicBezTo>
                    <a:pt x="871" y="1972"/>
                    <a:pt x="871" y="1972"/>
                    <a:pt x="871" y="1972"/>
                  </a:cubicBezTo>
                  <a:cubicBezTo>
                    <a:pt x="818" y="1972"/>
                    <a:pt x="818" y="1972"/>
                    <a:pt x="818" y="1972"/>
                  </a:cubicBezTo>
                  <a:cubicBezTo>
                    <a:pt x="812" y="1972"/>
                    <a:pt x="805" y="1971"/>
                    <a:pt x="799" y="1967"/>
                  </a:cubicBezTo>
                  <a:cubicBezTo>
                    <a:pt x="799" y="1967"/>
                    <a:pt x="799" y="1967"/>
                    <a:pt x="799" y="1967"/>
                  </a:cubicBezTo>
                  <a:cubicBezTo>
                    <a:pt x="799" y="1967"/>
                    <a:pt x="799" y="1967"/>
                    <a:pt x="799" y="1967"/>
                  </a:cubicBezTo>
                  <a:cubicBezTo>
                    <a:pt x="798" y="1967"/>
                    <a:pt x="797" y="1966"/>
                    <a:pt x="797" y="1965"/>
                  </a:cubicBezTo>
                  <a:cubicBezTo>
                    <a:pt x="796" y="1964"/>
                    <a:pt x="796" y="1963"/>
                    <a:pt x="795" y="1963"/>
                  </a:cubicBezTo>
                  <a:cubicBezTo>
                    <a:pt x="795" y="1962"/>
                    <a:pt x="795" y="1962"/>
                    <a:pt x="795" y="1962"/>
                  </a:cubicBezTo>
                  <a:cubicBezTo>
                    <a:pt x="794" y="1960"/>
                    <a:pt x="794" y="1958"/>
                    <a:pt x="795" y="1956"/>
                  </a:cubicBezTo>
                  <a:close/>
                  <a:moveTo>
                    <a:pt x="674" y="1875"/>
                  </a:moveTo>
                  <a:cubicBezTo>
                    <a:pt x="674" y="1872"/>
                    <a:pt x="676" y="1869"/>
                    <a:pt x="677" y="1867"/>
                  </a:cubicBezTo>
                  <a:cubicBezTo>
                    <a:pt x="680" y="1861"/>
                    <a:pt x="683" y="1852"/>
                    <a:pt x="687" y="1847"/>
                  </a:cubicBezTo>
                  <a:cubicBezTo>
                    <a:pt x="688" y="1846"/>
                    <a:pt x="688" y="1846"/>
                    <a:pt x="688" y="1846"/>
                  </a:cubicBezTo>
                  <a:cubicBezTo>
                    <a:pt x="688" y="1846"/>
                    <a:pt x="689" y="1845"/>
                    <a:pt x="689" y="1845"/>
                  </a:cubicBezTo>
                  <a:cubicBezTo>
                    <a:pt x="689" y="1845"/>
                    <a:pt x="689" y="1845"/>
                    <a:pt x="690" y="1844"/>
                  </a:cubicBezTo>
                  <a:cubicBezTo>
                    <a:pt x="690" y="1844"/>
                    <a:pt x="690" y="1844"/>
                    <a:pt x="690" y="1844"/>
                  </a:cubicBezTo>
                  <a:cubicBezTo>
                    <a:pt x="690" y="1844"/>
                    <a:pt x="691" y="1844"/>
                    <a:pt x="691" y="1843"/>
                  </a:cubicBezTo>
                  <a:cubicBezTo>
                    <a:pt x="695" y="1840"/>
                    <a:pt x="700" y="1838"/>
                    <a:pt x="706" y="1838"/>
                  </a:cubicBezTo>
                  <a:cubicBezTo>
                    <a:pt x="706" y="1837"/>
                    <a:pt x="706" y="1837"/>
                    <a:pt x="706" y="1837"/>
                  </a:cubicBezTo>
                  <a:cubicBezTo>
                    <a:pt x="709" y="1837"/>
                    <a:pt x="713" y="1836"/>
                    <a:pt x="716" y="1836"/>
                  </a:cubicBezTo>
                  <a:cubicBezTo>
                    <a:pt x="734" y="1836"/>
                    <a:pt x="734" y="1836"/>
                    <a:pt x="734" y="1836"/>
                  </a:cubicBezTo>
                  <a:cubicBezTo>
                    <a:pt x="740" y="1836"/>
                    <a:pt x="746" y="1836"/>
                    <a:pt x="751" y="1836"/>
                  </a:cubicBezTo>
                  <a:cubicBezTo>
                    <a:pt x="759" y="1836"/>
                    <a:pt x="771" y="1835"/>
                    <a:pt x="777" y="1841"/>
                  </a:cubicBezTo>
                  <a:cubicBezTo>
                    <a:pt x="778" y="1841"/>
                    <a:pt x="778" y="1842"/>
                    <a:pt x="778" y="1842"/>
                  </a:cubicBezTo>
                  <a:cubicBezTo>
                    <a:pt x="778" y="1842"/>
                    <a:pt x="779" y="1842"/>
                    <a:pt x="779" y="1842"/>
                  </a:cubicBezTo>
                  <a:cubicBezTo>
                    <a:pt x="779" y="1842"/>
                    <a:pt x="779" y="1843"/>
                    <a:pt x="779" y="1843"/>
                  </a:cubicBezTo>
                  <a:cubicBezTo>
                    <a:pt x="779" y="1843"/>
                    <a:pt x="779" y="1843"/>
                    <a:pt x="780" y="1844"/>
                  </a:cubicBezTo>
                  <a:cubicBezTo>
                    <a:pt x="780" y="1845"/>
                    <a:pt x="780" y="1846"/>
                    <a:pt x="780" y="1847"/>
                  </a:cubicBezTo>
                  <a:cubicBezTo>
                    <a:pt x="779" y="1854"/>
                    <a:pt x="774" y="1863"/>
                    <a:pt x="773" y="1867"/>
                  </a:cubicBezTo>
                  <a:cubicBezTo>
                    <a:pt x="773" y="1867"/>
                    <a:pt x="773" y="1867"/>
                    <a:pt x="773" y="1867"/>
                  </a:cubicBezTo>
                  <a:cubicBezTo>
                    <a:pt x="772" y="1869"/>
                    <a:pt x="772" y="1870"/>
                    <a:pt x="771" y="1871"/>
                  </a:cubicBezTo>
                  <a:cubicBezTo>
                    <a:pt x="771" y="1872"/>
                    <a:pt x="771" y="1872"/>
                    <a:pt x="771" y="1872"/>
                  </a:cubicBezTo>
                  <a:cubicBezTo>
                    <a:pt x="771" y="1873"/>
                    <a:pt x="771" y="1873"/>
                    <a:pt x="770" y="1873"/>
                  </a:cubicBezTo>
                  <a:cubicBezTo>
                    <a:pt x="770" y="1874"/>
                    <a:pt x="770" y="1874"/>
                    <a:pt x="770" y="1874"/>
                  </a:cubicBezTo>
                  <a:cubicBezTo>
                    <a:pt x="770" y="1875"/>
                    <a:pt x="769" y="1875"/>
                    <a:pt x="769" y="1876"/>
                  </a:cubicBezTo>
                  <a:cubicBezTo>
                    <a:pt x="769" y="1876"/>
                    <a:pt x="769" y="1876"/>
                    <a:pt x="768" y="1876"/>
                  </a:cubicBezTo>
                  <a:cubicBezTo>
                    <a:pt x="768" y="1876"/>
                    <a:pt x="768" y="1877"/>
                    <a:pt x="768" y="1877"/>
                  </a:cubicBezTo>
                  <a:cubicBezTo>
                    <a:pt x="768" y="1877"/>
                    <a:pt x="767" y="1877"/>
                    <a:pt x="767" y="1877"/>
                  </a:cubicBezTo>
                  <a:cubicBezTo>
                    <a:pt x="766" y="1878"/>
                    <a:pt x="765" y="1879"/>
                    <a:pt x="764" y="1880"/>
                  </a:cubicBezTo>
                  <a:cubicBezTo>
                    <a:pt x="763" y="1880"/>
                    <a:pt x="762" y="1881"/>
                    <a:pt x="761" y="1881"/>
                  </a:cubicBezTo>
                  <a:cubicBezTo>
                    <a:pt x="760" y="1882"/>
                    <a:pt x="760" y="1882"/>
                    <a:pt x="760" y="1882"/>
                  </a:cubicBezTo>
                  <a:cubicBezTo>
                    <a:pt x="760" y="1882"/>
                    <a:pt x="760" y="1882"/>
                    <a:pt x="760" y="1882"/>
                  </a:cubicBezTo>
                  <a:cubicBezTo>
                    <a:pt x="756" y="1883"/>
                    <a:pt x="752" y="1885"/>
                    <a:pt x="749" y="1885"/>
                  </a:cubicBezTo>
                  <a:cubicBezTo>
                    <a:pt x="748" y="1885"/>
                    <a:pt x="746" y="1885"/>
                    <a:pt x="745" y="1886"/>
                  </a:cubicBezTo>
                  <a:cubicBezTo>
                    <a:pt x="745" y="1886"/>
                    <a:pt x="745" y="1886"/>
                    <a:pt x="745" y="1886"/>
                  </a:cubicBezTo>
                  <a:cubicBezTo>
                    <a:pt x="738" y="1886"/>
                    <a:pt x="730" y="1886"/>
                    <a:pt x="723" y="1886"/>
                  </a:cubicBezTo>
                  <a:cubicBezTo>
                    <a:pt x="693" y="1886"/>
                    <a:pt x="693" y="1886"/>
                    <a:pt x="693" y="1886"/>
                  </a:cubicBezTo>
                  <a:cubicBezTo>
                    <a:pt x="687" y="1886"/>
                    <a:pt x="676" y="1885"/>
                    <a:pt x="674" y="1878"/>
                  </a:cubicBezTo>
                  <a:cubicBezTo>
                    <a:pt x="673" y="1877"/>
                    <a:pt x="673" y="1876"/>
                    <a:pt x="673" y="1876"/>
                  </a:cubicBezTo>
                  <a:cubicBezTo>
                    <a:pt x="673" y="1875"/>
                    <a:pt x="674" y="1875"/>
                    <a:pt x="674" y="1875"/>
                  </a:cubicBezTo>
                  <a:close/>
                  <a:moveTo>
                    <a:pt x="647" y="1928"/>
                  </a:moveTo>
                  <a:cubicBezTo>
                    <a:pt x="648" y="1927"/>
                    <a:pt x="648" y="1927"/>
                    <a:pt x="648" y="1927"/>
                  </a:cubicBezTo>
                  <a:cubicBezTo>
                    <a:pt x="648" y="1926"/>
                    <a:pt x="648" y="1926"/>
                    <a:pt x="648" y="1926"/>
                  </a:cubicBezTo>
                  <a:cubicBezTo>
                    <a:pt x="649" y="1925"/>
                    <a:pt x="649" y="1924"/>
                    <a:pt x="650" y="1924"/>
                  </a:cubicBezTo>
                  <a:cubicBezTo>
                    <a:pt x="650" y="1924"/>
                    <a:pt x="650" y="1924"/>
                    <a:pt x="650" y="1924"/>
                  </a:cubicBezTo>
                  <a:cubicBezTo>
                    <a:pt x="661" y="1909"/>
                    <a:pt x="687" y="1912"/>
                    <a:pt x="703" y="1912"/>
                  </a:cubicBezTo>
                  <a:cubicBezTo>
                    <a:pt x="703" y="1912"/>
                    <a:pt x="703" y="1912"/>
                    <a:pt x="703" y="1912"/>
                  </a:cubicBezTo>
                  <a:cubicBezTo>
                    <a:pt x="708" y="1912"/>
                    <a:pt x="720" y="1911"/>
                    <a:pt x="730" y="1912"/>
                  </a:cubicBezTo>
                  <a:cubicBezTo>
                    <a:pt x="734" y="1912"/>
                    <a:pt x="737" y="1912"/>
                    <a:pt x="740" y="1913"/>
                  </a:cubicBezTo>
                  <a:cubicBezTo>
                    <a:pt x="742" y="1913"/>
                    <a:pt x="744" y="1914"/>
                    <a:pt x="745" y="1915"/>
                  </a:cubicBezTo>
                  <a:cubicBezTo>
                    <a:pt x="749" y="1917"/>
                    <a:pt x="752" y="1919"/>
                    <a:pt x="752" y="1923"/>
                  </a:cubicBezTo>
                  <a:cubicBezTo>
                    <a:pt x="752" y="1923"/>
                    <a:pt x="752" y="1924"/>
                    <a:pt x="752" y="1924"/>
                  </a:cubicBezTo>
                  <a:cubicBezTo>
                    <a:pt x="752" y="1924"/>
                    <a:pt x="752" y="1924"/>
                    <a:pt x="752" y="1924"/>
                  </a:cubicBezTo>
                  <a:cubicBezTo>
                    <a:pt x="752" y="1925"/>
                    <a:pt x="751" y="1926"/>
                    <a:pt x="751" y="1927"/>
                  </a:cubicBezTo>
                  <a:cubicBezTo>
                    <a:pt x="741" y="1956"/>
                    <a:pt x="741" y="1956"/>
                    <a:pt x="741" y="1956"/>
                  </a:cubicBezTo>
                  <a:cubicBezTo>
                    <a:pt x="740" y="1958"/>
                    <a:pt x="738" y="1960"/>
                    <a:pt x="736" y="1962"/>
                  </a:cubicBezTo>
                  <a:cubicBezTo>
                    <a:pt x="734" y="1964"/>
                    <a:pt x="731" y="1966"/>
                    <a:pt x="728" y="1967"/>
                  </a:cubicBezTo>
                  <a:cubicBezTo>
                    <a:pt x="728" y="1968"/>
                    <a:pt x="727" y="1968"/>
                    <a:pt x="727" y="1968"/>
                  </a:cubicBezTo>
                  <a:cubicBezTo>
                    <a:pt x="723" y="1970"/>
                    <a:pt x="718" y="1971"/>
                    <a:pt x="713" y="1972"/>
                  </a:cubicBezTo>
                  <a:cubicBezTo>
                    <a:pt x="713" y="1972"/>
                    <a:pt x="713" y="1972"/>
                    <a:pt x="713" y="1972"/>
                  </a:cubicBezTo>
                  <a:cubicBezTo>
                    <a:pt x="712" y="1972"/>
                    <a:pt x="711" y="1972"/>
                    <a:pt x="710" y="1972"/>
                  </a:cubicBezTo>
                  <a:cubicBezTo>
                    <a:pt x="701" y="1973"/>
                    <a:pt x="692" y="1972"/>
                    <a:pt x="682" y="1972"/>
                  </a:cubicBezTo>
                  <a:cubicBezTo>
                    <a:pt x="673" y="1973"/>
                    <a:pt x="663" y="1973"/>
                    <a:pt x="654" y="1973"/>
                  </a:cubicBezTo>
                  <a:cubicBezTo>
                    <a:pt x="647" y="1973"/>
                    <a:pt x="638" y="1971"/>
                    <a:pt x="634" y="1966"/>
                  </a:cubicBezTo>
                  <a:cubicBezTo>
                    <a:pt x="634" y="1965"/>
                    <a:pt x="634" y="1965"/>
                    <a:pt x="633" y="1965"/>
                  </a:cubicBezTo>
                  <a:cubicBezTo>
                    <a:pt x="633" y="1964"/>
                    <a:pt x="633" y="1964"/>
                    <a:pt x="633" y="1964"/>
                  </a:cubicBezTo>
                  <a:cubicBezTo>
                    <a:pt x="633" y="1963"/>
                    <a:pt x="633" y="1963"/>
                    <a:pt x="632" y="1963"/>
                  </a:cubicBezTo>
                  <a:cubicBezTo>
                    <a:pt x="632" y="1963"/>
                    <a:pt x="632" y="1962"/>
                    <a:pt x="632" y="1962"/>
                  </a:cubicBezTo>
                  <a:cubicBezTo>
                    <a:pt x="632" y="1962"/>
                    <a:pt x="632" y="1962"/>
                    <a:pt x="632" y="1962"/>
                  </a:cubicBezTo>
                  <a:cubicBezTo>
                    <a:pt x="632" y="1962"/>
                    <a:pt x="632" y="1961"/>
                    <a:pt x="632" y="1960"/>
                  </a:cubicBezTo>
                  <a:cubicBezTo>
                    <a:pt x="632" y="1959"/>
                    <a:pt x="632" y="1959"/>
                    <a:pt x="633" y="1959"/>
                  </a:cubicBezTo>
                  <a:cubicBezTo>
                    <a:pt x="633" y="1958"/>
                    <a:pt x="633" y="1957"/>
                    <a:pt x="633" y="1956"/>
                  </a:cubicBezTo>
                  <a:cubicBezTo>
                    <a:pt x="633" y="1956"/>
                    <a:pt x="633" y="1956"/>
                    <a:pt x="633" y="1956"/>
                  </a:cubicBezTo>
                  <a:cubicBezTo>
                    <a:pt x="634" y="1955"/>
                    <a:pt x="634" y="1955"/>
                    <a:pt x="634" y="1955"/>
                  </a:cubicBezTo>
                  <a:cubicBezTo>
                    <a:pt x="634" y="1954"/>
                    <a:pt x="635" y="1953"/>
                    <a:pt x="635" y="1952"/>
                  </a:cubicBezTo>
                  <a:cubicBezTo>
                    <a:pt x="639" y="1944"/>
                    <a:pt x="643" y="1936"/>
                    <a:pt x="647" y="1928"/>
                  </a:cubicBezTo>
                  <a:cubicBezTo>
                    <a:pt x="647" y="1928"/>
                    <a:pt x="647" y="1928"/>
                    <a:pt x="647" y="1928"/>
                  </a:cubicBezTo>
                  <a:close/>
                  <a:moveTo>
                    <a:pt x="527" y="1875"/>
                  </a:moveTo>
                  <a:cubicBezTo>
                    <a:pt x="528" y="1873"/>
                    <a:pt x="531" y="1870"/>
                    <a:pt x="532" y="1868"/>
                  </a:cubicBezTo>
                  <a:cubicBezTo>
                    <a:pt x="536" y="1861"/>
                    <a:pt x="541" y="1854"/>
                    <a:pt x="546" y="1848"/>
                  </a:cubicBezTo>
                  <a:cubicBezTo>
                    <a:pt x="546" y="1847"/>
                    <a:pt x="546" y="1847"/>
                    <a:pt x="547" y="1847"/>
                  </a:cubicBezTo>
                  <a:cubicBezTo>
                    <a:pt x="547" y="1847"/>
                    <a:pt x="547" y="1847"/>
                    <a:pt x="547" y="1846"/>
                  </a:cubicBezTo>
                  <a:cubicBezTo>
                    <a:pt x="561" y="1833"/>
                    <a:pt x="590" y="1837"/>
                    <a:pt x="608" y="1837"/>
                  </a:cubicBezTo>
                  <a:cubicBezTo>
                    <a:pt x="616" y="1837"/>
                    <a:pt x="626" y="1835"/>
                    <a:pt x="634" y="1839"/>
                  </a:cubicBezTo>
                  <a:cubicBezTo>
                    <a:pt x="634" y="1839"/>
                    <a:pt x="634" y="1839"/>
                    <a:pt x="634" y="1839"/>
                  </a:cubicBezTo>
                  <a:cubicBezTo>
                    <a:pt x="634" y="1839"/>
                    <a:pt x="635" y="1839"/>
                    <a:pt x="636" y="1840"/>
                  </a:cubicBezTo>
                  <a:cubicBezTo>
                    <a:pt x="636" y="1840"/>
                    <a:pt x="636" y="1840"/>
                    <a:pt x="636" y="1840"/>
                  </a:cubicBezTo>
                  <a:cubicBezTo>
                    <a:pt x="638" y="1841"/>
                    <a:pt x="639" y="1843"/>
                    <a:pt x="639" y="1844"/>
                  </a:cubicBezTo>
                  <a:cubicBezTo>
                    <a:pt x="640" y="1845"/>
                    <a:pt x="640" y="1847"/>
                    <a:pt x="639" y="1849"/>
                  </a:cubicBezTo>
                  <a:cubicBezTo>
                    <a:pt x="638" y="1850"/>
                    <a:pt x="638" y="1850"/>
                    <a:pt x="638" y="1850"/>
                  </a:cubicBezTo>
                  <a:cubicBezTo>
                    <a:pt x="637" y="1854"/>
                    <a:pt x="633" y="1858"/>
                    <a:pt x="631" y="1862"/>
                  </a:cubicBezTo>
                  <a:cubicBezTo>
                    <a:pt x="631" y="1862"/>
                    <a:pt x="631" y="1862"/>
                    <a:pt x="631" y="1862"/>
                  </a:cubicBezTo>
                  <a:cubicBezTo>
                    <a:pt x="625" y="1873"/>
                    <a:pt x="625" y="1873"/>
                    <a:pt x="625" y="1873"/>
                  </a:cubicBezTo>
                  <a:cubicBezTo>
                    <a:pt x="624" y="1874"/>
                    <a:pt x="623" y="1876"/>
                    <a:pt x="621" y="1878"/>
                  </a:cubicBezTo>
                  <a:cubicBezTo>
                    <a:pt x="618" y="1879"/>
                    <a:pt x="616" y="1881"/>
                    <a:pt x="613" y="1882"/>
                  </a:cubicBezTo>
                  <a:cubicBezTo>
                    <a:pt x="612" y="1882"/>
                    <a:pt x="611" y="1883"/>
                    <a:pt x="610" y="1883"/>
                  </a:cubicBezTo>
                  <a:cubicBezTo>
                    <a:pt x="610" y="1883"/>
                    <a:pt x="609" y="1883"/>
                    <a:pt x="609" y="1884"/>
                  </a:cubicBezTo>
                  <a:cubicBezTo>
                    <a:pt x="609" y="1884"/>
                    <a:pt x="609" y="1884"/>
                    <a:pt x="609" y="1884"/>
                  </a:cubicBezTo>
                  <a:cubicBezTo>
                    <a:pt x="607" y="1884"/>
                    <a:pt x="605" y="1885"/>
                    <a:pt x="603" y="1885"/>
                  </a:cubicBezTo>
                  <a:cubicBezTo>
                    <a:pt x="599" y="1886"/>
                    <a:pt x="596" y="1886"/>
                    <a:pt x="592" y="1886"/>
                  </a:cubicBezTo>
                  <a:cubicBezTo>
                    <a:pt x="582" y="1886"/>
                    <a:pt x="582" y="1886"/>
                    <a:pt x="582" y="1886"/>
                  </a:cubicBezTo>
                  <a:cubicBezTo>
                    <a:pt x="582" y="1886"/>
                    <a:pt x="582" y="1886"/>
                    <a:pt x="582" y="1886"/>
                  </a:cubicBezTo>
                  <a:cubicBezTo>
                    <a:pt x="570" y="1886"/>
                    <a:pt x="557" y="1886"/>
                    <a:pt x="545" y="1886"/>
                  </a:cubicBezTo>
                  <a:cubicBezTo>
                    <a:pt x="540" y="1886"/>
                    <a:pt x="528" y="1885"/>
                    <a:pt x="527" y="1878"/>
                  </a:cubicBezTo>
                  <a:cubicBezTo>
                    <a:pt x="527" y="1877"/>
                    <a:pt x="527" y="1876"/>
                    <a:pt x="527" y="1875"/>
                  </a:cubicBezTo>
                  <a:close/>
                  <a:moveTo>
                    <a:pt x="545" y="2017"/>
                  </a:moveTo>
                  <a:cubicBezTo>
                    <a:pt x="545" y="2017"/>
                    <a:pt x="545" y="2017"/>
                    <a:pt x="545" y="2017"/>
                  </a:cubicBezTo>
                  <a:cubicBezTo>
                    <a:pt x="543" y="2024"/>
                    <a:pt x="538" y="2031"/>
                    <a:pt x="534" y="2038"/>
                  </a:cubicBezTo>
                  <a:cubicBezTo>
                    <a:pt x="534" y="2038"/>
                    <a:pt x="534" y="2038"/>
                    <a:pt x="534" y="2038"/>
                  </a:cubicBezTo>
                  <a:cubicBezTo>
                    <a:pt x="530" y="2045"/>
                    <a:pt x="527" y="2053"/>
                    <a:pt x="521" y="2060"/>
                  </a:cubicBezTo>
                  <a:cubicBezTo>
                    <a:pt x="521" y="2061"/>
                    <a:pt x="520" y="2061"/>
                    <a:pt x="520" y="2062"/>
                  </a:cubicBezTo>
                  <a:cubicBezTo>
                    <a:pt x="520" y="2062"/>
                    <a:pt x="520" y="2062"/>
                    <a:pt x="520" y="2062"/>
                  </a:cubicBezTo>
                  <a:cubicBezTo>
                    <a:pt x="519" y="2063"/>
                    <a:pt x="518" y="2064"/>
                    <a:pt x="517" y="2064"/>
                  </a:cubicBezTo>
                  <a:cubicBezTo>
                    <a:pt x="517" y="2065"/>
                    <a:pt x="517" y="2065"/>
                    <a:pt x="516" y="2065"/>
                  </a:cubicBezTo>
                  <a:cubicBezTo>
                    <a:pt x="516" y="2065"/>
                    <a:pt x="516" y="2066"/>
                    <a:pt x="516" y="2066"/>
                  </a:cubicBezTo>
                  <a:cubicBezTo>
                    <a:pt x="510" y="2071"/>
                    <a:pt x="503" y="2074"/>
                    <a:pt x="496" y="2076"/>
                  </a:cubicBezTo>
                  <a:cubicBezTo>
                    <a:pt x="495" y="2076"/>
                    <a:pt x="494" y="2076"/>
                    <a:pt x="493" y="2077"/>
                  </a:cubicBezTo>
                  <a:cubicBezTo>
                    <a:pt x="489" y="2078"/>
                    <a:pt x="484" y="2078"/>
                    <a:pt x="480" y="2078"/>
                  </a:cubicBezTo>
                  <a:cubicBezTo>
                    <a:pt x="476" y="2078"/>
                    <a:pt x="476" y="2078"/>
                    <a:pt x="476" y="2078"/>
                  </a:cubicBezTo>
                  <a:cubicBezTo>
                    <a:pt x="476" y="2078"/>
                    <a:pt x="476" y="2078"/>
                    <a:pt x="476" y="2078"/>
                  </a:cubicBezTo>
                  <a:cubicBezTo>
                    <a:pt x="458" y="2078"/>
                    <a:pt x="439" y="2078"/>
                    <a:pt x="421" y="2079"/>
                  </a:cubicBezTo>
                  <a:cubicBezTo>
                    <a:pt x="419" y="2079"/>
                    <a:pt x="418" y="2078"/>
                    <a:pt x="416" y="2078"/>
                  </a:cubicBezTo>
                  <a:cubicBezTo>
                    <a:pt x="414" y="2078"/>
                    <a:pt x="412" y="2078"/>
                    <a:pt x="410" y="2077"/>
                  </a:cubicBezTo>
                  <a:cubicBezTo>
                    <a:pt x="406" y="2076"/>
                    <a:pt x="404" y="2074"/>
                    <a:pt x="402" y="2072"/>
                  </a:cubicBezTo>
                  <a:cubicBezTo>
                    <a:pt x="401" y="2070"/>
                    <a:pt x="400" y="2068"/>
                    <a:pt x="400" y="2066"/>
                  </a:cubicBezTo>
                  <a:cubicBezTo>
                    <a:pt x="400" y="2064"/>
                    <a:pt x="401" y="2062"/>
                    <a:pt x="402" y="2060"/>
                  </a:cubicBezTo>
                  <a:cubicBezTo>
                    <a:pt x="402" y="2059"/>
                    <a:pt x="402" y="2059"/>
                    <a:pt x="403" y="2059"/>
                  </a:cubicBezTo>
                  <a:cubicBezTo>
                    <a:pt x="403" y="2058"/>
                    <a:pt x="403" y="2058"/>
                    <a:pt x="403" y="2058"/>
                  </a:cubicBezTo>
                  <a:cubicBezTo>
                    <a:pt x="404" y="2057"/>
                    <a:pt x="404" y="2057"/>
                    <a:pt x="404" y="2057"/>
                  </a:cubicBezTo>
                  <a:cubicBezTo>
                    <a:pt x="404" y="2057"/>
                    <a:pt x="404" y="2057"/>
                    <a:pt x="404" y="2057"/>
                  </a:cubicBezTo>
                  <a:cubicBezTo>
                    <a:pt x="409" y="2050"/>
                    <a:pt x="413" y="2043"/>
                    <a:pt x="418" y="2035"/>
                  </a:cubicBezTo>
                  <a:cubicBezTo>
                    <a:pt x="422" y="2030"/>
                    <a:pt x="425" y="2024"/>
                    <a:pt x="430" y="2019"/>
                  </a:cubicBezTo>
                  <a:cubicBezTo>
                    <a:pt x="430" y="2018"/>
                    <a:pt x="431" y="2018"/>
                    <a:pt x="431" y="2017"/>
                  </a:cubicBezTo>
                  <a:cubicBezTo>
                    <a:pt x="431" y="2017"/>
                    <a:pt x="432" y="2017"/>
                    <a:pt x="432" y="2017"/>
                  </a:cubicBezTo>
                  <a:cubicBezTo>
                    <a:pt x="433" y="2016"/>
                    <a:pt x="434" y="2015"/>
                    <a:pt x="435" y="2014"/>
                  </a:cubicBezTo>
                  <a:cubicBezTo>
                    <a:pt x="435" y="2014"/>
                    <a:pt x="435" y="2014"/>
                    <a:pt x="435" y="2014"/>
                  </a:cubicBezTo>
                  <a:cubicBezTo>
                    <a:pt x="435" y="2014"/>
                    <a:pt x="435" y="2014"/>
                    <a:pt x="435" y="2014"/>
                  </a:cubicBezTo>
                  <a:cubicBezTo>
                    <a:pt x="441" y="2009"/>
                    <a:pt x="449" y="2006"/>
                    <a:pt x="457" y="2004"/>
                  </a:cubicBezTo>
                  <a:cubicBezTo>
                    <a:pt x="457" y="2004"/>
                    <a:pt x="457" y="2004"/>
                    <a:pt x="457" y="2004"/>
                  </a:cubicBezTo>
                  <a:cubicBezTo>
                    <a:pt x="457" y="2004"/>
                    <a:pt x="458" y="2004"/>
                    <a:pt x="458" y="2004"/>
                  </a:cubicBezTo>
                  <a:cubicBezTo>
                    <a:pt x="459" y="2004"/>
                    <a:pt x="461" y="2004"/>
                    <a:pt x="462" y="2004"/>
                  </a:cubicBezTo>
                  <a:cubicBezTo>
                    <a:pt x="463" y="2003"/>
                    <a:pt x="464" y="2003"/>
                    <a:pt x="465" y="2003"/>
                  </a:cubicBezTo>
                  <a:cubicBezTo>
                    <a:pt x="466" y="2003"/>
                    <a:pt x="467" y="2003"/>
                    <a:pt x="468" y="2003"/>
                  </a:cubicBezTo>
                  <a:cubicBezTo>
                    <a:pt x="468" y="2003"/>
                    <a:pt x="469" y="2003"/>
                    <a:pt x="470" y="2003"/>
                  </a:cubicBezTo>
                  <a:cubicBezTo>
                    <a:pt x="471" y="2003"/>
                    <a:pt x="471" y="2003"/>
                    <a:pt x="471" y="2003"/>
                  </a:cubicBezTo>
                  <a:cubicBezTo>
                    <a:pt x="471" y="2003"/>
                    <a:pt x="471" y="2003"/>
                    <a:pt x="471" y="2003"/>
                  </a:cubicBezTo>
                  <a:cubicBezTo>
                    <a:pt x="488" y="2003"/>
                    <a:pt x="504" y="2003"/>
                    <a:pt x="521" y="2003"/>
                  </a:cubicBezTo>
                  <a:cubicBezTo>
                    <a:pt x="521" y="2003"/>
                    <a:pt x="521" y="2003"/>
                    <a:pt x="521" y="2003"/>
                  </a:cubicBezTo>
                  <a:cubicBezTo>
                    <a:pt x="524" y="2003"/>
                    <a:pt x="524" y="2003"/>
                    <a:pt x="524" y="2003"/>
                  </a:cubicBezTo>
                  <a:cubicBezTo>
                    <a:pt x="528" y="2003"/>
                    <a:pt x="532" y="2003"/>
                    <a:pt x="535" y="2004"/>
                  </a:cubicBezTo>
                  <a:cubicBezTo>
                    <a:pt x="536" y="2004"/>
                    <a:pt x="536" y="2005"/>
                    <a:pt x="537" y="2005"/>
                  </a:cubicBezTo>
                  <a:cubicBezTo>
                    <a:pt x="537" y="2005"/>
                    <a:pt x="538" y="2005"/>
                    <a:pt x="538" y="2006"/>
                  </a:cubicBezTo>
                  <a:cubicBezTo>
                    <a:pt x="538" y="2006"/>
                    <a:pt x="539" y="2006"/>
                    <a:pt x="539" y="2006"/>
                  </a:cubicBezTo>
                  <a:cubicBezTo>
                    <a:pt x="543" y="2008"/>
                    <a:pt x="546" y="2012"/>
                    <a:pt x="545" y="2017"/>
                  </a:cubicBezTo>
                  <a:close/>
                  <a:moveTo>
                    <a:pt x="579" y="1956"/>
                  </a:moveTo>
                  <a:cubicBezTo>
                    <a:pt x="579" y="1956"/>
                    <a:pt x="579" y="1956"/>
                    <a:pt x="579" y="1956"/>
                  </a:cubicBezTo>
                  <a:cubicBezTo>
                    <a:pt x="579" y="1956"/>
                    <a:pt x="579" y="1956"/>
                    <a:pt x="579" y="1956"/>
                  </a:cubicBezTo>
                  <a:cubicBezTo>
                    <a:pt x="578" y="1957"/>
                    <a:pt x="578" y="1958"/>
                    <a:pt x="577" y="1959"/>
                  </a:cubicBezTo>
                  <a:cubicBezTo>
                    <a:pt x="577" y="1959"/>
                    <a:pt x="577" y="1960"/>
                    <a:pt x="577" y="1960"/>
                  </a:cubicBezTo>
                  <a:cubicBezTo>
                    <a:pt x="572" y="1964"/>
                    <a:pt x="566" y="1968"/>
                    <a:pt x="560" y="1970"/>
                  </a:cubicBezTo>
                  <a:cubicBezTo>
                    <a:pt x="560" y="1970"/>
                    <a:pt x="560" y="1970"/>
                    <a:pt x="560" y="1970"/>
                  </a:cubicBezTo>
                  <a:cubicBezTo>
                    <a:pt x="559" y="1970"/>
                    <a:pt x="558" y="1970"/>
                    <a:pt x="557" y="1971"/>
                  </a:cubicBezTo>
                  <a:cubicBezTo>
                    <a:pt x="556" y="1971"/>
                    <a:pt x="556" y="1971"/>
                    <a:pt x="555" y="1971"/>
                  </a:cubicBezTo>
                  <a:cubicBezTo>
                    <a:pt x="554" y="1971"/>
                    <a:pt x="554" y="1971"/>
                    <a:pt x="553" y="1971"/>
                  </a:cubicBezTo>
                  <a:cubicBezTo>
                    <a:pt x="550" y="1972"/>
                    <a:pt x="546" y="1973"/>
                    <a:pt x="542" y="1973"/>
                  </a:cubicBezTo>
                  <a:cubicBezTo>
                    <a:pt x="541" y="1973"/>
                    <a:pt x="541" y="1973"/>
                    <a:pt x="541" y="1973"/>
                  </a:cubicBezTo>
                  <a:cubicBezTo>
                    <a:pt x="534" y="1973"/>
                    <a:pt x="527" y="1973"/>
                    <a:pt x="520" y="1973"/>
                  </a:cubicBezTo>
                  <a:cubicBezTo>
                    <a:pt x="510" y="1973"/>
                    <a:pt x="499" y="1973"/>
                    <a:pt x="489" y="1973"/>
                  </a:cubicBezTo>
                  <a:cubicBezTo>
                    <a:pt x="488" y="1973"/>
                    <a:pt x="486" y="1973"/>
                    <a:pt x="484" y="1973"/>
                  </a:cubicBezTo>
                  <a:cubicBezTo>
                    <a:pt x="484" y="1973"/>
                    <a:pt x="484" y="1973"/>
                    <a:pt x="483" y="1973"/>
                  </a:cubicBezTo>
                  <a:cubicBezTo>
                    <a:pt x="482" y="1972"/>
                    <a:pt x="480" y="1972"/>
                    <a:pt x="479" y="1972"/>
                  </a:cubicBezTo>
                  <a:cubicBezTo>
                    <a:pt x="479" y="1972"/>
                    <a:pt x="479" y="1972"/>
                    <a:pt x="479" y="1972"/>
                  </a:cubicBezTo>
                  <a:cubicBezTo>
                    <a:pt x="479" y="1972"/>
                    <a:pt x="479" y="1972"/>
                    <a:pt x="479" y="1972"/>
                  </a:cubicBezTo>
                  <a:cubicBezTo>
                    <a:pt x="474" y="1970"/>
                    <a:pt x="470" y="1968"/>
                    <a:pt x="470" y="1963"/>
                  </a:cubicBezTo>
                  <a:cubicBezTo>
                    <a:pt x="470" y="1962"/>
                    <a:pt x="470" y="1961"/>
                    <a:pt x="470" y="1960"/>
                  </a:cubicBezTo>
                  <a:cubicBezTo>
                    <a:pt x="470" y="1960"/>
                    <a:pt x="470" y="1959"/>
                    <a:pt x="471" y="1959"/>
                  </a:cubicBezTo>
                  <a:cubicBezTo>
                    <a:pt x="471" y="1958"/>
                    <a:pt x="471" y="1957"/>
                    <a:pt x="472" y="1957"/>
                  </a:cubicBezTo>
                  <a:cubicBezTo>
                    <a:pt x="472" y="1957"/>
                    <a:pt x="472" y="1956"/>
                    <a:pt x="472" y="1956"/>
                  </a:cubicBezTo>
                  <a:cubicBezTo>
                    <a:pt x="472" y="1956"/>
                    <a:pt x="472" y="1956"/>
                    <a:pt x="472" y="1956"/>
                  </a:cubicBezTo>
                  <a:cubicBezTo>
                    <a:pt x="473" y="1955"/>
                    <a:pt x="474" y="1954"/>
                    <a:pt x="474" y="1953"/>
                  </a:cubicBezTo>
                  <a:cubicBezTo>
                    <a:pt x="479" y="1945"/>
                    <a:pt x="485" y="1938"/>
                    <a:pt x="490" y="1930"/>
                  </a:cubicBezTo>
                  <a:cubicBezTo>
                    <a:pt x="490" y="1930"/>
                    <a:pt x="490" y="1930"/>
                    <a:pt x="490" y="1930"/>
                  </a:cubicBezTo>
                  <a:cubicBezTo>
                    <a:pt x="492" y="1927"/>
                    <a:pt x="492" y="1927"/>
                    <a:pt x="492" y="1927"/>
                  </a:cubicBezTo>
                  <a:cubicBezTo>
                    <a:pt x="493" y="1925"/>
                    <a:pt x="495" y="1923"/>
                    <a:pt x="498" y="1921"/>
                  </a:cubicBezTo>
                  <a:cubicBezTo>
                    <a:pt x="499" y="1920"/>
                    <a:pt x="501" y="1919"/>
                    <a:pt x="503" y="1918"/>
                  </a:cubicBezTo>
                  <a:cubicBezTo>
                    <a:pt x="504" y="1918"/>
                    <a:pt x="505" y="1917"/>
                    <a:pt x="506" y="1917"/>
                  </a:cubicBezTo>
                  <a:cubicBezTo>
                    <a:pt x="506" y="1917"/>
                    <a:pt x="506" y="1917"/>
                    <a:pt x="507" y="1917"/>
                  </a:cubicBezTo>
                  <a:cubicBezTo>
                    <a:pt x="507" y="1917"/>
                    <a:pt x="507" y="1916"/>
                    <a:pt x="507" y="1916"/>
                  </a:cubicBezTo>
                  <a:cubicBezTo>
                    <a:pt x="508" y="1916"/>
                    <a:pt x="508" y="1916"/>
                    <a:pt x="508" y="1916"/>
                  </a:cubicBezTo>
                  <a:cubicBezTo>
                    <a:pt x="511" y="1915"/>
                    <a:pt x="514" y="1914"/>
                    <a:pt x="517" y="1913"/>
                  </a:cubicBezTo>
                  <a:cubicBezTo>
                    <a:pt x="521" y="1913"/>
                    <a:pt x="525" y="1912"/>
                    <a:pt x="528" y="1912"/>
                  </a:cubicBezTo>
                  <a:cubicBezTo>
                    <a:pt x="538" y="1912"/>
                    <a:pt x="538" y="1912"/>
                    <a:pt x="538" y="1912"/>
                  </a:cubicBezTo>
                  <a:cubicBezTo>
                    <a:pt x="541" y="1912"/>
                    <a:pt x="543" y="1912"/>
                    <a:pt x="545" y="1912"/>
                  </a:cubicBezTo>
                  <a:cubicBezTo>
                    <a:pt x="555" y="1912"/>
                    <a:pt x="564" y="1912"/>
                    <a:pt x="573" y="1912"/>
                  </a:cubicBezTo>
                  <a:cubicBezTo>
                    <a:pt x="573" y="1912"/>
                    <a:pt x="573" y="1912"/>
                    <a:pt x="573" y="1912"/>
                  </a:cubicBezTo>
                  <a:cubicBezTo>
                    <a:pt x="577" y="1912"/>
                    <a:pt x="577" y="1912"/>
                    <a:pt x="577" y="1912"/>
                  </a:cubicBezTo>
                  <a:cubicBezTo>
                    <a:pt x="581" y="1912"/>
                    <a:pt x="584" y="1913"/>
                    <a:pt x="587" y="1913"/>
                  </a:cubicBezTo>
                  <a:cubicBezTo>
                    <a:pt x="589" y="1914"/>
                    <a:pt x="590" y="1915"/>
                    <a:pt x="592" y="1915"/>
                  </a:cubicBezTo>
                  <a:cubicBezTo>
                    <a:pt x="596" y="1918"/>
                    <a:pt x="599" y="1921"/>
                    <a:pt x="595" y="1927"/>
                  </a:cubicBezTo>
                  <a:cubicBezTo>
                    <a:pt x="592" y="1934"/>
                    <a:pt x="588" y="1941"/>
                    <a:pt x="584" y="1948"/>
                  </a:cubicBezTo>
                  <a:cubicBezTo>
                    <a:pt x="579" y="1956"/>
                    <a:pt x="579" y="1956"/>
                    <a:pt x="579" y="1956"/>
                  </a:cubicBezTo>
                  <a:cubicBezTo>
                    <a:pt x="579" y="1956"/>
                    <a:pt x="579" y="1956"/>
                    <a:pt x="579" y="1956"/>
                  </a:cubicBezTo>
                  <a:close/>
                  <a:moveTo>
                    <a:pt x="1064" y="2056"/>
                  </a:moveTo>
                  <a:cubicBezTo>
                    <a:pt x="1064" y="2057"/>
                    <a:pt x="1064" y="2059"/>
                    <a:pt x="1064" y="2060"/>
                  </a:cubicBezTo>
                  <a:cubicBezTo>
                    <a:pt x="1064" y="2060"/>
                    <a:pt x="1064" y="2060"/>
                    <a:pt x="1064" y="2061"/>
                  </a:cubicBezTo>
                  <a:cubicBezTo>
                    <a:pt x="1063" y="2062"/>
                    <a:pt x="1063" y="2063"/>
                    <a:pt x="1062" y="2064"/>
                  </a:cubicBezTo>
                  <a:cubicBezTo>
                    <a:pt x="1062" y="2064"/>
                    <a:pt x="1062" y="2064"/>
                    <a:pt x="1062" y="2064"/>
                  </a:cubicBezTo>
                  <a:cubicBezTo>
                    <a:pt x="1062" y="2064"/>
                    <a:pt x="1062" y="2064"/>
                    <a:pt x="1062" y="2064"/>
                  </a:cubicBezTo>
                  <a:cubicBezTo>
                    <a:pt x="1061" y="2065"/>
                    <a:pt x="1060" y="2066"/>
                    <a:pt x="1059" y="2067"/>
                  </a:cubicBezTo>
                  <a:cubicBezTo>
                    <a:pt x="1059" y="2067"/>
                    <a:pt x="1059" y="2067"/>
                    <a:pt x="1059" y="2068"/>
                  </a:cubicBezTo>
                  <a:cubicBezTo>
                    <a:pt x="1058" y="2069"/>
                    <a:pt x="1057" y="2069"/>
                    <a:pt x="1056" y="2070"/>
                  </a:cubicBezTo>
                  <a:cubicBezTo>
                    <a:pt x="1056" y="2070"/>
                    <a:pt x="1055" y="2071"/>
                    <a:pt x="1055" y="2071"/>
                  </a:cubicBezTo>
                  <a:cubicBezTo>
                    <a:pt x="1055" y="2071"/>
                    <a:pt x="1055" y="2071"/>
                    <a:pt x="1055" y="2071"/>
                  </a:cubicBezTo>
                  <a:cubicBezTo>
                    <a:pt x="1053" y="2072"/>
                    <a:pt x="1052" y="2072"/>
                    <a:pt x="1051" y="2073"/>
                  </a:cubicBezTo>
                  <a:cubicBezTo>
                    <a:pt x="1051" y="2073"/>
                    <a:pt x="1051" y="2073"/>
                    <a:pt x="1050" y="2073"/>
                  </a:cubicBezTo>
                  <a:cubicBezTo>
                    <a:pt x="1049" y="2074"/>
                    <a:pt x="1048" y="2074"/>
                    <a:pt x="1047" y="2074"/>
                  </a:cubicBezTo>
                  <a:cubicBezTo>
                    <a:pt x="1047" y="2075"/>
                    <a:pt x="1046" y="2075"/>
                    <a:pt x="1046" y="2075"/>
                  </a:cubicBezTo>
                  <a:cubicBezTo>
                    <a:pt x="1046" y="2075"/>
                    <a:pt x="1045" y="2075"/>
                    <a:pt x="1045" y="2075"/>
                  </a:cubicBezTo>
                  <a:cubicBezTo>
                    <a:pt x="1045" y="2075"/>
                    <a:pt x="1045" y="2075"/>
                    <a:pt x="1044" y="2075"/>
                  </a:cubicBezTo>
                  <a:cubicBezTo>
                    <a:pt x="1043" y="2076"/>
                    <a:pt x="1042" y="2076"/>
                    <a:pt x="1041" y="2076"/>
                  </a:cubicBezTo>
                  <a:cubicBezTo>
                    <a:pt x="1039" y="2076"/>
                    <a:pt x="1038" y="2076"/>
                    <a:pt x="1037" y="2077"/>
                  </a:cubicBezTo>
                  <a:cubicBezTo>
                    <a:pt x="1036" y="2077"/>
                    <a:pt x="1035" y="2077"/>
                    <a:pt x="1034" y="2077"/>
                  </a:cubicBezTo>
                  <a:cubicBezTo>
                    <a:pt x="1033" y="2077"/>
                    <a:pt x="1033" y="2077"/>
                    <a:pt x="1033" y="2077"/>
                  </a:cubicBezTo>
                  <a:cubicBezTo>
                    <a:pt x="1031" y="2077"/>
                    <a:pt x="1031" y="2077"/>
                    <a:pt x="1031" y="2077"/>
                  </a:cubicBezTo>
                  <a:cubicBezTo>
                    <a:pt x="1031" y="2077"/>
                    <a:pt x="1031" y="2077"/>
                    <a:pt x="1031" y="2077"/>
                  </a:cubicBezTo>
                  <a:cubicBezTo>
                    <a:pt x="1025" y="2077"/>
                    <a:pt x="1018" y="2077"/>
                    <a:pt x="1011" y="2077"/>
                  </a:cubicBezTo>
                  <a:cubicBezTo>
                    <a:pt x="981" y="2077"/>
                    <a:pt x="630" y="2078"/>
                    <a:pt x="605" y="2078"/>
                  </a:cubicBezTo>
                  <a:cubicBezTo>
                    <a:pt x="604" y="2078"/>
                    <a:pt x="602" y="2078"/>
                    <a:pt x="600" y="2078"/>
                  </a:cubicBezTo>
                  <a:cubicBezTo>
                    <a:pt x="598" y="2077"/>
                    <a:pt x="596" y="2077"/>
                    <a:pt x="594" y="2076"/>
                  </a:cubicBezTo>
                  <a:cubicBezTo>
                    <a:pt x="590" y="2075"/>
                    <a:pt x="588" y="2074"/>
                    <a:pt x="586" y="2072"/>
                  </a:cubicBezTo>
                  <a:cubicBezTo>
                    <a:pt x="584" y="2070"/>
                    <a:pt x="583" y="2068"/>
                    <a:pt x="582" y="2065"/>
                  </a:cubicBezTo>
                  <a:cubicBezTo>
                    <a:pt x="582" y="2063"/>
                    <a:pt x="582" y="2060"/>
                    <a:pt x="584" y="2057"/>
                  </a:cubicBezTo>
                  <a:cubicBezTo>
                    <a:pt x="584" y="2056"/>
                    <a:pt x="584" y="2056"/>
                    <a:pt x="584" y="2056"/>
                  </a:cubicBezTo>
                  <a:cubicBezTo>
                    <a:pt x="584" y="2056"/>
                    <a:pt x="584" y="2056"/>
                    <a:pt x="584" y="2056"/>
                  </a:cubicBezTo>
                  <a:cubicBezTo>
                    <a:pt x="588" y="2048"/>
                    <a:pt x="592" y="2040"/>
                    <a:pt x="596" y="2031"/>
                  </a:cubicBezTo>
                  <a:cubicBezTo>
                    <a:pt x="597" y="2030"/>
                    <a:pt x="598" y="2029"/>
                    <a:pt x="598" y="2027"/>
                  </a:cubicBezTo>
                  <a:cubicBezTo>
                    <a:pt x="601" y="2021"/>
                    <a:pt x="601" y="2021"/>
                    <a:pt x="601" y="2021"/>
                  </a:cubicBezTo>
                  <a:cubicBezTo>
                    <a:pt x="603" y="2018"/>
                    <a:pt x="605" y="2016"/>
                    <a:pt x="607" y="2014"/>
                  </a:cubicBezTo>
                  <a:cubicBezTo>
                    <a:pt x="608" y="2013"/>
                    <a:pt x="609" y="2013"/>
                    <a:pt x="609" y="2012"/>
                  </a:cubicBezTo>
                  <a:cubicBezTo>
                    <a:pt x="610" y="2012"/>
                    <a:pt x="610" y="2012"/>
                    <a:pt x="610" y="2011"/>
                  </a:cubicBezTo>
                  <a:cubicBezTo>
                    <a:pt x="611" y="2011"/>
                    <a:pt x="612" y="2011"/>
                    <a:pt x="612" y="2010"/>
                  </a:cubicBezTo>
                  <a:cubicBezTo>
                    <a:pt x="612" y="2010"/>
                    <a:pt x="612" y="2010"/>
                    <a:pt x="613" y="2010"/>
                  </a:cubicBezTo>
                  <a:cubicBezTo>
                    <a:pt x="613" y="2010"/>
                    <a:pt x="613" y="2010"/>
                    <a:pt x="614" y="2009"/>
                  </a:cubicBezTo>
                  <a:cubicBezTo>
                    <a:pt x="615" y="2009"/>
                    <a:pt x="616" y="2008"/>
                    <a:pt x="617" y="2008"/>
                  </a:cubicBezTo>
                  <a:cubicBezTo>
                    <a:pt x="617" y="2008"/>
                    <a:pt x="618" y="2007"/>
                    <a:pt x="618" y="2007"/>
                  </a:cubicBezTo>
                  <a:cubicBezTo>
                    <a:pt x="619" y="2007"/>
                    <a:pt x="620" y="2007"/>
                    <a:pt x="621" y="2006"/>
                  </a:cubicBezTo>
                  <a:cubicBezTo>
                    <a:pt x="622" y="2006"/>
                    <a:pt x="623" y="2005"/>
                    <a:pt x="625" y="2005"/>
                  </a:cubicBezTo>
                  <a:cubicBezTo>
                    <a:pt x="625" y="2005"/>
                    <a:pt x="626" y="2004"/>
                    <a:pt x="627" y="2004"/>
                  </a:cubicBezTo>
                  <a:cubicBezTo>
                    <a:pt x="627" y="2004"/>
                    <a:pt x="628" y="2004"/>
                    <a:pt x="628" y="2004"/>
                  </a:cubicBezTo>
                  <a:cubicBezTo>
                    <a:pt x="632" y="2003"/>
                    <a:pt x="636" y="2002"/>
                    <a:pt x="640" y="2002"/>
                  </a:cubicBezTo>
                  <a:cubicBezTo>
                    <a:pt x="640" y="2002"/>
                    <a:pt x="1008" y="2001"/>
                    <a:pt x="1021" y="2001"/>
                  </a:cubicBezTo>
                  <a:cubicBezTo>
                    <a:pt x="1026" y="2001"/>
                    <a:pt x="1030" y="2001"/>
                    <a:pt x="1034" y="2001"/>
                  </a:cubicBezTo>
                  <a:cubicBezTo>
                    <a:pt x="1036" y="2001"/>
                    <a:pt x="1038" y="2002"/>
                    <a:pt x="1040" y="2002"/>
                  </a:cubicBezTo>
                  <a:cubicBezTo>
                    <a:pt x="1040" y="2002"/>
                    <a:pt x="1040" y="2002"/>
                    <a:pt x="1041" y="2002"/>
                  </a:cubicBezTo>
                  <a:cubicBezTo>
                    <a:pt x="1042" y="2002"/>
                    <a:pt x="1044" y="2002"/>
                    <a:pt x="1045" y="2003"/>
                  </a:cubicBezTo>
                  <a:cubicBezTo>
                    <a:pt x="1045" y="2003"/>
                    <a:pt x="1046" y="2003"/>
                    <a:pt x="1046" y="2003"/>
                  </a:cubicBezTo>
                  <a:cubicBezTo>
                    <a:pt x="1046" y="2003"/>
                    <a:pt x="1046" y="2003"/>
                    <a:pt x="1046" y="2003"/>
                  </a:cubicBezTo>
                  <a:cubicBezTo>
                    <a:pt x="1048" y="2003"/>
                    <a:pt x="1049" y="2004"/>
                    <a:pt x="1050" y="2004"/>
                  </a:cubicBezTo>
                  <a:cubicBezTo>
                    <a:pt x="1050" y="2004"/>
                    <a:pt x="1051" y="2005"/>
                    <a:pt x="1051" y="2005"/>
                  </a:cubicBezTo>
                  <a:cubicBezTo>
                    <a:pt x="1052" y="2005"/>
                    <a:pt x="1053" y="2006"/>
                    <a:pt x="1054" y="2006"/>
                  </a:cubicBezTo>
                  <a:cubicBezTo>
                    <a:pt x="1055" y="2006"/>
                    <a:pt x="1055" y="2007"/>
                    <a:pt x="1055" y="2007"/>
                  </a:cubicBezTo>
                  <a:cubicBezTo>
                    <a:pt x="1055" y="2007"/>
                    <a:pt x="1055" y="2007"/>
                    <a:pt x="1056" y="2007"/>
                  </a:cubicBezTo>
                  <a:cubicBezTo>
                    <a:pt x="1056" y="2008"/>
                    <a:pt x="1057" y="2008"/>
                    <a:pt x="1058" y="2009"/>
                  </a:cubicBezTo>
                  <a:cubicBezTo>
                    <a:pt x="1059" y="2010"/>
                    <a:pt x="1061" y="2011"/>
                    <a:pt x="1061" y="2013"/>
                  </a:cubicBezTo>
                  <a:cubicBezTo>
                    <a:pt x="1063" y="2015"/>
                    <a:pt x="1064" y="2017"/>
                    <a:pt x="1064" y="2020"/>
                  </a:cubicBezTo>
                  <a:cubicBezTo>
                    <a:pt x="1064" y="2022"/>
                    <a:pt x="1064" y="2022"/>
                    <a:pt x="1064" y="2022"/>
                  </a:cubicBezTo>
                  <a:cubicBezTo>
                    <a:pt x="1064" y="2022"/>
                    <a:pt x="1064" y="2022"/>
                    <a:pt x="1064" y="2022"/>
                  </a:cubicBezTo>
                  <a:cubicBezTo>
                    <a:pt x="1064" y="2031"/>
                    <a:pt x="1064" y="2040"/>
                    <a:pt x="1064" y="2049"/>
                  </a:cubicBezTo>
                  <a:cubicBezTo>
                    <a:pt x="1064" y="2051"/>
                    <a:pt x="1064" y="2054"/>
                    <a:pt x="1064" y="2056"/>
                  </a:cubicBezTo>
                  <a:close/>
                  <a:moveTo>
                    <a:pt x="1114" y="1878"/>
                  </a:moveTo>
                  <a:cubicBezTo>
                    <a:pt x="1114" y="1878"/>
                    <a:pt x="1114" y="1877"/>
                    <a:pt x="1113" y="1877"/>
                  </a:cubicBezTo>
                  <a:cubicBezTo>
                    <a:pt x="1113" y="1877"/>
                    <a:pt x="1113" y="1877"/>
                    <a:pt x="1113" y="1877"/>
                  </a:cubicBezTo>
                  <a:cubicBezTo>
                    <a:pt x="1112" y="1875"/>
                    <a:pt x="1111" y="1873"/>
                    <a:pt x="1111" y="1871"/>
                  </a:cubicBezTo>
                  <a:cubicBezTo>
                    <a:pt x="1111" y="1870"/>
                    <a:pt x="1111" y="1870"/>
                    <a:pt x="1111" y="1870"/>
                  </a:cubicBezTo>
                  <a:cubicBezTo>
                    <a:pt x="1110" y="1868"/>
                    <a:pt x="1110" y="1867"/>
                    <a:pt x="1110" y="1866"/>
                  </a:cubicBezTo>
                  <a:cubicBezTo>
                    <a:pt x="1110" y="1866"/>
                    <a:pt x="1110" y="1866"/>
                    <a:pt x="1110" y="1866"/>
                  </a:cubicBezTo>
                  <a:cubicBezTo>
                    <a:pt x="1110" y="1861"/>
                    <a:pt x="1109" y="1855"/>
                    <a:pt x="1109" y="1849"/>
                  </a:cubicBezTo>
                  <a:cubicBezTo>
                    <a:pt x="1109" y="1848"/>
                    <a:pt x="1109" y="1848"/>
                    <a:pt x="1109" y="1848"/>
                  </a:cubicBezTo>
                  <a:cubicBezTo>
                    <a:pt x="1109" y="1846"/>
                    <a:pt x="1109" y="1844"/>
                    <a:pt x="1110" y="1843"/>
                  </a:cubicBezTo>
                  <a:cubicBezTo>
                    <a:pt x="1112" y="1841"/>
                    <a:pt x="1113" y="1840"/>
                    <a:pt x="1115" y="1839"/>
                  </a:cubicBezTo>
                  <a:cubicBezTo>
                    <a:pt x="1118" y="1838"/>
                    <a:pt x="1120" y="1837"/>
                    <a:pt x="1123" y="1836"/>
                  </a:cubicBezTo>
                  <a:cubicBezTo>
                    <a:pt x="1123" y="1836"/>
                    <a:pt x="1123" y="1836"/>
                    <a:pt x="1123" y="1836"/>
                  </a:cubicBezTo>
                  <a:cubicBezTo>
                    <a:pt x="1123" y="1836"/>
                    <a:pt x="1123" y="1836"/>
                    <a:pt x="1123" y="1836"/>
                  </a:cubicBezTo>
                  <a:cubicBezTo>
                    <a:pt x="1124" y="1836"/>
                    <a:pt x="1125" y="1836"/>
                    <a:pt x="1126" y="1836"/>
                  </a:cubicBezTo>
                  <a:cubicBezTo>
                    <a:pt x="1127" y="1836"/>
                    <a:pt x="1127" y="1836"/>
                    <a:pt x="1128" y="1836"/>
                  </a:cubicBezTo>
                  <a:cubicBezTo>
                    <a:pt x="1133" y="1835"/>
                    <a:pt x="1138" y="1835"/>
                    <a:pt x="1143" y="1835"/>
                  </a:cubicBezTo>
                  <a:cubicBezTo>
                    <a:pt x="1176" y="1835"/>
                    <a:pt x="1176" y="1835"/>
                    <a:pt x="1176" y="1835"/>
                  </a:cubicBezTo>
                  <a:cubicBezTo>
                    <a:pt x="1178" y="1835"/>
                    <a:pt x="1180" y="1835"/>
                    <a:pt x="1182" y="1836"/>
                  </a:cubicBezTo>
                  <a:cubicBezTo>
                    <a:pt x="1191" y="1837"/>
                    <a:pt x="1201" y="1839"/>
                    <a:pt x="1203" y="1848"/>
                  </a:cubicBezTo>
                  <a:cubicBezTo>
                    <a:pt x="1205" y="1855"/>
                    <a:pt x="1206" y="1863"/>
                    <a:pt x="1207" y="1870"/>
                  </a:cubicBezTo>
                  <a:cubicBezTo>
                    <a:pt x="1207" y="1871"/>
                    <a:pt x="1207" y="1871"/>
                    <a:pt x="1207" y="1871"/>
                  </a:cubicBezTo>
                  <a:cubicBezTo>
                    <a:pt x="1208" y="1873"/>
                    <a:pt x="1207" y="1874"/>
                    <a:pt x="1207" y="1876"/>
                  </a:cubicBezTo>
                  <a:cubicBezTo>
                    <a:pt x="1207" y="1876"/>
                    <a:pt x="1207" y="1876"/>
                    <a:pt x="1206" y="1876"/>
                  </a:cubicBezTo>
                  <a:cubicBezTo>
                    <a:pt x="1206" y="1876"/>
                    <a:pt x="1206" y="1876"/>
                    <a:pt x="1206" y="1876"/>
                  </a:cubicBezTo>
                  <a:cubicBezTo>
                    <a:pt x="1206" y="1877"/>
                    <a:pt x="1206" y="1877"/>
                    <a:pt x="1206" y="1877"/>
                  </a:cubicBezTo>
                  <a:cubicBezTo>
                    <a:pt x="1204" y="1880"/>
                    <a:pt x="1200" y="1882"/>
                    <a:pt x="1195" y="1883"/>
                  </a:cubicBezTo>
                  <a:cubicBezTo>
                    <a:pt x="1195" y="1883"/>
                    <a:pt x="1195" y="1884"/>
                    <a:pt x="1194" y="1884"/>
                  </a:cubicBezTo>
                  <a:cubicBezTo>
                    <a:pt x="1194" y="1884"/>
                    <a:pt x="1193" y="1884"/>
                    <a:pt x="1193" y="1884"/>
                  </a:cubicBezTo>
                  <a:cubicBezTo>
                    <a:pt x="1192" y="1884"/>
                    <a:pt x="1192" y="1884"/>
                    <a:pt x="1192" y="1884"/>
                  </a:cubicBezTo>
                  <a:cubicBezTo>
                    <a:pt x="1191" y="1884"/>
                    <a:pt x="1190" y="1884"/>
                    <a:pt x="1189" y="1885"/>
                  </a:cubicBezTo>
                  <a:cubicBezTo>
                    <a:pt x="1178" y="1886"/>
                    <a:pt x="1164" y="1885"/>
                    <a:pt x="1158" y="1885"/>
                  </a:cubicBezTo>
                  <a:cubicBezTo>
                    <a:pt x="1137" y="1885"/>
                    <a:pt x="1137" y="1885"/>
                    <a:pt x="1137" y="1885"/>
                  </a:cubicBezTo>
                  <a:cubicBezTo>
                    <a:pt x="1135" y="1885"/>
                    <a:pt x="1134" y="1885"/>
                    <a:pt x="1132" y="1885"/>
                  </a:cubicBezTo>
                  <a:cubicBezTo>
                    <a:pt x="1131" y="1884"/>
                    <a:pt x="1130" y="1884"/>
                    <a:pt x="1128" y="1884"/>
                  </a:cubicBezTo>
                  <a:cubicBezTo>
                    <a:pt x="1128" y="1884"/>
                    <a:pt x="1128" y="1884"/>
                    <a:pt x="1127" y="1884"/>
                  </a:cubicBezTo>
                  <a:cubicBezTo>
                    <a:pt x="1127" y="1884"/>
                    <a:pt x="1127" y="1884"/>
                    <a:pt x="1127" y="1884"/>
                  </a:cubicBezTo>
                  <a:cubicBezTo>
                    <a:pt x="1126" y="1883"/>
                    <a:pt x="1125" y="1883"/>
                    <a:pt x="1123" y="1883"/>
                  </a:cubicBezTo>
                  <a:cubicBezTo>
                    <a:pt x="1123" y="1883"/>
                    <a:pt x="1122" y="1882"/>
                    <a:pt x="1122" y="1882"/>
                  </a:cubicBezTo>
                  <a:cubicBezTo>
                    <a:pt x="1121" y="1882"/>
                    <a:pt x="1120" y="1881"/>
                    <a:pt x="1119" y="1881"/>
                  </a:cubicBezTo>
                  <a:cubicBezTo>
                    <a:pt x="1117" y="1880"/>
                    <a:pt x="1116" y="1879"/>
                    <a:pt x="1115" y="1878"/>
                  </a:cubicBezTo>
                  <a:cubicBezTo>
                    <a:pt x="1115" y="1878"/>
                    <a:pt x="1114" y="1878"/>
                    <a:pt x="1114" y="1878"/>
                  </a:cubicBezTo>
                  <a:close/>
                  <a:moveTo>
                    <a:pt x="1120" y="1961"/>
                  </a:moveTo>
                  <a:cubicBezTo>
                    <a:pt x="1118" y="1959"/>
                    <a:pt x="1117" y="1957"/>
                    <a:pt x="1117" y="1955"/>
                  </a:cubicBezTo>
                  <a:cubicBezTo>
                    <a:pt x="1117" y="1952"/>
                    <a:pt x="1117" y="1952"/>
                    <a:pt x="1117" y="1952"/>
                  </a:cubicBezTo>
                  <a:cubicBezTo>
                    <a:pt x="1117" y="1952"/>
                    <a:pt x="1117" y="1952"/>
                    <a:pt x="1117" y="1952"/>
                  </a:cubicBezTo>
                  <a:cubicBezTo>
                    <a:pt x="1116" y="1943"/>
                    <a:pt x="1116" y="1935"/>
                    <a:pt x="1115" y="1926"/>
                  </a:cubicBezTo>
                  <a:cubicBezTo>
                    <a:pt x="1115" y="1926"/>
                    <a:pt x="1115" y="1926"/>
                    <a:pt x="1115" y="1926"/>
                  </a:cubicBezTo>
                  <a:cubicBezTo>
                    <a:pt x="1115" y="1926"/>
                    <a:pt x="1115" y="1926"/>
                    <a:pt x="1115" y="1926"/>
                  </a:cubicBezTo>
                  <a:cubicBezTo>
                    <a:pt x="1115" y="1925"/>
                    <a:pt x="1115" y="1925"/>
                    <a:pt x="1115" y="1924"/>
                  </a:cubicBezTo>
                  <a:cubicBezTo>
                    <a:pt x="1117" y="1906"/>
                    <a:pt x="1155" y="1911"/>
                    <a:pt x="1167" y="1911"/>
                  </a:cubicBezTo>
                  <a:cubicBezTo>
                    <a:pt x="1181" y="1911"/>
                    <a:pt x="1208" y="1907"/>
                    <a:pt x="1216" y="1921"/>
                  </a:cubicBezTo>
                  <a:cubicBezTo>
                    <a:pt x="1217" y="1923"/>
                    <a:pt x="1218" y="1924"/>
                    <a:pt x="1218" y="1925"/>
                  </a:cubicBezTo>
                  <a:cubicBezTo>
                    <a:pt x="1219" y="1927"/>
                    <a:pt x="1219" y="1927"/>
                    <a:pt x="1219" y="1927"/>
                  </a:cubicBezTo>
                  <a:cubicBezTo>
                    <a:pt x="1219" y="1927"/>
                    <a:pt x="1219" y="1927"/>
                    <a:pt x="1219" y="1927"/>
                  </a:cubicBezTo>
                  <a:cubicBezTo>
                    <a:pt x="1219" y="1931"/>
                    <a:pt x="1220" y="1936"/>
                    <a:pt x="1221" y="1940"/>
                  </a:cubicBezTo>
                  <a:cubicBezTo>
                    <a:pt x="1224" y="1955"/>
                    <a:pt x="1224" y="1955"/>
                    <a:pt x="1224" y="1955"/>
                  </a:cubicBezTo>
                  <a:cubicBezTo>
                    <a:pt x="1225" y="1957"/>
                    <a:pt x="1224" y="1959"/>
                    <a:pt x="1223" y="1961"/>
                  </a:cubicBezTo>
                  <a:cubicBezTo>
                    <a:pt x="1223" y="1962"/>
                    <a:pt x="1222" y="1963"/>
                    <a:pt x="1220" y="1964"/>
                  </a:cubicBezTo>
                  <a:cubicBezTo>
                    <a:pt x="1220" y="1965"/>
                    <a:pt x="1219" y="1965"/>
                    <a:pt x="1219" y="1966"/>
                  </a:cubicBezTo>
                  <a:cubicBezTo>
                    <a:pt x="1219" y="1966"/>
                    <a:pt x="1218" y="1966"/>
                    <a:pt x="1218" y="1966"/>
                  </a:cubicBezTo>
                  <a:cubicBezTo>
                    <a:pt x="1218" y="1966"/>
                    <a:pt x="1218" y="1966"/>
                    <a:pt x="1218" y="1967"/>
                  </a:cubicBezTo>
                  <a:cubicBezTo>
                    <a:pt x="1217" y="1967"/>
                    <a:pt x="1216" y="1967"/>
                    <a:pt x="1215" y="1968"/>
                  </a:cubicBezTo>
                  <a:cubicBezTo>
                    <a:pt x="1215" y="1968"/>
                    <a:pt x="1214" y="1968"/>
                    <a:pt x="1213" y="1969"/>
                  </a:cubicBezTo>
                  <a:cubicBezTo>
                    <a:pt x="1213" y="1969"/>
                    <a:pt x="1212" y="1969"/>
                    <a:pt x="1212" y="1969"/>
                  </a:cubicBezTo>
                  <a:cubicBezTo>
                    <a:pt x="1211" y="1969"/>
                    <a:pt x="1211" y="1970"/>
                    <a:pt x="1210" y="1970"/>
                  </a:cubicBezTo>
                  <a:cubicBezTo>
                    <a:pt x="1209" y="1970"/>
                    <a:pt x="1209" y="1970"/>
                    <a:pt x="1208" y="1970"/>
                  </a:cubicBezTo>
                  <a:cubicBezTo>
                    <a:pt x="1208" y="1970"/>
                    <a:pt x="1207" y="1970"/>
                    <a:pt x="1207" y="1970"/>
                  </a:cubicBezTo>
                  <a:cubicBezTo>
                    <a:pt x="1206" y="1971"/>
                    <a:pt x="1205" y="1971"/>
                    <a:pt x="1204" y="1971"/>
                  </a:cubicBezTo>
                  <a:cubicBezTo>
                    <a:pt x="1202" y="1971"/>
                    <a:pt x="1201" y="1971"/>
                    <a:pt x="1199" y="1971"/>
                  </a:cubicBezTo>
                  <a:cubicBezTo>
                    <a:pt x="1199" y="1971"/>
                    <a:pt x="1199" y="1971"/>
                    <a:pt x="1199" y="1971"/>
                  </a:cubicBezTo>
                  <a:cubicBezTo>
                    <a:pt x="1199" y="1971"/>
                    <a:pt x="1199" y="1971"/>
                    <a:pt x="1199" y="1971"/>
                  </a:cubicBezTo>
                  <a:cubicBezTo>
                    <a:pt x="1181" y="1971"/>
                    <a:pt x="1164" y="1971"/>
                    <a:pt x="1147" y="1971"/>
                  </a:cubicBezTo>
                  <a:cubicBezTo>
                    <a:pt x="1145" y="1971"/>
                    <a:pt x="1143" y="1971"/>
                    <a:pt x="1141" y="1971"/>
                  </a:cubicBezTo>
                  <a:cubicBezTo>
                    <a:pt x="1141" y="1971"/>
                    <a:pt x="1140" y="1971"/>
                    <a:pt x="1140" y="1971"/>
                  </a:cubicBezTo>
                  <a:cubicBezTo>
                    <a:pt x="1139" y="1971"/>
                    <a:pt x="1137" y="1970"/>
                    <a:pt x="1136" y="1970"/>
                  </a:cubicBezTo>
                  <a:cubicBezTo>
                    <a:pt x="1136" y="1970"/>
                    <a:pt x="1136" y="1970"/>
                    <a:pt x="1136" y="1970"/>
                  </a:cubicBezTo>
                  <a:cubicBezTo>
                    <a:pt x="1135" y="1970"/>
                    <a:pt x="1135" y="1970"/>
                    <a:pt x="1135" y="1970"/>
                  </a:cubicBezTo>
                  <a:cubicBezTo>
                    <a:pt x="1134" y="1969"/>
                    <a:pt x="1132" y="1969"/>
                    <a:pt x="1131" y="1969"/>
                  </a:cubicBezTo>
                  <a:cubicBezTo>
                    <a:pt x="1130" y="1968"/>
                    <a:pt x="1130" y="1968"/>
                    <a:pt x="1129" y="1968"/>
                  </a:cubicBezTo>
                  <a:cubicBezTo>
                    <a:pt x="1128" y="1967"/>
                    <a:pt x="1128" y="1967"/>
                    <a:pt x="1127" y="1967"/>
                  </a:cubicBezTo>
                  <a:cubicBezTo>
                    <a:pt x="1127" y="1967"/>
                    <a:pt x="1126" y="1967"/>
                    <a:pt x="1126" y="1966"/>
                  </a:cubicBezTo>
                  <a:cubicBezTo>
                    <a:pt x="1124" y="1965"/>
                    <a:pt x="1121" y="1963"/>
                    <a:pt x="1120" y="1961"/>
                  </a:cubicBezTo>
                  <a:close/>
                  <a:moveTo>
                    <a:pt x="1244" y="2063"/>
                  </a:moveTo>
                  <a:cubicBezTo>
                    <a:pt x="1243" y="2066"/>
                    <a:pt x="1241" y="2068"/>
                    <a:pt x="1238" y="2070"/>
                  </a:cubicBezTo>
                  <a:cubicBezTo>
                    <a:pt x="1236" y="2072"/>
                    <a:pt x="1233" y="2074"/>
                    <a:pt x="1229" y="2075"/>
                  </a:cubicBezTo>
                  <a:cubicBezTo>
                    <a:pt x="1225" y="2076"/>
                    <a:pt x="1221" y="2076"/>
                    <a:pt x="1217" y="2076"/>
                  </a:cubicBezTo>
                  <a:cubicBezTo>
                    <a:pt x="1205" y="2076"/>
                    <a:pt x="1205" y="2076"/>
                    <a:pt x="1205" y="2076"/>
                  </a:cubicBezTo>
                  <a:cubicBezTo>
                    <a:pt x="1205" y="2076"/>
                    <a:pt x="1205" y="2076"/>
                    <a:pt x="1205" y="2076"/>
                  </a:cubicBezTo>
                  <a:cubicBezTo>
                    <a:pt x="1189" y="2076"/>
                    <a:pt x="1174" y="2076"/>
                    <a:pt x="1158" y="2077"/>
                  </a:cubicBezTo>
                  <a:cubicBezTo>
                    <a:pt x="1156" y="2077"/>
                    <a:pt x="1154" y="2076"/>
                    <a:pt x="1152" y="2076"/>
                  </a:cubicBezTo>
                  <a:cubicBezTo>
                    <a:pt x="1152" y="2076"/>
                    <a:pt x="1151" y="2076"/>
                    <a:pt x="1151" y="2076"/>
                  </a:cubicBezTo>
                  <a:cubicBezTo>
                    <a:pt x="1149" y="2076"/>
                    <a:pt x="1148" y="2075"/>
                    <a:pt x="1146" y="2075"/>
                  </a:cubicBezTo>
                  <a:cubicBezTo>
                    <a:pt x="1146" y="2075"/>
                    <a:pt x="1146" y="2075"/>
                    <a:pt x="1146" y="2075"/>
                  </a:cubicBezTo>
                  <a:cubicBezTo>
                    <a:pt x="1145" y="2075"/>
                    <a:pt x="1145" y="2075"/>
                    <a:pt x="1145" y="2075"/>
                  </a:cubicBezTo>
                  <a:cubicBezTo>
                    <a:pt x="1138" y="2073"/>
                    <a:pt x="1132" y="2069"/>
                    <a:pt x="1128" y="2064"/>
                  </a:cubicBezTo>
                  <a:cubicBezTo>
                    <a:pt x="1128" y="2064"/>
                    <a:pt x="1128" y="2064"/>
                    <a:pt x="1128" y="2064"/>
                  </a:cubicBezTo>
                  <a:cubicBezTo>
                    <a:pt x="1128" y="2064"/>
                    <a:pt x="1128" y="2064"/>
                    <a:pt x="1128" y="2064"/>
                  </a:cubicBezTo>
                  <a:cubicBezTo>
                    <a:pt x="1127" y="2063"/>
                    <a:pt x="1126" y="2062"/>
                    <a:pt x="1126" y="2060"/>
                  </a:cubicBezTo>
                  <a:cubicBezTo>
                    <a:pt x="1126" y="2060"/>
                    <a:pt x="1126" y="2059"/>
                    <a:pt x="1125" y="2059"/>
                  </a:cubicBezTo>
                  <a:cubicBezTo>
                    <a:pt x="1125" y="2058"/>
                    <a:pt x="1125" y="2057"/>
                    <a:pt x="1125" y="2057"/>
                  </a:cubicBezTo>
                  <a:cubicBezTo>
                    <a:pt x="1125" y="2056"/>
                    <a:pt x="1125" y="2056"/>
                    <a:pt x="1125" y="2056"/>
                  </a:cubicBezTo>
                  <a:cubicBezTo>
                    <a:pt x="1125" y="2055"/>
                    <a:pt x="1125" y="2055"/>
                    <a:pt x="1125" y="2055"/>
                  </a:cubicBezTo>
                  <a:cubicBezTo>
                    <a:pt x="1125" y="2055"/>
                    <a:pt x="1125" y="2055"/>
                    <a:pt x="1125" y="2055"/>
                  </a:cubicBezTo>
                  <a:cubicBezTo>
                    <a:pt x="1124" y="2046"/>
                    <a:pt x="1123" y="2037"/>
                    <a:pt x="1123" y="2029"/>
                  </a:cubicBezTo>
                  <a:cubicBezTo>
                    <a:pt x="1123" y="2027"/>
                    <a:pt x="1122" y="2026"/>
                    <a:pt x="1122" y="2024"/>
                  </a:cubicBezTo>
                  <a:cubicBezTo>
                    <a:pt x="1122" y="2020"/>
                    <a:pt x="1122" y="2020"/>
                    <a:pt x="1122" y="2020"/>
                  </a:cubicBezTo>
                  <a:cubicBezTo>
                    <a:pt x="1122" y="2019"/>
                    <a:pt x="1122" y="2019"/>
                    <a:pt x="1122" y="2019"/>
                  </a:cubicBezTo>
                  <a:cubicBezTo>
                    <a:pt x="1122" y="2018"/>
                    <a:pt x="1122" y="2017"/>
                    <a:pt x="1122" y="2016"/>
                  </a:cubicBezTo>
                  <a:cubicBezTo>
                    <a:pt x="1122" y="2016"/>
                    <a:pt x="1123" y="2016"/>
                    <a:pt x="1123" y="2015"/>
                  </a:cubicBezTo>
                  <a:cubicBezTo>
                    <a:pt x="1123" y="2014"/>
                    <a:pt x="1123" y="2014"/>
                    <a:pt x="1123" y="2013"/>
                  </a:cubicBezTo>
                  <a:cubicBezTo>
                    <a:pt x="1124" y="2013"/>
                    <a:pt x="1124" y="2013"/>
                    <a:pt x="1124" y="2012"/>
                  </a:cubicBezTo>
                  <a:cubicBezTo>
                    <a:pt x="1124" y="2012"/>
                    <a:pt x="1124" y="2012"/>
                    <a:pt x="1124" y="2012"/>
                  </a:cubicBezTo>
                  <a:cubicBezTo>
                    <a:pt x="1125" y="2011"/>
                    <a:pt x="1125" y="2010"/>
                    <a:pt x="1126" y="2010"/>
                  </a:cubicBezTo>
                  <a:cubicBezTo>
                    <a:pt x="1126" y="2009"/>
                    <a:pt x="1127" y="2009"/>
                    <a:pt x="1127" y="2009"/>
                  </a:cubicBezTo>
                  <a:cubicBezTo>
                    <a:pt x="1128" y="2008"/>
                    <a:pt x="1128" y="2008"/>
                    <a:pt x="1129" y="2007"/>
                  </a:cubicBezTo>
                  <a:cubicBezTo>
                    <a:pt x="1129" y="2007"/>
                    <a:pt x="1129" y="2007"/>
                    <a:pt x="1130" y="2006"/>
                  </a:cubicBezTo>
                  <a:cubicBezTo>
                    <a:pt x="1130" y="2006"/>
                    <a:pt x="1130" y="2006"/>
                    <a:pt x="1130" y="2006"/>
                  </a:cubicBezTo>
                  <a:cubicBezTo>
                    <a:pt x="1131" y="2006"/>
                    <a:pt x="1132" y="2005"/>
                    <a:pt x="1133" y="2004"/>
                  </a:cubicBezTo>
                  <a:cubicBezTo>
                    <a:pt x="1134" y="2004"/>
                    <a:pt x="1134" y="2004"/>
                    <a:pt x="1134" y="2004"/>
                  </a:cubicBezTo>
                  <a:cubicBezTo>
                    <a:pt x="1134" y="2004"/>
                    <a:pt x="1135" y="2004"/>
                    <a:pt x="1135" y="2004"/>
                  </a:cubicBezTo>
                  <a:cubicBezTo>
                    <a:pt x="1135" y="2004"/>
                    <a:pt x="1135" y="2004"/>
                    <a:pt x="1136" y="2004"/>
                  </a:cubicBezTo>
                  <a:cubicBezTo>
                    <a:pt x="1137" y="2003"/>
                    <a:pt x="1138" y="2003"/>
                    <a:pt x="1139" y="2003"/>
                  </a:cubicBezTo>
                  <a:cubicBezTo>
                    <a:pt x="1139" y="2002"/>
                    <a:pt x="1140" y="2002"/>
                    <a:pt x="1140" y="2002"/>
                  </a:cubicBezTo>
                  <a:cubicBezTo>
                    <a:pt x="1141" y="2002"/>
                    <a:pt x="1141" y="2002"/>
                    <a:pt x="1142" y="2002"/>
                  </a:cubicBezTo>
                  <a:cubicBezTo>
                    <a:pt x="1143" y="2002"/>
                    <a:pt x="1145" y="2001"/>
                    <a:pt x="1147" y="2001"/>
                  </a:cubicBezTo>
                  <a:cubicBezTo>
                    <a:pt x="1147" y="2001"/>
                    <a:pt x="1148" y="2001"/>
                    <a:pt x="1148" y="2001"/>
                  </a:cubicBezTo>
                  <a:cubicBezTo>
                    <a:pt x="1149" y="2001"/>
                    <a:pt x="1149" y="2001"/>
                    <a:pt x="1150" y="2001"/>
                  </a:cubicBezTo>
                  <a:cubicBezTo>
                    <a:pt x="1153" y="2001"/>
                    <a:pt x="1153" y="2001"/>
                    <a:pt x="1153" y="2001"/>
                  </a:cubicBezTo>
                  <a:cubicBezTo>
                    <a:pt x="1155" y="2001"/>
                    <a:pt x="1158" y="2001"/>
                    <a:pt x="1160" y="2001"/>
                  </a:cubicBezTo>
                  <a:cubicBezTo>
                    <a:pt x="1163" y="2001"/>
                    <a:pt x="1165" y="2001"/>
                    <a:pt x="1168" y="2001"/>
                  </a:cubicBezTo>
                  <a:cubicBezTo>
                    <a:pt x="1191" y="2001"/>
                    <a:pt x="1191" y="2001"/>
                    <a:pt x="1191" y="2001"/>
                  </a:cubicBezTo>
                  <a:cubicBezTo>
                    <a:pt x="1197" y="2001"/>
                    <a:pt x="1203" y="2001"/>
                    <a:pt x="1209" y="2001"/>
                  </a:cubicBezTo>
                  <a:cubicBezTo>
                    <a:pt x="1210" y="2001"/>
                    <a:pt x="1211" y="2001"/>
                    <a:pt x="1212" y="2002"/>
                  </a:cubicBezTo>
                  <a:cubicBezTo>
                    <a:pt x="1212" y="2002"/>
                    <a:pt x="1213" y="2002"/>
                    <a:pt x="1214" y="2002"/>
                  </a:cubicBezTo>
                  <a:cubicBezTo>
                    <a:pt x="1214" y="2002"/>
                    <a:pt x="1214" y="2002"/>
                    <a:pt x="1215" y="2002"/>
                  </a:cubicBezTo>
                  <a:cubicBezTo>
                    <a:pt x="1215" y="2002"/>
                    <a:pt x="1216" y="2002"/>
                    <a:pt x="1216" y="2002"/>
                  </a:cubicBezTo>
                  <a:cubicBezTo>
                    <a:pt x="1216" y="2002"/>
                    <a:pt x="1216" y="2003"/>
                    <a:pt x="1217" y="2003"/>
                  </a:cubicBezTo>
                  <a:cubicBezTo>
                    <a:pt x="1218" y="2003"/>
                    <a:pt x="1219" y="2003"/>
                    <a:pt x="1220" y="2004"/>
                  </a:cubicBezTo>
                  <a:cubicBezTo>
                    <a:pt x="1221" y="2004"/>
                    <a:pt x="1221" y="2004"/>
                    <a:pt x="1222" y="2004"/>
                  </a:cubicBezTo>
                  <a:cubicBezTo>
                    <a:pt x="1222" y="2005"/>
                    <a:pt x="1223" y="2005"/>
                    <a:pt x="1223" y="2005"/>
                  </a:cubicBezTo>
                  <a:cubicBezTo>
                    <a:pt x="1224" y="2005"/>
                    <a:pt x="1225" y="2006"/>
                    <a:pt x="1226" y="2006"/>
                  </a:cubicBezTo>
                  <a:cubicBezTo>
                    <a:pt x="1229" y="2008"/>
                    <a:pt x="1231" y="2010"/>
                    <a:pt x="1233" y="2012"/>
                  </a:cubicBezTo>
                  <a:cubicBezTo>
                    <a:pt x="1235" y="2014"/>
                    <a:pt x="1237" y="2017"/>
                    <a:pt x="1237" y="2019"/>
                  </a:cubicBezTo>
                  <a:cubicBezTo>
                    <a:pt x="1240" y="2034"/>
                    <a:pt x="1240" y="2034"/>
                    <a:pt x="1240" y="2034"/>
                  </a:cubicBezTo>
                  <a:cubicBezTo>
                    <a:pt x="1241" y="2040"/>
                    <a:pt x="1243" y="2046"/>
                    <a:pt x="1244" y="2052"/>
                  </a:cubicBezTo>
                  <a:cubicBezTo>
                    <a:pt x="1244" y="2052"/>
                    <a:pt x="1244" y="2052"/>
                    <a:pt x="1244" y="2052"/>
                  </a:cubicBezTo>
                  <a:cubicBezTo>
                    <a:pt x="1244" y="2055"/>
                    <a:pt x="1244" y="2055"/>
                    <a:pt x="1244" y="2055"/>
                  </a:cubicBezTo>
                  <a:cubicBezTo>
                    <a:pt x="1245" y="2058"/>
                    <a:pt x="1245" y="2061"/>
                    <a:pt x="1244" y="2063"/>
                  </a:cubicBezTo>
                  <a:close/>
                  <a:moveTo>
                    <a:pt x="1349" y="1880"/>
                  </a:moveTo>
                  <a:cubicBezTo>
                    <a:pt x="1346" y="1879"/>
                    <a:pt x="1344" y="1878"/>
                    <a:pt x="1342" y="1876"/>
                  </a:cubicBezTo>
                  <a:cubicBezTo>
                    <a:pt x="1340" y="1875"/>
                    <a:pt x="1338" y="1873"/>
                    <a:pt x="1338" y="1871"/>
                  </a:cubicBezTo>
                  <a:cubicBezTo>
                    <a:pt x="1337" y="1868"/>
                    <a:pt x="1337" y="1868"/>
                    <a:pt x="1337" y="1868"/>
                  </a:cubicBezTo>
                  <a:cubicBezTo>
                    <a:pt x="1335" y="1863"/>
                    <a:pt x="1333" y="1859"/>
                    <a:pt x="1332" y="1854"/>
                  </a:cubicBezTo>
                  <a:cubicBezTo>
                    <a:pt x="1331" y="1852"/>
                    <a:pt x="1329" y="1848"/>
                    <a:pt x="1329" y="1845"/>
                  </a:cubicBezTo>
                  <a:cubicBezTo>
                    <a:pt x="1329" y="1845"/>
                    <a:pt x="1329" y="1845"/>
                    <a:pt x="1329" y="1844"/>
                  </a:cubicBezTo>
                  <a:cubicBezTo>
                    <a:pt x="1329" y="1844"/>
                    <a:pt x="1329" y="1844"/>
                    <a:pt x="1329" y="1844"/>
                  </a:cubicBezTo>
                  <a:cubicBezTo>
                    <a:pt x="1329" y="1844"/>
                    <a:pt x="1329" y="1843"/>
                    <a:pt x="1329" y="1843"/>
                  </a:cubicBezTo>
                  <a:cubicBezTo>
                    <a:pt x="1329" y="1843"/>
                    <a:pt x="1329" y="1843"/>
                    <a:pt x="1329" y="1842"/>
                  </a:cubicBezTo>
                  <a:cubicBezTo>
                    <a:pt x="1329" y="1842"/>
                    <a:pt x="1329" y="1842"/>
                    <a:pt x="1329" y="1842"/>
                  </a:cubicBezTo>
                  <a:cubicBezTo>
                    <a:pt x="1333" y="1834"/>
                    <a:pt x="1348" y="1835"/>
                    <a:pt x="1355" y="1835"/>
                  </a:cubicBezTo>
                  <a:cubicBezTo>
                    <a:pt x="1392" y="1835"/>
                    <a:pt x="1392" y="1835"/>
                    <a:pt x="1392" y="1835"/>
                  </a:cubicBezTo>
                  <a:cubicBezTo>
                    <a:pt x="1396" y="1835"/>
                    <a:pt x="1399" y="1835"/>
                    <a:pt x="1402" y="1836"/>
                  </a:cubicBezTo>
                  <a:cubicBezTo>
                    <a:pt x="1403" y="1836"/>
                    <a:pt x="1404" y="1836"/>
                    <a:pt x="1405" y="1836"/>
                  </a:cubicBezTo>
                  <a:cubicBezTo>
                    <a:pt x="1405" y="1836"/>
                    <a:pt x="1405" y="1837"/>
                    <a:pt x="1406" y="1837"/>
                  </a:cubicBezTo>
                  <a:cubicBezTo>
                    <a:pt x="1406" y="1837"/>
                    <a:pt x="1407" y="1837"/>
                    <a:pt x="1408" y="1837"/>
                  </a:cubicBezTo>
                  <a:cubicBezTo>
                    <a:pt x="1409" y="1837"/>
                    <a:pt x="1410" y="1838"/>
                    <a:pt x="1411" y="1838"/>
                  </a:cubicBezTo>
                  <a:cubicBezTo>
                    <a:pt x="1411" y="1838"/>
                    <a:pt x="1411" y="1838"/>
                    <a:pt x="1411" y="1838"/>
                  </a:cubicBezTo>
                  <a:cubicBezTo>
                    <a:pt x="1411" y="1838"/>
                    <a:pt x="1411" y="1838"/>
                    <a:pt x="1411" y="1838"/>
                  </a:cubicBezTo>
                  <a:cubicBezTo>
                    <a:pt x="1412" y="1839"/>
                    <a:pt x="1413" y="1839"/>
                    <a:pt x="1414" y="1840"/>
                  </a:cubicBezTo>
                  <a:cubicBezTo>
                    <a:pt x="1415" y="1840"/>
                    <a:pt x="1415" y="1840"/>
                    <a:pt x="1416" y="1841"/>
                  </a:cubicBezTo>
                  <a:cubicBezTo>
                    <a:pt x="1416" y="1841"/>
                    <a:pt x="1416" y="1841"/>
                    <a:pt x="1417" y="1841"/>
                  </a:cubicBezTo>
                  <a:cubicBezTo>
                    <a:pt x="1417" y="1841"/>
                    <a:pt x="1417" y="1841"/>
                    <a:pt x="1417" y="1842"/>
                  </a:cubicBezTo>
                  <a:cubicBezTo>
                    <a:pt x="1418" y="1842"/>
                    <a:pt x="1418" y="1842"/>
                    <a:pt x="1418" y="1842"/>
                  </a:cubicBezTo>
                  <a:cubicBezTo>
                    <a:pt x="1420" y="1844"/>
                    <a:pt x="1422" y="1845"/>
                    <a:pt x="1423" y="1847"/>
                  </a:cubicBezTo>
                  <a:cubicBezTo>
                    <a:pt x="1423" y="1847"/>
                    <a:pt x="1423" y="1847"/>
                    <a:pt x="1423" y="1847"/>
                  </a:cubicBezTo>
                  <a:cubicBezTo>
                    <a:pt x="1426" y="1852"/>
                    <a:pt x="1428" y="1859"/>
                    <a:pt x="1431" y="1864"/>
                  </a:cubicBezTo>
                  <a:cubicBezTo>
                    <a:pt x="1431" y="1864"/>
                    <a:pt x="1431" y="1864"/>
                    <a:pt x="1431" y="1864"/>
                  </a:cubicBezTo>
                  <a:cubicBezTo>
                    <a:pt x="1432" y="1867"/>
                    <a:pt x="1434" y="1870"/>
                    <a:pt x="1435" y="1873"/>
                  </a:cubicBezTo>
                  <a:cubicBezTo>
                    <a:pt x="1435" y="1873"/>
                    <a:pt x="1435" y="1873"/>
                    <a:pt x="1435" y="1873"/>
                  </a:cubicBezTo>
                  <a:cubicBezTo>
                    <a:pt x="1435" y="1873"/>
                    <a:pt x="1435" y="1873"/>
                    <a:pt x="1435" y="1874"/>
                  </a:cubicBezTo>
                  <a:cubicBezTo>
                    <a:pt x="1436" y="1879"/>
                    <a:pt x="1431" y="1882"/>
                    <a:pt x="1425" y="1883"/>
                  </a:cubicBezTo>
                  <a:cubicBezTo>
                    <a:pt x="1425" y="1883"/>
                    <a:pt x="1425" y="1883"/>
                    <a:pt x="1425" y="1883"/>
                  </a:cubicBezTo>
                  <a:cubicBezTo>
                    <a:pt x="1425" y="1883"/>
                    <a:pt x="1424" y="1883"/>
                    <a:pt x="1424" y="1883"/>
                  </a:cubicBezTo>
                  <a:cubicBezTo>
                    <a:pt x="1423" y="1884"/>
                    <a:pt x="1422" y="1884"/>
                    <a:pt x="1421" y="1884"/>
                  </a:cubicBezTo>
                  <a:cubicBezTo>
                    <a:pt x="1421" y="1884"/>
                    <a:pt x="1420" y="1884"/>
                    <a:pt x="1420" y="1884"/>
                  </a:cubicBezTo>
                  <a:cubicBezTo>
                    <a:pt x="1419" y="1884"/>
                    <a:pt x="1418" y="1884"/>
                    <a:pt x="1417" y="1884"/>
                  </a:cubicBezTo>
                  <a:cubicBezTo>
                    <a:pt x="1417" y="1884"/>
                    <a:pt x="1416" y="1884"/>
                    <a:pt x="1416" y="1884"/>
                  </a:cubicBezTo>
                  <a:cubicBezTo>
                    <a:pt x="1416" y="1884"/>
                    <a:pt x="1416" y="1884"/>
                    <a:pt x="1415" y="1884"/>
                  </a:cubicBezTo>
                  <a:cubicBezTo>
                    <a:pt x="1414" y="1884"/>
                    <a:pt x="1414" y="1884"/>
                    <a:pt x="1414" y="1884"/>
                  </a:cubicBezTo>
                  <a:cubicBezTo>
                    <a:pt x="1408" y="1884"/>
                    <a:pt x="1403" y="1884"/>
                    <a:pt x="1397" y="1884"/>
                  </a:cubicBezTo>
                  <a:cubicBezTo>
                    <a:pt x="1387" y="1884"/>
                    <a:pt x="1378" y="1884"/>
                    <a:pt x="1368" y="1884"/>
                  </a:cubicBezTo>
                  <a:cubicBezTo>
                    <a:pt x="1362" y="1884"/>
                    <a:pt x="1355" y="1883"/>
                    <a:pt x="1349" y="1880"/>
                  </a:cubicBezTo>
                  <a:cubicBezTo>
                    <a:pt x="1349" y="1880"/>
                    <a:pt x="1349" y="1880"/>
                    <a:pt x="1349" y="1880"/>
                  </a:cubicBezTo>
                  <a:close/>
                  <a:moveTo>
                    <a:pt x="1373" y="1961"/>
                  </a:moveTo>
                  <a:cubicBezTo>
                    <a:pt x="1371" y="1959"/>
                    <a:pt x="1369" y="1956"/>
                    <a:pt x="1369" y="1954"/>
                  </a:cubicBezTo>
                  <a:cubicBezTo>
                    <a:pt x="1363" y="1940"/>
                    <a:pt x="1363" y="1940"/>
                    <a:pt x="1363" y="1940"/>
                  </a:cubicBezTo>
                  <a:cubicBezTo>
                    <a:pt x="1362" y="1935"/>
                    <a:pt x="1360" y="1931"/>
                    <a:pt x="1359" y="1927"/>
                  </a:cubicBezTo>
                  <a:cubicBezTo>
                    <a:pt x="1359" y="1927"/>
                    <a:pt x="1359" y="1927"/>
                    <a:pt x="1359" y="1927"/>
                  </a:cubicBezTo>
                  <a:cubicBezTo>
                    <a:pt x="1358" y="1925"/>
                    <a:pt x="1358" y="1925"/>
                    <a:pt x="1358" y="1925"/>
                  </a:cubicBezTo>
                  <a:cubicBezTo>
                    <a:pt x="1357" y="1923"/>
                    <a:pt x="1357" y="1921"/>
                    <a:pt x="1358" y="1919"/>
                  </a:cubicBezTo>
                  <a:cubicBezTo>
                    <a:pt x="1358" y="1918"/>
                    <a:pt x="1359" y="1917"/>
                    <a:pt x="1360" y="1916"/>
                  </a:cubicBezTo>
                  <a:cubicBezTo>
                    <a:pt x="1360" y="1916"/>
                    <a:pt x="1361" y="1916"/>
                    <a:pt x="1361" y="1915"/>
                  </a:cubicBezTo>
                  <a:cubicBezTo>
                    <a:pt x="1361" y="1915"/>
                    <a:pt x="1361" y="1915"/>
                    <a:pt x="1362" y="1915"/>
                  </a:cubicBezTo>
                  <a:cubicBezTo>
                    <a:pt x="1364" y="1913"/>
                    <a:pt x="1366" y="1912"/>
                    <a:pt x="1369" y="1911"/>
                  </a:cubicBezTo>
                  <a:cubicBezTo>
                    <a:pt x="1371" y="1911"/>
                    <a:pt x="1374" y="1910"/>
                    <a:pt x="1376" y="1910"/>
                  </a:cubicBezTo>
                  <a:cubicBezTo>
                    <a:pt x="1386" y="1909"/>
                    <a:pt x="1397" y="1910"/>
                    <a:pt x="1402" y="1910"/>
                  </a:cubicBezTo>
                  <a:cubicBezTo>
                    <a:pt x="1420" y="1910"/>
                    <a:pt x="1451" y="1906"/>
                    <a:pt x="1461" y="1925"/>
                  </a:cubicBezTo>
                  <a:cubicBezTo>
                    <a:pt x="1461" y="1925"/>
                    <a:pt x="1461" y="1925"/>
                    <a:pt x="1461" y="1925"/>
                  </a:cubicBezTo>
                  <a:cubicBezTo>
                    <a:pt x="1461" y="1925"/>
                    <a:pt x="1461" y="1925"/>
                    <a:pt x="1461" y="1925"/>
                  </a:cubicBezTo>
                  <a:cubicBezTo>
                    <a:pt x="1461" y="1925"/>
                    <a:pt x="1461" y="1925"/>
                    <a:pt x="1461" y="1925"/>
                  </a:cubicBezTo>
                  <a:cubicBezTo>
                    <a:pt x="1465" y="1933"/>
                    <a:pt x="1469" y="1940"/>
                    <a:pt x="1473" y="1948"/>
                  </a:cubicBezTo>
                  <a:cubicBezTo>
                    <a:pt x="1474" y="1951"/>
                    <a:pt x="1476" y="1953"/>
                    <a:pt x="1476" y="1956"/>
                  </a:cubicBezTo>
                  <a:cubicBezTo>
                    <a:pt x="1476" y="1956"/>
                    <a:pt x="1476" y="1956"/>
                    <a:pt x="1476" y="1957"/>
                  </a:cubicBezTo>
                  <a:cubicBezTo>
                    <a:pt x="1477" y="1957"/>
                    <a:pt x="1477" y="1958"/>
                    <a:pt x="1477" y="1958"/>
                  </a:cubicBezTo>
                  <a:cubicBezTo>
                    <a:pt x="1477" y="1959"/>
                    <a:pt x="1477" y="1959"/>
                    <a:pt x="1477" y="1960"/>
                  </a:cubicBezTo>
                  <a:cubicBezTo>
                    <a:pt x="1477" y="1960"/>
                    <a:pt x="1477" y="1960"/>
                    <a:pt x="1477" y="1960"/>
                  </a:cubicBezTo>
                  <a:cubicBezTo>
                    <a:pt x="1477" y="1960"/>
                    <a:pt x="1476" y="1961"/>
                    <a:pt x="1476" y="1961"/>
                  </a:cubicBezTo>
                  <a:cubicBezTo>
                    <a:pt x="1476" y="1962"/>
                    <a:pt x="1476" y="1962"/>
                    <a:pt x="1475" y="1963"/>
                  </a:cubicBezTo>
                  <a:cubicBezTo>
                    <a:pt x="1475" y="1963"/>
                    <a:pt x="1475" y="1963"/>
                    <a:pt x="1475" y="1963"/>
                  </a:cubicBezTo>
                  <a:cubicBezTo>
                    <a:pt x="1475" y="1964"/>
                    <a:pt x="1474" y="1965"/>
                    <a:pt x="1474" y="1965"/>
                  </a:cubicBezTo>
                  <a:cubicBezTo>
                    <a:pt x="1473" y="1965"/>
                    <a:pt x="1473" y="1965"/>
                    <a:pt x="1473" y="1966"/>
                  </a:cubicBezTo>
                  <a:cubicBezTo>
                    <a:pt x="1473" y="1966"/>
                    <a:pt x="1473" y="1966"/>
                    <a:pt x="1472" y="1966"/>
                  </a:cubicBezTo>
                  <a:cubicBezTo>
                    <a:pt x="1472" y="1966"/>
                    <a:pt x="1472" y="1967"/>
                    <a:pt x="1471" y="1967"/>
                  </a:cubicBezTo>
                  <a:cubicBezTo>
                    <a:pt x="1470" y="1968"/>
                    <a:pt x="1468" y="1969"/>
                    <a:pt x="1466" y="1969"/>
                  </a:cubicBezTo>
                  <a:cubicBezTo>
                    <a:pt x="1465" y="1969"/>
                    <a:pt x="1465" y="1969"/>
                    <a:pt x="1464" y="1970"/>
                  </a:cubicBezTo>
                  <a:cubicBezTo>
                    <a:pt x="1463" y="1970"/>
                    <a:pt x="1462" y="1970"/>
                    <a:pt x="1462" y="1970"/>
                  </a:cubicBezTo>
                  <a:cubicBezTo>
                    <a:pt x="1461" y="1970"/>
                    <a:pt x="1461" y="1970"/>
                    <a:pt x="1461" y="1970"/>
                  </a:cubicBezTo>
                  <a:cubicBezTo>
                    <a:pt x="1460" y="1970"/>
                    <a:pt x="1460" y="1970"/>
                    <a:pt x="1460" y="1970"/>
                  </a:cubicBezTo>
                  <a:cubicBezTo>
                    <a:pt x="1441" y="1972"/>
                    <a:pt x="1422" y="1971"/>
                    <a:pt x="1403" y="1971"/>
                  </a:cubicBezTo>
                  <a:cubicBezTo>
                    <a:pt x="1401" y="1971"/>
                    <a:pt x="1399" y="1971"/>
                    <a:pt x="1397" y="1970"/>
                  </a:cubicBezTo>
                  <a:cubicBezTo>
                    <a:pt x="1397" y="1970"/>
                    <a:pt x="1397" y="1970"/>
                    <a:pt x="1397" y="1970"/>
                  </a:cubicBezTo>
                  <a:cubicBezTo>
                    <a:pt x="1390" y="1970"/>
                    <a:pt x="1383" y="1967"/>
                    <a:pt x="1377" y="1964"/>
                  </a:cubicBezTo>
                  <a:cubicBezTo>
                    <a:pt x="1376" y="1963"/>
                    <a:pt x="1374" y="1962"/>
                    <a:pt x="1373" y="1961"/>
                  </a:cubicBezTo>
                  <a:close/>
                  <a:moveTo>
                    <a:pt x="1527" y="2063"/>
                  </a:moveTo>
                  <a:cubicBezTo>
                    <a:pt x="1527" y="2063"/>
                    <a:pt x="1527" y="2064"/>
                    <a:pt x="1527" y="2064"/>
                  </a:cubicBezTo>
                  <a:cubicBezTo>
                    <a:pt x="1527" y="2065"/>
                    <a:pt x="1526" y="2065"/>
                    <a:pt x="1526" y="2065"/>
                  </a:cubicBezTo>
                  <a:cubicBezTo>
                    <a:pt x="1526" y="2066"/>
                    <a:pt x="1526" y="2066"/>
                    <a:pt x="1525" y="2067"/>
                  </a:cubicBezTo>
                  <a:cubicBezTo>
                    <a:pt x="1525" y="2067"/>
                    <a:pt x="1525" y="2068"/>
                    <a:pt x="1525" y="2068"/>
                  </a:cubicBezTo>
                  <a:cubicBezTo>
                    <a:pt x="1525" y="2068"/>
                    <a:pt x="1524" y="2068"/>
                    <a:pt x="1524" y="2069"/>
                  </a:cubicBezTo>
                  <a:cubicBezTo>
                    <a:pt x="1524" y="2069"/>
                    <a:pt x="1524" y="2069"/>
                    <a:pt x="1524" y="2069"/>
                  </a:cubicBezTo>
                  <a:cubicBezTo>
                    <a:pt x="1524" y="2069"/>
                    <a:pt x="1523" y="2070"/>
                    <a:pt x="1523" y="2070"/>
                  </a:cubicBezTo>
                  <a:cubicBezTo>
                    <a:pt x="1520" y="2073"/>
                    <a:pt x="1515" y="2074"/>
                    <a:pt x="1511" y="2075"/>
                  </a:cubicBezTo>
                  <a:cubicBezTo>
                    <a:pt x="1510" y="2075"/>
                    <a:pt x="1510" y="2075"/>
                    <a:pt x="1510" y="2075"/>
                  </a:cubicBezTo>
                  <a:cubicBezTo>
                    <a:pt x="1508" y="2075"/>
                    <a:pt x="1506" y="2076"/>
                    <a:pt x="1504" y="2076"/>
                  </a:cubicBezTo>
                  <a:cubicBezTo>
                    <a:pt x="1504" y="2076"/>
                    <a:pt x="1504" y="2076"/>
                    <a:pt x="1504" y="2076"/>
                  </a:cubicBezTo>
                  <a:cubicBezTo>
                    <a:pt x="1503" y="2076"/>
                    <a:pt x="1503" y="2076"/>
                    <a:pt x="1503" y="2076"/>
                  </a:cubicBezTo>
                  <a:cubicBezTo>
                    <a:pt x="1501" y="2076"/>
                    <a:pt x="1499" y="2076"/>
                    <a:pt x="1497" y="2076"/>
                  </a:cubicBezTo>
                  <a:cubicBezTo>
                    <a:pt x="1446" y="2076"/>
                    <a:pt x="1446" y="2076"/>
                    <a:pt x="1446" y="2076"/>
                  </a:cubicBezTo>
                  <a:cubicBezTo>
                    <a:pt x="1444" y="2076"/>
                    <a:pt x="1441" y="2076"/>
                    <a:pt x="1439" y="2075"/>
                  </a:cubicBezTo>
                  <a:cubicBezTo>
                    <a:pt x="1439" y="2075"/>
                    <a:pt x="1438" y="2075"/>
                    <a:pt x="1438" y="2075"/>
                  </a:cubicBezTo>
                  <a:cubicBezTo>
                    <a:pt x="1427" y="2074"/>
                    <a:pt x="1414" y="2069"/>
                    <a:pt x="1408" y="2059"/>
                  </a:cubicBezTo>
                  <a:cubicBezTo>
                    <a:pt x="1407" y="2058"/>
                    <a:pt x="1407" y="2056"/>
                    <a:pt x="1406" y="2055"/>
                  </a:cubicBezTo>
                  <a:cubicBezTo>
                    <a:pt x="1406" y="2055"/>
                    <a:pt x="1406" y="2055"/>
                    <a:pt x="1406" y="2055"/>
                  </a:cubicBezTo>
                  <a:cubicBezTo>
                    <a:pt x="1406" y="2055"/>
                    <a:pt x="1406" y="2055"/>
                    <a:pt x="1406" y="2055"/>
                  </a:cubicBezTo>
                  <a:cubicBezTo>
                    <a:pt x="1403" y="2047"/>
                    <a:pt x="1400" y="2040"/>
                    <a:pt x="1398" y="2032"/>
                  </a:cubicBezTo>
                  <a:cubicBezTo>
                    <a:pt x="1396" y="2029"/>
                    <a:pt x="1394" y="2024"/>
                    <a:pt x="1393" y="2019"/>
                  </a:cubicBezTo>
                  <a:cubicBezTo>
                    <a:pt x="1393" y="2019"/>
                    <a:pt x="1393" y="2019"/>
                    <a:pt x="1393" y="2019"/>
                  </a:cubicBezTo>
                  <a:cubicBezTo>
                    <a:pt x="1393" y="2019"/>
                    <a:pt x="1393" y="2019"/>
                    <a:pt x="1393" y="2019"/>
                  </a:cubicBezTo>
                  <a:cubicBezTo>
                    <a:pt x="1392" y="2018"/>
                    <a:pt x="1392" y="2018"/>
                    <a:pt x="1392" y="2017"/>
                  </a:cubicBezTo>
                  <a:cubicBezTo>
                    <a:pt x="1392" y="2015"/>
                    <a:pt x="1392" y="2013"/>
                    <a:pt x="1392" y="2012"/>
                  </a:cubicBezTo>
                  <a:cubicBezTo>
                    <a:pt x="1393" y="2011"/>
                    <a:pt x="1393" y="2010"/>
                    <a:pt x="1394" y="2009"/>
                  </a:cubicBezTo>
                  <a:cubicBezTo>
                    <a:pt x="1394" y="2009"/>
                    <a:pt x="1394" y="2009"/>
                    <a:pt x="1394" y="2009"/>
                  </a:cubicBezTo>
                  <a:cubicBezTo>
                    <a:pt x="1397" y="2004"/>
                    <a:pt x="1403" y="2002"/>
                    <a:pt x="1409" y="2001"/>
                  </a:cubicBezTo>
                  <a:cubicBezTo>
                    <a:pt x="1409" y="2001"/>
                    <a:pt x="1409" y="2001"/>
                    <a:pt x="1410" y="2001"/>
                  </a:cubicBezTo>
                  <a:cubicBezTo>
                    <a:pt x="1411" y="2001"/>
                    <a:pt x="1413" y="2001"/>
                    <a:pt x="1414" y="2000"/>
                  </a:cubicBezTo>
                  <a:cubicBezTo>
                    <a:pt x="1414" y="2000"/>
                    <a:pt x="1415" y="2000"/>
                    <a:pt x="1415" y="2000"/>
                  </a:cubicBezTo>
                  <a:cubicBezTo>
                    <a:pt x="1418" y="2000"/>
                    <a:pt x="1418" y="2000"/>
                    <a:pt x="1418" y="2000"/>
                  </a:cubicBezTo>
                  <a:cubicBezTo>
                    <a:pt x="1419" y="2000"/>
                    <a:pt x="1420" y="2000"/>
                    <a:pt x="1421" y="2000"/>
                  </a:cubicBezTo>
                  <a:cubicBezTo>
                    <a:pt x="1437" y="2000"/>
                    <a:pt x="1453" y="2000"/>
                    <a:pt x="1469" y="2000"/>
                  </a:cubicBezTo>
                  <a:cubicBezTo>
                    <a:pt x="1469" y="2000"/>
                    <a:pt x="1469" y="2000"/>
                    <a:pt x="1469" y="2000"/>
                  </a:cubicBezTo>
                  <a:cubicBezTo>
                    <a:pt x="1469" y="2000"/>
                    <a:pt x="1469" y="2000"/>
                    <a:pt x="1469" y="2000"/>
                  </a:cubicBezTo>
                  <a:cubicBezTo>
                    <a:pt x="1471" y="2000"/>
                    <a:pt x="1473" y="2000"/>
                    <a:pt x="1475" y="2001"/>
                  </a:cubicBezTo>
                  <a:cubicBezTo>
                    <a:pt x="1475" y="2001"/>
                    <a:pt x="1476" y="2001"/>
                    <a:pt x="1476" y="2001"/>
                  </a:cubicBezTo>
                  <a:cubicBezTo>
                    <a:pt x="1487" y="2002"/>
                    <a:pt x="1499" y="2006"/>
                    <a:pt x="1505" y="2015"/>
                  </a:cubicBezTo>
                  <a:cubicBezTo>
                    <a:pt x="1506" y="2016"/>
                    <a:pt x="1507" y="2017"/>
                    <a:pt x="1508" y="2019"/>
                  </a:cubicBezTo>
                  <a:cubicBezTo>
                    <a:pt x="1509" y="2022"/>
                    <a:pt x="1509" y="2022"/>
                    <a:pt x="1509" y="2022"/>
                  </a:cubicBezTo>
                  <a:cubicBezTo>
                    <a:pt x="1512" y="2028"/>
                    <a:pt x="1516" y="2035"/>
                    <a:pt x="1519" y="2041"/>
                  </a:cubicBezTo>
                  <a:cubicBezTo>
                    <a:pt x="1521" y="2045"/>
                    <a:pt x="1524" y="2051"/>
                    <a:pt x="1526" y="2056"/>
                  </a:cubicBezTo>
                  <a:cubicBezTo>
                    <a:pt x="1527" y="2058"/>
                    <a:pt x="1527" y="2061"/>
                    <a:pt x="1527" y="2063"/>
                  </a:cubicBezTo>
                  <a:close/>
                  <a:moveTo>
                    <a:pt x="1640" y="2000"/>
                  </a:moveTo>
                  <a:cubicBezTo>
                    <a:pt x="1642" y="2000"/>
                    <a:pt x="1643" y="2000"/>
                    <a:pt x="1645" y="2000"/>
                  </a:cubicBezTo>
                  <a:cubicBezTo>
                    <a:pt x="1645" y="2000"/>
                    <a:pt x="1645" y="2000"/>
                    <a:pt x="1646" y="2000"/>
                  </a:cubicBezTo>
                  <a:cubicBezTo>
                    <a:pt x="1657" y="2002"/>
                    <a:pt x="1669" y="2006"/>
                    <a:pt x="1677" y="2014"/>
                  </a:cubicBezTo>
                  <a:cubicBezTo>
                    <a:pt x="1678" y="2014"/>
                    <a:pt x="1678" y="2015"/>
                    <a:pt x="1678" y="2015"/>
                  </a:cubicBezTo>
                  <a:cubicBezTo>
                    <a:pt x="1679" y="2016"/>
                    <a:pt x="1679" y="2016"/>
                    <a:pt x="1680" y="2017"/>
                  </a:cubicBezTo>
                  <a:cubicBezTo>
                    <a:pt x="1680" y="2017"/>
                    <a:pt x="1680" y="2017"/>
                    <a:pt x="1680" y="2018"/>
                  </a:cubicBezTo>
                  <a:cubicBezTo>
                    <a:pt x="1681" y="2018"/>
                    <a:pt x="1681" y="2018"/>
                    <a:pt x="1681" y="2018"/>
                  </a:cubicBezTo>
                  <a:cubicBezTo>
                    <a:pt x="1682" y="2019"/>
                    <a:pt x="1682" y="2019"/>
                    <a:pt x="1682" y="2019"/>
                  </a:cubicBezTo>
                  <a:cubicBezTo>
                    <a:pt x="1685" y="2024"/>
                    <a:pt x="1688" y="2029"/>
                    <a:pt x="1692" y="2034"/>
                  </a:cubicBezTo>
                  <a:cubicBezTo>
                    <a:pt x="1692" y="2034"/>
                    <a:pt x="1692" y="2034"/>
                    <a:pt x="1692" y="2034"/>
                  </a:cubicBezTo>
                  <a:cubicBezTo>
                    <a:pt x="1697" y="2041"/>
                    <a:pt x="1703" y="2049"/>
                    <a:pt x="1707" y="2056"/>
                  </a:cubicBezTo>
                  <a:cubicBezTo>
                    <a:pt x="1707" y="2057"/>
                    <a:pt x="1707" y="2057"/>
                    <a:pt x="1708" y="2058"/>
                  </a:cubicBezTo>
                  <a:cubicBezTo>
                    <a:pt x="1708" y="2058"/>
                    <a:pt x="1708" y="2058"/>
                    <a:pt x="1708" y="2058"/>
                  </a:cubicBezTo>
                  <a:cubicBezTo>
                    <a:pt x="1709" y="2063"/>
                    <a:pt x="1709" y="2066"/>
                    <a:pt x="1707" y="2068"/>
                  </a:cubicBezTo>
                  <a:cubicBezTo>
                    <a:pt x="1706" y="2069"/>
                    <a:pt x="1706" y="2069"/>
                    <a:pt x="1706" y="2069"/>
                  </a:cubicBezTo>
                  <a:cubicBezTo>
                    <a:pt x="1705" y="2071"/>
                    <a:pt x="1702" y="2072"/>
                    <a:pt x="1699" y="2073"/>
                  </a:cubicBezTo>
                  <a:cubicBezTo>
                    <a:pt x="1696" y="2074"/>
                    <a:pt x="1692" y="2075"/>
                    <a:pt x="1688" y="2075"/>
                  </a:cubicBezTo>
                  <a:cubicBezTo>
                    <a:pt x="1684" y="2075"/>
                    <a:pt x="1684" y="2075"/>
                    <a:pt x="1684" y="2075"/>
                  </a:cubicBezTo>
                  <a:cubicBezTo>
                    <a:pt x="1684" y="2075"/>
                    <a:pt x="1684" y="2075"/>
                    <a:pt x="1684" y="2075"/>
                  </a:cubicBezTo>
                  <a:cubicBezTo>
                    <a:pt x="1666" y="2075"/>
                    <a:pt x="1648" y="2075"/>
                    <a:pt x="1629" y="2075"/>
                  </a:cubicBezTo>
                  <a:cubicBezTo>
                    <a:pt x="1627" y="2075"/>
                    <a:pt x="1625" y="2075"/>
                    <a:pt x="1623" y="2075"/>
                  </a:cubicBezTo>
                  <a:cubicBezTo>
                    <a:pt x="1623" y="2075"/>
                    <a:pt x="1623" y="2075"/>
                    <a:pt x="1623" y="2075"/>
                  </a:cubicBezTo>
                  <a:cubicBezTo>
                    <a:pt x="1610" y="2073"/>
                    <a:pt x="1597" y="2068"/>
                    <a:pt x="1589" y="2059"/>
                  </a:cubicBezTo>
                  <a:cubicBezTo>
                    <a:pt x="1588" y="2057"/>
                    <a:pt x="1587" y="2056"/>
                    <a:pt x="1586" y="2055"/>
                  </a:cubicBezTo>
                  <a:cubicBezTo>
                    <a:pt x="1586" y="2054"/>
                    <a:pt x="1586" y="2054"/>
                    <a:pt x="1586" y="2054"/>
                  </a:cubicBezTo>
                  <a:cubicBezTo>
                    <a:pt x="1586" y="2054"/>
                    <a:pt x="1586" y="2054"/>
                    <a:pt x="1586" y="2054"/>
                  </a:cubicBezTo>
                  <a:cubicBezTo>
                    <a:pt x="1582" y="2047"/>
                    <a:pt x="1578" y="2041"/>
                    <a:pt x="1574" y="2034"/>
                  </a:cubicBezTo>
                  <a:cubicBezTo>
                    <a:pt x="1571" y="2029"/>
                    <a:pt x="1566" y="2021"/>
                    <a:pt x="1564" y="2015"/>
                  </a:cubicBezTo>
                  <a:cubicBezTo>
                    <a:pt x="1564" y="2015"/>
                    <a:pt x="1564" y="2015"/>
                    <a:pt x="1564" y="2014"/>
                  </a:cubicBezTo>
                  <a:cubicBezTo>
                    <a:pt x="1564" y="2014"/>
                    <a:pt x="1564" y="2013"/>
                    <a:pt x="1564" y="2013"/>
                  </a:cubicBezTo>
                  <a:cubicBezTo>
                    <a:pt x="1564" y="2006"/>
                    <a:pt x="1568" y="2003"/>
                    <a:pt x="1574" y="2002"/>
                  </a:cubicBezTo>
                  <a:cubicBezTo>
                    <a:pt x="1574" y="2001"/>
                    <a:pt x="1574" y="2001"/>
                    <a:pt x="1574" y="2001"/>
                  </a:cubicBezTo>
                  <a:cubicBezTo>
                    <a:pt x="1574" y="2001"/>
                    <a:pt x="1575" y="2001"/>
                    <a:pt x="1575" y="2001"/>
                  </a:cubicBezTo>
                  <a:cubicBezTo>
                    <a:pt x="1575" y="2001"/>
                    <a:pt x="1576" y="2001"/>
                    <a:pt x="1576" y="2001"/>
                  </a:cubicBezTo>
                  <a:cubicBezTo>
                    <a:pt x="1579" y="2000"/>
                    <a:pt x="1581" y="2000"/>
                    <a:pt x="1585" y="2000"/>
                  </a:cubicBezTo>
                  <a:cubicBezTo>
                    <a:pt x="1621" y="2000"/>
                    <a:pt x="1621" y="2000"/>
                    <a:pt x="1621" y="2000"/>
                  </a:cubicBezTo>
                  <a:cubicBezTo>
                    <a:pt x="1627" y="2000"/>
                    <a:pt x="1633" y="2000"/>
                    <a:pt x="1639" y="2000"/>
                  </a:cubicBezTo>
                  <a:cubicBezTo>
                    <a:pt x="1639" y="2000"/>
                    <a:pt x="1639" y="2000"/>
                    <a:pt x="1639" y="2000"/>
                  </a:cubicBezTo>
                  <a:cubicBezTo>
                    <a:pt x="1639" y="2000"/>
                    <a:pt x="1640" y="2000"/>
                    <a:pt x="1640" y="2000"/>
                  </a:cubicBezTo>
                  <a:close/>
                  <a:moveTo>
                    <a:pt x="1617" y="1924"/>
                  </a:moveTo>
                  <a:cubicBezTo>
                    <a:pt x="1621" y="1930"/>
                    <a:pt x="1625" y="1937"/>
                    <a:pt x="1629" y="1943"/>
                  </a:cubicBezTo>
                  <a:cubicBezTo>
                    <a:pt x="1631" y="1946"/>
                    <a:pt x="1635" y="1950"/>
                    <a:pt x="1637" y="1955"/>
                  </a:cubicBezTo>
                  <a:cubicBezTo>
                    <a:pt x="1638" y="1956"/>
                    <a:pt x="1639" y="1958"/>
                    <a:pt x="1639" y="1960"/>
                  </a:cubicBezTo>
                  <a:cubicBezTo>
                    <a:pt x="1639" y="1961"/>
                    <a:pt x="1638" y="1962"/>
                    <a:pt x="1638" y="1963"/>
                  </a:cubicBezTo>
                  <a:cubicBezTo>
                    <a:pt x="1637" y="1964"/>
                    <a:pt x="1637" y="1964"/>
                    <a:pt x="1636" y="1965"/>
                  </a:cubicBezTo>
                  <a:cubicBezTo>
                    <a:pt x="1636" y="1965"/>
                    <a:pt x="1636" y="1965"/>
                    <a:pt x="1636" y="1965"/>
                  </a:cubicBezTo>
                  <a:cubicBezTo>
                    <a:pt x="1636" y="1965"/>
                    <a:pt x="1636" y="1965"/>
                    <a:pt x="1636" y="1965"/>
                  </a:cubicBezTo>
                  <a:cubicBezTo>
                    <a:pt x="1636" y="1966"/>
                    <a:pt x="1635" y="1966"/>
                    <a:pt x="1635" y="1966"/>
                  </a:cubicBezTo>
                  <a:cubicBezTo>
                    <a:pt x="1635" y="1966"/>
                    <a:pt x="1634" y="1967"/>
                    <a:pt x="1634" y="1967"/>
                  </a:cubicBezTo>
                  <a:cubicBezTo>
                    <a:pt x="1634" y="1967"/>
                    <a:pt x="1633" y="1967"/>
                    <a:pt x="1632" y="1968"/>
                  </a:cubicBezTo>
                  <a:cubicBezTo>
                    <a:pt x="1632" y="1968"/>
                    <a:pt x="1631" y="1968"/>
                    <a:pt x="1630" y="1969"/>
                  </a:cubicBezTo>
                  <a:cubicBezTo>
                    <a:pt x="1630" y="1969"/>
                    <a:pt x="1630" y="1969"/>
                    <a:pt x="1630" y="1969"/>
                  </a:cubicBezTo>
                  <a:cubicBezTo>
                    <a:pt x="1630" y="1969"/>
                    <a:pt x="1630" y="1969"/>
                    <a:pt x="1629" y="1969"/>
                  </a:cubicBezTo>
                  <a:cubicBezTo>
                    <a:pt x="1620" y="1972"/>
                    <a:pt x="1607" y="1970"/>
                    <a:pt x="1598" y="1970"/>
                  </a:cubicBezTo>
                  <a:cubicBezTo>
                    <a:pt x="1588" y="1970"/>
                    <a:pt x="1578" y="1970"/>
                    <a:pt x="1567" y="1970"/>
                  </a:cubicBezTo>
                  <a:cubicBezTo>
                    <a:pt x="1558" y="1970"/>
                    <a:pt x="1547" y="1968"/>
                    <a:pt x="1539" y="1962"/>
                  </a:cubicBezTo>
                  <a:cubicBezTo>
                    <a:pt x="1538" y="1962"/>
                    <a:pt x="1536" y="1961"/>
                    <a:pt x="1535" y="1960"/>
                  </a:cubicBezTo>
                  <a:cubicBezTo>
                    <a:pt x="1533" y="1958"/>
                    <a:pt x="1531" y="1956"/>
                    <a:pt x="1530" y="1954"/>
                  </a:cubicBezTo>
                  <a:cubicBezTo>
                    <a:pt x="1529" y="1952"/>
                    <a:pt x="1529" y="1952"/>
                    <a:pt x="1529" y="1952"/>
                  </a:cubicBezTo>
                  <a:cubicBezTo>
                    <a:pt x="1529" y="1952"/>
                    <a:pt x="1529" y="1952"/>
                    <a:pt x="1529" y="1952"/>
                  </a:cubicBezTo>
                  <a:cubicBezTo>
                    <a:pt x="1524" y="1944"/>
                    <a:pt x="1520" y="1936"/>
                    <a:pt x="1515" y="1928"/>
                  </a:cubicBezTo>
                  <a:cubicBezTo>
                    <a:pt x="1513" y="1925"/>
                    <a:pt x="1513" y="1925"/>
                    <a:pt x="1513" y="1925"/>
                  </a:cubicBezTo>
                  <a:cubicBezTo>
                    <a:pt x="1512" y="1923"/>
                    <a:pt x="1512" y="1921"/>
                    <a:pt x="1512" y="1919"/>
                  </a:cubicBezTo>
                  <a:cubicBezTo>
                    <a:pt x="1512" y="1917"/>
                    <a:pt x="1513" y="1915"/>
                    <a:pt x="1515" y="1914"/>
                  </a:cubicBezTo>
                  <a:cubicBezTo>
                    <a:pt x="1517" y="1913"/>
                    <a:pt x="1519" y="1912"/>
                    <a:pt x="1522" y="1911"/>
                  </a:cubicBezTo>
                  <a:cubicBezTo>
                    <a:pt x="1524" y="1910"/>
                    <a:pt x="1528" y="1910"/>
                    <a:pt x="1531" y="1910"/>
                  </a:cubicBezTo>
                  <a:cubicBezTo>
                    <a:pt x="1532" y="1910"/>
                    <a:pt x="1532" y="1910"/>
                    <a:pt x="1532" y="1910"/>
                  </a:cubicBezTo>
                  <a:cubicBezTo>
                    <a:pt x="1540" y="1909"/>
                    <a:pt x="1548" y="1910"/>
                    <a:pt x="1553" y="1910"/>
                  </a:cubicBezTo>
                  <a:cubicBezTo>
                    <a:pt x="1573" y="1910"/>
                    <a:pt x="1604" y="1906"/>
                    <a:pt x="1617" y="1924"/>
                  </a:cubicBezTo>
                  <a:close/>
                  <a:moveTo>
                    <a:pt x="366" y="1441"/>
                  </a:moveTo>
                  <a:cubicBezTo>
                    <a:pt x="372" y="1443"/>
                    <a:pt x="377" y="1446"/>
                    <a:pt x="382" y="1448"/>
                  </a:cubicBezTo>
                  <a:cubicBezTo>
                    <a:pt x="392" y="1453"/>
                    <a:pt x="403" y="1458"/>
                    <a:pt x="413" y="1462"/>
                  </a:cubicBezTo>
                  <a:cubicBezTo>
                    <a:pt x="418" y="1464"/>
                    <a:pt x="422" y="1466"/>
                    <a:pt x="426" y="1468"/>
                  </a:cubicBezTo>
                  <a:cubicBezTo>
                    <a:pt x="430" y="1469"/>
                    <a:pt x="433" y="1470"/>
                    <a:pt x="437" y="1472"/>
                  </a:cubicBezTo>
                  <a:cubicBezTo>
                    <a:pt x="458" y="1479"/>
                    <a:pt x="479" y="1486"/>
                    <a:pt x="502" y="1492"/>
                  </a:cubicBezTo>
                  <a:cubicBezTo>
                    <a:pt x="527" y="1499"/>
                    <a:pt x="552" y="1505"/>
                    <a:pt x="578" y="1510"/>
                  </a:cubicBezTo>
                  <a:cubicBezTo>
                    <a:pt x="683" y="1532"/>
                    <a:pt x="786" y="1541"/>
                    <a:pt x="819" y="1542"/>
                  </a:cubicBezTo>
                  <a:cubicBezTo>
                    <a:pt x="819" y="1610"/>
                    <a:pt x="819" y="1610"/>
                    <a:pt x="819" y="1610"/>
                  </a:cubicBezTo>
                  <a:cubicBezTo>
                    <a:pt x="857" y="1570"/>
                    <a:pt x="857" y="1570"/>
                    <a:pt x="857" y="1570"/>
                  </a:cubicBezTo>
                  <a:cubicBezTo>
                    <a:pt x="906" y="1518"/>
                    <a:pt x="906" y="1518"/>
                    <a:pt x="906" y="1518"/>
                  </a:cubicBezTo>
                  <a:cubicBezTo>
                    <a:pt x="1019" y="1399"/>
                    <a:pt x="1019" y="1399"/>
                    <a:pt x="1019" y="1399"/>
                  </a:cubicBezTo>
                  <a:cubicBezTo>
                    <a:pt x="933" y="1308"/>
                    <a:pt x="933" y="1308"/>
                    <a:pt x="933" y="1308"/>
                  </a:cubicBezTo>
                  <a:cubicBezTo>
                    <a:pt x="819" y="1188"/>
                    <a:pt x="819" y="1188"/>
                    <a:pt x="819" y="1188"/>
                  </a:cubicBezTo>
                  <a:cubicBezTo>
                    <a:pt x="819" y="1271"/>
                    <a:pt x="819" y="1271"/>
                    <a:pt x="819" y="1271"/>
                  </a:cubicBezTo>
                  <a:cubicBezTo>
                    <a:pt x="740" y="1279"/>
                    <a:pt x="653" y="1266"/>
                    <a:pt x="578" y="1249"/>
                  </a:cubicBezTo>
                  <a:cubicBezTo>
                    <a:pt x="550" y="1242"/>
                    <a:pt x="525" y="1235"/>
                    <a:pt x="502" y="1229"/>
                  </a:cubicBezTo>
                  <a:cubicBezTo>
                    <a:pt x="471" y="1219"/>
                    <a:pt x="445" y="1211"/>
                    <a:pt x="426" y="1204"/>
                  </a:cubicBezTo>
                  <a:cubicBezTo>
                    <a:pt x="422" y="1202"/>
                    <a:pt x="418" y="1201"/>
                    <a:pt x="415" y="1199"/>
                  </a:cubicBezTo>
                  <a:cubicBezTo>
                    <a:pt x="414" y="1199"/>
                    <a:pt x="414" y="1199"/>
                    <a:pt x="413" y="1199"/>
                  </a:cubicBezTo>
                  <a:cubicBezTo>
                    <a:pt x="413" y="1199"/>
                    <a:pt x="413" y="1199"/>
                    <a:pt x="413" y="1199"/>
                  </a:cubicBezTo>
                  <a:cubicBezTo>
                    <a:pt x="354" y="1175"/>
                    <a:pt x="300" y="1147"/>
                    <a:pt x="253" y="1115"/>
                  </a:cubicBezTo>
                  <a:cubicBezTo>
                    <a:pt x="189" y="1073"/>
                    <a:pt x="142" y="1028"/>
                    <a:pt x="110" y="981"/>
                  </a:cubicBezTo>
                  <a:cubicBezTo>
                    <a:pt x="94" y="963"/>
                    <a:pt x="80" y="944"/>
                    <a:pt x="68" y="925"/>
                  </a:cubicBezTo>
                  <a:cubicBezTo>
                    <a:pt x="33" y="870"/>
                    <a:pt x="13" y="811"/>
                    <a:pt x="11" y="751"/>
                  </a:cubicBezTo>
                  <a:cubicBezTo>
                    <a:pt x="7" y="768"/>
                    <a:pt x="4" y="785"/>
                    <a:pt x="3" y="802"/>
                  </a:cubicBezTo>
                  <a:cubicBezTo>
                    <a:pt x="0" y="834"/>
                    <a:pt x="4" y="864"/>
                    <a:pt x="7" y="893"/>
                  </a:cubicBezTo>
                  <a:cubicBezTo>
                    <a:pt x="8" y="898"/>
                    <a:pt x="9" y="904"/>
                    <a:pt x="9" y="909"/>
                  </a:cubicBezTo>
                  <a:cubicBezTo>
                    <a:pt x="22" y="1021"/>
                    <a:pt x="22" y="1021"/>
                    <a:pt x="22" y="1021"/>
                  </a:cubicBezTo>
                  <a:cubicBezTo>
                    <a:pt x="23" y="1025"/>
                    <a:pt x="23" y="1029"/>
                    <a:pt x="24" y="1033"/>
                  </a:cubicBezTo>
                  <a:cubicBezTo>
                    <a:pt x="25" y="1048"/>
                    <a:pt x="27" y="1064"/>
                    <a:pt x="30" y="1080"/>
                  </a:cubicBezTo>
                  <a:cubicBezTo>
                    <a:pt x="34" y="1101"/>
                    <a:pt x="40" y="1121"/>
                    <a:pt x="47" y="1140"/>
                  </a:cubicBezTo>
                  <a:cubicBezTo>
                    <a:pt x="61" y="1175"/>
                    <a:pt x="80" y="1208"/>
                    <a:pt x="103" y="1239"/>
                  </a:cubicBezTo>
                  <a:cubicBezTo>
                    <a:pt x="146" y="1295"/>
                    <a:pt x="202" y="1344"/>
                    <a:pt x="275" y="1390"/>
                  </a:cubicBezTo>
                  <a:cubicBezTo>
                    <a:pt x="304" y="1409"/>
                    <a:pt x="335" y="1426"/>
                    <a:pt x="366" y="1441"/>
                  </a:cubicBezTo>
                  <a:close/>
                  <a:moveTo>
                    <a:pt x="64" y="773"/>
                  </a:moveTo>
                  <a:cubicBezTo>
                    <a:pt x="67" y="798"/>
                    <a:pt x="74" y="823"/>
                    <a:pt x="84" y="848"/>
                  </a:cubicBezTo>
                  <a:cubicBezTo>
                    <a:pt x="107" y="785"/>
                    <a:pt x="165" y="713"/>
                    <a:pt x="209" y="677"/>
                  </a:cubicBezTo>
                  <a:cubicBezTo>
                    <a:pt x="272" y="628"/>
                    <a:pt x="353" y="583"/>
                    <a:pt x="451" y="545"/>
                  </a:cubicBezTo>
                  <a:cubicBezTo>
                    <a:pt x="515" y="521"/>
                    <a:pt x="582" y="501"/>
                    <a:pt x="652" y="486"/>
                  </a:cubicBezTo>
                  <a:cubicBezTo>
                    <a:pt x="652" y="314"/>
                    <a:pt x="652" y="314"/>
                    <a:pt x="652" y="314"/>
                  </a:cubicBezTo>
                  <a:cubicBezTo>
                    <a:pt x="640" y="317"/>
                    <a:pt x="627" y="320"/>
                    <a:pt x="615" y="323"/>
                  </a:cubicBezTo>
                  <a:cubicBezTo>
                    <a:pt x="544" y="340"/>
                    <a:pt x="476" y="361"/>
                    <a:pt x="413" y="386"/>
                  </a:cubicBezTo>
                  <a:cubicBezTo>
                    <a:pt x="345" y="413"/>
                    <a:pt x="288" y="442"/>
                    <a:pt x="238" y="474"/>
                  </a:cubicBezTo>
                  <a:cubicBezTo>
                    <a:pt x="204" y="496"/>
                    <a:pt x="178" y="516"/>
                    <a:pt x="153" y="537"/>
                  </a:cubicBezTo>
                  <a:cubicBezTo>
                    <a:pt x="142" y="547"/>
                    <a:pt x="131" y="556"/>
                    <a:pt x="122" y="566"/>
                  </a:cubicBezTo>
                  <a:cubicBezTo>
                    <a:pt x="81" y="622"/>
                    <a:pt x="60" y="684"/>
                    <a:pt x="62" y="747"/>
                  </a:cubicBezTo>
                  <a:cubicBezTo>
                    <a:pt x="62" y="756"/>
                    <a:pt x="63" y="764"/>
                    <a:pt x="64" y="773"/>
                  </a:cubicBezTo>
                  <a:close/>
                  <a:moveTo>
                    <a:pt x="1928" y="693"/>
                  </a:moveTo>
                  <a:cubicBezTo>
                    <a:pt x="1966" y="727"/>
                    <a:pt x="2007" y="795"/>
                    <a:pt x="2021" y="856"/>
                  </a:cubicBezTo>
                  <a:cubicBezTo>
                    <a:pt x="2034" y="828"/>
                    <a:pt x="2042" y="798"/>
                    <a:pt x="2045" y="768"/>
                  </a:cubicBezTo>
                  <a:cubicBezTo>
                    <a:pt x="2046" y="761"/>
                    <a:pt x="2047" y="754"/>
                    <a:pt x="2047" y="747"/>
                  </a:cubicBezTo>
                  <a:cubicBezTo>
                    <a:pt x="2049" y="670"/>
                    <a:pt x="2018" y="595"/>
                    <a:pt x="1958" y="530"/>
                  </a:cubicBezTo>
                  <a:cubicBezTo>
                    <a:pt x="1924" y="501"/>
                    <a:pt x="1884" y="473"/>
                    <a:pt x="1839" y="447"/>
                  </a:cubicBezTo>
                  <a:cubicBezTo>
                    <a:pt x="1782" y="415"/>
                    <a:pt x="1718" y="387"/>
                    <a:pt x="1639" y="359"/>
                  </a:cubicBezTo>
                  <a:cubicBezTo>
                    <a:pt x="1584" y="340"/>
                    <a:pt x="1524" y="324"/>
                    <a:pt x="1457" y="310"/>
                  </a:cubicBezTo>
                  <a:cubicBezTo>
                    <a:pt x="1457" y="482"/>
                    <a:pt x="1457" y="482"/>
                    <a:pt x="1457" y="482"/>
                  </a:cubicBezTo>
                  <a:cubicBezTo>
                    <a:pt x="1542" y="500"/>
                    <a:pt x="1625" y="525"/>
                    <a:pt x="1700" y="556"/>
                  </a:cubicBezTo>
                  <a:cubicBezTo>
                    <a:pt x="1795" y="595"/>
                    <a:pt x="1871" y="642"/>
                    <a:pt x="1928" y="693"/>
                  </a:cubicBezTo>
                  <a:close/>
                  <a:moveTo>
                    <a:pt x="1054" y="814"/>
                  </a:moveTo>
                  <a:cubicBezTo>
                    <a:pt x="1186" y="814"/>
                    <a:pt x="1408" y="789"/>
                    <a:pt x="1408" y="696"/>
                  </a:cubicBezTo>
                  <a:cubicBezTo>
                    <a:pt x="1408" y="118"/>
                    <a:pt x="1408" y="118"/>
                    <a:pt x="1408" y="118"/>
                  </a:cubicBezTo>
                  <a:cubicBezTo>
                    <a:pt x="1408" y="25"/>
                    <a:pt x="1186" y="0"/>
                    <a:pt x="1054" y="0"/>
                  </a:cubicBezTo>
                  <a:cubicBezTo>
                    <a:pt x="923" y="0"/>
                    <a:pt x="701" y="25"/>
                    <a:pt x="701" y="118"/>
                  </a:cubicBezTo>
                  <a:cubicBezTo>
                    <a:pt x="701" y="696"/>
                    <a:pt x="701" y="696"/>
                    <a:pt x="701" y="696"/>
                  </a:cubicBezTo>
                  <a:cubicBezTo>
                    <a:pt x="701" y="789"/>
                    <a:pt x="923" y="814"/>
                    <a:pt x="1054" y="814"/>
                  </a:cubicBezTo>
                  <a:close/>
                  <a:moveTo>
                    <a:pt x="1054" y="35"/>
                  </a:moveTo>
                  <a:cubicBezTo>
                    <a:pt x="1219" y="35"/>
                    <a:pt x="1352" y="71"/>
                    <a:pt x="1352" y="116"/>
                  </a:cubicBezTo>
                  <a:cubicBezTo>
                    <a:pt x="1352" y="161"/>
                    <a:pt x="1219" y="197"/>
                    <a:pt x="1054" y="197"/>
                  </a:cubicBezTo>
                  <a:cubicBezTo>
                    <a:pt x="890" y="197"/>
                    <a:pt x="757" y="161"/>
                    <a:pt x="757" y="116"/>
                  </a:cubicBezTo>
                  <a:cubicBezTo>
                    <a:pt x="757" y="71"/>
                    <a:pt x="890" y="35"/>
                    <a:pt x="1054" y="35"/>
                  </a:cubicBezTo>
                  <a:close/>
                </a:path>
              </a:pathLst>
            </a:custGeom>
            <a:grpFill/>
            <a:ln w="10795" cap="flat" cmpd="sng" algn="ctr">
              <a:noFill/>
              <a:prstDash val="solid"/>
            </a:ln>
            <a:effectLst/>
          </p:spPr>
          <p:txBody>
            <a:bodyPr vert="horz" wrap="square" lIns="0" tIns="41148" rIns="82294" bIns="41148" numCol="1" anchor="ctr" anchorCtr="0" compatLnSpc="1">
              <a:prstTxWarp prst="textNoShape">
                <a:avLst/>
              </a:prstTxWarp>
            </a:bodyPr>
            <a:lstStyle/>
            <a:p>
              <a:pPr algn="ctr" defTabSz="914218">
                <a:defRPr/>
              </a:pPr>
              <a:endParaRPr lang="en-US" sz="1600" b="1" kern="0">
                <a:gradFill>
                  <a:gsLst>
                    <a:gs pos="0">
                      <a:srgbClr val="FFFFFF"/>
                    </a:gs>
                    <a:gs pos="100000">
                      <a:srgbClr val="FFFFFF"/>
                    </a:gs>
                  </a:gsLst>
                  <a:lin ang="5400000" scaled="0"/>
                </a:gradFill>
                <a:latin typeface="Segoe UI Light"/>
              </a:endParaRPr>
            </a:p>
          </p:txBody>
        </p:sp>
      </p:grpSp>
      <p:sp>
        <p:nvSpPr>
          <p:cNvPr id="53" name="Content Placeholder 4"/>
          <p:cNvSpPr txBox="1">
            <a:spLocks/>
          </p:cNvSpPr>
          <p:nvPr/>
        </p:nvSpPr>
        <p:spPr>
          <a:xfrm>
            <a:off x="6409344" y="2211378"/>
            <a:ext cx="4612204" cy="3650426"/>
          </a:xfrm>
          <a:prstGeom prst="rect">
            <a:avLst/>
          </a:prstGeom>
        </p:spPr>
        <p:txBody>
          <a:bodyPr vert="horz" lIns="93248" tIns="46625" rIns="93248" bIns="46625" rtlCol="0">
            <a:normAutofit/>
          </a:bodyPr>
          <a:lst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sz="1800">
              <a:solidFill>
                <a:srgbClr val="FFFFFF"/>
              </a:solidFill>
            </a:endParaRPr>
          </a:p>
        </p:txBody>
      </p:sp>
      <p:sp>
        <p:nvSpPr>
          <p:cNvPr id="37" name="Freeform 5"/>
          <p:cNvSpPr>
            <a:spLocks noEditPoints="1"/>
          </p:cNvSpPr>
          <p:nvPr/>
        </p:nvSpPr>
        <p:spPr bwMode="black">
          <a:xfrm>
            <a:off x="733458" y="1929807"/>
            <a:ext cx="773039" cy="1190345"/>
          </a:xfrm>
          <a:custGeom>
            <a:avLst/>
            <a:gdLst>
              <a:gd name="T0" fmla="*/ 89 w 226"/>
              <a:gd name="T1" fmla="*/ 124 h 348"/>
              <a:gd name="T2" fmla="*/ 118 w 226"/>
              <a:gd name="T3" fmla="*/ 113 h 348"/>
              <a:gd name="T4" fmla="*/ 150 w 226"/>
              <a:gd name="T5" fmla="*/ 124 h 348"/>
              <a:gd name="T6" fmla="*/ 150 w 226"/>
              <a:gd name="T7" fmla="*/ 145 h 348"/>
              <a:gd name="T8" fmla="*/ 226 w 226"/>
              <a:gd name="T9" fmla="*/ 348 h 348"/>
              <a:gd name="T10" fmla="*/ 89 w 226"/>
              <a:gd name="T11" fmla="*/ 0 h 348"/>
              <a:gd name="T12" fmla="*/ 118 w 226"/>
              <a:gd name="T13" fmla="*/ 100 h 348"/>
              <a:gd name="T14" fmla="*/ 150 w 226"/>
              <a:gd name="T15" fmla="*/ 68 h 348"/>
              <a:gd name="T16" fmla="*/ 150 w 226"/>
              <a:gd name="T17" fmla="*/ 55 h 348"/>
              <a:gd name="T18" fmla="*/ 118 w 226"/>
              <a:gd name="T19" fmla="*/ 23 h 348"/>
              <a:gd name="T20" fmla="*/ 150 w 226"/>
              <a:gd name="T21" fmla="*/ 55 h 348"/>
              <a:gd name="T22" fmla="*/ 166 w 226"/>
              <a:gd name="T23" fmla="*/ 280 h 348"/>
              <a:gd name="T24" fmla="*/ 197 w 226"/>
              <a:gd name="T25" fmla="*/ 249 h 348"/>
              <a:gd name="T26" fmla="*/ 197 w 226"/>
              <a:gd name="T27" fmla="*/ 235 h 348"/>
              <a:gd name="T28" fmla="*/ 166 w 226"/>
              <a:gd name="T29" fmla="*/ 204 h 348"/>
              <a:gd name="T30" fmla="*/ 197 w 226"/>
              <a:gd name="T31" fmla="*/ 235 h 348"/>
              <a:gd name="T32" fmla="*/ 166 w 226"/>
              <a:gd name="T33" fmla="*/ 190 h 348"/>
              <a:gd name="T34" fmla="*/ 197 w 226"/>
              <a:gd name="T35" fmla="*/ 158 h 348"/>
              <a:gd name="T36" fmla="*/ 197 w 226"/>
              <a:gd name="T37" fmla="*/ 145 h 348"/>
              <a:gd name="T38" fmla="*/ 166 w 226"/>
              <a:gd name="T39" fmla="*/ 113 h 348"/>
              <a:gd name="T40" fmla="*/ 197 w 226"/>
              <a:gd name="T41" fmla="*/ 145 h 348"/>
              <a:gd name="T42" fmla="*/ 166 w 226"/>
              <a:gd name="T43" fmla="*/ 100 h 348"/>
              <a:gd name="T44" fmla="*/ 197 w 226"/>
              <a:gd name="T45" fmla="*/ 68 h 348"/>
              <a:gd name="T46" fmla="*/ 197 w 226"/>
              <a:gd name="T47" fmla="*/ 55 h 348"/>
              <a:gd name="T48" fmla="*/ 166 w 226"/>
              <a:gd name="T49" fmla="*/ 23 h 348"/>
              <a:gd name="T50" fmla="*/ 197 w 226"/>
              <a:gd name="T51" fmla="*/ 55 h 348"/>
              <a:gd name="T52" fmla="*/ 0 w 226"/>
              <a:gd name="T53" fmla="*/ 348 h 348"/>
              <a:gd name="T54" fmla="*/ 137 w 226"/>
              <a:gd name="T55" fmla="*/ 137 h 348"/>
              <a:gd name="T56" fmla="*/ 60 w 226"/>
              <a:gd name="T57" fmla="*/ 326 h 348"/>
              <a:gd name="T58" fmla="*/ 29 w 226"/>
              <a:gd name="T59" fmla="*/ 294 h 348"/>
              <a:gd name="T60" fmla="*/ 60 w 226"/>
              <a:gd name="T61" fmla="*/ 326 h 348"/>
              <a:gd name="T62" fmla="*/ 29 w 226"/>
              <a:gd name="T63" fmla="*/ 280 h 348"/>
              <a:gd name="T64" fmla="*/ 60 w 226"/>
              <a:gd name="T65" fmla="*/ 249 h 348"/>
              <a:gd name="T66" fmla="*/ 60 w 226"/>
              <a:gd name="T67" fmla="*/ 235 h 348"/>
              <a:gd name="T68" fmla="*/ 29 w 226"/>
              <a:gd name="T69" fmla="*/ 204 h 348"/>
              <a:gd name="T70" fmla="*/ 60 w 226"/>
              <a:gd name="T71" fmla="*/ 235 h 348"/>
              <a:gd name="T72" fmla="*/ 29 w 226"/>
              <a:gd name="T73" fmla="*/ 190 h 348"/>
              <a:gd name="T74" fmla="*/ 60 w 226"/>
              <a:gd name="T75" fmla="*/ 158 h 348"/>
              <a:gd name="T76" fmla="*/ 108 w 226"/>
              <a:gd name="T77" fmla="*/ 326 h 348"/>
              <a:gd name="T78" fmla="*/ 76 w 226"/>
              <a:gd name="T79" fmla="*/ 294 h 348"/>
              <a:gd name="T80" fmla="*/ 108 w 226"/>
              <a:gd name="T81" fmla="*/ 326 h 348"/>
              <a:gd name="T82" fmla="*/ 76 w 226"/>
              <a:gd name="T83" fmla="*/ 280 h 348"/>
              <a:gd name="T84" fmla="*/ 108 w 226"/>
              <a:gd name="T85" fmla="*/ 249 h 348"/>
              <a:gd name="T86" fmla="*/ 108 w 226"/>
              <a:gd name="T87" fmla="*/ 235 h 348"/>
              <a:gd name="T88" fmla="*/ 76 w 226"/>
              <a:gd name="T89" fmla="*/ 204 h 348"/>
              <a:gd name="T90" fmla="*/ 108 w 226"/>
              <a:gd name="T91" fmla="*/ 235 h 348"/>
              <a:gd name="T92" fmla="*/ 76 w 226"/>
              <a:gd name="T93" fmla="*/ 190 h 348"/>
              <a:gd name="T94" fmla="*/ 108 w 226"/>
              <a:gd name="T95" fmla="*/ 15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26" h="348">
                <a:moveTo>
                  <a:pt x="89" y="0"/>
                </a:moveTo>
                <a:lnTo>
                  <a:pt x="89" y="124"/>
                </a:lnTo>
                <a:lnTo>
                  <a:pt x="118" y="124"/>
                </a:lnTo>
                <a:lnTo>
                  <a:pt x="118" y="113"/>
                </a:lnTo>
                <a:lnTo>
                  <a:pt x="150" y="113"/>
                </a:lnTo>
                <a:lnTo>
                  <a:pt x="150" y="124"/>
                </a:lnTo>
                <a:lnTo>
                  <a:pt x="150" y="137"/>
                </a:lnTo>
                <a:lnTo>
                  <a:pt x="150" y="145"/>
                </a:lnTo>
                <a:lnTo>
                  <a:pt x="150" y="348"/>
                </a:lnTo>
                <a:lnTo>
                  <a:pt x="226" y="348"/>
                </a:lnTo>
                <a:lnTo>
                  <a:pt x="226" y="0"/>
                </a:lnTo>
                <a:lnTo>
                  <a:pt x="89" y="0"/>
                </a:lnTo>
                <a:close/>
                <a:moveTo>
                  <a:pt x="150" y="100"/>
                </a:moveTo>
                <a:lnTo>
                  <a:pt x="118" y="100"/>
                </a:lnTo>
                <a:lnTo>
                  <a:pt x="118" y="68"/>
                </a:lnTo>
                <a:lnTo>
                  <a:pt x="150" y="68"/>
                </a:lnTo>
                <a:lnTo>
                  <a:pt x="150" y="100"/>
                </a:lnTo>
                <a:close/>
                <a:moveTo>
                  <a:pt x="150" y="55"/>
                </a:moveTo>
                <a:lnTo>
                  <a:pt x="118" y="55"/>
                </a:lnTo>
                <a:lnTo>
                  <a:pt x="118" y="23"/>
                </a:lnTo>
                <a:lnTo>
                  <a:pt x="150" y="23"/>
                </a:lnTo>
                <a:lnTo>
                  <a:pt x="150" y="55"/>
                </a:lnTo>
                <a:close/>
                <a:moveTo>
                  <a:pt x="197" y="280"/>
                </a:moveTo>
                <a:lnTo>
                  <a:pt x="166" y="280"/>
                </a:lnTo>
                <a:lnTo>
                  <a:pt x="166" y="249"/>
                </a:lnTo>
                <a:lnTo>
                  <a:pt x="197" y="249"/>
                </a:lnTo>
                <a:lnTo>
                  <a:pt x="197" y="280"/>
                </a:lnTo>
                <a:close/>
                <a:moveTo>
                  <a:pt x="197" y="235"/>
                </a:moveTo>
                <a:lnTo>
                  <a:pt x="166" y="235"/>
                </a:lnTo>
                <a:lnTo>
                  <a:pt x="166" y="204"/>
                </a:lnTo>
                <a:lnTo>
                  <a:pt x="197" y="204"/>
                </a:lnTo>
                <a:lnTo>
                  <a:pt x="197" y="235"/>
                </a:lnTo>
                <a:close/>
                <a:moveTo>
                  <a:pt x="197" y="190"/>
                </a:moveTo>
                <a:lnTo>
                  <a:pt x="166" y="190"/>
                </a:lnTo>
                <a:lnTo>
                  <a:pt x="166" y="158"/>
                </a:lnTo>
                <a:lnTo>
                  <a:pt x="197" y="158"/>
                </a:lnTo>
                <a:lnTo>
                  <a:pt x="197" y="190"/>
                </a:lnTo>
                <a:close/>
                <a:moveTo>
                  <a:pt x="197" y="145"/>
                </a:moveTo>
                <a:lnTo>
                  <a:pt x="166" y="145"/>
                </a:lnTo>
                <a:lnTo>
                  <a:pt x="166" y="113"/>
                </a:lnTo>
                <a:lnTo>
                  <a:pt x="197" y="113"/>
                </a:lnTo>
                <a:lnTo>
                  <a:pt x="197" y="145"/>
                </a:lnTo>
                <a:close/>
                <a:moveTo>
                  <a:pt x="197" y="100"/>
                </a:moveTo>
                <a:lnTo>
                  <a:pt x="166" y="100"/>
                </a:lnTo>
                <a:lnTo>
                  <a:pt x="166" y="68"/>
                </a:lnTo>
                <a:lnTo>
                  <a:pt x="197" y="68"/>
                </a:lnTo>
                <a:lnTo>
                  <a:pt x="197" y="100"/>
                </a:lnTo>
                <a:close/>
                <a:moveTo>
                  <a:pt x="197" y="55"/>
                </a:moveTo>
                <a:lnTo>
                  <a:pt x="166" y="55"/>
                </a:lnTo>
                <a:lnTo>
                  <a:pt x="166" y="23"/>
                </a:lnTo>
                <a:lnTo>
                  <a:pt x="197" y="23"/>
                </a:lnTo>
                <a:lnTo>
                  <a:pt x="197" y="55"/>
                </a:lnTo>
                <a:close/>
                <a:moveTo>
                  <a:pt x="0" y="137"/>
                </a:moveTo>
                <a:lnTo>
                  <a:pt x="0" y="348"/>
                </a:lnTo>
                <a:lnTo>
                  <a:pt x="137" y="348"/>
                </a:lnTo>
                <a:lnTo>
                  <a:pt x="137" y="137"/>
                </a:lnTo>
                <a:lnTo>
                  <a:pt x="0" y="137"/>
                </a:lnTo>
                <a:close/>
                <a:moveTo>
                  <a:pt x="60" y="326"/>
                </a:moveTo>
                <a:lnTo>
                  <a:pt x="29" y="326"/>
                </a:lnTo>
                <a:lnTo>
                  <a:pt x="29" y="294"/>
                </a:lnTo>
                <a:lnTo>
                  <a:pt x="60" y="294"/>
                </a:lnTo>
                <a:lnTo>
                  <a:pt x="60" y="326"/>
                </a:lnTo>
                <a:close/>
                <a:moveTo>
                  <a:pt x="60" y="280"/>
                </a:moveTo>
                <a:lnTo>
                  <a:pt x="29" y="280"/>
                </a:lnTo>
                <a:lnTo>
                  <a:pt x="29" y="249"/>
                </a:lnTo>
                <a:lnTo>
                  <a:pt x="60" y="249"/>
                </a:lnTo>
                <a:lnTo>
                  <a:pt x="60" y="280"/>
                </a:lnTo>
                <a:close/>
                <a:moveTo>
                  <a:pt x="60" y="235"/>
                </a:moveTo>
                <a:lnTo>
                  <a:pt x="29" y="235"/>
                </a:lnTo>
                <a:lnTo>
                  <a:pt x="29" y="204"/>
                </a:lnTo>
                <a:lnTo>
                  <a:pt x="60" y="204"/>
                </a:lnTo>
                <a:lnTo>
                  <a:pt x="60" y="235"/>
                </a:lnTo>
                <a:close/>
                <a:moveTo>
                  <a:pt x="60" y="190"/>
                </a:moveTo>
                <a:lnTo>
                  <a:pt x="29" y="190"/>
                </a:lnTo>
                <a:lnTo>
                  <a:pt x="29" y="158"/>
                </a:lnTo>
                <a:lnTo>
                  <a:pt x="60" y="158"/>
                </a:lnTo>
                <a:lnTo>
                  <a:pt x="60" y="190"/>
                </a:lnTo>
                <a:close/>
                <a:moveTo>
                  <a:pt x="108" y="326"/>
                </a:moveTo>
                <a:lnTo>
                  <a:pt x="76" y="326"/>
                </a:lnTo>
                <a:lnTo>
                  <a:pt x="76" y="294"/>
                </a:lnTo>
                <a:lnTo>
                  <a:pt x="108" y="294"/>
                </a:lnTo>
                <a:lnTo>
                  <a:pt x="108" y="326"/>
                </a:lnTo>
                <a:close/>
                <a:moveTo>
                  <a:pt x="108" y="280"/>
                </a:moveTo>
                <a:lnTo>
                  <a:pt x="76" y="280"/>
                </a:lnTo>
                <a:lnTo>
                  <a:pt x="76" y="249"/>
                </a:lnTo>
                <a:lnTo>
                  <a:pt x="108" y="249"/>
                </a:lnTo>
                <a:lnTo>
                  <a:pt x="108" y="280"/>
                </a:lnTo>
                <a:close/>
                <a:moveTo>
                  <a:pt x="108" y="235"/>
                </a:moveTo>
                <a:lnTo>
                  <a:pt x="76" y="235"/>
                </a:lnTo>
                <a:lnTo>
                  <a:pt x="76" y="204"/>
                </a:lnTo>
                <a:lnTo>
                  <a:pt x="108" y="204"/>
                </a:lnTo>
                <a:lnTo>
                  <a:pt x="108" y="235"/>
                </a:lnTo>
                <a:close/>
                <a:moveTo>
                  <a:pt x="108" y="190"/>
                </a:moveTo>
                <a:lnTo>
                  <a:pt x="76" y="190"/>
                </a:lnTo>
                <a:lnTo>
                  <a:pt x="76" y="158"/>
                </a:lnTo>
                <a:lnTo>
                  <a:pt x="108" y="158"/>
                </a:lnTo>
                <a:lnTo>
                  <a:pt x="108" y="190"/>
                </a:lnTo>
                <a:close/>
              </a:path>
            </a:pathLst>
          </a:custGeom>
          <a:solidFill>
            <a:srgbClr val="00BCF2"/>
          </a:solidFill>
          <a:ln>
            <a:noFill/>
          </a:ln>
          <a:extLst/>
        </p:spPr>
        <p:txBody>
          <a:bodyPr vert="horz" wrap="square" lIns="91428" tIns="45714" rIns="91428" bIns="45714" numCol="1" anchor="t" anchorCtr="0" compatLnSpc="1">
            <a:prstTxWarp prst="textNoShape">
              <a:avLst/>
            </a:prstTxWarp>
          </a:bodyPr>
          <a:lstStyle/>
          <a:p>
            <a:pPr defTabSz="932355"/>
            <a:endParaRPr lang="en-US">
              <a:solidFill>
                <a:srgbClr val="505050"/>
              </a:solidFill>
            </a:endParaRPr>
          </a:p>
        </p:txBody>
      </p:sp>
    </p:spTree>
    <p:extLst>
      <p:ext uri="{BB962C8B-B14F-4D97-AF65-F5344CB8AC3E}">
        <p14:creationId xmlns:p14="http://schemas.microsoft.com/office/powerpoint/2010/main" val="3161149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1"/>
          <p:cNvPicPr>
            <a:picLocks noChangeAspect="1"/>
          </p:cNvPicPr>
          <p:nvPr/>
        </p:nvPicPr>
        <p:blipFill>
          <a:blip r:embed="rId3" cstate="screen">
            <a:extLst>
              <a:ext uri="{BEBA8EAE-BF5A-486C-A8C5-ECC9F3942E4B}">
                <a14:imgProps xmlns:a14="http://schemas.microsoft.com/office/drawing/2010/main">
                  <a14:imgLayer r:embed="rId4">
                    <a14:imgEffect>
                      <a14:saturation sat="400000"/>
                    </a14:imgEffect>
                    <a14:imgEffect>
                      <a14:brightnessContrast bright="-51000" contrast="75000"/>
                    </a14:imgEffect>
                  </a14:imgLayer>
                </a14:imgProps>
              </a:ext>
              <a:ext uri="{28A0092B-C50C-407E-A947-70E740481C1C}">
                <a14:useLocalDpi xmlns:a14="http://schemas.microsoft.com/office/drawing/2010/main"/>
              </a:ext>
            </a:extLst>
          </a:blip>
          <a:stretch>
            <a:fillRect/>
          </a:stretch>
        </p:blipFill>
        <p:spPr>
          <a:xfrm>
            <a:off x="1240414" y="373303"/>
            <a:ext cx="10770898" cy="6310608"/>
          </a:xfrm>
          <a:prstGeom prst="rect">
            <a:avLst/>
          </a:prstGeom>
        </p:spPr>
      </p:pic>
      <p:grpSp>
        <p:nvGrpSpPr>
          <p:cNvPr id="7" name="Group 6"/>
          <p:cNvGrpSpPr/>
          <p:nvPr/>
        </p:nvGrpSpPr>
        <p:grpSpPr>
          <a:xfrm>
            <a:off x="3574735" y="2866915"/>
            <a:ext cx="847952" cy="300460"/>
            <a:chOff x="3485134" y="2669642"/>
            <a:chExt cx="848300" cy="300583"/>
          </a:xfrm>
        </p:grpSpPr>
        <p:sp>
          <p:nvSpPr>
            <p:cNvPr id="8" name="Rectangle 7"/>
            <p:cNvSpPr/>
            <p:nvPr/>
          </p:nvSpPr>
          <p:spPr>
            <a:xfrm>
              <a:off x="3713299" y="2734732"/>
              <a:ext cx="620135" cy="235493"/>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Atlanta</a:t>
              </a:r>
            </a:p>
          </p:txBody>
        </p:sp>
        <p:sp>
          <p:nvSpPr>
            <p:cNvPr id="9" name="Oval 8"/>
            <p:cNvSpPr/>
            <p:nvPr/>
          </p:nvSpPr>
          <p:spPr bwMode="auto">
            <a:xfrm>
              <a:off x="3485134" y="2669642"/>
              <a:ext cx="228600" cy="228600"/>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0" name="Group 9"/>
          <p:cNvGrpSpPr/>
          <p:nvPr/>
        </p:nvGrpSpPr>
        <p:grpSpPr>
          <a:xfrm>
            <a:off x="2821241" y="2061155"/>
            <a:ext cx="773439" cy="624327"/>
            <a:chOff x="2939539" y="2312689"/>
            <a:chExt cx="773760" cy="624584"/>
          </a:xfrm>
        </p:grpSpPr>
        <p:sp>
          <p:nvSpPr>
            <p:cNvPr id="11" name="Rectangle 10"/>
            <p:cNvSpPr/>
            <p:nvPr/>
          </p:nvSpPr>
          <p:spPr>
            <a:xfrm>
              <a:off x="2939539" y="2312689"/>
              <a:ext cx="669200" cy="624584"/>
            </a:xfrm>
            <a:prstGeom prst="rect">
              <a:avLst/>
            </a:prstGeom>
          </p:spPr>
          <p:txBody>
            <a:bodyPr wrap="none">
              <a:spAutoFit/>
            </a:bodyPr>
            <a:lstStyle/>
            <a:p>
              <a:pPr defTabSz="932021">
                <a:lnSpc>
                  <a:spcPct val="90000"/>
                </a:lnSpc>
                <a:spcAft>
                  <a:spcPts val="300"/>
                </a:spcAft>
                <a:defRPr/>
              </a:pPr>
              <a:endPar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Chicago</a:t>
              </a:r>
            </a:p>
            <a:p>
              <a:pPr defTabSz="932021">
                <a:lnSpc>
                  <a:spcPct val="90000"/>
                </a:lnSpc>
                <a:spcAft>
                  <a:spcPts val="300"/>
                </a:spcAft>
                <a:defRPr/>
              </a:pPr>
              <a:endParaRPr lang="en-US" sz="1198"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sp>
          <p:nvSpPr>
            <p:cNvPr id="12" name="Oval 11"/>
            <p:cNvSpPr/>
            <p:nvPr/>
          </p:nvSpPr>
          <p:spPr bwMode="auto">
            <a:xfrm>
              <a:off x="3484699" y="2619762"/>
              <a:ext cx="228600" cy="228600"/>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6" name="Group 15"/>
          <p:cNvGrpSpPr/>
          <p:nvPr/>
        </p:nvGrpSpPr>
        <p:grpSpPr>
          <a:xfrm>
            <a:off x="2006559" y="2899583"/>
            <a:ext cx="896147" cy="463904"/>
            <a:chOff x="2992070" y="2619762"/>
            <a:chExt cx="896515" cy="464094"/>
          </a:xfrm>
        </p:grpSpPr>
        <p:sp>
          <p:nvSpPr>
            <p:cNvPr id="17" name="Rectangle 16"/>
            <p:cNvSpPr/>
            <p:nvPr/>
          </p:nvSpPr>
          <p:spPr>
            <a:xfrm>
              <a:off x="2992070" y="2848362"/>
              <a:ext cx="896515" cy="235494"/>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Los Angeles</a:t>
              </a:r>
            </a:p>
          </p:txBody>
        </p:sp>
        <p:sp>
          <p:nvSpPr>
            <p:cNvPr id="18" name="Oval 17"/>
            <p:cNvSpPr/>
            <p:nvPr/>
          </p:nvSpPr>
          <p:spPr bwMode="auto">
            <a:xfrm>
              <a:off x="3484699" y="2619762"/>
              <a:ext cx="228600" cy="228600"/>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9" name="Group 18"/>
          <p:cNvGrpSpPr/>
          <p:nvPr/>
        </p:nvGrpSpPr>
        <p:grpSpPr>
          <a:xfrm>
            <a:off x="1873176" y="2095026"/>
            <a:ext cx="786591" cy="340088"/>
            <a:chOff x="2926384" y="2508135"/>
            <a:chExt cx="786915" cy="340227"/>
          </a:xfrm>
        </p:grpSpPr>
        <p:sp>
          <p:nvSpPr>
            <p:cNvPr id="20" name="Rectangle 19"/>
            <p:cNvSpPr/>
            <p:nvPr/>
          </p:nvSpPr>
          <p:spPr>
            <a:xfrm>
              <a:off x="2926384" y="2508135"/>
              <a:ext cx="598876" cy="235494"/>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Seattle</a:t>
              </a:r>
            </a:p>
          </p:txBody>
        </p:sp>
        <p:sp>
          <p:nvSpPr>
            <p:cNvPr id="21" name="Oval 20"/>
            <p:cNvSpPr/>
            <p:nvPr/>
          </p:nvSpPr>
          <p:spPr bwMode="auto">
            <a:xfrm>
              <a:off x="3484699" y="2619762"/>
              <a:ext cx="228600" cy="228600"/>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22" name="Group 21"/>
          <p:cNvGrpSpPr/>
          <p:nvPr/>
        </p:nvGrpSpPr>
        <p:grpSpPr>
          <a:xfrm>
            <a:off x="1952863" y="2495575"/>
            <a:ext cx="793423" cy="376636"/>
            <a:chOff x="2919551" y="2577399"/>
            <a:chExt cx="793748" cy="376792"/>
          </a:xfrm>
        </p:grpSpPr>
        <p:sp>
          <p:nvSpPr>
            <p:cNvPr id="23" name="Rectangle 22"/>
            <p:cNvSpPr/>
            <p:nvPr/>
          </p:nvSpPr>
          <p:spPr>
            <a:xfrm>
              <a:off x="2919551" y="2577399"/>
              <a:ext cx="616864" cy="376792"/>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Silicon </a:t>
              </a:r>
              <a:b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b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Valley</a:t>
              </a:r>
            </a:p>
          </p:txBody>
        </p:sp>
        <p:sp>
          <p:nvSpPr>
            <p:cNvPr id="24" name="Oval 23"/>
            <p:cNvSpPr/>
            <p:nvPr/>
          </p:nvSpPr>
          <p:spPr bwMode="auto">
            <a:xfrm>
              <a:off x="3484699" y="2619762"/>
              <a:ext cx="228600" cy="228600"/>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25" name="Group 24"/>
          <p:cNvGrpSpPr/>
          <p:nvPr/>
        </p:nvGrpSpPr>
        <p:grpSpPr>
          <a:xfrm>
            <a:off x="3766877" y="2611076"/>
            <a:ext cx="1395939" cy="376636"/>
            <a:chOff x="3485134" y="2663426"/>
            <a:chExt cx="1396512" cy="376792"/>
          </a:xfrm>
        </p:grpSpPr>
        <p:sp>
          <p:nvSpPr>
            <p:cNvPr id="26" name="Rectangle 25"/>
            <p:cNvSpPr/>
            <p:nvPr/>
          </p:nvSpPr>
          <p:spPr>
            <a:xfrm>
              <a:off x="3726742" y="2663426"/>
              <a:ext cx="1154904" cy="376792"/>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Washington DC </a:t>
              </a:r>
              <a:b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br>
              <a:endPar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sp>
          <p:nvSpPr>
            <p:cNvPr id="27" name="Oval 26"/>
            <p:cNvSpPr/>
            <p:nvPr/>
          </p:nvSpPr>
          <p:spPr bwMode="auto">
            <a:xfrm>
              <a:off x="3485134" y="2669642"/>
              <a:ext cx="228600" cy="228600"/>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28" name="Group 27"/>
          <p:cNvGrpSpPr/>
          <p:nvPr/>
        </p:nvGrpSpPr>
        <p:grpSpPr>
          <a:xfrm>
            <a:off x="6335557" y="1802554"/>
            <a:ext cx="878164" cy="445677"/>
            <a:chOff x="3194708" y="2452381"/>
            <a:chExt cx="878524" cy="445861"/>
          </a:xfrm>
        </p:grpSpPr>
        <p:sp>
          <p:nvSpPr>
            <p:cNvPr id="29" name="Rectangle 28"/>
            <p:cNvSpPr/>
            <p:nvPr/>
          </p:nvSpPr>
          <p:spPr>
            <a:xfrm>
              <a:off x="3194708" y="2452381"/>
              <a:ext cx="878524" cy="235494"/>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Amsterdam</a:t>
              </a:r>
            </a:p>
          </p:txBody>
        </p:sp>
        <p:sp>
          <p:nvSpPr>
            <p:cNvPr id="30" name="Oval 29"/>
            <p:cNvSpPr/>
            <p:nvPr/>
          </p:nvSpPr>
          <p:spPr bwMode="auto">
            <a:xfrm>
              <a:off x="3485134" y="2669642"/>
              <a:ext cx="228600" cy="228600"/>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31" name="Group 30"/>
          <p:cNvGrpSpPr/>
          <p:nvPr/>
        </p:nvGrpSpPr>
        <p:grpSpPr>
          <a:xfrm>
            <a:off x="5570197" y="1757213"/>
            <a:ext cx="582283" cy="497416"/>
            <a:chOff x="3185001" y="2400621"/>
            <a:chExt cx="582522" cy="497621"/>
          </a:xfrm>
        </p:grpSpPr>
        <p:sp>
          <p:nvSpPr>
            <p:cNvPr id="32" name="Rectangle 31"/>
            <p:cNvSpPr/>
            <p:nvPr/>
          </p:nvSpPr>
          <p:spPr>
            <a:xfrm>
              <a:off x="3185001" y="2400621"/>
              <a:ext cx="582522" cy="235494"/>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Dublin</a:t>
              </a:r>
            </a:p>
          </p:txBody>
        </p:sp>
        <p:sp>
          <p:nvSpPr>
            <p:cNvPr id="33" name="Oval 32"/>
            <p:cNvSpPr/>
            <p:nvPr/>
          </p:nvSpPr>
          <p:spPr bwMode="auto">
            <a:xfrm>
              <a:off x="3485134" y="2669642"/>
              <a:ext cx="228600" cy="228600"/>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34" name="Group 33"/>
          <p:cNvGrpSpPr/>
          <p:nvPr/>
        </p:nvGrpSpPr>
        <p:grpSpPr>
          <a:xfrm>
            <a:off x="5633397" y="2264313"/>
            <a:ext cx="800594" cy="399796"/>
            <a:chOff x="2912812" y="2669642"/>
            <a:chExt cx="800922" cy="399961"/>
          </a:xfrm>
        </p:grpSpPr>
        <p:sp>
          <p:nvSpPr>
            <p:cNvPr id="35" name="Rectangle 34"/>
            <p:cNvSpPr/>
            <p:nvPr/>
          </p:nvSpPr>
          <p:spPr>
            <a:xfrm>
              <a:off x="2912812" y="2834109"/>
              <a:ext cx="641395" cy="235494"/>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London</a:t>
              </a:r>
            </a:p>
          </p:txBody>
        </p:sp>
        <p:sp>
          <p:nvSpPr>
            <p:cNvPr id="36" name="Oval 35"/>
            <p:cNvSpPr/>
            <p:nvPr/>
          </p:nvSpPr>
          <p:spPr bwMode="auto">
            <a:xfrm>
              <a:off x="3485134" y="2669642"/>
              <a:ext cx="228600" cy="228600"/>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37" name="Group 36"/>
          <p:cNvGrpSpPr/>
          <p:nvPr/>
        </p:nvGrpSpPr>
        <p:grpSpPr>
          <a:xfrm>
            <a:off x="4562381" y="5419864"/>
            <a:ext cx="1039796" cy="301146"/>
            <a:chOff x="3485135" y="2669643"/>
            <a:chExt cx="1040224" cy="301270"/>
          </a:xfrm>
        </p:grpSpPr>
        <p:sp>
          <p:nvSpPr>
            <p:cNvPr id="38" name="Rectangle 37"/>
            <p:cNvSpPr/>
            <p:nvPr/>
          </p:nvSpPr>
          <p:spPr>
            <a:xfrm>
              <a:off x="3746591" y="2735419"/>
              <a:ext cx="778768" cy="235494"/>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Sao Paulo</a:t>
              </a:r>
            </a:p>
          </p:txBody>
        </p:sp>
        <p:sp>
          <p:nvSpPr>
            <p:cNvPr id="39" name="Oval 38"/>
            <p:cNvSpPr/>
            <p:nvPr/>
          </p:nvSpPr>
          <p:spPr bwMode="auto">
            <a:xfrm>
              <a:off x="3485135" y="2669643"/>
              <a:ext cx="228600" cy="228600"/>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40" name="Group 39"/>
          <p:cNvGrpSpPr/>
          <p:nvPr/>
        </p:nvGrpSpPr>
        <p:grpSpPr>
          <a:xfrm>
            <a:off x="8758870" y="3597688"/>
            <a:ext cx="771032" cy="449375"/>
            <a:chOff x="3544303" y="2419677"/>
            <a:chExt cx="771349" cy="449559"/>
          </a:xfrm>
        </p:grpSpPr>
        <p:sp>
          <p:nvSpPr>
            <p:cNvPr id="41" name="Rectangle 40"/>
            <p:cNvSpPr/>
            <p:nvPr/>
          </p:nvSpPr>
          <p:spPr>
            <a:xfrm>
              <a:off x="3641549" y="2419677"/>
              <a:ext cx="674103" cy="235494"/>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Chennai</a:t>
              </a:r>
            </a:p>
          </p:txBody>
        </p:sp>
        <p:sp>
          <p:nvSpPr>
            <p:cNvPr id="42" name="Oval 41"/>
            <p:cNvSpPr/>
            <p:nvPr/>
          </p:nvSpPr>
          <p:spPr bwMode="auto">
            <a:xfrm>
              <a:off x="3544303" y="2640636"/>
              <a:ext cx="228600" cy="228600"/>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43" name="Group 42"/>
          <p:cNvGrpSpPr/>
          <p:nvPr/>
        </p:nvGrpSpPr>
        <p:grpSpPr>
          <a:xfrm>
            <a:off x="9668715" y="3369181"/>
            <a:ext cx="1128661" cy="288734"/>
            <a:chOff x="3544303" y="2640636"/>
            <a:chExt cx="1129125" cy="288854"/>
          </a:xfrm>
        </p:grpSpPr>
        <p:sp>
          <p:nvSpPr>
            <p:cNvPr id="44" name="Rectangle 43"/>
            <p:cNvSpPr/>
            <p:nvPr/>
          </p:nvSpPr>
          <p:spPr>
            <a:xfrm>
              <a:off x="3804715" y="2693996"/>
              <a:ext cx="868713" cy="235494"/>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Hong Kong</a:t>
              </a:r>
            </a:p>
          </p:txBody>
        </p:sp>
        <p:sp>
          <p:nvSpPr>
            <p:cNvPr id="45" name="Oval 44"/>
            <p:cNvSpPr/>
            <p:nvPr/>
          </p:nvSpPr>
          <p:spPr bwMode="auto">
            <a:xfrm>
              <a:off x="3544303" y="2640636"/>
              <a:ext cx="228600" cy="228600"/>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46" name="Group 45"/>
          <p:cNvGrpSpPr/>
          <p:nvPr/>
        </p:nvGrpSpPr>
        <p:grpSpPr>
          <a:xfrm>
            <a:off x="7943569" y="3597689"/>
            <a:ext cx="773315" cy="507787"/>
            <a:chOff x="2969162" y="2637680"/>
            <a:chExt cx="773634" cy="507997"/>
          </a:xfrm>
        </p:grpSpPr>
        <p:sp>
          <p:nvSpPr>
            <p:cNvPr id="47" name="Rectangle 46"/>
            <p:cNvSpPr/>
            <p:nvPr/>
          </p:nvSpPr>
          <p:spPr>
            <a:xfrm>
              <a:off x="2969162" y="2910183"/>
              <a:ext cx="683916" cy="235494"/>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Mumbai</a:t>
              </a:r>
            </a:p>
          </p:txBody>
        </p:sp>
        <p:sp>
          <p:nvSpPr>
            <p:cNvPr id="48" name="Oval 47"/>
            <p:cNvSpPr/>
            <p:nvPr/>
          </p:nvSpPr>
          <p:spPr bwMode="auto">
            <a:xfrm>
              <a:off x="3514196" y="2637680"/>
              <a:ext cx="228600" cy="228600"/>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49" name="Group 48"/>
          <p:cNvGrpSpPr/>
          <p:nvPr/>
        </p:nvGrpSpPr>
        <p:grpSpPr>
          <a:xfrm>
            <a:off x="10619510" y="5777572"/>
            <a:ext cx="1092239" cy="340682"/>
            <a:chOff x="3544303" y="2640636"/>
            <a:chExt cx="1092688" cy="340821"/>
          </a:xfrm>
        </p:grpSpPr>
        <p:sp>
          <p:nvSpPr>
            <p:cNvPr id="50" name="Rectangle 49"/>
            <p:cNvSpPr/>
            <p:nvPr/>
          </p:nvSpPr>
          <p:spPr>
            <a:xfrm>
              <a:off x="3792808" y="2745963"/>
              <a:ext cx="844183" cy="235494"/>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Melbourne</a:t>
              </a:r>
            </a:p>
          </p:txBody>
        </p:sp>
        <p:sp>
          <p:nvSpPr>
            <p:cNvPr id="51" name="Oval 50"/>
            <p:cNvSpPr/>
            <p:nvPr/>
          </p:nvSpPr>
          <p:spPr bwMode="auto">
            <a:xfrm>
              <a:off x="3544303" y="2640636"/>
              <a:ext cx="228600" cy="228600"/>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52" name="Group 51"/>
          <p:cNvGrpSpPr/>
          <p:nvPr/>
        </p:nvGrpSpPr>
        <p:grpSpPr>
          <a:xfrm>
            <a:off x="10337414" y="2957881"/>
            <a:ext cx="808259" cy="288734"/>
            <a:chOff x="3544303" y="2640636"/>
            <a:chExt cx="808592" cy="288854"/>
          </a:xfrm>
        </p:grpSpPr>
        <p:sp>
          <p:nvSpPr>
            <p:cNvPr id="53" name="Rectangle 52"/>
            <p:cNvSpPr/>
            <p:nvPr/>
          </p:nvSpPr>
          <p:spPr>
            <a:xfrm>
              <a:off x="3804715" y="2693996"/>
              <a:ext cx="548180" cy="235494"/>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Osaka</a:t>
              </a:r>
            </a:p>
          </p:txBody>
        </p:sp>
        <p:sp>
          <p:nvSpPr>
            <p:cNvPr id="54" name="Oval 53"/>
            <p:cNvSpPr/>
            <p:nvPr/>
          </p:nvSpPr>
          <p:spPr bwMode="auto">
            <a:xfrm>
              <a:off x="3544303" y="2640636"/>
              <a:ext cx="228600" cy="228600"/>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55" name="Group 54"/>
          <p:cNvGrpSpPr/>
          <p:nvPr/>
        </p:nvGrpSpPr>
        <p:grpSpPr>
          <a:xfrm>
            <a:off x="9500539" y="4416595"/>
            <a:ext cx="1071417" cy="348535"/>
            <a:chOff x="3544303" y="2640636"/>
            <a:chExt cx="1071860" cy="348679"/>
          </a:xfrm>
        </p:grpSpPr>
        <p:sp>
          <p:nvSpPr>
            <p:cNvPr id="56" name="Rectangle 55"/>
            <p:cNvSpPr/>
            <p:nvPr/>
          </p:nvSpPr>
          <p:spPr>
            <a:xfrm>
              <a:off x="3821040" y="2753820"/>
              <a:ext cx="795123" cy="235495"/>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Singapore</a:t>
              </a:r>
            </a:p>
          </p:txBody>
        </p:sp>
        <p:sp>
          <p:nvSpPr>
            <p:cNvPr id="57" name="Oval 56"/>
            <p:cNvSpPr/>
            <p:nvPr/>
          </p:nvSpPr>
          <p:spPr bwMode="auto">
            <a:xfrm>
              <a:off x="3544303" y="2640636"/>
              <a:ext cx="228600" cy="228600"/>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58" name="Group 57"/>
          <p:cNvGrpSpPr/>
          <p:nvPr/>
        </p:nvGrpSpPr>
        <p:grpSpPr>
          <a:xfrm>
            <a:off x="10841086" y="5452968"/>
            <a:ext cx="868284" cy="340682"/>
            <a:chOff x="3544303" y="2640636"/>
            <a:chExt cx="868641" cy="340821"/>
          </a:xfrm>
        </p:grpSpPr>
        <p:sp>
          <p:nvSpPr>
            <p:cNvPr id="59" name="Rectangle 58"/>
            <p:cNvSpPr/>
            <p:nvPr/>
          </p:nvSpPr>
          <p:spPr>
            <a:xfrm>
              <a:off x="3792808" y="2745963"/>
              <a:ext cx="620136" cy="235494"/>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Sydney</a:t>
              </a:r>
            </a:p>
          </p:txBody>
        </p:sp>
        <p:sp>
          <p:nvSpPr>
            <p:cNvPr id="60" name="Oval 59"/>
            <p:cNvSpPr/>
            <p:nvPr/>
          </p:nvSpPr>
          <p:spPr bwMode="auto">
            <a:xfrm>
              <a:off x="3544303" y="2640636"/>
              <a:ext cx="228600" cy="228600"/>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61" name="Group 60"/>
          <p:cNvGrpSpPr/>
          <p:nvPr/>
        </p:nvGrpSpPr>
        <p:grpSpPr>
          <a:xfrm>
            <a:off x="10576939" y="2633270"/>
            <a:ext cx="813162" cy="288734"/>
            <a:chOff x="3544303" y="2640636"/>
            <a:chExt cx="813498" cy="288854"/>
          </a:xfrm>
        </p:grpSpPr>
        <p:sp>
          <p:nvSpPr>
            <p:cNvPr id="62" name="Rectangle 61"/>
            <p:cNvSpPr/>
            <p:nvPr/>
          </p:nvSpPr>
          <p:spPr>
            <a:xfrm>
              <a:off x="3804715" y="2693996"/>
              <a:ext cx="553086" cy="235494"/>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Tokyo</a:t>
              </a:r>
            </a:p>
          </p:txBody>
        </p:sp>
        <p:sp>
          <p:nvSpPr>
            <p:cNvPr id="63" name="Oval 62"/>
            <p:cNvSpPr/>
            <p:nvPr/>
          </p:nvSpPr>
          <p:spPr bwMode="auto">
            <a:xfrm>
              <a:off x="3544303" y="2640636"/>
              <a:ext cx="228600" cy="228600"/>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sp>
        <p:nvSpPr>
          <p:cNvPr id="93" name="TextBox 92"/>
          <p:cNvSpPr txBox="1"/>
          <p:nvPr/>
        </p:nvSpPr>
        <p:spPr>
          <a:xfrm>
            <a:off x="118077" y="3849641"/>
            <a:ext cx="3704875" cy="1569297"/>
          </a:xfrm>
          <a:prstGeom prst="rect">
            <a:avLst/>
          </a:prstGeom>
          <a:noFill/>
        </p:spPr>
        <p:txBody>
          <a:bodyPr wrap="square" lIns="283347" tIns="283347" rIns="283347" bIns="283347" rtlCol="0">
            <a:spAutoFit/>
          </a:bodyPr>
          <a:lstStyle/>
          <a:p>
            <a:pPr defTabSz="932325">
              <a:lnSpc>
                <a:spcPct val="90000"/>
              </a:lnSpc>
              <a:spcAft>
                <a:spcPts val="1198"/>
              </a:spcAft>
              <a:defRPr/>
            </a:pPr>
            <a:r>
              <a:rPr lang="en-US" sz="2400" kern="0">
                <a:gradFill>
                  <a:gsLst>
                    <a:gs pos="2917">
                      <a:srgbClr val="505050"/>
                    </a:gs>
                    <a:gs pos="63000">
                      <a:srgbClr val="505050"/>
                    </a:gs>
                  </a:gsLst>
                  <a:lin ang="5400000" scaled="0"/>
                </a:gradFill>
                <a:latin typeface="Segoe UI Light"/>
              </a:rPr>
              <a:t>Large partner Ecosystem: </a:t>
            </a:r>
            <a:r>
              <a:rPr lang="en-US" sz="2400" kern="0">
                <a:solidFill>
                  <a:srgbClr val="FF0000"/>
                </a:solidFill>
                <a:latin typeface="Segoe UI Light"/>
              </a:rPr>
              <a:t>35 </a:t>
            </a:r>
            <a:r>
              <a:rPr lang="en-US" sz="2400" kern="0">
                <a:solidFill>
                  <a:srgbClr val="FF0000"/>
                </a:solidFill>
                <a:latin typeface="Segoe UI Light"/>
                <a:sym typeface="Wingdings" panose="05000000000000000000" pitchFamily="2" charset="2"/>
              </a:rPr>
              <a:t></a:t>
            </a:r>
            <a:r>
              <a:rPr lang="en-US" sz="2400" kern="0">
                <a:solidFill>
                  <a:srgbClr val="FF0000"/>
                </a:solidFill>
                <a:latin typeface="Segoe UI Light"/>
              </a:rPr>
              <a:t> over 100 in 6 months!</a:t>
            </a:r>
          </a:p>
        </p:txBody>
      </p:sp>
      <p:grpSp>
        <p:nvGrpSpPr>
          <p:cNvPr id="97" name="Group 96"/>
          <p:cNvGrpSpPr/>
          <p:nvPr/>
        </p:nvGrpSpPr>
        <p:grpSpPr>
          <a:xfrm>
            <a:off x="2703834" y="2548222"/>
            <a:ext cx="863737" cy="413553"/>
            <a:chOff x="503237" y="5217197"/>
            <a:chExt cx="863970" cy="413665"/>
          </a:xfrm>
        </p:grpSpPr>
        <p:sp>
          <p:nvSpPr>
            <p:cNvPr id="98" name="Oval 97"/>
            <p:cNvSpPr/>
            <p:nvPr/>
          </p:nvSpPr>
          <p:spPr bwMode="auto">
            <a:xfrm>
              <a:off x="503237" y="5402294"/>
              <a:ext cx="228568" cy="228568"/>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sp>
          <p:nvSpPr>
            <p:cNvPr id="99" name="Rectangle 98"/>
            <p:cNvSpPr/>
            <p:nvPr/>
          </p:nvSpPr>
          <p:spPr>
            <a:xfrm>
              <a:off x="598361" y="5217197"/>
              <a:ext cx="768846" cy="235461"/>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Las Vegas</a:t>
              </a:r>
            </a:p>
          </p:txBody>
        </p:sp>
      </p:grpSp>
      <p:grpSp>
        <p:nvGrpSpPr>
          <p:cNvPr id="100" name="Group 99"/>
          <p:cNvGrpSpPr/>
          <p:nvPr/>
        </p:nvGrpSpPr>
        <p:grpSpPr>
          <a:xfrm>
            <a:off x="3086271" y="1886096"/>
            <a:ext cx="668922" cy="516511"/>
            <a:chOff x="93489" y="5114212"/>
            <a:chExt cx="669103" cy="516650"/>
          </a:xfrm>
        </p:grpSpPr>
        <p:sp>
          <p:nvSpPr>
            <p:cNvPr id="101" name="Oval 100"/>
            <p:cNvSpPr/>
            <p:nvPr/>
          </p:nvSpPr>
          <p:spPr bwMode="auto">
            <a:xfrm>
              <a:off x="503237" y="5402294"/>
              <a:ext cx="228568" cy="228568"/>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sp>
          <p:nvSpPr>
            <p:cNvPr id="102" name="Rectangle 101"/>
            <p:cNvSpPr/>
            <p:nvPr/>
          </p:nvSpPr>
          <p:spPr>
            <a:xfrm>
              <a:off x="93489" y="5114212"/>
              <a:ext cx="669103" cy="235461"/>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Toronto</a:t>
              </a:r>
            </a:p>
          </p:txBody>
        </p:sp>
      </p:grpSp>
      <p:grpSp>
        <p:nvGrpSpPr>
          <p:cNvPr id="103" name="Group 102"/>
          <p:cNvGrpSpPr/>
          <p:nvPr/>
        </p:nvGrpSpPr>
        <p:grpSpPr>
          <a:xfrm>
            <a:off x="3505401" y="1805642"/>
            <a:ext cx="734310" cy="545788"/>
            <a:chOff x="252025" y="5084927"/>
            <a:chExt cx="734508" cy="545935"/>
          </a:xfrm>
        </p:grpSpPr>
        <p:sp>
          <p:nvSpPr>
            <p:cNvPr id="104" name="Oval 103"/>
            <p:cNvSpPr/>
            <p:nvPr/>
          </p:nvSpPr>
          <p:spPr bwMode="auto">
            <a:xfrm>
              <a:off x="503237" y="5402294"/>
              <a:ext cx="228568" cy="228568"/>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sp>
          <p:nvSpPr>
            <p:cNvPr id="105" name="Rectangle 104"/>
            <p:cNvSpPr/>
            <p:nvPr/>
          </p:nvSpPr>
          <p:spPr>
            <a:xfrm>
              <a:off x="252025" y="5084927"/>
              <a:ext cx="734508" cy="235461"/>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Montreal</a:t>
              </a:r>
            </a:p>
          </p:txBody>
        </p:sp>
      </p:grpSp>
      <p:grpSp>
        <p:nvGrpSpPr>
          <p:cNvPr id="106" name="Group 105"/>
          <p:cNvGrpSpPr/>
          <p:nvPr/>
        </p:nvGrpSpPr>
        <p:grpSpPr>
          <a:xfrm>
            <a:off x="3923488" y="2077069"/>
            <a:ext cx="1166633" cy="235397"/>
            <a:chOff x="503237" y="5402262"/>
            <a:chExt cx="1166948" cy="235461"/>
          </a:xfrm>
        </p:grpSpPr>
        <p:sp>
          <p:nvSpPr>
            <p:cNvPr id="107" name="Oval 106"/>
            <p:cNvSpPr/>
            <p:nvPr/>
          </p:nvSpPr>
          <p:spPr bwMode="auto">
            <a:xfrm>
              <a:off x="503237" y="5402294"/>
              <a:ext cx="228568" cy="228568"/>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sp>
          <p:nvSpPr>
            <p:cNvPr id="108" name="Rectangle 107"/>
            <p:cNvSpPr/>
            <p:nvPr/>
          </p:nvSpPr>
          <p:spPr>
            <a:xfrm>
              <a:off x="759081" y="5402262"/>
              <a:ext cx="911104" cy="235461"/>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Quebec City</a:t>
              </a:r>
            </a:p>
          </p:txBody>
        </p:sp>
      </p:grpSp>
      <p:grpSp>
        <p:nvGrpSpPr>
          <p:cNvPr id="109" name="Group 108"/>
          <p:cNvGrpSpPr/>
          <p:nvPr/>
        </p:nvGrpSpPr>
        <p:grpSpPr>
          <a:xfrm>
            <a:off x="3891419" y="2341707"/>
            <a:ext cx="1287601" cy="235397"/>
            <a:chOff x="503237" y="5402262"/>
            <a:chExt cx="1287948" cy="235461"/>
          </a:xfrm>
        </p:grpSpPr>
        <p:sp>
          <p:nvSpPr>
            <p:cNvPr id="110" name="Oval 109"/>
            <p:cNvSpPr/>
            <p:nvPr/>
          </p:nvSpPr>
          <p:spPr bwMode="auto">
            <a:xfrm>
              <a:off x="503237" y="5402294"/>
              <a:ext cx="228568" cy="228568"/>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sp>
          <p:nvSpPr>
            <p:cNvPr id="111" name="Rectangle 110"/>
            <p:cNvSpPr/>
            <p:nvPr/>
          </p:nvSpPr>
          <p:spPr>
            <a:xfrm>
              <a:off x="759081" y="5402262"/>
              <a:ext cx="1032104" cy="235461"/>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New York City</a:t>
              </a:r>
            </a:p>
          </p:txBody>
        </p:sp>
      </p:grpSp>
      <p:grpSp>
        <p:nvGrpSpPr>
          <p:cNvPr id="112" name="Group 111"/>
          <p:cNvGrpSpPr/>
          <p:nvPr/>
        </p:nvGrpSpPr>
        <p:grpSpPr>
          <a:xfrm>
            <a:off x="3062333" y="2799160"/>
            <a:ext cx="543050" cy="612247"/>
            <a:chOff x="386577" y="5402294"/>
            <a:chExt cx="493826" cy="514617"/>
          </a:xfrm>
        </p:grpSpPr>
        <p:sp>
          <p:nvSpPr>
            <p:cNvPr id="113" name="Oval 112"/>
            <p:cNvSpPr/>
            <p:nvPr/>
          </p:nvSpPr>
          <p:spPr bwMode="auto">
            <a:xfrm>
              <a:off x="503237" y="5402294"/>
              <a:ext cx="228568" cy="228568"/>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sp>
          <p:nvSpPr>
            <p:cNvPr id="114" name="Rectangle 113"/>
            <p:cNvSpPr/>
            <p:nvPr/>
          </p:nvSpPr>
          <p:spPr>
            <a:xfrm>
              <a:off x="386577" y="5719051"/>
              <a:ext cx="493826" cy="197860"/>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Dallas</a:t>
              </a:r>
            </a:p>
          </p:txBody>
        </p:sp>
      </p:grpSp>
      <p:grpSp>
        <p:nvGrpSpPr>
          <p:cNvPr id="115" name="Group 114"/>
          <p:cNvGrpSpPr/>
          <p:nvPr/>
        </p:nvGrpSpPr>
        <p:grpSpPr>
          <a:xfrm>
            <a:off x="5015450" y="2190851"/>
            <a:ext cx="1257146" cy="311886"/>
            <a:chOff x="-525679" y="5402294"/>
            <a:chExt cx="1257484" cy="311971"/>
          </a:xfrm>
        </p:grpSpPr>
        <p:sp>
          <p:nvSpPr>
            <p:cNvPr id="116" name="Oval 115"/>
            <p:cNvSpPr/>
            <p:nvPr/>
          </p:nvSpPr>
          <p:spPr bwMode="auto">
            <a:xfrm>
              <a:off x="503237" y="5402294"/>
              <a:ext cx="228568" cy="228568"/>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sp>
          <p:nvSpPr>
            <p:cNvPr id="117" name="Rectangle 116"/>
            <p:cNvSpPr/>
            <p:nvPr/>
          </p:nvSpPr>
          <p:spPr>
            <a:xfrm>
              <a:off x="-525679" y="5478804"/>
              <a:ext cx="1133483" cy="235461"/>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Newport, Wales</a:t>
              </a:r>
            </a:p>
          </p:txBody>
        </p:sp>
      </p:grpSp>
      <p:grpSp>
        <p:nvGrpSpPr>
          <p:cNvPr id="118" name="Group 117"/>
          <p:cNvGrpSpPr/>
          <p:nvPr/>
        </p:nvGrpSpPr>
        <p:grpSpPr>
          <a:xfrm>
            <a:off x="6483216" y="2341707"/>
            <a:ext cx="728531" cy="235397"/>
            <a:chOff x="503237" y="5402262"/>
            <a:chExt cx="728728" cy="235461"/>
          </a:xfrm>
        </p:grpSpPr>
        <p:sp>
          <p:nvSpPr>
            <p:cNvPr id="119" name="Oval 118"/>
            <p:cNvSpPr/>
            <p:nvPr/>
          </p:nvSpPr>
          <p:spPr bwMode="auto">
            <a:xfrm>
              <a:off x="503237" y="5402294"/>
              <a:ext cx="228568" cy="228568"/>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sp>
          <p:nvSpPr>
            <p:cNvPr id="120" name="Rectangle 119"/>
            <p:cNvSpPr/>
            <p:nvPr/>
          </p:nvSpPr>
          <p:spPr>
            <a:xfrm>
              <a:off x="759081" y="5402262"/>
              <a:ext cx="472884" cy="235461"/>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Paris</a:t>
              </a:r>
            </a:p>
          </p:txBody>
        </p:sp>
      </p:grpSp>
      <p:grpSp>
        <p:nvGrpSpPr>
          <p:cNvPr id="83" name="Group 82"/>
          <p:cNvGrpSpPr/>
          <p:nvPr/>
        </p:nvGrpSpPr>
        <p:grpSpPr>
          <a:xfrm>
            <a:off x="9264622" y="2730536"/>
            <a:ext cx="837944" cy="288734"/>
            <a:chOff x="2934614" y="2640636"/>
            <a:chExt cx="838289" cy="288853"/>
          </a:xfrm>
        </p:grpSpPr>
        <p:sp>
          <p:nvSpPr>
            <p:cNvPr id="84" name="Rectangle 83"/>
            <p:cNvSpPr/>
            <p:nvPr/>
          </p:nvSpPr>
          <p:spPr>
            <a:xfrm>
              <a:off x="2934614" y="2693996"/>
              <a:ext cx="544909" cy="235493"/>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Busan</a:t>
              </a:r>
            </a:p>
          </p:txBody>
        </p:sp>
        <p:sp>
          <p:nvSpPr>
            <p:cNvPr id="85" name="Oval 84"/>
            <p:cNvSpPr/>
            <p:nvPr/>
          </p:nvSpPr>
          <p:spPr bwMode="auto">
            <a:xfrm>
              <a:off x="3544303" y="2640636"/>
              <a:ext cx="228600" cy="228600"/>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86" name="Group 85"/>
          <p:cNvGrpSpPr/>
          <p:nvPr/>
        </p:nvGrpSpPr>
        <p:grpSpPr>
          <a:xfrm>
            <a:off x="9493161" y="2354562"/>
            <a:ext cx="848930" cy="235404"/>
            <a:chOff x="2923622" y="2579731"/>
            <a:chExt cx="849281" cy="235502"/>
          </a:xfrm>
        </p:grpSpPr>
        <p:sp>
          <p:nvSpPr>
            <p:cNvPr id="87" name="Rectangle 86"/>
            <p:cNvSpPr/>
            <p:nvPr/>
          </p:nvSpPr>
          <p:spPr>
            <a:xfrm>
              <a:off x="2923622" y="2579738"/>
              <a:ext cx="520379" cy="235495"/>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Seoul</a:t>
              </a:r>
            </a:p>
          </p:txBody>
        </p:sp>
        <p:sp>
          <p:nvSpPr>
            <p:cNvPr id="88" name="Oval 87"/>
            <p:cNvSpPr/>
            <p:nvPr/>
          </p:nvSpPr>
          <p:spPr bwMode="auto">
            <a:xfrm>
              <a:off x="3544303" y="2579731"/>
              <a:ext cx="228600" cy="228600"/>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92" name="Group 91"/>
          <p:cNvGrpSpPr/>
          <p:nvPr/>
        </p:nvGrpSpPr>
        <p:grpSpPr>
          <a:xfrm>
            <a:off x="6522165" y="2733809"/>
            <a:ext cx="1010256" cy="311004"/>
            <a:chOff x="3478025" y="2666819"/>
            <a:chExt cx="1010528" cy="311088"/>
          </a:xfrm>
        </p:grpSpPr>
        <p:sp>
          <p:nvSpPr>
            <p:cNvPr id="94" name="Oval 93"/>
            <p:cNvSpPr/>
            <p:nvPr/>
          </p:nvSpPr>
          <p:spPr bwMode="auto">
            <a:xfrm>
              <a:off x="3478025" y="2666819"/>
              <a:ext cx="228568" cy="228568"/>
            </a:xfrm>
            <a:prstGeom prst="ellipse">
              <a:avLst/>
            </a:prstGeom>
            <a:solidFill>
              <a:schemeClr val="accent2">
                <a:lumMod val="20000"/>
                <a:lumOff val="80000"/>
              </a:schemeClr>
            </a:solidFill>
            <a:ln w="139700">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95" name="Rectangle 94"/>
            <p:cNvSpPr/>
            <p:nvPr/>
          </p:nvSpPr>
          <p:spPr>
            <a:xfrm>
              <a:off x="3706625" y="2742447"/>
              <a:ext cx="781928" cy="235460"/>
            </a:xfrm>
            <a:prstGeom prst="rect">
              <a:avLst/>
            </a:prstGeom>
          </p:spPr>
          <p:txBody>
            <a:bodyPr wrap="none">
              <a:spAutoFit/>
            </a:bodyPr>
            <a:lstStyle/>
            <a:p>
              <a:pPr defTabSz="932021">
                <a:lnSpc>
                  <a:spcPct val="90000"/>
                </a:lnSpc>
                <a:spcAft>
                  <a:spcPts val="300"/>
                </a:spcAft>
                <a:defRPr/>
              </a:pPr>
              <a:r>
                <a:rPr lang="en-US" sz="1000" kern="0">
                  <a:solidFill>
                    <a:srgbClr val="0070C0"/>
                  </a:solidFill>
                  <a:latin typeface="Segoe UI Semibold" panose="020B0702040204020203" pitchFamily="34" charset="0"/>
                  <a:ea typeface="Segoe UI" pitchFamily="34" charset="0"/>
                  <a:cs typeface="Segoe UI Semibold" panose="020B0702040204020203" pitchFamily="34" charset="0"/>
                </a:rPr>
                <a:t>Marseilles</a:t>
              </a:r>
            </a:p>
          </p:txBody>
        </p:sp>
      </p:grpSp>
      <p:grpSp>
        <p:nvGrpSpPr>
          <p:cNvPr id="123" name="Group 122"/>
          <p:cNvGrpSpPr/>
          <p:nvPr/>
        </p:nvGrpSpPr>
        <p:grpSpPr>
          <a:xfrm>
            <a:off x="6727340" y="5400089"/>
            <a:ext cx="1145492" cy="311004"/>
            <a:chOff x="3478025" y="2666819"/>
            <a:chExt cx="1145800" cy="311088"/>
          </a:xfrm>
        </p:grpSpPr>
        <p:sp>
          <p:nvSpPr>
            <p:cNvPr id="124" name="Oval 123"/>
            <p:cNvSpPr/>
            <p:nvPr/>
          </p:nvSpPr>
          <p:spPr bwMode="auto">
            <a:xfrm>
              <a:off x="3478025" y="2666819"/>
              <a:ext cx="228568" cy="228568"/>
            </a:xfrm>
            <a:prstGeom prst="ellipse">
              <a:avLst/>
            </a:prstGeom>
            <a:solidFill>
              <a:schemeClr val="accent2">
                <a:lumMod val="20000"/>
                <a:lumOff val="80000"/>
              </a:schemeClr>
            </a:solidFill>
            <a:ln w="139700">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125" name="Rectangle 124"/>
            <p:cNvSpPr/>
            <p:nvPr/>
          </p:nvSpPr>
          <p:spPr>
            <a:xfrm>
              <a:off x="3773221" y="2742447"/>
              <a:ext cx="850604" cy="235460"/>
            </a:xfrm>
            <a:prstGeom prst="rect">
              <a:avLst/>
            </a:prstGeom>
          </p:spPr>
          <p:txBody>
            <a:bodyPr wrap="none">
              <a:spAutoFit/>
            </a:bodyPr>
            <a:lstStyle/>
            <a:p>
              <a:pPr defTabSz="932021">
                <a:lnSpc>
                  <a:spcPct val="90000"/>
                </a:lnSpc>
                <a:spcAft>
                  <a:spcPts val="300"/>
                </a:spcAft>
                <a:defRPr/>
              </a:pPr>
              <a:r>
                <a:rPr lang="en-US" sz="1000" kern="0">
                  <a:solidFill>
                    <a:srgbClr val="0070C0"/>
                  </a:solidFill>
                  <a:latin typeface="Segoe UI Semibold" panose="020B0702040204020203" pitchFamily="34" charset="0"/>
                  <a:ea typeface="Segoe UI" pitchFamily="34" charset="0"/>
                  <a:cs typeface="Segoe UI Semibold" panose="020B0702040204020203" pitchFamily="34" charset="0"/>
                </a:rPr>
                <a:t>Cape Town</a:t>
              </a:r>
            </a:p>
          </p:txBody>
        </p:sp>
      </p:grpSp>
      <p:grpSp>
        <p:nvGrpSpPr>
          <p:cNvPr id="132" name="Group 131"/>
          <p:cNvGrpSpPr/>
          <p:nvPr/>
        </p:nvGrpSpPr>
        <p:grpSpPr>
          <a:xfrm>
            <a:off x="6979240" y="5097031"/>
            <a:ext cx="1245828" cy="311004"/>
            <a:chOff x="3554257" y="2666819"/>
            <a:chExt cx="1246164" cy="311088"/>
          </a:xfrm>
        </p:grpSpPr>
        <p:sp>
          <p:nvSpPr>
            <p:cNvPr id="133" name="Oval 132"/>
            <p:cNvSpPr/>
            <p:nvPr/>
          </p:nvSpPr>
          <p:spPr bwMode="auto">
            <a:xfrm>
              <a:off x="3554257" y="2666819"/>
              <a:ext cx="228568" cy="228568"/>
            </a:xfrm>
            <a:prstGeom prst="ellipse">
              <a:avLst/>
            </a:prstGeom>
            <a:solidFill>
              <a:schemeClr val="accent2">
                <a:lumMod val="20000"/>
                <a:lumOff val="80000"/>
              </a:schemeClr>
            </a:solidFill>
            <a:ln w="139700">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134" name="Rectangle 133"/>
            <p:cNvSpPr/>
            <p:nvPr/>
          </p:nvSpPr>
          <p:spPr>
            <a:xfrm>
              <a:off x="3773221" y="2742447"/>
              <a:ext cx="1027200" cy="235460"/>
            </a:xfrm>
            <a:prstGeom prst="rect">
              <a:avLst/>
            </a:prstGeom>
          </p:spPr>
          <p:txBody>
            <a:bodyPr wrap="none">
              <a:spAutoFit/>
            </a:bodyPr>
            <a:lstStyle/>
            <a:p>
              <a:pPr defTabSz="932021">
                <a:lnSpc>
                  <a:spcPct val="90000"/>
                </a:lnSpc>
                <a:spcAft>
                  <a:spcPts val="300"/>
                </a:spcAft>
                <a:defRPr/>
              </a:pPr>
              <a:r>
                <a:rPr lang="en-US" sz="1000" kern="0">
                  <a:solidFill>
                    <a:srgbClr val="0070C0"/>
                  </a:solidFill>
                  <a:latin typeface="Segoe UI Semibold" panose="020B0702040204020203" pitchFamily="34" charset="0"/>
                  <a:ea typeface="Segoe UI" pitchFamily="34" charset="0"/>
                  <a:cs typeface="Segoe UI Semibold" panose="020B0702040204020203" pitchFamily="34" charset="0"/>
                </a:rPr>
                <a:t>Johannesburg</a:t>
              </a:r>
            </a:p>
          </p:txBody>
        </p:sp>
      </p:grpSp>
      <p:grpSp>
        <p:nvGrpSpPr>
          <p:cNvPr id="126" name="Group 125">
            <a:extLst>
              <a:ext uri="{FF2B5EF4-FFF2-40B4-BE49-F238E27FC236}">
                <a16:creationId xmlns:a16="http://schemas.microsoft.com/office/drawing/2014/main" id="{60F757A1-88BC-4195-80A7-1F6982696F2E}"/>
              </a:ext>
            </a:extLst>
          </p:cNvPr>
          <p:cNvGrpSpPr/>
          <p:nvPr/>
        </p:nvGrpSpPr>
        <p:grpSpPr>
          <a:xfrm>
            <a:off x="3730279" y="3301810"/>
            <a:ext cx="790736" cy="300460"/>
            <a:chOff x="3485134" y="2669642"/>
            <a:chExt cx="791064" cy="300583"/>
          </a:xfrm>
        </p:grpSpPr>
        <p:sp>
          <p:nvSpPr>
            <p:cNvPr id="127" name="Rectangle 126">
              <a:extLst>
                <a:ext uri="{FF2B5EF4-FFF2-40B4-BE49-F238E27FC236}">
                  <a16:creationId xmlns:a16="http://schemas.microsoft.com/office/drawing/2014/main" id="{BE71C7D1-E0E3-48B6-8A06-324930B56859}"/>
                </a:ext>
              </a:extLst>
            </p:cNvPr>
            <p:cNvSpPr/>
            <p:nvPr/>
          </p:nvSpPr>
          <p:spPr>
            <a:xfrm>
              <a:off x="3713299" y="2734732"/>
              <a:ext cx="562899" cy="235493"/>
            </a:xfrm>
            <a:prstGeom prst="rect">
              <a:avLst/>
            </a:prstGeom>
          </p:spPr>
          <p:txBody>
            <a:bodyPr wrap="none">
              <a:spAutoFit/>
            </a:bodyPr>
            <a:lstStyle/>
            <a:p>
              <a:pPr defTabSz="932021">
                <a:lnSpc>
                  <a:spcPct val="90000"/>
                </a:lnSpc>
                <a:spcAft>
                  <a:spcPts val="300"/>
                </a:spcAft>
                <a:defRPr/>
              </a:pPr>
              <a:r>
                <a:rPr lang="en-US" sz="1000" kern="0">
                  <a:solidFill>
                    <a:srgbClr val="0078D7">
                      <a:lumMod val="75000"/>
                    </a:srgbClr>
                  </a:solidFill>
                  <a:latin typeface="Segoe UI Semibold" panose="020B0702040204020203" pitchFamily="34" charset="0"/>
                  <a:ea typeface="Segoe UI" pitchFamily="34" charset="0"/>
                  <a:cs typeface="Segoe UI Semibold" panose="020B0702040204020203" pitchFamily="34" charset="0"/>
                </a:rPr>
                <a:t>Miami</a:t>
              </a:r>
            </a:p>
          </p:txBody>
        </p:sp>
        <p:sp>
          <p:nvSpPr>
            <p:cNvPr id="128" name="Oval 127">
              <a:extLst>
                <a:ext uri="{FF2B5EF4-FFF2-40B4-BE49-F238E27FC236}">
                  <a16:creationId xmlns:a16="http://schemas.microsoft.com/office/drawing/2014/main" id="{7C2BAD08-6B5F-46D9-B14A-396020B0C815}"/>
                </a:ext>
              </a:extLst>
            </p:cNvPr>
            <p:cNvSpPr/>
            <p:nvPr/>
          </p:nvSpPr>
          <p:spPr bwMode="auto">
            <a:xfrm>
              <a:off x="3485134" y="2669642"/>
              <a:ext cx="228600" cy="228600"/>
            </a:xfrm>
            <a:prstGeom prst="ellipse">
              <a:avLst/>
            </a:prstGeom>
            <a:solidFill>
              <a:srgbClr val="002060"/>
            </a:solidFill>
            <a:ln w="139700">
              <a:solidFill>
                <a:schemeClr val="accent2">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0078D7">
                    <a:lumMod val="75000"/>
                  </a:srgbClr>
                </a:solidFill>
                <a:latin typeface="Segoe UI Semibold" panose="020B0702040204020203" pitchFamily="34" charset="0"/>
                <a:ea typeface="Segoe UI" pitchFamily="34" charset="0"/>
                <a:cs typeface="Segoe UI Semibold" panose="020B0702040204020203" pitchFamily="34" charset="0"/>
              </a:endParaRPr>
            </a:p>
          </p:txBody>
        </p:sp>
      </p:grpSp>
      <p:grpSp>
        <p:nvGrpSpPr>
          <p:cNvPr id="129" name="Group 128">
            <a:extLst>
              <a:ext uri="{FF2B5EF4-FFF2-40B4-BE49-F238E27FC236}">
                <a16:creationId xmlns:a16="http://schemas.microsoft.com/office/drawing/2014/main" id="{A07FD57E-3D94-4664-81FF-A11D1C5C0525}"/>
              </a:ext>
            </a:extLst>
          </p:cNvPr>
          <p:cNvGrpSpPr/>
          <p:nvPr/>
        </p:nvGrpSpPr>
        <p:grpSpPr>
          <a:xfrm>
            <a:off x="2678819" y="2076160"/>
            <a:ext cx="614976" cy="506912"/>
            <a:chOff x="5168850" y="-1767386"/>
            <a:chExt cx="615143" cy="507048"/>
          </a:xfrm>
        </p:grpSpPr>
        <p:sp>
          <p:nvSpPr>
            <p:cNvPr id="130" name="Oval 129">
              <a:extLst>
                <a:ext uri="{FF2B5EF4-FFF2-40B4-BE49-F238E27FC236}">
                  <a16:creationId xmlns:a16="http://schemas.microsoft.com/office/drawing/2014/main" id="{482E41C5-2989-45A1-8504-1C6D029A4BA0}"/>
                </a:ext>
              </a:extLst>
            </p:cNvPr>
            <p:cNvSpPr/>
            <p:nvPr/>
          </p:nvSpPr>
          <p:spPr bwMode="auto">
            <a:xfrm>
              <a:off x="5271519" y="-1488906"/>
              <a:ext cx="228568" cy="228568"/>
            </a:xfrm>
            <a:prstGeom prst="ellipse">
              <a:avLst/>
            </a:prstGeom>
            <a:solidFill>
              <a:schemeClr val="accent2">
                <a:lumMod val="20000"/>
                <a:lumOff val="80000"/>
              </a:schemeClr>
            </a:solidFill>
            <a:ln w="139700">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131" name="Rectangle 130">
              <a:extLst>
                <a:ext uri="{FF2B5EF4-FFF2-40B4-BE49-F238E27FC236}">
                  <a16:creationId xmlns:a16="http://schemas.microsoft.com/office/drawing/2014/main" id="{50FD2BD8-BA1C-41AA-83CB-961B9FCE054C}"/>
                </a:ext>
              </a:extLst>
            </p:cNvPr>
            <p:cNvSpPr/>
            <p:nvPr/>
          </p:nvSpPr>
          <p:spPr>
            <a:xfrm>
              <a:off x="5168850" y="-1767386"/>
              <a:ext cx="615143" cy="235460"/>
            </a:xfrm>
            <a:prstGeom prst="rect">
              <a:avLst/>
            </a:prstGeom>
          </p:spPr>
          <p:txBody>
            <a:bodyPr wrap="none">
              <a:spAutoFit/>
            </a:bodyPr>
            <a:lstStyle/>
            <a:p>
              <a:pPr defTabSz="932021">
                <a:lnSpc>
                  <a:spcPct val="90000"/>
                </a:lnSpc>
                <a:spcAft>
                  <a:spcPts val="300"/>
                </a:spcAft>
                <a:defRPr/>
              </a:pPr>
              <a:r>
                <a:rPr lang="en-US" sz="1000" kern="0">
                  <a:solidFill>
                    <a:srgbClr val="0070C0"/>
                  </a:solidFill>
                  <a:latin typeface="Segoe UI Semibold" panose="020B0702040204020203" pitchFamily="34" charset="0"/>
                  <a:ea typeface="Segoe UI" pitchFamily="34" charset="0"/>
                  <a:cs typeface="Segoe UI Semibold" panose="020B0702040204020203" pitchFamily="34" charset="0"/>
                </a:rPr>
                <a:t>Denver</a:t>
              </a:r>
            </a:p>
          </p:txBody>
        </p:sp>
      </p:grpSp>
      <p:grpSp>
        <p:nvGrpSpPr>
          <p:cNvPr id="135" name="Group 134">
            <a:extLst>
              <a:ext uri="{FF2B5EF4-FFF2-40B4-BE49-F238E27FC236}">
                <a16:creationId xmlns:a16="http://schemas.microsoft.com/office/drawing/2014/main" id="{33DE2DDA-C431-4529-B53B-E1CAE6CB96BA}"/>
              </a:ext>
            </a:extLst>
          </p:cNvPr>
          <p:cNvGrpSpPr/>
          <p:nvPr/>
        </p:nvGrpSpPr>
        <p:grpSpPr>
          <a:xfrm>
            <a:off x="2723969" y="3159702"/>
            <a:ext cx="922302" cy="476779"/>
            <a:chOff x="3348307" y="2666819"/>
            <a:chExt cx="922547" cy="476912"/>
          </a:xfrm>
        </p:grpSpPr>
        <p:sp>
          <p:nvSpPr>
            <p:cNvPr id="136" name="Oval 135">
              <a:extLst>
                <a:ext uri="{FF2B5EF4-FFF2-40B4-BE49-F238E27FC236}">
                  <a16:creationId xmlns:a16="http://schemas.microsoft.com/office/drawing/2014/main" id="{CD8E34B8-5A26-4B96-9938-A264728655CF}"/>
                </a:ext>
              </a:extLst>
            </p:cNvPr>
            <p:cNvSpPr/>
            <p:nvPr/>
          </p:nvSpPr>
          <p:spPr bwMode="auto">
            <a:xfrm>
              <a:off x="3478025" y="2666819"/>
              <a:ext cx="228568" cy="228568"/>
            </a:xfrm>
            <a:prstGeom prst="ellipse">
              <a:avLst/>
            </a:prstGeom>
            <a:solidFill>
              <a:schemeClr val="accent2">
                <a:lumMod val="20000"/>
                <a:lumOff val="80000"/>
              </a:schemeClr>
            </a:solidFill>
            <a:ln w="139700">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137" name="Rectangle 136">
              <a:extLst>
                <a:ext uri="{FF2B5EF4-FFF2-40B4-BE49-F238E27FC236}">
                  <a16:creationId xmlns:a16="http://schemas.microsoft.com/office/drawing/2014/main" id="{D68EEE4E-4C62-4BD0-8CA1-6F1090C5D09F}"/>
                </a:ext>
              </a:extLst>
            </p:cNvPr>
            <p:cNvSpPr/>
            <p:nvPr/>
          </p:nvSpPr>
          <p:spPr>
            <a:xfrm>
              <a:off x="3348307" y="2908268"/>
              <a:ext cx="922547" cy="235463"/>
            </a:xfrm>
            <a:prstGeom prst="rect">
              <a:avLst/>
            </a:prstGeom>
          </p:spPr>
          <p:txBody>
            <a:bodyPr wrap="none">
              <a:spAutoFit/>
            </a:bodyPr>
            <a:lstStyle/>
            <a:p>
              <a:pPr defTabSz="932021">
                <a:lnSpc>
                  <a:spcPct val="90000"/>
                </a:lnSpc>
                <a:spcAft>
                  <a:spcPts val="300"/>
                </a:spcAft>
                <a:defRPr/>
              </a:pPr>
              <a:r>
                <a:rPr lang="en-US" sz="1000" kern="0">
                  <a:solidFill>
                    <a:srgbClr val="0070C0"/>
                  </a:solidFill>
                  <a:latin typeface="Segoe UI Semibold" panose="020B0702040204020203" pitchFamily="34" charset="0"/>
                  <a:ea typeface="Segoe UI" pitchFamily="34" charset="0"/>
                  <a:cs typeface="Segoe UI Semibold" panose="020B0702040204020203" pitchFamily="34" charset="0"/>
                </a:rPr>
                <a:t>San Antonio</a:t>
              </a:r>
            </a:p>
          </p:txBody>
        </p:sp>
      </p:grpSp>
      <p:sp>
        <p:nvSpPr>
          <p:cNvPr id="3" name="TextBox 2"/>
          <p:cNvSpPr txBox="1"/>
          <p:nvPr/>
        </p:nvSpPr>
        <p:spPr>
          <a:xfrm>
            <a:off x="5015757" y="5894696"/>
            <a:ext cx="5222438" cy="849355"/>
          </a:xfrm>
          <a:prstGeom prst="rect">
            <a:avLst/>
          </a:prstGeom>
          <a:noFill/>
        </p:spPr>
        <p:txBody>
          <a:bodyPr wrap="square" lIns="182857" tIns="146285" rIns="182857" bIns="146285" rtlCol="0">
            <a:spAutoFit/>
          </a:bodyPr>
          <a:lstStyle/>
          <a:p>
            <a:pPr>
              <a:lnSpc>
                <a:spcPct val="90000"/>
              </a:lnSpc>
              <a:spcAft>
                <a:spcPts val="600"/>
              </a:spcAft>
            </a:pPr>
            <a:r>
              <a:rPr lang="en-US" sz="2000" b="1">
                <a:solidFill>
                  <a:srgbClr val="FF0000"/>
                </a:solidFill>
              </a:rPr>
              <a:t>New Sites: </a:t>
            </a:r>
            <a:r>
              <a:rPr lang="en-US" sz="2000">
                <a:solidFill>
                  <a:srgbClr val="FF0000"/>
                </a:solidFill>
              </a:rPr>
              <a:t>Denver, San Antonio, Marseilles, Johannesburg, Cape Town</a:t>
            </a:r>
          </a:p>
        </p:txBody>
      </p:sp>
      <p:sp>
        <p:nvSpPr>
          <p:cNvPr id="121" name="Trapezoid 120"/>
          <p:cNvSpPr/>
          <p:nvPr/>
        </p:nvSpPr>
        <p:spPr bwMode="auto">
          <a:xfrm rot="2700000">
            <a:off x="11018154" y="261194"/>
            <a:ext cx="1891977" cy="478790"/>
          </a:xfrm>
          <a:prstGeom prst="trapezoid">
            <a:avLst>
              <a:gd name="adj" fmla="val 10119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r>
              <a:rPr lang="en-US" sz="2040" b="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Roadmap</a:t>
            </a:r>
          </a:p>
        </p:txBody>
      </p:sp>
    </p:spTree>
    <p:extLst>
      <p:ext uri="{BB962C8B-B14F-4D97-AF65-F5344CB8AC3E}">
        <p14:creationId xmlns:p14="http://schemas.microsoft.com/office/powerpoint/2010/main" val="68894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cstate="screen">
            <a:extLst>
              <a:ext uri="{BEBA8EAE-BF5A-486C-A8C5-ECC9F3942E4B}">
                <a14:imgProps xmlns:a14="http://schemas.microsoft.com/office/drawing/2010/main">
                  <a14:imgLayer r:embed="rId4">
                    <a14:imgEffect>
                      <a14:saturation sat="400000"/>
                    </a14:imgEffect>
                    <a14:imgEffect>
                      <a14:brightnessContrast bright="-51000" contrast="75000"/>
                    </a14:imgEffect>
                  </a14:imgLayer>
                </a14:imgProps>
              </a:ext>
              <a:ext uri="{28A0092B-C50C-407E-A947-70E740481C1C}">
                <a14:useLocalDpi xmlns:a14="http://schemas.microsoft.com/office/drawing/2010/main"/>
              </a:ext>
            </a:extLst>
          </a:blip>
          <a:stretch>
            <a:fillRect/>
          </a:stretch>
        </p:blipFill>
        <p:spPr>
          <a:xfrm>
            <a:off x="1253217" y="425614"/>
            <a:ext cx="10770898" cy="6310608"/>
          </a:xfrm>
          <a:prstGeom prst="rect">
            <a:avLst/>
          </a:prstGeom>
        </p:spPr>
      </p:pic>
      <p:grpSp>
        <p:nvGrpSpPr>
          <p:cNvPr id="7" name="Group 6"/>
          <p:cNvGrpSpPr/>
          <p:nvPr/>
        </p:nvGrpSpPr>
        <p:grpSpPr>
          <a:xfrm>
            <a:off x="9510935" y="2354570"/>
            <a:ext cx="851135" cy="235397"/>
            <a:chOff x="503237" y="5402262"/>
            <a:chExt cx="851365" cy="235461"/>
          </a:xfrm>
        </p:grpSpPr>
        <p:sp>
          <p:nvSpPr>
            <p:cNvPr id="8" name="Oval 7"/>
            <p:cNvSpPr/>
            <p:nvPr/>
          </p:nvSpPr>
          <p:spPr bwMode="auto">
            <a:xfrm>
              <a:off x="503237" y="5402294"/>
              <a:ext cx="228568" cy="228568"/>
            </a:xfrm>
            <a:prstGeom prst="ellipse">
              <a:avLst/>
            </a:prstGeom>
            <a:solidFill>
              <a:srgbClr val="107C10"/>
            </a:solidFill>
            <a:ln w="139700">
              <a:solidFill>
                <a:srgbClr val="BAD80A">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FFFF00"/>
                </a:solidFill>
                <a:effectLst>
                  <a:outerShdw blurRad="38100" dist="38100" dir="2700000" algn="tl">
                    <a:srgbClr val="000000">
                      <a:alpha val="43137"/>
                    </a:srgbClr>
                  </a:outerShdw>
                </a:effectLst>
                <a:latin typeface="Segoe UI Semilight"/>
                <a:ea typeface="Segoe UI" pitchFamily="34" charset="0"/>
                <a:cs typeface="Segoe UI" pitchFamily="34" charset="0"/>
              </a:endParaRPr>
            </a:p>
          </p:txBody>
        </p:sp>
        <p:sp>
          <p:nvSpPr>
            <p:cNvPr id="9" name="Rectangle 8"/>
            <p:cNvSpPr/>
            <p:nvPr/>
          </p:nvSpPr>
          <p:spPr>
            <a:xfrm>
              <a:off x="759081" y="5402262"/>
              <a:ext cx="595521" cy="235461"/>
            </a:xfrm>
            <a:prstGeom prst="rect">
              <a:avLst/>
            </a:prstGeom>
          </p:spPr>
          <p:txBody>
            <a:bodyPr wrap="none">
              <a:spAutoFit/>
            </a:bodyPr>
            <a:lstStyle/>
            <a:p>
              <a:pPr defTabSz="932021">
                <a:lnSpc>
                  <a:spcPct val="90000"/>
                </a:lnSpc>
                <a:spcAft>
                  <a:spcPts val="300"/>
                </a:spcAft>
                <a:defRPr/>
              </a:pPr>
              <a:r>
                <a:rPr lang="en-US" sz="1000" kern="0">
                  <a:solidFill>
                    <a:srgbClr val="107C10"/>
                  </a:solidFill>
                  <a:latin typeface="Segoe UI Semibold" panose="020B0702040204020203" pitchFamily="34" charset="0"/>
                  <a:ea typeface="Segoe UI" pitchFamily="34" charset="0"/>
                  <a:cs typeface="Segoe UI Semibold" panose="020B0702040204020203" pitchFamily="34" charset="0"/>
                </a:rPr>
                <a:t>Beijing</a:t>
              </a:r>
            </a:p>
          </p:txBody>
        </p:sp>
      </p:grpSp>
      <p:grpSp>
        <p:nvGrpSpPr>
          <p:cNvPr id="10" name="Group 9"/>
          <p:cNvGrpSpPr/>
          <p:nvPr/>
        </p:nvGrpSpPr>
        <p:grpSpPr>
          <a:xfrm>
            <a:off x="9825384" y="2964007"/>
            <a:ext cx="996624" cy="235397"/>
            <a:chOff x="503237" y="5402262"/>
            <a:chExt cx="996892" cy="235461"/>
          </a:xfrm>
        </p:grpSpPr>
        <p:sp>
          <p:nvSpPr>
            <p:cNvPr id="11" name="Oval 10"/>
            <p:cNvSpPr/>
            <p:nvPr/>
          </p:nvSpPr>
          <p:spPr bwMode="auto">
            <a:xfrm>
              <a:off x="503237" y="5402294"/>
              <a:ext cx="228568" cy="228568"/>
            </a:xfrm>
            <a:prstGeom prst="ellipse">
              <a:avLst/>
            </a:prstGeom>
            <a:solidFill>
              <a:srgbClr val="107C10"/>
            </a:solidFill>
            <a:ln w="139700">
              <a:solidFill>
                <a:srgbClr val="92D050">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FFFF00"/>
                </a:solidFill>
                <a:effectLst>
                  <a:outerShdw blurRad="38100" dist="38100" dir="2700000" algn="tl">
                    <a:srgbClr val="000000">
                      <a:alpha val="43137"/>
                    </a:srgbClr>
                  </a:outerShdw>
                </a:effectLst>
                <a:latin typeface="Segoe UI Semilight"/>
                <a:ea typeface="Segoe UI" pitchFamily="34" charset="0"/>
                <a:cs typeface="Segoe UI" pitchFamily="34" charset="0"/>
              </a:endParaRPr>
            </a:p>
          </p:txBody>
        </p:sp>
        <p:sp>
          <p:nvSpPr>
            <p:cNvPr id="12" name="Rectangle 11"/>
            <p:cNvSpPr/>
            <p:nvPr/>
          </p:nvSpPr>
          <p:spPr>
            <a:xfrm>
              <a:off x="759081" y="5402262"/>
              <a:ext cx="741048" cy="235461"/>
            </a:xfrm>
            <a:prstGeom prst="rect">
              <a:avLst/>
            </a:prstGeom>
          </p:spPr>
          <p:txBody>
            <a:bodyPr wrap="none">
              <a:spAutoFit/>
            </a:bodyPr>
            <a:lstStyle/>
            <a:p>
              <a:pPr defTabSz="932021">
                <a:lnSpc>
                  <a:spcPct val="90000"/>
                </a:lnSpc>
                <a:spcAft>
                  <a:spcPts val="300"/>
                </a:spcAft>
                <a:defRPr/>
              </a:pPr>
              <a:r>
                <a:rPr lang="en-US" sz="1000" kern="0">
                  <a:solidFill>
                    <a:srgbClr val="107C10"/>
                  </a:solidFill>
                  <a:latin typeface="Segoe UI Semibold" panose="020B0702040204020203" pitchFamily="34" charset="0"/>
                  <a:ea typeface="Segoe UI" pitchFamily="34" charset="0"/>
                  <a:cs typeface="Segoe UI Semibold" panose="020B0702040204020203" pitchFamily="34" charset="0"/>
                </a:rPr>
                <a:t>Shanghai</a:t>
              </a:r>
            </a:p>
          </p:txBody>
        </p:sp>
      </p:grpSp>
      <p:grpSp>
        <p:nvGrpSpPr>
          <p:cNvPr id="3" name="Group 2"/>
          <p:cNvGrpSpPr/>
          <p:nvPr/>
        </p:nvGrpSpPr>
        <p:grpSpPr>
          <a:xfrm>
            <a:off x="6638669" y="1703698"/>
            <a:ext cx="924160" cy="851349"/>
            <a:chOff x="6639572" y="1703214"/>
            <a:chExt cx="924408" cy="851579"/>
          </a:xfrm>
        </p:grpSpPr>
        <p:grpSp>
          <p:nvGrpSpPr>
            <p:cNvPr id="13" name="Group 12"/>
            <p:cNvGrpSpPr/>
            <p:nvPr/>
          </p:nvGrpSpPr>
          <p:grpSpPr>
            <a:xfrm>
              <a:off x="6766444" y="1703214"/>
              <a:ext cx="531749" cy="498648"/>
              <a:chOff x="441844" y="5132214"/>
              <a:chExt cx="531749" cy="498648"/>
            </a:xfrm>
          </p:grpSpPr>
          <p:sp>
            <p:nvSpPr>
              <p:cNvPr id="14" name="Oval 13"/>
              <p:cNvSpPr/>
              <p:nvPr/>
            </p:nvSpPr>
            <p:spPr bwMode="auto">
              <a:xfrm>
                <a:off x="503237" y="5402294"/>
                <a:ext cx="228568" cy="228568"/>
              </a:xfrm>
              <a:prstGeom prst="ellipse">
                <a:avLst/>
              </a:prstGeom>
              <a:solidFill>
                <a:srgbClr val="5C2D91"/>
              </a:solidFill>
              <a:ln w="139700">
                <a:solidFill>
                  <a:srgbClr val="CC99FF">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107C10"/>
                  </a:solidFill>
                  <a:effectLst>
                    <a:outerShdw blurRad="38100" dist="38100" dir="2700000" algn="tl">
                      <a:srgbClr val="000000">
                        <a:alpha val="43137"/>
                      </a:srgbClr>
                    </a:outerShdw>
                  </a:effectLst>
                  <a:latin typeface="Segoe UI Semilight"/>
                  <a:ea typeface="Segoe UI" pitchFamily="34" charset="0"/>
                  <a:cs typeface="Segoe UI" pitchFamily="34" charset="0"/>
                </a:endParaRPr>
              </a:p>
            </p:txBody>
          </p:sp>
          <p:sp>
            <p:nvSpPr>
              <p:cNvPr id="15" name="Rectangle 14"/>
              <p:cNvSpPr/>
              <p:nvPr/>
            </p:nvSpPr>
            <p:spPr>
              <a:xfrm>
                <a:off x="441844" y="5132214"/>
                <a:ext cx="531749" cy="235460"/>
              </a:xfrm>
              <a:prstGeom prst="rect">
                <a:avLst/>
              </a:prstGeom>
            </p:spPr>
            <p:txBody>
              <a:bodyPr wrap="none">
                <a:spAutoFit/>
              </a:bodyPr>
              <a:lstStyle/>
              <a:p>
                <a:pPr defTabSz="932021">
                  <a:lnSpc>
                    <a:spcPct val="90000"/>
                  </a:lnSpc>
                  <a:spcAft>
                    <a:spcPts val="300"/>
                  </a:spcAft>
                  <a:defRPr/>
                </a:pPr>
                <a:r>
                  <a:rPr lang="en-US" sz="1000" kern="0">
                    <a:solidFill>
                      <a:srgbClr val="7030A0"/>
                    </a:solidFill>
                    <a:latin typeface="Segoe UI Semibold" panose="020B0702040204020203" pitchFamily="34" charset="0"/>
                    <a:ea typeface="Segoe UI" pitchFamily="34" charset="0"/>
                    <a:cs typeface="Segoe UI Semibold" panose="020B0702040204020203" pitchFamily="34" charset="0"/>
                  </a:rPr>
                  <a:t>Berlin</a:t>
                </a:r>
              </a:p>
            </p:txBody>
          </p:sp>
        </p:grpSp>
        <p:grpSp>
          <p:nvGrpSpPr>
            <p:cNvPr id="16" name="Group 15"/>
            <p:cNvGrpSpPr/>
            <p:nvPr/>
          </p:nvGrpSpPr>
          <p:grpSpPr>
            <a:xfrm>
              <a:off x="6639572" y="2125694"/>
              <a:ext cx="924408" cy="429099"/>
              <a:chOff x="503237" y="5402294"/>
              <a:chExt cx="924408" cy="429099"/>
            </a:xfrm>
          </p:grpSpPr>
          <p:sp>
            <p:nvSpPr>
              <p:cNvPr id="17" name="Oval 16"/>
              <p:cNvSpPr/>
              <p:nvPr/>
            </p:nvSpPr>
            <p:spPr bwMode="auto">
              <a:xfrm>
                <a:off x="503237" y="5402294"/>
                <a:ext cx="228568" cy="228568"/>
              </a:xfrm>
              <a:prstGeom prst="ellipse">
                <a:avLst/>
              </a:prstGeom>
              <a:solidFill>
                <a:srgbClr val="5C2D91"/>
              </a:solidFill>
              <a:ln w="139700">
                <a:solidFill>
                  <a:srgbClr val="CC99FF">
                    <a:alpha val="34000"/>
                  </a:srgb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solidFill>
                    <a:srgbClr val="107C10"/>
                  </a:solidFill>
                  <a:effectLst>
                    <a:outerShdw blurRad="38100" dist="38100" dir="2700000" algn="tl">
                      <a:srgbClr val="000000">
                        <a:alpha val="43137"/>
                      </a:srgbClr>
                    </a:outerShdw>
                  </a:effectLst>
                  <a:latin typeface="Segoe UI Semilight"/>
                  <a:ea typeface="Segoe UI" pitchFamily="34" charset="0"/>
                  <a:cs typeface="Segoe UI" pitchFamily="34" charset="0"/>
                </a:endParaRPr>
              </a:p>
            </p:txBody>
          </p:sp>
          <p:sp>
            <p:nvSpPr>
              <p:cNvPr id="18" name="Rectangle 17"/>
              <p:cNvSpPr/>
              <p:nvPr/>
            </p:nvSpPr>
            <p:spPr>
              <a:xfrm>
                <a:off x="691502" y="5595932"/>
                <a:ext cx="736143" cy="235461"/>
              </a:xfrm>
              <a:prstGeom prst="rect">
                <a:avLst/>
              </a:prstGeom>
            </p:spPr>
            <p:txBody>
              <a:bodyPr wrap="none">
                <a:spAutoFit/>
              </a:bodyPr>
              <a:lstStyle/>
              <a:p>
                <a:pPr defTabSz="932021">
                  <a:lnSpc>
                    <a:spcPct val="90000"/>
                  </a:lnSpc>
                  <a:spcAft>
                    <a:spcPts val="300"/>
                  </a:spcAft>
                  <a:defRPr/>
                </a:pPr>
                <a:r>
                  <a:rPr lang="en-US" sz="1000" kern="0">
                    <a:solidFill>
                      <a:srgbClr val="7030A0"/>
                    </a:solidFill>
                    <a:latin typeface="Segoe UI Semibold" panose="020B0702040204020203" pitchFamily="34" charset="0"/>
                    <a:ea typeface="Segoe UI" pitchFamily="34" charset="0"/>
                    <a:cs typeface="Segoe UI Semibold" panose="020B0702040204020203" pitchFamily="34" charset="0"/>
                  </a:rPr>
                  <a:t>Frankfurt</a:t>
                </a:r>
              </a:p>
            </p:txBody>
          </p:sp>
        </p:grpSp>
      </p:grpSp>
      <p:sp>
        <p:nvSpPr>
          <p:cNvPr id="28" name="TextBox 27"/>
          <p:cNvSpPr txBox="1"/>
          <p:nvPr/>
        </p:nvSpPr>
        <p:spPr>
          <a:xfrm>
            <a:off x="118077" y="3849640"/>
            <a:ext cx="3704875" cy="2084528"/>
          </a:xfrm>
          <a:prstGeom prst="rect">
            <a:avLst/>
          </a:prstGeom>
          <a:noFill/>
        </p:spPr>
        <p:txBody>
          <a:bodyPr wrap="square" lIns="283347" tIns="283347" rIns="283347" bIns="283347" rtlCol="0">
            <a:spAutoFit/>
          </a:bodyPr>
          <a:lstStyle/>
          <a:p>
            <a:pPr defTabSz="932325">
              <a:lnSpc>
                <a:spcPct val="90000"/>
              </a:lnSpc>
              <a:spcAft>
                <a:spcPts val="1198"/>
              </a:spcAft>
              <a:defRPr/>
            </a:pPr>
            <a:r>
              <a:rPr lang="en-US" sz="3598" kern="0">
                <a:gradFill>
                  <a:gsLst>
                    <a:gs pos="2917">
                      <a:srgbClr val="505050"/>
                    </a:gs>
                    <a:gs pos="63000">
                      <a:srgbClr val="505050"/>
                    </a:gs>
                  </a:gsLst>
                  <a:lin ang="5400000" scaled="0"/>
                </a:gradFill>
                <a:latin typeface="Segoe UI Light"/>
              </a:rPr>
              <a:t>ExpressRoute locations</a:t>
            </a:r>
          </a:p>
          <a:p>
            <a:pPr defTabSz="932325">
              <a:lnSpc>
                <a:spcPct val="90000"/>
              </a:lnSpc>
              <a:spcAft>
                <a:spcPts val="1198"/>
              </a:spcAft>
              <a:defRPr/>
            </a:pPr>
            <a:r>
              <a:rPr lang="en-US" sz="2400" kern="0">
                <a:gradFill>
                  <a:gsLst>
                    <a:gs pos="2917">
                      <a:srgbClr val="505050"/>
                    </a:gs>
                    <a:gs pos="63000">
                      <a:srgbClr val="505050"/>
                    </a:gs>
                  </a:gsLst>
                  <a:lin ang="5400000" scaled="0"/>
                </a:gradFill>
                <a:latin typeface="Segoe UI Semilight" panose="020B0402040204020203" pitchFamily="34" charset="0"/>
                <a:cs typeface="Segoe UI Semilight" panose="020B0402040204020203" pitchFamily="34" charset="0"/>
              </a:rPr>
              <a:t>“National clouds”</a:t>
            </a:r>
          </a:p>
        </p:txBody>
      </p:sp>
      <p:grpSp>
        <p:nvGrpSpPr>
          <p:cNvPr id="4" name="Group 3"/>
          <p:cNvGrpSpPr/>
          <p:nvPr/>
        </p:nvGrpSpPr>
        <p:grpSpPr>
          <a:xfrm>
            <a:off x="3246841" y="2667044"/>
            <a:ext cx="543050" cy="526869"/>
            <a:chOff x="3246834" y="2666819"/>
            <a:chExt cx="543196" cy="527011"/>
          </a:xfrm>
        </p:grpSpPr>
        <p:sp>
          <p:nvSpPr>
            <p:cNvPr id="66" name="Oval 65"/>
            <p:cNvSpPr/>
            <p:nvPr/>
          </p:nvSpPr>
          <p:spPr bwMode="auto">
            <a:xfrm>
              <a:off x="3478025" y="2666819"/>
              <a:ext cx="228568" cy="228568"/>
            </a:xfrm>
            <a:prstGeom prst="ellipse">
              <a:avLst/>
            </a:prstGeom>
            <a:solidFill>
              <a:srgbClr val="0070C0"/>
            </a:solidFill>
            <a:ln w="139700">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67" name="Rectangle 66"/>
            <p:cNvSpPr/>
            <p:nvPr/>
          </p:nvSpPr>
          <p:spPr>
            <a:xfrm>
              <a:off x="3246834" y="2958369"/>
              <a:ext cx="543196" cy="235461"/>
            </a:xfrm>
            <a:prstGeom prst="rect">
              <a:avLst/>
            </a:prstGeom>
          </p:spPr>
          <p:txBody>
            <a:bodyPr wrap="none">
              <a:spAutoFit/>
            </a:bodyPr>
            <a:lstStyle/>
            <a:p>
              <a:pPr defTabSz="932021">
                <a:lnSpc>
                  <a:spcPct val="90000"/>
                </a:lnSpc>
                <a:spcAft>
                  <a:spcPts val="300"/>
                </a:spcAft>
                <a:defRPr/>
              </a:pPr>
              <a:r>
                <a:rPr lang="en-US" sz="1000" kern="0">
                  <a:solidFill>
                    <a:srgbClr val="0070C0"/>
                  </a:solidFill>
                  <a:latin typeface="Segoe UI Semibold" panose="020B0702040204020203" pitchFamily="34" charset="0"/>
                  <a:ea typeface="Segoe UI" pitchFamily="34" charset="0"/>
                  <a:cs typeface="Segoe UI Semibold" panose="020B0702040204020203" pitchFamily="34" charset="0"/>
                </a:rPr>
                <a:t>Dallas</a:t>
              </a:r>
            </a:p>
          </p:txBody>
        </p:sp>
      </p:grpSp>
      <p:grpSp>
        <p:nvGrpSpPr>
          <p:cNvPr id="57" name="Group 56"/>
          <p:cNvGrpSpPr/>
          <p:nvPr/>
        </p:nvGrpSpPr>
        <p:grpSpPr>
          <a:xfrm>
            <a:off x="4055845" y="2436242"/>
            <a:ext cx="1374242" cy="235397"/>
            <a:chOff x="503237" y="5402262"/>
            <a:chExt cx="1374612" cy="235461"/>
          </a:xfrm>
        </p:grpSpPr>
        <p:sp>
          <p:nvSpPr>
            <p:cNvPr id="64" name="Oval 63"/>
            <p:cNvSpPr/>
            <p:nvPr/>
          </p:nvSpPr>
          <p:spPr bwMode="auto">
            <a:xfrm>
              <a:off x="503237" y="5402294"/>
              <a:ext cx="228568" cy="228568"/>
            </a:xfrm>
            <a:prstGeom prst="ellipse">
              <a:avLst/>
            </a:prstGeom>
            <a:solidFill>
              <a:srgbClr val="0070C0"/>
            </a:solidFill>
            <a:ln w="139700">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65" name="Rectangle 64"/>
            <p:cNvSpPr/>
            <p:nvPr/>
          </p:nvSpPr>
          <p:spPr>
            <a:xfrm>
              <a:off x="759081" y="5402262"/>
              <a:ext cx="1118768" cy="235461"/>
            </a:xfrm>
            <a:prstGeom prst="rect">
              <a:avLst/>
            </a:prstGeom>
          </p:spPr>
          <p:txBody>
            <a:bodyPr wrap="none">
              <a:spAutoFit/>
            </a:bodyPr>
            <a:lstStyle/>
            <a:p>
              <a:pPr defTabSz="932021">
                <a:lnSpc>
                  <a:spcPct val="90000"/>
                </a:lnSpc>
                <a:spcAft>
                  <a:spcPts val="300"/>
                </a:spcAft>
                <a:defRPr/>
              </a:pPr>
              <a:r>
                <a:rPr lang="en-US" sz="1000" kern="0">
                  <a:solidFill>
                    <a:srgbClr val="0070C0"/>
                  </a:solidFill>
                  <a:latin typeface="Segoe UI Semibold" panose="020B0702040204020203" pitchFamily="34" charset="0"/>
                  <a:ea typeface="Segoe UI" pitchFamily="34" charset="0"/>
                  <a:cs typeface="Segoe UI Semibold" panose="020B0702040204020203" pitchFamily="34" charset="0"/>
                </a:rPr>
                <a:t>Washington DC</a:t>
              </a:r>
            </a:p>
          </p:txBody>
        </p:sp>
      </p:grpSp>
      <p:grpSp>
        <p:nvGrpSpPr>
          <p:cNvPr id="58" name="Group 57"/>
          <p:cNvGrpSpPr/>
          <p:nvPr/>
        </p:nvGrpSpPr>
        <p:grpSpPr>
          <a:xfrm>
            <a:off x="4090872" y="2207703"/>
            <a:ext cx="1021145" cy="235397"/>
            <a:chOff x="503237" y="5402262"/>
            <a:chExt cx="1021420" cy="235461"/>
          </a:xfrm>
        </p:grpSpPr>
        <p:sp>
          <p:nvSpPr>
            <p:cNvPr id="62" name="Oval 61"/>
            <p:cNvSpPr/>
            <p:nvPr/>
          </p:nvSpPr>
          <p:spPr bwMode="auto">
            <a:xfrm>
              <a:off x="503237" y="5402294"/>
              <a:ext cx="228568" cy="228568"/>
            </a:xfrm>
            <a:prstGeom prst="ellipse">
              <a:avLst/>
            </a:prstGeom>
            <a:solidFill>
              <a:srgbClr val="0070C0"/>
            </a:solidFill>
            <a:ln w="139700">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63" name="Rectangle 62"/>
            <p:cNvSpPr/>
            <p:nvPr/>
          </p:nvSpPr>
          <p:spPr>
            <a:xfrm>
              <a:off x="759081" y="5402262"/>
              <a:ext cx="765576" cy="235461"/>
            </a:xfrm>
            <a:prstGeom prst="rect">
              <a:avLst/>
            </a:prstGeom>
          </p:spPr>
          <p:txBody>
            <a:bodyPr wrap="none">
              <a:spAutoFit/>
            </a:bodyPr>
            <a:lstStyle/>
            <a:p>
              <a:pPr defTabSz="932021">
                <a:lnSpc>
                  <a:spcPct val="90000"/>
                </a:lnSpc>
                <a:spcAft>
                  <a:spcPts val="300"/>
                </a:spcAft>
                <a:defRPr/>
              </a:pPr>
              <a:r>
                <a:rPr lang="en-US" sz="1000" kern="0">
                  <a:solidFill>
                    <a:srgbClr val="0070C0"/>
                  </a:solidFill>
                  <a:latin typeface="Segoe UI Semibold" panose="020B0702040204020203" pitchFamily="34" charset="0"/>
                  <a:ea typeface="Segoe UI" pitchFamily="34" charset="0"/>
                  <a:cs typeface="Segoe UI Semibold" panose="020B0702040204020203" pitchFamily="34" charset="0"/>
                </a:rPr>
                <a:t>New York</a:t>
              </a:r>
            </a:p>
          </p:txBody>
        </p:sp>
      </p:grpSp>
      <p:grpSp>
        <p:nvGrpSpPr>
          <p:cNvPr id="59" name="Group 58"/>
          <p:cNvGrpSpPr/>
          <p:nvPr/>
        </p:nvGrpSpPr>
        <p:grpSpPr>
          <a:xfrm>
            <a:off x="3339617" y="1976933"/>
            <a:ext cx="668922" cy="537719"/>
            <a:chOff x="197013" y="5092998"/>
            <a:chExt cx="669103" cy="537864"/>
          </a:xfrm>
        </p:grpSpPr>
        <p:sp>
          <p:nvSpPr>
            <p:cNvPr id="60" name="Oval 59"/>
            <p:cNvSpPr/>
            <p:nvPr/>
          </p:nvSpPr>
          <p:spPr bwMode="auto">
            <a:xfrm>
              <a:off x="503237" y="5402294"/>
              <a:ext cx="228568" cy="228568"/>
            </a:xfrm>
            <a:prstGeom prst="ellipse">
              <a:avLst/>
            </a:prstGeom>
            <a:solidFill>
              <a:srgbClr val="0070C0"/>
            </a:solidFill>
            <a:ln w="139700">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61" name="Rectangle 60"/>
            <p:cNvSpPr/>
            <p:nvPr/>
          </p:nvSpPr>
          <p:spPr>
            <a:xfrm>
              <a:off x="197013" y="5092998"/>
              <a:ext cx="669103" cy="235461"/>
            </a:xfrm>
            <a:prstGeom prst="rect">
              <a:avLst/>
            </a:prstGeom>
          </p:spPr>
          <p:txBody>
            <a:bodyPr wrap="none">
              <a:spAutoFit/>
            </a:bodyPr>
            <a:lstStyle/>
            <a:p>
              <a:pPr defTabSz="932021">
                <a:lnSpc>
                  <a:spcPct val="90000"/>
                </a:lnSpc>
                <a:spcAft>
                  <a:spcPts val="300"/>
                </a:spcAft>
                <a:defRPr/>
              </a:pPr>
              <a:r>
                <a:rPr lang="en-US" sz="1000" kern="0">
                  <a:solidFill>
                    <a:srgbClr val="0070C0"/>
                  </a:solidFill>
                  <a:latin typeface="Segoe UI Semibold" panose="020B0702040204020203" pitchFamily="34" charset="0"/>
                  <a:ea typeface="Segoe UI" pitchFamily="34" charset="0"/>
                  <a:cs typeface="Segoe UI Semibold" panose="020B0702040204020203" pitchFamily="34" charset="0"/>
                </a:rPr>
                <a:t>Chicago</a:t>
              </a:r>
            </a:p>
          </p:txBody>
        </p:sp>
      </p:grpSp>
      <p:sp>
        <p:nvSpPr>
          <p:cNvPr id="5" name="TextBox 4"/>
          <p:cNvSpPr txBox="1"/>
          <p:nvPr/>
        </p:nvSpPr>
        <p:spPr>
          <a:xfrm>
            <a:off x="2512520" y="1152628"/>
            <a:ext cx="2003939" cy="583487"/>
          </a:xfrm>
          <a:prstGeom prst="rect">
            <a:avLst/>
          </a:prstGeom>
          <a:solidFill>
            <a:schemeClr val="accent2">
              <a:lumMod val="20000"/>
              <a:lumOff val="80000"/>
            </a:schemeClr>
          </a:solidFill>
        </p:spPr>
        <p:txBody>
          <a:bodyPr wrap="none" lIns="182831" tIns="146264" rIns="182831" bIns="146264" rtlCol="0">
            <a:spAutoFit/>
          </a:bodyPr>
          <a:lstStyle/>
          <a:p>
            <a:pPr defTabSz="932470">
              <a:lnSpc>
                <a:spcPct val="90000"/>
              </a:lnSpc>
              <a:spcAft>
                <a:spcPts val="600"/>
              </a:spcAft>
            </a:pPr>
            <a:r>
              <a:rPr lang="en-US" sz="2040">
                <a:solidFill>
                  <a:srgbClr val="0070C0"/>
                </a:solidFill>
                <a:latin typeface="Segoe UI"/>
              </a:rPr>
              <a:t>US Gov Cloud</a:t>
            </a:r>
          </a:p>
        </p:txBody>
      </p:sp>
      <p:sp>
        <p:nvSpPr>
          <p:cNvPr id="33" name="TextBox 32"/>
          <p:cNvSpPr txBox="1"/>
          <p:nvPr/>
        </p:nvSpPr>
        <p:spPr>
          <a:xfrm>
            <a:off x="6214859" y="1145485"/>
            <a:ext cx="2068804" cy="583487"/>
          </a:xfrm>
          <a:prstGeom prst="rect">
            <a:avLst/>
          </a:prstGeom>
          <a:solidFill>
            <a:srgbClr val="CCCCFF"/>
          </a:solidFill>
        </p:spPr>
        <p:txBody>
          <a:bodyPr wrap="none" lIns="182831" tIns="146264" rIns="182831" bIns="146264" rtlCol="0">
            <a:spAutoFit/>
          </a:bodyPr>
          <a:lstStyle/>
          <a:p>
            <a:pPr defTabSz="932470">
              <a:lnSpc>
                <a:spcPct val="90000"/>
              </a:lnSpc>
              <a:spcAft>
                <a:spcPts val="600"/>
              </a:spcAft>
            </a:pPr>
            <a:r>
              <a:rPr lang="en-US" sz="2040">
                <a:solidFill>
                  <a:srgbClr val="7030A0"/>
                </a:solidFill>
                <a:latin typeface="Segoe UI"/>
              </a:rPr>
              <a:t>German Cloud</a:t>
            </a:r>
          </a:p>
        </p:txBody>
      </p:sp>
      <p:sp>
        <p:nvSpPr>
          <p:cNvPr id="34" name="TextBox 33"/>
          <p:cNvSpPr txBox="1"/>
          <p:nvPr/>
        </p:nvSpPr>
        <p:spPr>
          <a:xfrm>
            <a:off x="8988712" y="1648296"/>
            <a:ext cx="1804504" cy="583487"/>
          </a:xfrm>
          <a:prstGeom prst="rect">
            <a:avLst/>
          </a:prstGeom>
          <a:solidFill>
            <a:srgbClr val="CCFFCC"/>
          </a:solidFill>
        </p:spPr>
        <p:txBody>
          <a:bodyPr wrap="none" lIns="182831" tIns="146264" rIns="182831" bIns="146264" rtlCol="0">
            <a:spAutoFit/>
          </a:bodyPr>
          <a:lstStyle/>
          <a:p>
            <a:pPr defTabSz="932470">
              <a:lnSpc>
                <a:spcPct val="90000"/>
              </a:lnSpc>
              <a:spcAft>
                <a:spcPts val="600"/>
              </a:spcAft>
            </a:pPr>
            <a:r>
              <a:rPr lang="en-US" sz="2040">
                <a:solidFill>
                  <a:srgbClr val="107C10"/>
                </a:solidFill>
                <a:latin typeface="Segoe UI"/>
              </a:rPr>
              <a:t>China Cloud</a:t>
            </a:r>
          </a:p>
        </p:txBody>
      </p:sp>
      <p:grpSp>
        <p:nvGrpSpPr>
          <p:cNvPr id="32" name="Group 31"/>
          <p:cNvGrpSpPr/>
          <p:nvPr/>
        </p:nvGrpSpPr>
        <p:grpSpPr>
          <a:xfrm>
            <a:off x="2113825" y="2493569"/>
            <a:ext cx="974613" cy="526869"/>
            <a:chOff x="3087445" y="2666819"/>
            <a:chExt cx="974875" cy="527011"/>
          </a:xfrm>
        </p:grpSpPr>
        <p:sp>
          <p:nvSpPr>
            <p:cNvPr id="35" name="Oval 34"/>
            <p:cNvSpPr/>
            <p:nvPr/>
          </p:nvSpPr>
          <p:spPr bwMode="auto">
            <a:xfrm>
              <a:off x="3478025" y="2666819"/>
              <a:ext cx="228568" cy="228568"/>
            </a:xfrm>
            <a:prstGeom prst="ellipse">
              <a:avLst/>
            </a:prstGeom>
            <a:solidFill>
              <a:srgbClr val="0070C0"/>
            </a:solidFill>
            <a:ln w="139700">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36" name="Rectangle 35"/>
            <p:cNvSpPr/>
            <p:nvPr/>
          </p:nvSpPr>
          <p:spPr>
            <a:xfrm>
              <a:off x="3087445" y="2958369"/>
              <a:ext cx="974875" cy="235461"/>
            </a:xfrm>
            <a:prstGeom prst="rect">
              <a:avLst/>
            </a:prstGeom>
          </p:spPr>
          <p:txBody>
            <a:bodyPr wrap="none">
              <a:spAutoFit/>
            </a:bodyPr>
            <a:lstStyle/>
            <a:p>
              <a:pPr algn="ctr" defTabSz="932021">
                <a:lnSpc>
                  <a:spcPct val="90000"/>
                </a:lnSpc>
                <a:spcAft>
                  <a:spcPts val="300"/>
                </a:spcAft>
                <a:defRPr/>
              </a:pPr>
              <a:r>
                <a:rPr lang="en-US" sz="1000" kern="0">
                  <a:solidFill>
                    <a:srgbClr val="0070C0"/>
                  </a:solidFill>
                  <a:latin typeface="Segoe UI Semibold" panose="020B0702040204020203" pitchFamily="34" charset="0"/>
                  <a:ea typeface="Segoe UI" pitchFamily="34" charset="0"/>
                  <a:cs typeface="Segoe UI Semibold" panose="020B0702040204020203" pitchFamily="34" charset="0"/>
                </a:rPr>
                <a:t>Silicon Valley</a:t>
              </a:r>
            </a:p>
          </p:txBody>
        </p:sp>
      </p:grpSp>
      <p:grpSp>
        <p:nvGrpSpPr>
          <p:cNvPr id="37" name="Group 36"/>
          <p:cNvGrpSpPr/>
          <p:nvPr/>
        </p:nvGrpSpPr>
        <p:grpSpPr>
          <a:xfrm>
            <a:off x="2653057" y="2402953"/>
            <a:ext cx="922302" cy="455081"/>
            <a:chOff x="2968509" y="2440181"/>
            <a:chExt cx="922552" cy="455206"/>
          </a:xfrm>
        </p:grpSpPr>
        <p:sp>
          <p:nvSpPr>
            <p:cNvPr id="38" name="Oval 37"/>
            <p:cNvSpPr/>
            <p:nvPr/>
          </p:nvSpPr>
          <p:spPr bwMode="auto">
            <a:xfrm>
              <a:off x="3478025" y="2666819"/>
              <a:ext cx="228568" cy="228568"/>
            </a:xfrm>
            <a:prstGeom prst="ellipse">
              <a:avLst/>
            </a:prstGeom>
            <a:solidFill>
              <a:schemeClr val="accent2">
                <a:lumMod val="20000"/>
                <a:lumOff val="80000"/>
              </a:schemeClr>
            </a:solidFill>
            <a:ln w="139700">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39" name="Rectangle 38"/>
            <p:cNvSpPr/>
            <p:nvPr/>
          </p:nvSpPr>
          <p:spPr>
            <a:xfrm>
              <a:off x="2968509" y="2440181"/>
              <a:ext cx="922552" cy="235462"/>
            </a:xfrm>
            <a:prstGeom prst="rect">
              <a:avLst/>
            </a:prstGeom>
          </p:spPr>
          <p:txBody>
            <a:bodyPr wrap="none">
              <a:spAutoFit/>
            </a:bodyPr>
            <a:lstStyle/>
            <a:p>
              <a:pPr algn="ctr" defTabSz="932021">
                <a:lnSpc>
                  <a:spcPct val="90000"/>
                </a:lnSpc>
                <a:spcAft>
                  <a:spcPts val="300"/>
                </a:spcAft>
                <a:defRPr/>
              </a:pPr>
              <a:r>
                <a:rPr lang="en-US" sz="1000" kern="0">
                  <a:solidFill>
                    <a:srgbClr val="0070C0"/>
                  </a:solidFill>
                  <a:latin typeface="Segoe UI Semibold" panose="020B0702040204020203" pitchFamily="34" charset="0"/>
                  <a:ea typeface="Segoe UI" pitchFamily="34" charset="0"/>
                  <a:cs typeface="Segoe UI Semibold" panose="020B0702040204020203" pitchFamily="34" charset="0"/>
                </a:rPr>
                <a:t>San Antonio</a:t>
              </a:r>
            </a:p>
          </p:txBody>
        </p:sp>
      </p:grpSp>
      <p:grpSp>
        <p:nvGrpSpPr>
          <p:cNvPr id="43" name="Group 42">
            <a:extLst>
              <a:ext uri="{FF2B5EF4-FFF2-40B4-BE49-F238E27FC236}">
                <a16:creationId xmlns:a16="http://schemas.microsoft.com/office/drawing/2014/main" id="{1C37008F-C76C-4248-9C82-A97C880D0FC4}"/>
              </a:ext>
            </a:extLst>
          </p:cNvPr>
          <p:cNvGrpSpPr/>
          <p:nvPr/>
        </p:nvGrpSpPr>
        <p:grpSpPr>
          <a:xfrm>
            <a:off x="1536181" y="1861589"/>
            <a:ext cx="886873" cy="267848"/>
            <a:chOff x="2819482" y="2666819"/>
            <a:chExt cx="887111" cy="267916"/>
          </a:xfrm>
        </p:grpSpPr>
        <p:sp>
          <p:nvSpPr>
            <p:cNvPr id="44" name="Oval 43">
              <a:extLst>
                <a:ext uri="{FF2B5EF4-FFF2-40B4-BE49-F238E27FC236}">
                  <a16:creationId xmlns:a16="http://schemas.microsoft.com/office/drawing/2014/main" id="{7FF6F687-E6A6-42C3-8153-5F00CA214403}"/>
                </a:ext>
              </a:extLst>
            </p:cNvPr>
            <p:cNvSpPr/>
            <p:nvPr/>
          </p:nvSpPr>
          <p:spPr bwMode="auto">
            <a:xfrm>
              <a:off x="3478025" y="2666819"/>
              <a:ext cx="228568" cy="228568"/>
            </a:xfrm>
            <a:prstGeom prst="ellipse">
              <a:avLst/>
            </a:prstGeom>
            <a:solidFill>
              <a:srgbClr val="0070C0"/>
            </a:solidFill>
            <a:ln w="139700">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45" name="Rectangle 44">
              <a:extLst>
                <a:ext uri="{FF2B5EF4-FFF2-40B4-BE49-F238E27FC236}">
                  <a16:creationId xmlns:a16="http://schemas.microsoft.com/office/drawing/2014/main" id="{3516CC97-D842-4A28-A180-09B65D790B38}"/>
                </a:ext>
              </a:extLst>
            </p:cNvPr>
            <p:cNvSpPr/>
            <p:nvPr/>
          </p:nvSpPr>
          <p:spPr>
            <a:xfrm>
              <a:off x="2819482" y="2699277"/>
              <a:ext cx="598790" cy="235458"/>
            </a:xfrm>
            <a:prstGeom prst="rect">
              <a:avLst/>
            </a:prstGeom>
          </p:spPr>
          <p:txBody>
            <a:bodyPr wrap="none">
              <a:spAutoFit/>
            </a:bodyPr>
            <a:lstStyle/>
            <a:p>
              <a:pPr algn="ctr" defTabSz="932021">
                <a:lnSpc>
                  <a:spcPct val="90000"/>
                </a:lnSpc>
                <a:spcAft>
                  <a:spcPts val="300"/>
                </a:spcAft>
                <a:defRPr/>
              </a:pPr>
              <a:r>
                <a:rPr lang="en-US" sz="1000" kern="0">
                  <a:solidFill>
                    <a:srgbClr val="0070C0"/>
                  </a:solidFill>
                  <a:latin typeface="Segoe UI Semibold" panose="020B0702040204020203" pitchFamily="34" charset="0"/>
                  <a:ea typeface="Segoe UI" pitchFamily="34" charset="0"/>
                  <a:cs typeface="Segoe UI Semibold" panose="020B0702040204020203" pitchFamily="34" charset="0"/>
                </a:rPr>
                <a:t>Seattle</a:t>
              </a:r>
            </a:p>
          </p:txBody>
        </p:sp>
      </p:grpSp>
      <p:grpSp>
        <p:nvGrpSpPr>
          <p:cNvPr id="46" name="Group 45">
            <a:extLst>
              <a:ext uri="{FF2B5EF4-FFF2-40B4-BE49-F238E27FC236}">
                <a16:creationId xmlns:a16="http://schemas.microsoft.com/office/drawing/2014/main" id="{68FF53F3-2D31-41C2-A919-AB7C9F839D33}"/>
              </a:ext>
            </a:extLst>
          </p:cNvPr>
          <p:cNvGrpSpPr/>
          <p:nvPr/>
        </p:nvGrpSpPr>
        <p:grpSpPr>
          <a:xfrm>
            <a:off x="2355777" y="2971422"/>
            <a:ext cx="864953" cy="371450"/>
            <a:chOff x="2774784" y="2666819"/>
            <a:chExt cx="865183" cy="371554"/>
          </a:xfrm>
        </p:grpSpPr>
        <p:sp>
          <p:nvSpPr>
            <p:cNvPr id="47" name="Oval 46">
              <a:extLst>
                <a:ext uri="{FF2B5EF4-FFF2-40B4-BE49-F238E27FC236}">
                  <a16:creationId xmlns:a16="http://schemas.microsoft.com/office/drawing/2014/main" id="{336A2C32-5B24-483D-B790-2174C051E580}"/>
                </a:ext>
              </a:extLst>
            </p:cNvPr>
            <p:cNvSpPr/>
            <p:nvPr/>
          </p:nvSpPr>
          <p:spPr bwMode="auto">
            <a:xfrm>
              <a:off x="3411399" y="2666819"/>
              <a:ext cx="228568" cy="228568"/>
            </a:xfrm>
            <a:prstGeom prst="ellipse">
              <a:avLst/>
            </a:prstGeom>
            <a:solidFill>
              <a:schemeClr val="accent2">
                <a:lumMod val="20000"/>
                <a:lumOff val="80000"/>
              </a:schemeClr>
            </a:solidFill>
            <a:ln w="139700">
              <a:solidFill>
                <a:schemeClr val="accent2">
                  <a:lumMod val="60000"/>
                  <a:lumOff val="40000"/>
                  <a:alpha val="34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21">
                <a:lnSpc>
                  <a:spcPct val="90000"/>
                </a:lnSpc>
                <a:defRPr/>
              </a:pPr>
              <a:endParaRPr lang="en-US" sz="2400" kern="0" err="1">
                <a:gradFill>
                  <a:gsLst>
                    <a:gs pos="0">
                      <a:srgbClr val="D83B01"/>
                    </a:gs>
                    <a:gs pos="59000">
                      <a:srgbClr val="D83B01"/>
                    </a:gs>
                  </a:gsLst>
                  <a:lin ang="0" scaled="0"/>
                </a:gradFill>
                <a:latin typeface="Segoe UI Semibold" panose="020B0702040204020203" pitchFamily="34" charset="0"/>
                <a:ea typeface="Segoe UI" pitchFamily="34" charset="0"/>
                <a:cs typeface="Segoe UI Semibold" panose="020B0702040204020203" pitchFamily="34" charset="0"/>
              </a:endParaRPr>
            </a:p>
          </p:txBody>
        </p:sp>
        <p:sp>
          <p:nvSpPr>
            <p:cNvPr id="48" name="Rectangle 47">
              <a:extLst>
                <a:ext uri="{FF2B5EF4-FFF2-40B4-BE49-F238E27FC236}">
                  <a16:creationId xmlns:a16="http://schemas.microsoft.com/office/drawing/2014/main" id="{0FCFBACC-4449-46A9-BD4D-E6F01C2F4626}"/>
                </a:ext>
              </a:extLst>
            </p:cNvPr>
            <p:cNvSpPr/>
            <p:nvPr/>
          </p:nvSpPr>
          <p:spPr>
            <a:xfrm>
              <a:off x="2774784" y="2802910"/>
              <a:ext cx="667465" cy="235463"/>
            </a:xfrm>
            <a:prstGeom prst="rect">
              <a:avLst/>
            </a:prstGeom>
          </p:spPr>
          <p:txBody>
            <a:bodyPr wrap="none">
              <a:spAutoFit/>
            </a:bodyPr>
            <a:lstStyle/>
            <a:p>
              <a:pPr algn="ctr" defTabSz="932021">
                <a:lnSpc>
                  <a:spcPct val="90000"/>
                </a:lnSpc>
                <a:spcAft>
                  <a:spcPts val="300"/>
                </a:spcAft>
                <a:defRPr/>
              </a:pPr>
              <a:r>
                <a:rPr lang="en-US" sz="1000" kern="0">
                  <a:solidFill>
                    <a:srgbClr val="0070C0"/>
                  </a:solidFill>
                  <a:latin typeface="Segoe UI Semibold" panose="020B0702040204020203" pitchFamily="34" charset="0"/>
                  <a:ea typeface="Segoe UI" pitchFamily="34" charset="0"/>
                  <a:cs typeface="Segoe UI Semibold" panose="020B0702040204020203" pitchFamily="34" charset="0"/>
                </a:rPr>
                <a:t>Phoenix</a:t>
              </a:r>
            </a:p>
          </p:txBody>
        </p:sp>
      </p:grpSp>
      <p:sp>
        <p:nvSpPr>
          <p:cNvPr id="49" name="TextBox 48"/>
          <p:cNvSpPr txBox="1"/>
          <p:nvPr/>
        </p:nvSpPr>
        <p:spPr>
          <a:xfrm>
            <a:off x="5015757" y="5894696"/>
            <a:ext cx="5222438" cy="849355"/>
          </a:xfrm>
          <a:prstGeom prst="rect">
            <a:avLst/>
          </a:prstGeom>
          <a:noFill/>
        </p:spPr>
        <p:txBody>
          <a:bodyPr wrap="square" lIns="182857" tIns="146285" rIns="182857" bIns="146285" rtlCol="0">
            <a:spAutoFit/>
          </a:bodyPr>
          <a:lstStyle/>
          <a:p>
            <a:pPr>
              <a:lnSpc>
                <a:spcPct val="90000"/>
              </a:lnSpc>
              <a:spcAft>
                <a:spcPts val="600"/>
              </a:spcAft>
            </a:pPr>
            <a:r>
              <a:rPr lang="en-US" sz="2000" b="1">
                <a:solidFill>
                  <a:srgbClr val="FF0000"/>
                </a:solidFill>
              </a:rPr>
              <a:t>New Sites: </a:t>
            </a:r>
            <a:r>
              <a:rPr lang="en-US" sz="2000">
                <a:solidFill>
                  <a:srgbClr val="FF0000"/>
                </a:solidFill>
              </a:rPr>
              <a:t>San Antonio, Phoenix, Carrier neutral sites in China</a:t>
            </a:r>
          </a:p>
        </p:txBody>
      </p:sp>
      <p:sp>
        <p:nvSpPr>
          <p:cNvPr id="50" name="Trapezoid 49"/>
          <p:cNvSpPr/>
          <p:nvPr/>
        </p:nvSpPr>
        <p:spPr bwMode="auto">
          <a:xfrm rot="2700000">
            <a:off x="11018154" y="261194"/>
            <a:ext cx="1891977" cy="478790"/>
          </a:xfrm>
          <a:prstGeom prst="trapezoid">
            <a:avLst>
              <a:gd name="adj" fmla="val 10119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r>
              <a:rPr lang="en-US" sz="2040" b="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Roadmap</a:t>
            </a:r>
          </a:p>
        </p:txBody>
      </p:sp>
    </p:spTree>
    <p:extLst>
      <p:ext uri="{BB962C8B-B14F-4D97-AF65-F5344CB8AC3E}">
        <p14:creationId xmlns:p14="http://schemas.microsoft.com/office/powerpoint/2010/main" val="2095012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1" y="447"/>
            <a:ext cx="12434888" cy="6993632"/>
          </a:xfrm>
          <a:prstGeom prst="rect">
            <a:avLst/>
          </a:prstGeom>
          <a:solidFill>
            <a:srgbClr val="EEEEEE"/>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latin typeface="Segoe UI"/>
            </a:endParaRPr>
          </a:p>
        </p:txBody>
      </p:sp>
      <p:sp>
        <p:nvSpPr>
          <p:cNvPr id="3" name="Title 2"/>
          <p:cNvSpPr>
            <a:spLocks noGrp="1"/>
          </p:cNvSpPr>
          <p:nvPr>
            <p:ph type="title"/>
          </p:nvPr>
        </p:nvSpPr>
        <p:spPr/>
        <p:txBody>
          <a:bodyPr/>
          <a:lstStyle/>
          <a:p>
            <a:r>
              <a:rPr lang="en-US"/>
              <a:t>Growing global ExpressRoute ecosystem</a:t>
            </a:r>
          </a:p>
        </p:txBody>
      </p:sp>
      <p:pic>
        <p:nvPicPr>
          <p:cNvPr id="4" name="Picture 3"/>
          <p:cNvPicPr>
            <a:picLocks noChangeAspect="1"/>
          </p:cNvPicPr>
          <p:nvPr/>
        </p:nvPicPr>
        <p:blipFill>
          <a:blip r:embed="rId3"/>
          <a:stretch>
            <a:fillRect/>
          </a:stretch>
        </p:blipFill>
        <p:spPr>
          <a:xfrm>
            <a:off x="1304045" y="1411667"/>
            <a:ext cx="9826800" cy="5228488"/>
          </a:xfrm>
          <a:prstGeom prst="rect">
            <a:avLst/>
          </a:prstGeom>
        </p:spPr>
      </p:pic>
    </p:spTree>
    <p:extLst>
      <p:ext uri="{BB962C8B-B14F-4D97-AF65-F5344CB8AC3E}">
        <p14:creationId xmlns:p14="http://schemas.microsoft.com/office/powerpoint/2010/main" val="3290787334"/>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366168" y="1212851"/>
            <a:ext cx="11702553" cy="4610493"/>
          </a:xfrm>
        </p:spPr>
        <p:txBody>
          <a:bodyPr/>
          <a:lstStyle/>
          <a:p>
            <a:pPr marL="0" indent="0">
              <a:buNone/>
            </a:pPr>
            <a:r>
              <a:rPr lang="en-US" dirty="0">
                <a:solidFill>
                  <a:srgbClr val="0078D7"/>
                </a:solidFill>
              </a:rPr>
              <a:t>Ultra performance ExpressRoute Gateways</a:t>
            </a:r>
          </a:p>
          <a:p>
            <a:pPr marL="342900" lvl="1" indent="-342900" defTabSz="932742">
              <a:buClr>
                <a:schemeClr val="tx1"/>
              </a:buClr>
              <a:buSzPct val="100000"/>
            </a:pPr>
            <a:r>
              <a:rPr lang="en-US" dirty="0"/>
              <a:t>Support up to 9G throughput to VNets – </a:t>
            </a:r>
            <a:r>
              <a:rPr lang="en-US" b="1" i="1" dirty="0"/>
              <a:t>up to 5X improvement!</a:t>
            </a:r>
          </a:p>
          <a:p>
            <a:pPr lvl="1"/>
            <a:endParaRPr lang="en-US" dirty="0"/>
          </a:p>
          <a:p>
            <a:pPr marL="0" indent="0">
              <a:buNone/>
            </a:pPr>
            <a:r>
              <a:rPr lang="en-US" dirty="0">
                <a:solidFill>
                  <a:srgbClr val="0078D7"/>
                </a:solidFill>
              </a:rPr>
              <a:t>Improved SLA – 99.95% </a:t>
            </a:r>
            <a:r>
              <a:rPr lang="en-US" sz="3200" dirty="0">
                <a:solidFill>
                  <a:srgbClr val="0078D7"/>
                </a:solidFill>
              </a:rPr>
              <a:t>(was 99,9%)</a:t>
            </a:r>
            <a:endParaRPr lang="en-US" dirty="0">
              <a:solidFill>
                <a:srgbClr val="0078D7"/>
              </a:solidFill>
            </a:endParaRPr>
          </a:p>
          <a:p>
            <a:pPr marL="342900" lvl="1" indent="-342900" defTabSz="932742">
              <a:buClr>
                <a:schemeClr val="tx1"/>
              </a:buClr>
              <a:buSzPct val="100000"/>
            </a:pPr>
            <a:r>
              <a:rPr lang="en-US" b="1" i="1" dirty="0"/>
              <a:t>Best</a:t>
            </a:r>
            <a:r>
              <a:rPr lang="en-US" dirty="0"/>
              <a:t> cloud enterprise connectivity SLA</a:t>
            </a:r>
          </a:p>
          <a:p>
            <a:pPr marL="342900" lvl="1" indent="-342900" defTabSz="932742">
              <a:buClr>
                <a:schemeClr val="tx1"/>
              </a:buClr>
              <a:buSzPct val="100000"/>
            </a:pPr>
            <a:endParaRPr lang="en-US" dirty="0"/>
          </a:p>
          <a:p>
            <a:pPr marL="0" indent="0">
              <a:buNone/>
            </a:pPr>
            <a:r>
              <a:rPr lang="en-US" dirty="0">
                <a:solidFill>
                  <a:srgbClr val="0078D7"/>
                </a:solidFill>
              </a:rPr>
              <a:t>More insights</a:t>
            </a:r>
          </a:p>
          <a:p>
            <a:pPr marL="342900" lvl="1" indent="-342900" defTabSz="932742">
              <a:buClr>
                <a:schemeClr val="tx1"/>
              </a:buClr>
              <a:buSzPct val="100000"/>
            </a:pPr>
            <a:r>
              <a:rPr lang="en-US" dirty="0"/>
              <a:t>Self-help and troubleshooting tools </a:t>
            </a:r>
          </a:p>
          <a:p>
            <a:pPr marL="342900" lvl="1" indent="-342900" defTabSz="932742">
              <a:buClr>
                <a:schemeClr val="tx1"/>
              </a:buClr>
              <a:buSzPct val="100000"/>
            </a:pPr>
            <a:r>
              <a:rPr lang="en-US" dirty="0"/>
              <a:t>Improved monitoring, diagnostics, and alerting</a:t>
            </a:r>
          </a:p>
          <a:p>
            <a:pPr marL="342900" lvl="1" indent="-342900" defTabSz="932742">
              <a:buClr>
                <a:schemeClr val="tx1"/>
              </a:buClr>
              <a:buSzPct val="100000"/>
            </a:pPr>
            <a:r>
              <a:rPr lang="en-US" dirty="0"/>
              <a:t>BGP routes, traffic statistics, ARP tables</a:t>
            </a:r>
          </a:p>
          <a:p>
            <a:pPr marL="342900" lvl="1" indent="-342900" defTabSz="932742">
              <a:buClr>
                <a:schemeClr val="tx1"/>
              </a:buClr>
              <a:buSzPct val="100000"/>
            </a:pPr>
            <a:r>
              <a:rPr lang="en-US" dirty="0"/>
              <a:t>Network Performance Monitor solution (Preview Dec 2017)</a:t>
            </a:r>
          </a:p>
        </p:txBody>
      </p:sp>
      <p:sp>
        <p:nvSpPr>
          <p:cNvPr id="2" name="Title 1"/>
          <p:cNvSpPr>
            <a:spLocks noGrp="1"/>
          </p:cNvSpPr>
          <p:nvPr>
            <p:ph type="title"/>
          </p:nvPr>
        </p:nvSpPr>
        <p:spPr/>
        <p:txBody>
          <a:bodyPr/>
          <a:lstStyle/>
          <a:p>
            <a:r>
              <a:rPr lang="en-US"/>
              <a:t>ExpressRoute enhancements</a:t>
            </a:r>
          </a:p>
        </p:txBody>
      </p:sp>
      <p:graphicFrame>
        <p:nvGraphicFramePr>
          <p:cNvPr id="4" name="Table 3"/>
          <p:cNvGraphicFramePr>
            <a:graphicFrameLocks noGrp="1"/>
          </p:cNvGraphicFramePr>
          <p:nvPr>
            <p:extLst>
              <p:ext uri="{D42A27DB-BD31-4B8C-83A1-F6EECF244321}">
                <p14:modId xmlns:p14="http://schemas.microsoft.com/office/powerpoint/2010/main" val="4185864573"/>
              </p:ext>
            </p:extLst>
          </p:nvPr>
        </p:nvGraphicFramePr>
        <p:xfrm>
          <a:off x="7560822" y="3070577"/>
          <a:ext cx="4343400" cy="3039100"/>
        </p:xfrm>
        <a:graphic>
          <a:graphicData uri="http://schemas.openxmlformats.org/drawingml/2006/table">
            <a:tbl>
              <a:tblPr firstRow="1" bandRow="1">
                <a:tableStyleId>{72833802-FEF1-4C79-8D5D-14CF1EAF98D9}</a:tableStyleId>
              </a:tblPr>
              <a:tblGrid>
                <a:gridCol w="2673334">
                  <a:extLst>
                    <a:ext uri="{9D8B030D-6E8A-4147-A177-3AD203B41FA5}">
                      <a16:colId xmlns:a16="http://schemas.microsoft.com/office/drawing/2014/main" val="1184380321"/>
                    </a:ext>
                  </a:extLst>
                </a:gridCol>
                <a:gridCol w="1670066">
                  <a:extLst>
                    <a:ext uri="{9D8B030D-6E8A-4147-A177-3AD203B41FA5}">
                      <a16:colId xmlns:a16="http://schemas.microsoft.com/office/drawing/2014/main" val="3783718957"/>
                    </a:ext>
                  </a:extLst>
                </a:gridCol>
              </a:tblGrid>
              <a:tr h="883543">
                <a:tc>
                  <a:txBody>
                    <a:bodyPr/>
                    <a:lstStyle/>
                    <a:p>
                      <a:pPr algn="ctr"/>
                      <a:r>
                        <a:rPr lang="en-US" sz="2000" b="1"/>
                        <a:t>Gateway SKU</a:t>
                      </a:r>
                    </a:p>
                  </a:txBody>
                  <a:tcPr marL="91428" marR="91428" marT="45714" marB="45714" anchor="ctr"/>
                </a:tc>
                <a:tc>
                  <a:txBody>
                    <a:bodyPr/>
                    <a:lstStyle/>
                    <a:p>
                      <a:pPr algn="ctr"/>
                      <a:r>
                        <a:rPr lang="en-US" sz="2000"/>
                        <a:t>Max.</a:t>
                      </a:r>
                      <a:r>
                        <a:rPr lang="en-US" sz="2000" baseline="0"/>
                        <a:t> </a:t>
                      </a:r>
                      <a:r>
                        <a:rPr lang="en-US" sz="2000"/>
                        <a:t>throughput (Gbps)</a:t>
                      </a:r>
                    </a:p>
                  </a:txBody>
                  <a:tcPr marL="91428" marR="91428" marT="45714" marB="45714" anchor="ctr"/>
                </a:tc>
                <a:extLst>
                  <a:ext uri="{0D108BD9-81ED-4DB2-BD59-A6C34878D82A}">
                    <a16:rowId xmlns:a16="http://schemas.microsoft.com/office/drawing/2014/main" val="1426378771"/>
                  </a:ext>
                </a:extLst>
              </a:tr>
              <a:tr h="631216">
                <a:tc>
                  <a:txBody>
                    <a:bodyPr/>
                    <a:lstStyle/>
                    <a:p>
                      <a:r>
                        <a:rPr lang="en-US" sz="2000" b="1"/>
                        <a:t>Standard</a:t>
                      </a:r>
                    </a:p>
                  </a:txBody>
                  <a:tcPr marL="91428" marR="91428" marT="45714" marB="45714" anchor="ctr">
                    <a:solidFill>
                      <a:schemeClr val="accent2">
                        <a:lumMod val="20000"/>
                        <a:lumOff val="80000"/>
                      </a:schemeClr>
                    </a:solidFill>
                  </a:tcPr>
                </a:tc>
                <a:tc>
                  <a:txBody>
                    <a:bodyPr/>
                    <a:lstStyle/>
                    <a:p>
                      <a:pPr algn="ctr"/>
                      <a:r>
                        <a:rPr lang="en-US" sz="2000"/>
                        <a:t>1</a:t>
                      </a:r>
                    </a:p>
                  </a:txBody>
                  <a:tcPr marL="91428" marR="91428" marT="45714" marB="45714" anchor="ctr"/>
                </a:tc>
                <a:extLst>
                  <a:ext uri="{0D108BD9-81ED-4DB2-BD59-A6C34878D82A}">
                    <a16:rowId xmlns:a16="http://schemas.microsoft.com/office/drawing/2014/main" val="3592330969"/>
                  </a:ext>
                </a:extLst>
              </a:tr>
              <a:tr h="701028">
                <a:tc>
                  <a:txBody>
                    <a:bodyPr/>
                    <a:lstStyle/>
                    <a:p>
                      <a:r>
                        <a:rPr lang="en-US" sz="2000" b="1" err="1"/>
                        <a:t>HighPerformance</a:t>
                      </a:r>
                      <a:endParaRPr lang="en-US" sz="2000" b="1"/>
                    </a:p>
                  </a:txBody>
                  <a:tcPr marL="91428" marR="91428" marT="45714" marB="45714" anchor="ctr">
                    <a:solidFill>
                      <a:schemeClr val="accent2">
                        <a:lumMod val="20000"/>
                        <a:lumOff val="80000"/>
                      </a:schemeClr>
                    </a:solidFill>
                  </a:tcPr>
                </a:tc>
                <a:tc>
                  <a:txBody>
                    <a:bodyPr/>
                    <a:lstStyle/>
                    <a:p>
                      <a:pPr algn="ctr"/>
                      <a:r>
                        <a:rPr lang="en-US" sz="2000"/>
                        <a:t>2</a:t>
                      </a:r>
                    </a:p>
                  </a:txBody>
                  <a:tcPr marL="91428" marR="91428" marT="45714" marB="45714" anchor="ctr"/>
                </a:tc>
                <a:extLst>
                  <a:ext uri="{0D108BD9-81ED-4DB2-BD59-A6C34878D82A}">
                    <a16:rowId xmlns:a16="http://schemas.microsoft.com/office/drawing/2014/main" val="2856661526"/>
                  </a:ext>
                </a:extLst>
              </a:tr>
              <a:tr h="701028">
                <a:tc>
                  <a:txBody>
                    <a:bodyPr/>
                    <a:lstStyle/>
                    <a:p>
                      <a:r>
                        <a:rPr lang="en-US" sz="2000" b="1" err="1"/>
                        <a:t>UltraPerformance</a:t>
                      </a:r>
                      <a:endParaRPr lang="en-US" sz="2000" b="1"/>
                    </a:p>
                  </a:txBody>
                  <a:tcPr marL="91428" marR="91428" marT="45714" marB="45714" anchor="ctr">
                    <a:solidFill>
                      <a:schemeClr val="accent2">
                        <a:lumMod val="20000"/>
                        <a:lumOff val="80000"/>
                      </a:schemeClr>
                    </a:solidFill>
                  </a:tcPr>
                </a:tc>
                <a:tc>
                  <a:txBody>
                    <a:bodyPr/>
                    <a:lstStyle/>
                    <a:p>
                      <a:pPr algn="ctr"/>
                      <a:r>
                        <a:rPr lang="en-US" sz="2000"/>
                        <a:t>9</a:t>
                      </a:r>
                    </a:p>
                  </a:txBody>
                  <a:tcPr marL="91428" marR="91428" marT="45714" marB="45714" anchor="ctr"/>
                </a:tc>
                <a:extLst>
                  <a:ext uri="{0D108BD9-81ED-4DB2-BD59-A6C34878D82A}">
                    <a16:rowId xmlns:a16="http://schemas.microsoft.com/office/drawing/2014/main" val="3143810718"/>
                  </a:ext>
                </a:extLst>
              </a:tr>
            </a:tbl>
          </a:graphicData>
        </a:graphic>
      </p:graphicFrame>
    </p:spTree>
    <p:extLst>
      <p:ext uri="{BB962C8B-B14F-4D97-AF65-F5344CB8AC3E}">
        <p14:creationId xmlns:p14="http://schemas.microsoft.com/office/powerpoint/2010/main" val="224825283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14233" y="295684"/>
            <a:ext cx="11191797" cy="6309102"/>
          </a:xfrm>
          <a:prstGeom prst="rect">
            <a:avLst/>
          </a:prstGeom>
        </p:spPr>
      </p:pic>
      <p:pic>
        <p:nvPicPr>
          <p:cNvPr id="568" name="gray map" descr="C:\_Projects\Daily Projects\110514\P11962\Datacenter_Maps_PPT_FNL-slide1_gray.png"/>
          <p:cNvPicPr>
            <a:picLocks noChangeAspect="1" noChangeArrowheads="1"/>
          </p:cNvPicPr>
          <p:nvPr/>
        </p:nvPicPr>
        <p:blipFill rotWithShape="1">
          <a:blip r:embed="rId4" cstate="screen">
            <a:grayscl/>
            <a:extLst>
              <a:ext uri="{BEBA8EAE-BF5A-486C-A8C5-ECC9F3942E4B}">
                <a14:imgProps xmlns:a14="http://schemas.microsoft.com/office/drawing/2010/main">
                  <a14:imgLayer r:embed="rId5">
                    <a14:imgEffect>
                      <a14:colorTemperature colorTemp="4700"/>
                    </a14:imgEffect>
                    <a14:imgEffect>
                      <a14:brightnessContrast bright="-20000" contrast="-40000"/>
                    </a14:imgEffect>
                  </a14:imgLayer>
                </a14:imgProps>
              </a:ext>
              <a:ext uri="{28A0092B-C50C-407E-A947-70E740481C1C}">
                <a14:useLocalDpi xmlns:a14="http://schemas.microsoft.com/office/drawing/2010/main"/>
              </a:ext>
            </a:extLst>
          </a:blip>
          <a:srcRect/>
          <a:stretch/>
        </p:blipFill>
        <p:spPr bwMode="auto">
          <a:xfrm>
            <a:off x="623334" y="265702"/>
            <a:ext cx="10692836" cy="6310158"/>
          </a:xfrm>
          <a:prstGeom prst="rect">
            <a:avLst/>
          </a:prstGeom>
          <a:noFill/>
          <a:extLst>
            <a:ext uri="{909E8E84-426E-40DD-AFC4-6F175D3DCCD1}">
              <a14:hiddenFill xmlns:a14="http://schemas.microsoft.com/office/drawing/2010/main">
                <a:solidFill>
                  <a:srgbClr val="FFFFFF"/>
                </a:solidFill>
              </a14:hiddenFill>
            </a:ext>
          </a:extLst>
        </p:spPr>
      </p:pic>
      <p:pic>
        <p:nvPicPr>
          <p:cNvPr id="13" name="gray map" descr="C:\_Projects\Daily Projects\110514\P11962\Datacenter_Maps_PPT_FNL-slide1_gray.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623334" y="265704"/>
            <a:ext cx="10692836" cy="6310158"/>
          </a:xfrm>
          <a:prstGeom prst="rect">
            <a:avLst/>
          </a:prstGeom>
          <a:noFill/>
          <a:extLst>
            <a:ext uri="{909E8E84-426E-40DD-AFC4-6F175D3DCCD1}">
              <a14:hiddenFill xmlns:a14="http://schemas.microsoft.com/office/drawing/2010/main">
                <a:solidFill>
                  <a:srgbClr val="FFFFFF"/>
                </a:solidFill>
              </a14:hiddenFill>
            </a:ext>
          </a:extLst>
        </p:spPr>
      </p:pic>
      <p:pic>
        <p:nvPicPr>
          <p:cNvPr id="2059" name="50,000,000 – 99,999,999" descr="C:\_Projects\Daily Projects\110514\P11962\Datacenter_Maps_PPT_FNL_slide2_blue6.png"/>
          <p:cNvPicPr>
            <a:picLocks noChangeAspect="1" noChangeArrowheads="1"/>
          </p:cNvPicPr>
          <p:nvPr/>
        </p:nvPicPr>
        <p:blipFill rotWithShape="1">
          <a:blip r:embed="rId7" cstate="screen">
            <a:extLst>
              <a:ext uri="{28A0092B-C50C-407E-A947-70E740481C1C}">
                <a14:useLocalDpi xmlns:a14="http://schemas.microsoft.com/office/drawing/2010/main"/>
              </a:ext>
            </a:extLst>
          </a:blip>
          <a:srcRect/>
          <a:stretch/>
        </p:blipFill>
        <p:spPr bwMode="auto">
          <a:xfrm>
            <a:off x="623334" y="265704"/>
            <a:ext cx="10692836" cy="6310158"/>
          </a:xfrm>
          <a:prstGeom prst="rect">
            <a:avLst/>
          </a:prstGeom>
          <a:noFill/>
          <a:extLst>
            <a:ext uri="{909E8E84-426E-40DD-AFC4-6F175D3DCCD1}">
              <a14:hiddenFill xmlns:a14="http://schemas.microsoft.com/office/drawing/2010/main">
                <a:solidFill>
                  <a:srgbClr val="FFFFFF"/>
                </a:solidFill>
              </a14:hiddenFill>
            </a:ext>
          </a:extLst>
        </p:spPr>
      </p:pic>
      <p:pic>
        <p:nvPicPr>
          <p:cNvPr id="2056" name="100,000 – 4,999,999" descr="C:\_Projects\Daily Projects\110514\P11962\Datacenter_Maps_PPT_FNL_slide2_blue3.png"/>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623334" y="265704"/>
            <a:ext cx="10692836" cy="6310158"/>
          </a:xfrm>
          <a:prstGeom prst="rect">
            <a:avLst/>
          </a:prstGeom>
          <a:noFill/>
          <a:extLst>
            <a:ext uri="{909E8E84-426E-40DD-AFC4-6F175D3DCCD1}">
              <a14:hiddenFill xmlns:a14="http://schemas.microsoft.com/office/drawing/2010/main">
                <a:solidFill>
                  <a:srgbClr val="FFFFFF"/>
                </a:solidFill>
              </a14:hiddenFill>
            </a:ext>
          </a:extLst>
        </p:spPr>
      </p:pic>
      <p:pic>
        <p:nvPicPr>
          <p:cNvPr id="2057" name="5,000,000 – 24,999,999" descr="C:\_Projects\Daily Projects\110514\P11962\Datacenter_Maps_PPT_FNL_slide2_blue4.png"/>
          <p:cNvPicPr>
            <a:picLocks noChangeAspect="1" noChangeArrowheads="1"/>
          </p:cNvPicPr>
          <p:nvPr/>
        </p:nvPicPr>
        <p:blipFill rotWithShape="1">
          <a:blip r:embed="rId9" cstate="screen">
            <a:extLst>
              <a:ext uri="{28A0092B-C50C-407E-A947-70E740481C1C}">
                <a14:useLocalDpi xmlns:a14="http://schemas.microsoft.com/office/drawing/2010/main"/>
              </a:ext>
            </a:extLst>
          </a:blip>
          <a:srcRect/>
          <a:stretch/>
        </p:blipFill>
        <p:spPr bwMode="auto">
          <a:xfrm>
            <a:off x="623334" y="265704"/>
            <a:ext cx="10692836" cy="6310158"/>
          </a:xfrm>
          <a:prstGeom prst="rect">
            <a:avLst/>
          </a:prstGeom>
          <a:noFill/>
          <a:extLst>
            <a:ext uri="{909E8E84-426E-40DD-AFC4-6F175D3DCCD1}">
              <a14:hiddenFill xmlns:a14="http://schemas.microsoft.com/office/drawing/2010/main">
                <a:solidFill>
                  <a:srgbClr val="FFFFFF"/>
                </a:solidFill>
              </a14:hiddenFill>
            </a:ext>
          </a:extLst>
        </p:spPr>
      </p:pic>
      <p:pic>
        <p:nvPicPr>
          <p:cNvPr id="2058" name="25,000,000 – 49,999,999" descr="C:\_Projects\Daily Projects\110514\P11962\Datacenter_Maps_PPT_FNL_slide2_blue5.png"/>
          <p:cNvPicPr>
            <a:picLocks noChangeAspect="1" noChangeArrowheads="1"/>
          </p:cNvPicPr>
          <p:nvPr/>
        </p:nvPicPr>
        <p:blipFill rotWithShape="1">
          <a:blip r:embed="rId10" cstate="screen">
            <a:extLst>
              <a:ext uri="{28A0092B-C50C-407E-A947-70E740481C1C}">
                <a14:useLocalDpi xmlns:a14="http://schemas.microsoft.com/office/drawing/2010/main"/>
              </a:ext>
            </a:extLst>
          </a:blip>
          <a:srcRect/>
          <a:stretch/>
        </p:blipFill>
        <p:spPr bwMode="auto">
          <a:xfrm>
            <a:off x="623334" y="265704"/>
            <a:ext cx="10692836" cy="6310158"/>
          </a:xfrm>
          <a:prstGeom prst="rect">
            <a:avLst/>
          </a:prstGeom>
          <a:noFill/>
          <a:extLst>
            <a:ext uri="{909E8E84-426E-40DD-AFC4-6F175D3DCCD1}">
              <a14:hiddenFill xmlns:a14="http://schemas.microsoft.com/office/drawing/2010/main">
                <a:solidFill>
                  <a:srgbClr val="FFFFFF"/>
                </a:solidFill>
              </a14:hiddenFill>
            </a:ext>
          </a:extLst>
        </p:spPr>
      </p:pic>
      <p:pic>
        <p:nvPicPr>
          <p:cNvPr id="2060" name="100,000,000 – 499,999,999" descr="C:\_Projects\Daily Projects\110514\P11962\Datacenter_Maps_PPT_FNL_slide2_blue7.png"/>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a:stretch/>
        </p:blipFill>
        <p:spPr bwMode="auto">
          <a:xfrm>
            <a:off x="623334" y="265704"/>
            <a:ext cx="10692836" cy="6310158"/>
          </a:xfrm>
          <a:prstGeom prst="rect">
            <a:avLst/>
          </a:prstGeom>
          <a:noFill/>
          <a:extLst>
            <a:ext uri="{909E8E84-426E-40DD-AFC4-6F175D3DCCD1}">
              <a14:hiddenFill xmlns:a14="http://schemas.microsoft.com/office/drawing/2010/main">
                <a:solidFill>
                  <a:srgbClr val="FFFFFF"/>
                </a:solidFill>
              </a14:hiddenFill>
            </a:ext>
          </a:extLst>
        </p:spPr>
      </p:pic>
      <p:pic>
        <p:nvPicPr>
          <p:cNvPr id="2061" name="500,000,000+" descr="C:\_Projects\Daily Projects\110514\P11962\Datacenter_Maps_PPT_FNL_slide2_blue8.png"/>
          <p:cNvPicPr>
            <a:picLocks noChangeAspect="1" noChangeArrowheads="1"/>
          </p:cNvPicPr>
          <p:nvPr/>
        </p:nvPicPr>
        <p:blipFill rotWithShape="1">
          <a:blip r:embed="rId12" cstate="screen">
            <a:extLst>
              <a:ext uri="{28A0092B-C50C-407E-A947-70E740481C1C}">
                <a14:useLocalDpi xmlns:a14="http://schemas.microsoft.com/office/drawing/2010/main"/>
              </a:ext>
            </a:extLst>
          </a:blip>
          <a:srcRect/>
          <a:stretch/>
        </p:blipFill>
        <p:spPr bwMode="auto">
          <a:xfrm>
            <a:off x="623334" y="265704"/>
            <a:ext cx="10692836" cy="6310158"/>
          </a:xfrm>
          <a:prstGeom prst="rect">
            <a:avLst/>
          </a:prstGeom>
          <a:noFill/>
          <a:extLst>
            <a:ext uri="{909E8E84-426E-40DD-AFC4-6F175D3DCCD1}">
              <a14:hiddenFill xmlns:a14="http://schemas.microsoft.com/office/drawing/2010/main">
                <a:solidFill>
                  <a:srgbClr val="FFFFFF"/>
                </a:solidFill>
              </a14:hiddenFill>
            </a:ext>
          </a:extLst>
        </p:spPr>
      </p:pic>
      <p:pic>
        <p:nvPicPr>
          <p:cNvPr id="1026" name="0 – 49,999" descr="C:\Users\DTota\Desktop\Datacenter_Maps_PPT_FNL_slide2_blue1.png"/>
          <p:cNvPicPr>
            <a:picLocks noChangeAspect="1" noChangeArrowheads="1"/>
          </p:cNvPicPr>
          <p:nvPr/>
        </p:nvPicPr>
        <p:blipFill rotWithShape="1">
          <a:blip r:embed="rId13" cstate="screen">
            <a:extLst>
              <a:ext uri="{28A0092B-C50C-407E-A947-70E740481C1C}">
                <a14:useLocalDpi xmlns:a14="http://schemas.microsoft.com/office/drawing/2010/main"/>
              </a:ext>
            </a:extLst>
          </a:blip>
          <a:srcRect/>
          <a:stretch/>
        </p:blipFill>
        <p:spPr bwMode="auto">
          <a:xfrm>
            <a:off x="623334" y="265704"/>
            <a:ext cx="10692836" cy="6310158"/>
          </a:xfrm>
          <a:prstGeom prst="rect">
            <a:avLst/>
          </a:prstGeom>
          <a:noFill/>
          <a:extLst>
            <a:ext uri="{909E8E84-426E-40DD-AFC4-6F175D3DCCD1}">
              <a14:hiddenFill xmlns:a14="http://schemas.microsoft.com/office/drawing/2010/main">
                <a:solidFill>
                  <a:srgbClr val="FFFFFF"/>
                </a:solidFill>
              </a14:hiddenFill>
            </a:ext>
          </a:extLst>
        </p:spPr>
      </p:pic>
      <p:pic>
        <p:nvPicPr>
          <p:cNvPr id="1027" name="50,000 – 999,999" descr="C:\_Projects\Daily Projects\110614\P11962\Datacenter_Maps_PPT_FNL_slide2_blue2.png"/>
          <p:cNvPicPr>
            <a:picLocks noChangeAspect="1" noChangeArrowheads="1"/>
          </p:cNvPicPr>
          <p:nvPr/>
        </p:nvPicPr>
        <p:blipFill rotWithShape="1">
          <a:blip r:embed="rId14" cstate="screen">
            <a:extLst>
              <a:ext uri="{28A0092B-C50C-407E-A947-70E740481C1C}">
                <a14:useLocalDpi xmlns:a14="http://schemas.microsoft.com/office/drawing/2010/main"/>
              </a:ext>
            </a:extLst>
          </a:blip>
          <a:srcRect/>
          <a:stretch/>
        </p:blipFill>
        <p:spPr bwMode="auto">
          <a:xfrm>
            <a:off x="623334" y="265704"/>
            <a:ext cx="10692836" cy="6310158"/>
          </a:xfrm>
          <a:prstGeom prst="rect">
            <a:avLst/>
          </a:prstGeom>
          <a:extLst>
            <a:ext uri="{909E8E84-426E-40DD-AFC4-6F175D3DCCD1}">
              <a14:hiddenFill xmlns:a14="http://schemas.microsoft.com/office/drawing/2010/main">
                <a:solidFill>
                  <a:srgbClr val="FFFFFF"/>
                </a:solidFill>
              </a14:hiddenFill>
            </a:ext>
          </a:extLst>
        </p:spPr>
      </p:pic>
      <p:grpSp>
        <p:nvGrpSpPr>
          <p:cNvPr id="3" name="Group 2"/>
          <p:cNvGrpSpPr/>
          <p:nvPr/>
        </p:nvGrpSpPr>
        <p:grpSpPr>
          <a:xfrm>
            <a:off x="884124" y="4487737"/>
            <a:ext cx="2029323" cy="2151700"/>
            <a:chOff x="506224" y="4019639"/>
            <a:chExt cx="2211387" cy="2344743"/>
          </a:xfrm>
        </p:grpSpPr>
        <p:sp>
          <p:nvSpPr>
            <p:cNvPr id="45" name="TextBox 44"/>
            <p:cNvSpPr txBox="1"/>
            <p:nvPr/>
          </p:nvSpPr>
          <p:spPr>
            <a:xfrm>
              <a:off x="533267" y="4019639"/>
              <a:ext cx="2182824" cy="2343743"/>
            </a:xfrm>
            <a:prstGeom prst="rect">
              <a:avLst/>
            </a:prstGeom>
            <a:solidFill>
              <a:schemeClr val="bg1">
                <a:lumMod val="65000"/>
                <a:lumOff val="35000"/>
              </a:schemeClr>
            </a:solidFill>
          </p:spPr>
          <p:txBody>
            <a:bodyPr wrap="none" rtlCol="0">
              <a:spAutoFit/>
            </a:bodyPr>
            <a:lstStyle/>
            <a:p>
              <a:pPr defTabSz="872618">
                <a:lnSpc>
                  <a:spcPct val="135000"/>
                </a:lnSpc>
                <a:tabLst>
                  <a:tab pos="152954" algn="l"/>
                </a:tabLst>
              </a:pPr>
              <a:r>
                <a:rPr lang="en-US" sz="1101">
                  <a:latin typeface="Segoe UI Semibold" panose="020B0702040204020203" pitchFamily="34" charset="0"/>
                </a:rPr>
                <a:t>Internet users</a:t>
              </a:r>
            </a:p>
            <a:p>
              <a:pPr defTabSz="872618">
                <a:lnSpc>
                  <a:spcPct val="135000"/>
                </a:lnSpc>
                <a:tabLst>
                  <a:tab pos="152954" algn="l"/>
                </a:tabLst>
              </a:pPr>
              <a:r>
                <a:rPr lang="en-US" sz="1101">
                  <a:solidFill>
                    <a:srgbClr val="002050"/>
                  </a:solidFill>
                </a:rPr>
                <a:t>■</a:t>
              </a:r>
              <a:r>
                <a:rPr lang="en-US" sz="1101">
                  <a:solidFill>
                    <a:prstClr val="black"/>
                  </a:solidFill>
                </a:rPr>
                <a:t>	</a:t>
              </a:r>
              <a:r>
                <a:rPr lang="en-US" sz="1101"/>
                <a:t>500,000,000+</a:t>
              </a:r>
            </a:p>
            <a:p>
              <a:pPr defTabSz="872618">
                <a:lnSpc>
                  <a:spcPct val="135000"/>
                </a:lnSpc>
                <a:tabLst>
                  <a:tab pos="152954" algn="l"/>
                </a:tabLst>
              </a:pPr>
              <a:r>
                <a:rPr lang="en-US" sz="1101">
                  <a:solidFill>
                    <a:srgbClr val="003667"/>
                  </a:solidFill>
                </a:rPr>
                <a:t>■</a:t>
              </a:r>
              <a:r>
                <a:rPr lang="en-US" sz="1101">
                  <a:solidFill>
                    <a:prstClr val="black"/>
                  </a:solidFill>
                </a:rPr>
                <a:t>	</a:t>
              </a:r>
              <a:r>
                <a:rPr lang="en-US" sz="1101"/>
                <a:t>100,000,000 – 499,999,999 </a:t>
              </a:r>
            </a:p>
            <a:p>
              <a:pPr defTabSz="872618">
                <a:lnSpc>
                  <a:spcPct val="135000"/>
                </a:lnSpc>
                <a:tabLst>
                  <a:tab pos="152954" algn="l"/>
                </a:tabLst>
              </a:pPr>
              <a:r>
                <a:rPr lang="en-US" sz="1101">
                  <a:solidFill>
                    <a:srgbClr val="004D7E"/>
                  </a:solidFill>
                </a:rPr>
                <a:t>■</a:t>
              </a:r>
              <a:r>
                <a:rPr lang="en-US" sz="1101">
                  <a:solidFill>
                    <a:prstClr val="black"/>
                  </a:solidFill>
                </a:rPr>
                <a:t>	</a:t>
              </a:r>
              <a:r>
                <a:rPr lang="en-US" sz="1101"/>
                <a:t>50,000,000 – 99,999,999</a:t>
              </a:r>
            </a:p>
            <a:p>
              <a:pPr defTabSz="872618">
                <a:lnSpc>
                  <a:spcPct val="135000"/>
                </a:lnSpc>
                <a:tabLst>
                  <a:tab pos="152954" algn="l"/>
                </a:tabLst>
              </a:pPr>
              <a:r>
                <a:rPr lang="en-US" sz="1101">
                  <a:solidFill>
                    <a:srgbClr val="006395"/>
                  </a:solidFill>
                </a:rPr>
                <a:t>■</a:t>
              </a:r>
              <a:r>
                <a:rPr lang="en-US" sz="1101">
                  <a:solidFill>
                    <a:prstClr val="black"/>
                  </a:solidFill>
                </a:rPr>
                <a:t>	</a:t>
              </a:r>
              <a:r>
                <a:rPr lang="en-US" sz="1101"/>
                <a:t>25,000,000 – 49,999,999</a:t>
              </a:r>
            </a:p>
            <a:p>
              <a:pPr defTabSz="872618">
                <a:lnSpc>
                  <a:spcPct val="135000"/>
                </a:lnSpc>
                <a:tabLst>
                  <a:tab pos="152954" algn="l"/>
                </a:tabLst>
              </a:pPr>
              <a:r>
                <a:rPr lang="en-US" sz="1101">
                  <a:solidFill>
                    <a:srgbClr val="0079AD"/>
                  </a:solidFill>
                </a:rPr>
                <a:t>■</a:t>
              </a:r>
              <a:r>
                <a:rPr lang="en-US" sz="1101">
                  <a:solidFill>
                    <a:prstClr val="black"/>
                  </a:solidFill>
                </a:rPr>
                <a:t>	</a:t>
              </a:r>
              <a:r>
                <a:rPr lang="en-US" sz="1101"/>
                <a:t>5,000,000 – 24,999,999</a:t>
              </a:r>
            </a:p>
            <a:p>
              <a:pPr defTabSz="872618">
                <a:lnSpc>
                  <a:spcPct val="135000"/>
                </a:lnSpc>
                <a:tabLst>
                  <a:tab pos="152954" algn="l"/>
                </a:tabLst>
              </a:pPr>
              <a:r>
                <a:rPr lang="en-US" sz="1101">
                  <a:solidFill>
                    <a:srgbClr val="008FC4"/>
                  </a:solidFill>
                </a:rPr>
                <a:t>■</a:t>
              </a:r>
              <a:r>
                <a:rPr lang="en-US" sz="1101">
                  <a:solidFill>
                    <a:prstClr val="black"/>
                  </a:solidFill>
                </a:rPr>
                <a:t>	</a:t>
              </a:r>
              <a:r>
                <a:rPr lang="en-US" sz="1101"/>
                <a:t>100,000 – 4,999,999</a:t>
              </a:r>
            </a:p>
            <a:p>
              <a:pPr defTabSz="872618">
                <a:lnSpc>
                  <a:spcPct val="135000"/>
                </a:lnSpc>
                <a:tabLst>
                  <a:tab pos="152954" algn="l"/>
                </a:tabLst>
              </a:pPr>
              <a:r>
                <a:rPr lang="en-US" sz="1101">
                  <a:solidFill>
                    <a:srgbClr val="00A6DB"/>
                  </a:solidFill>
                </a:rPr>
                <a:t>■</a:t>
              </a:r>
              <a:r>
                <a:rPr lang="en-US" sz="1101">
                  <a:solidFill>
                    <a:prstClr val="black"/>
                  </a:solidFill>
                </a:rPr>
                <a:t>	</a:t>
              </a:r>
              <a:r>
                <a:rPr lang="en-US" sz="1101"/>
                <a:t>50,000 – 999,999</a:t>
              </a:r>
            </a:p>
            <a:p>
              <a:pPr defTabSz="872618">
                <a:lnSpc>
                  <a:spcPct val="135000"/>
                </a:lnSpc>
                <a:tabLst>
                  <a:tab pos="152954" algn="l"/>
                </a:tabLst>
              </a:pPr>
              <a:r>
                <a:rPr lang="en-US" sz="1101">
                  <a:solidFill>
                    <a:srgbClr val="00BCF2"/>
                  </a:solidFill>
                </a:rPr>
                <a:t>■</a:t>
              </a:r>
              <a:r>
                <a:rPr lang="en-US" sz="1101">
                  <a:solidFill>
                    <a:prstClr val="black"/>
                  </a:solidFill>
                </a:rPr>
                <a:t>	</a:t>
              </a:r>
              <a:r>
                <a:rPr lang="en-US" sz="1101"/>
                <a:t>0 – 49,999</a:t>
              </a:r>
            </a:p>
          </p:txBody>
        </p:sp>
        <p:sp>
          <p:nvSpPr>
            <p:cNvPr id="46" name="Freeform 4066"/>
            <p:cNvSpPr>
              <a:spLocks/>
            </p:cNvSpPr>
            <p:nvPr/>
          </p:nvSpPr>
          <p:spPr bwMode="auto">
            <a:xfrm>
              <a:off x="506224" y="4233957"/>
              <a:ext cx="2211387" cy="2130425"/>
            </a:xfrm>
            <a:custGeom>
              <a:avLst/>
              <a:gdLst>
                <a:gd name="T0" fmla="*/ 53 w 1423"/>
                <a:gd name="T1" fmla="*/ 0 h 1342"/>
                <a:gd name="T2" fmla="*/ 0 w 1423"/>
                <a:gd name="T3" fmla="*/ 0 h 1342"/>
                <a:gd name="T4" fmla="*/ 0 w 1423"/>
                <a:gd name="T5" fmla="*/ 1342 h 1342"/>
                <a:gd name="T6" fmla="*/ 1423 w 1423"/>
                <a:gd name="T7" fmla="*/ 1342 h 1342"/>
                <a:gd name="T8" fmla="*/ 1423 w 1423"/>
                <a:gd name="T9" fmla="*/ 0 h 1342"/>
                <a:gd name="T10" fmla="*/ 1141 w 1423"/>
                <a:gd name="T11" fmla="*/ 0 h 1342"/>
                <a:gd name="connsiteX0" fmla="*/ 372 w 10000"/>
                <a:gd name="connsiteY0" fmla="*/ 0 h 10000"/>
                <a:gd name="connsiteX1" fmla="*/ 0 w 10000"/>
                <a:gd name="connsiteY1" fmla="*/ 0 h 10000"/>
                <a:gd name="connsiteX2" fmla="*/ 0 w 10000"/>
                <a:gd name="connsiteY2" fmla="*/ 10000 h 10000"/>
                <a:gd name="connsiteX3" fmla="*/ 10000 w 10000"/>
                <a:gd name="connsiteY3" fmla="*/ 10000 h 10000"/>
                <a:gd name="connsiteX4" fmla="*/ 10000 w 10000"/>
                <a:gd name="connsiteY4" fmla="*/ 0 h 10000"/>
                <a:gd name="connsiteX5" fmla="*/ 7713 w 10000"/>
                <a:gd name="connsiteY5" fmla="*/ 0 h 10000"/>
                <a:gd name="connsiteX0" fmla="*/ 372 w 10000"/>
                <a:gd name="connsiteY0" fmla="*/ 0 h 10000"/>
                <a:gd name="connsiteX1" fmla="*/ 0 w 10000"/>
                <a:gd name="connsiteY1" fmla="*/ 0 h 10000"/>
                <a:gd name="connsiteX2" fmla="*/ 0 w 10000"/>
                <a:gd name="connsiteY2" fmla="*/ 10000 h 10000"/>
                <a:gd name="connsiteX3" fmla="*/ 10000 w 10000"/>
                <a:gd name="connsiteY3" fmla="*/ 10000 h 10000"/>
                <a:gd name="connsiteX4" fmla="*/ 10000 w 10000"/>
                <a:gd name="connsiteY4" fmla="*/ 0 h 10000"/>
                <a:gd name="connsiteX5" fmla="*/ 5221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372" y="0"/>
                  </a:moveTo>
                  <a:lnTo>
                    <a:pt x="0" y="0"/>
                  </a:lnTo>
                  <a:lnTo>
                    <a:pt x="0" y="10000"/>
                  </a:lnTo>
                  <a:lnTo>
                    <a:pt x="10000" y="10000"/>
                  </a:lnTo>
                  <a:lnTo>
                    <a:pt x="10000" y="0"/>
                  </a:lnTo>
                  <a:lnTo>
                    <a:pt x="5221" y="0"/>
                  </a:lnTo>
                </a:path>
              </a:pathLst>
            </a:custGeom>
            <a:noFill/>
            <a:ln w="19050" cap="flat">
              <a:solidFill>
                <a:srgbClr val="CCCCC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pic>
        <p:nvPicPr>
          <p:cNvPr id="378" name="radiating circle"/>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a:off x="2322922" y="2948781"/>
            <a:ext cx="229445" cy="230898"/>
          </a:xfrm>
          <a:prstGeom prst="ellipse">
            <a:avLst/>
          </a:prstGeom>
          <a:noFill/>
          <a:extLst>
            <a:ext uri="{909E8E84-426E-40DD-AFC4-6F175D3DCCD1}">
              <a14:hiddenFill xmlns:a14="http://schemas.microsoft.com/office/drawing/2010/main">
                <a:solidFill>
                  <a:srgbClr val="FFFFFF"/>
                </a:solidFill>
              </a14:hiddenFill>
            </a:ext>
          </a:extLst>
        </p:spPr>
      </p:pic>
      <p:pic>
        <p:nvPicPr>
          <p:cNvPr id="379" name="radiating circle"/>
          <p:cNvPicPr>
            <a:picLocks noChangeAspect="1" noChangeArrowheads="1"/>
          </p:cNvPicPr>
          <p:nvPr/>
        </p:nvPicPr>
        <p:blipFill>
          <a:blip r:embed="rId16" cstate="screen">
            <a:extLst>
              <a:ext uri="{28A0092B-C50C-407E-A947-70E740481C1C}">
                <a14:useLocalDpi xmlns:a14="http://schemas.microsoft.com/office/drawing/2010/main"/>
              </a:ext>
            </a:extLst>
          </a:blip>
          <a:stretch>
            <a:fillRect/>
          </a:stretch>
        </p:blipFill>
        <p:spPr bwMode="auto">
          <a:xfrm>
            <a:off x="2806424" y="3154269"/>
            <a:ext cx="225136" cy="226560"/>
          </a:xfrm>
          <a:prstGeom prst="ellipse">
            <a:avLst/>
          </a:prstGeom>
          <a:noFill/>
          <a:extLst>
            <a:ext uri="{909E8E84-426E-40DD-AFC4-6F175D3DCCD1}">
              <a14:hiddenFill xmlns:a14="http://schemas.microsoft.com/office/drawing/2010/main">
                <a:solidFill>
                  <a:srgbClr val="FFFFFF"/>
                </a:solidFill>
              </a14:hiddenFill>
            </a:ext>
          </a:extLst>
        </p:spPr>
      </p:pic>
      <p:pic>
        <p:nvPicPr>
          <p:cNvPr id="380" name="radiating circle"/>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a:off x="3049818" y="2837700"/>
            <a:ext cx="229445" cy="230898"/>
          </a:xfrm>
          <a:prstGeom prst="ellipse">
            <a:avLst/>
          </a:prstGeom>
          <a:noFill/>
          <a:extLst>
            <a:ext uri="{909E8E84-426E-40DD-AFC4-6F175D3DCCD1}">
              <a14:hiddenFill xmlns:a14="http://schemas.microsoft.com/office/drawing/2010/main">
                <a:solidFill>
                  <a:srgbClr val="FFFFFF"/>
                </a:solidFill>
              </a14:hiddenFill>
            </a:ext>
          </a:extLst>
        </p:spPr>
      </p:pic>
      <p:pic>
        <p:nvPicPr>
          <p:cNvPr id="381" name="radiating circle"/>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a:off x="3242118" y="2842072"/>
            <a:ext cx="229445" cy="230898"/>
          </a:xfrm>
          <a:prstGeom prst="ellipse">
            <a:avLst/>
          </a:prstGeom>
          <a:noFill/>
          <a:extLst>
            <a:ext uri="{909E8E84-426E-40DD-AFC4-6F175D3DCCD1}">
              <a14:hiddenFill xmlns:a14="http://schemas.microsoft.com/office/drawing/2010/main">
                <a:solidFill>
                  <a:srgbClr val="FFFFFF"/>
                </a:solidFill>
              </a14:hiddenFill>
            </a:ext>
          </a:extLst>
        </p:spPr>
      </p:pic>
      <p:pic>
        <p:nvPicPr>
          <p:cNvPr id="382" name="radiating circle"/>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a:off x="3476848" y="2941486"/>
            <a:ext cx="229445" cy="230898"/>
          </a:xfrm>
          <a:prstGeom prst="ellipse">
            <a:avLst/>
          </a:prstGeom>
          <a:noFill/>
          <a:extLst>
            <a:ext uri="{909E8E84-426E-40DD-AFC4-6F175D3DCCD1}">
              <a14:hiddenFill xmlns:a14="http://schemas.microsoft.com/office/drawing/2010/main">
                <a:solidFill>
                  <a:srgbClr val="FFFFFF"/>
                </a:solidFill>
              </a14:hiddenFill>
            </a:ext>
          </a:extLst>
        </p:spPr>
      </p:pic>
      <p:pic>
        <p:nvPicPr>
          <p:cNvPr id="383" name="radiating circle"/>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a:off x="4254780" y="4978090"/>
            <a:ext cx="229445" cy="230898"/>
          </a:xfrm>
          <a:prstGeom prst="ellipse">
            <a:avLst/>
          </a:prstGeom>
          <a:noFill/>
          <a:extLst>
            <a:ext uri="{909E8E84-426E-40DD-AFC4-6F175D3DCCD1}">
              <a14:hiddenFill xmlns:a14="http://schemas.microsoft.com/office/drawing/2010/main">
                <a:solidFill>
                  <a:srgbClr val="FFFFFF"/>
                </a:solidFill>
              </a14:hiddenFill>
            </a:ext>
          </a:extLst>
        </p:spPr>
      </p:pic>
      <p:pic>
        <p:nvPicPr>
          <p:cNvPr id="384" name="radiating circle"/>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a:off x="5469751" y="2438889"/>
            <a:ext cx="229445" cy="230898"/>
          </a:xfrm>
          <a:prstGeom prst="ellipse">
            <a:avLst/>
          </a:prstGeom>
          <a:noFill/>
          <a:extLst>
            <a:ext uri="{909E8E84-426E-40DD-AFC4-6F175D3DCCD1}">
              <a14:hiddenFill xmlns:a14="http://schemas.microsoft.com/office/drawing/2010/main">
                <a:solidFill>
                  <a:srgbClr val="FFFFFF"/>
                </a:solidFill>
              </a14:hiddenFill>
            </a:ext>
          </a:extLst>
        </p:spPr>
      </p:pic>
      <p:pic>
        <p:nvPicPr>
          <p:cNvPr id="385" name="radiating circle"/>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a:off x="5758197" y="2454550"/>
            <a:ext cx="229445" cy="230898"/>
          </a:xfrm>
          <a:prstGeom prst="ellipse">
            <a:avLst/>
          </a:prstGeom>
          <a:noFill/>
          <a:extLst>
            <a:ext uri="{909E8E84-426E-40DD-AFC4-6F175D3DCCD1}">
              <a14:hiddenFill xmlns:a14="http://schemas.microsoft.com/office/drawing/2010/main">
                <a:solidFill>
                  <a:srgbClr val="FFFFFF"/>
                </a:solidFill>
              </a14:hiddenFill>
            </a:ext>
          </a:extLst>
        </p:spPr>
      </p:pic>
      <p:pic>
        <p:nvPicPr>
          <p:cNvPr id="386" name="radiating circle"/>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a:off x="7720506" y="3516557"/>
            <a:ext cx="229445" cy="230898"/>
          </a:xfrm>
          <a:prstGeom prst="ellipse">
            <a:avLst/>
          </a:prstGeom>
          <a:noFill/>
          <a:extLst>
            <a:ext uri="{909E8E84-426E-40DD-AFC4-6F175D3DCCD1}">
              <a14:hiddenFill xmlns:a14="http://schemas.microsoft.com/office/drawing/2010/main">
                <a:solidFill>
                  <a:srgbClr val="FFFFFF"/>
                </a:solidFill>
              </a14:hiddenFill>
            </a:ext>
          </a:extLst>
        </p:spPr>
      </p:pic>
      <p:pic>
        <p:nvPicPr>
          <p:cNvPr id="387" name="radiating circle"/>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a:off x="8008954" y="3573369"/>
            <a:ext cx="229445" cy="230898"/>
          </a:xfrm>
          <a:prstGeom prst="ellipse">
            <a:avLst/>
          </a:prstGeom>
          <a:noFill/>
          <a:extLst>
            <a:ext uri="{909E8E84-426E-40DD-AFC4-6F175D3DCCD1}">
              <a14:hiddenFill xmlns:a14="http://schemas.microsoft.com/office/drawing/2010/main">
                <a:solidFill>
                  <a:srgbClr val="FFFFFF"/>
                </a:solidFill>
              </a14:hiddenFill>
            </a:ext>
          </a:extLst>
        </p:spPr>
      </p:pic>
      <p:pic>
        <p:nvPicPr>
          <p:cNvPr id="388" name="radiating circle"/>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a:off x="8646676" y="4154285"/>
            <a:ext cx="229445" cy="230898"/>
          </a:xfrm>
          <a:prstGeom prst="ellipse">
            <a:avLst/>
          </a:prstGeom>
          <a:noFill/>
          <a:extLst>
            <a:ext uri="{909E8E84-426E-40DD-AFC4-6F175D3DCCD1}">
              <a14:hiddenFill xmlns:a14="http://schemas.microsoft.com/office/drawing/2010/main">
                <a:solidFill>
                  <a:srgbClr val="FFFFFF"/>
                </a:solidFill>
              </a14:hiddenFill>
            </a:ext>
          </a:extLst>
        </p:spPr>
      </p:pic>
      <p:pic>
        <p:nvPicPr>
          <p:cNvPr id="389" name="radiating circle"/>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a:off x="8751566" y="2876305"/>
            <a:ext cx="229445" cy="230898"/>
          </a:xfrm>
          <a:prstGeom prst="ellipse">
            <a:avLst/>
          </a:prstGeom>
          <a:noFill/>
          <a:extLst>
            <a:ext uri="{909E8E84-426E-40DD-AFC4-6F175D3DCCD1}">
              <a14:hiddenFill xmlns:a14="http://schemas.microsoft.com/office/drawing/2010/main">
                <a:solidFill>
                  <a:srgbClr val="FFFFFF"/>
                </a:solidFill>
              </a14:hiddenFill>
            </a:ext>
          </a:extLst>
        </p:spPr>
      </p:pic>
      <p:pic>
        <p:nvPicPr>
          <p:cNvPr id="390" name="radiating circle"/>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a:off x="8883058" y="3429500"/>
            <a:ext cx="229445" cy="230898"/>
          </a:xfrm>
          <a:prstGeom prst="ellipse">
            <a:avLst/>
          </a:prstGeom>
          <a:noFill/>
          <a:extLst>
            <a:ext uri="{909E8E84-426E-40DD-AFC4-6F175D3DCCD1}">
              <a14:hiddenFill xmlns:a14="http://schemas.microsoft.com/office/drawing/2010/main">
                <a:solidFill>
                  <a:srgbClr val="FFFFFF"/>
                </a:solidFill>
              </a14:hiddenFill>
            </a:ext>
          </a:extLst>
        </p:spPr>
      </p:pic>
      <p:pic>
        <p:nvPicPr>
          <p:cNvPr id="391" name="radiating circle"/>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a:off x="8963528" y="3161461"/>
            <a:ext cx="229445" cy="230898"/>
          </a:xfrm>
          <a:prstGeom prst="ellipse">
            <a:avLst/>
          </a:prstGeom>
          <a:noFill/>
          <a:extLst>
            <a:ext uri="{909E8E84-426E-40DD-AFC4-6F175D3DCCD1}">
              <a14:hiddenFill xmlns:a14="http://schemas.microsoft.com/office/drawing/2010/main">
                <a:solidFill>
                  <a:srgbClr val="FFFFFF"/>
                </a:solidFill>
              </a14:hiddenFill>
            </a:ext>
          </a:extLst>
        </p:spPr>
      </p:pic>
      <p:pic>
        <p:nvPicPr>
          <p:cNvPr id="392" name="radiating circle"/>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a:off x="9365604" y="3043823"/>
            <a:ext cx="229445" cy="230898"/>
          </a:xfrm>
          <a:prstGeom prst="ellipse">
            <a:avLst/>
          </a:prstGeom>
          <a:noFill/>
          <a:extLst>
            <a:ext uri="{909E8E84-426E-40DD-AFC4-6F175D3DCCD1}">
              <a14:hiddenFill xmlns:a14="http://schemas.microsoft.com/office/drawing/2010/main">
                <a:solidFill>
                  <a:srgbClr val="FFFFFF"/>
                </a:solidFill>
              </a14:hiddenFill>
            </a:ext>
          </a:extLst>
        </p:spPr>
      </p:pic>
      <p:pic>
        <p:nvPicPr>
          <p:cNvPr id="393" name="radiating circle"/>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a:off x="9474147" y="2996127"/>
            <a:ext cx="229445" cy="230898"/>
          </a:xfrm>
          <a:prstGeom prst="ellipse">
            <a:avLst/>
          </a:prstGeom>
          <a:noFill/>
          <a:extLst>
            <a:ext uri="{909E8E84-426E-40DD-AFC4-6F175D3DCCD1}">
              <a14:hiddenFill xmlns:a14="http://schemas.microsoft.com/office/drawing/2010/main">
                <a:solidFill>
                  <a:srgbClr val="FFFFFF"/>
                </a:solidFill>
              </a14:hiddenFill>
            </a:ext>
          </a:extLst>
        </p:spPr>
      </p:pic>
      <p:pic>
        <p:nvPicPr>
          <p:cNvPr id="394" name="radiating circle"/>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a:off x="9595049" y="5439183"/>
            <a:ext cx="229445" cy="230898"/>
          </a:xfrm>
          <a:prstGeom prst="ellipse">
            <a:avLst/>
          </a:prstGeom>
          <a:noFill/>
          <a:extLst>
            <a:ext uri="{909E8E84-426E-40DD-AFC4-6F175D3DCCD1}">
              <a14:hiddenFill xmlns:a14="http://schemas.microsoft.com/office/drawing/2010/main">
                <a:solidFill>
                  <a:srgbClr val="FFFFFF"/>
                </a:solidFill>
              </a14:hiddenFill>
            </a:ext>
          </a:extLst>
        </p:spPr>
      </p:pic>
      <p:pic>
        <p:nvPicPr>
          <p:cNvPr id="395" name="radiating circle"/>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a:off x="9824868" y="5290588"/>
            <a:ext cx="229445" cy="230898"/>
          </a:xfrm>
          <a:prstGeom prst="ellipse">
            <a:avLst/>
          </a:prstGeom>
          <a:noFill/>
          <a:extLst>
            <a:ext uri="{909E8E84-426E-40DD-AFC4-6F175D3DCCD1}">
              <a14:hiddenFill xmlns:a14="http://schemas.microsoft.com/office/drawing/2010/main">
                <a:solidFill>
                  <a:srgbClr val="FFFFFF"/>
                </a:solidFill>
              </a14:hiddenFill>
            </a:ext>
          </a:extLst>
        </p:spPr>
      </p:pic>
      <p:grpSp>
        <p:nvGrpSpPr>
          <p:cNvPr id="396" name="US GOV Iowa"/>
          <p:cNvGrpSpPr/>
          <p:nvPr/>
        </p:nvGrpSpPr>
        <p:grpSpPr>
          <a:xfrm>
            <a:off x="3158834" y="1557709"/>
            <a:ext cx="569112" cy="377497"/>
            <a:chOff x="2748689" y="1364140"/>
            <a:chExt cx="620172" cy="411365"/>
          </a:xfrm>
        </p:grpSpPr>
        <p:sp>
          <p:nvSpPr>
            <p:cNvPr id="397" name="Rectangle 18"/>
            <p:cNvSpPr>
              <a:spLocks noChangeArrowheads="1"/>
            </p:cNvSpPr>
            <p:nvPr/>
          </p:nvSpPr>
          <p:spPr bwMode="auto">
            <a:xfrm>
              <a:off x="2748689" y="1364140"/>
              <a:ext cx="620172" cy="41136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398" name="Freeform 39"/>
            <p:cNvSpPr>
              <a:spLocks/>
            </p:cNvSpPr>
            <p:nvPr/>
          </p:nvSpPr>
          <p:spPr bwMode="auto">
            <a:xfrm>
              <a:off x="2843740" y="1459190"/>
              <a:ext cx="65445" cy="81026"/>
            </a:xfrm>
            <a:custGeom>
              <a:avLst/>
              <a:gdLst>
                <a:gd name="T0" fmla="*/ 20 w 20"/>
                <a:gd name="T1" fmla="*/ 14 h 25"/>
                <a:gd name="T2" fmla="*/ 10 w 20"/>
                <a:gd name="T3" fmla="*/ 25 h 25"/>
                <a:gd name="T4" fmla="*/ 0 w 20"/>
                <a:gd name="T5" fmla="*/ 14 h 25"/>
                <a:gd name="T6" fmla="*/ 0 w 20"/>
                <a:gd name="T7" fmla="*/ 0 h 25"/>
                <a:gd name="T8" fmla="*/ 5 w 20"/>
                <a:gd name="T9" fmla="*/ 0 h 25"/>
                <a:gd name="T10" fmla="*/ 5 w 20"/>
                <a:gd name="T11" fmla="*/ 14 h 25"/>
                <a:gd name="T12" fmla="*/ 10 w 20"/>
                <a:gd name="T13" fmla="*/ 21 h 25"/>
                <a:gd name="T14" fmla="*/ 15 w 20"/>
                <a:gd name="T15" fmla="*/ 15 h 25"/>
                <a:gd name="T16" fmla="*/ 15 w 20"/>
                <a:gd name="T17" fmla="*/ 0 h 25"/>
                <a:gd name="T18" fmla="*/ 20 w 20"/>
                <a:gd name="T19" fmla="*/ 0 h 25"/>
                <a:gd name="T20" fmla="*/ 20 w 20"/>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5">
                  <a:moveTo>
                    <a:pt x="20" y="14"/>
                  </a:moveTo>
                  <a:cubicBezTo>
                    <a:pt x="20" y="22"/>
                    <a:pt x="17" y="25"/>
                    <a:pt x="10" y="25"/>
                  </a:cubicBezTo>
                  <a:cubicBezTo>
                    <a:pt x="3" y="25"/>
                    <a:pt x="0" y="22"/>
                    <a:pt x="0" y="14"/>
                  </a:cubicBezTo>
                  <a:cubicBezTo>
                    <a:pt x="0" y="0"/>
                    <a:pt x="0" y="0"/>
                    <a:pt x="0" y="0"/>
                  </a:cubicBezTo>
                  <a:cubicBezTo>
                    <a:pt x="5" y="0"/>
                    <a:pt x="5" y="0"/>
                    <a:pt x="5" y="0"/>
                  </a:cubicBezTo>
                  <a:cubicBezTo>
                    <a:pt x="5" y="14"/>
                    <a:pt x="5" y="14"/>
                    <a:pt x="5" y="14"/>
                  </a:cubicBezTo>
                  <a:cubicBezTo>
                    <a:pt x="5" y="18"/>
                    <a:pt x="7" y="21"/>
                    <a:pt x="10" y="21"/>
                  </a:cubicBezTo>
                  <a:cubicBezTo>
                    <a:pt x="13" y="21"/>
                    <a:pt x="15" y="19"/>
                    <a:pt x="15" y="15"/>
                  </a:cubicBezTo>
                  <a:cubicBezTo>
                    <a:pt x="15" y="0"/>
                    <a:pt x="15" y="0"/>
                    <a:pt x="15" y="0"/>
                  </a:cubicBezTo>
                  <a:cubicBezTo>
                    <a:pt x="20" y="0"/>
                    <a:pt x="20" y="0"/>
                    <a:pt x="20" y="0"/>
                  </a:cubicBezTo>
                  <a:lnTo>
                    <a:pt x="2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399" name="Freeform 40"/>
            <p:cNvSpPr>
              <a:spLocks/>
            </p:cNvSpPr>
            <p:nvPr/>
          </p:nvSpPr>
          <p:spPr bwMode="auto">
            <a:xfrm>
              <a:off x="2924768" y="1456074"/>
              <a:ext cx="56096" cy="84143"/>
            </a:xfrm>
            <a:custGeom>
              <a:avLst/>
              <a:gdLst>
                <a:gd name="T0" fmla="*/ 0 w 17"/>
                <a:gd name="T1" fmla="*/ 25 h 26"/>
                <a:gd name="T2" fmla="*/ 0 w 17"/>
                <a:gd name="T3" fmla="*/ 19 h 26"/>
                <a:gd name="T4" fmla="*/ 4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2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4 w 17"/>
                <a:gd name="T37" fmla="*/ 1 h 26"/>
                <a:gd name="T38" fmla="*/ 16 w 17"/>
                <a:gd name="T39" fmla="*/ 1 h 26"/>
                <a:gd name="T40" fmla="*/ 16 w 17"/>
                <a:gd name="T41" fmla="*/ 7 h 26"/>
                <a:gd name="T42" fmla="*/ 15 w 17"/>
                <a:gd name="T43" fmla="*/ 6 h 26"/>
                <a:gd name="T44" fmla="*/ 13 w 17"/>
                <a:gd name="T45" fmla="*/ 5 h 26"/>
                <a:gd name="T46" fmla="*/ 12 w 17"/>
                <a:gd name="T47" fmla="*/ 5 h 26"/>
                <a:gd name="T48" fmla="*/ 10 w 17"/>
                <a:gd name="T49" fmla="*/ 5 h 26"/>
                <a:gd name="T50" fmla="*/ 9 w 17"/>
                <a:gd name="T51" fmla="*/ 5 h 26"/>
                <a:gd name="T52" fmla="*/ 7 w 17"/>
                <a:gd name="T53" fmla="*/ 6 h 26"/>
                <a:gd name="T54" fmla="*/ 6 w 17"/>
                <a:gd name="T55" fmla="*/ 6 h 26"/>
                <a:gd name="T56" fmla="*/ 6 w 17"/>
                <a:gd name="T57" fmla="*/ 7 h 26"/>
                <a:gd name="T58" fmla="*/ 6 w 17"/>
                <a:gd name="T59" fmla="*/ 9 h 26"/>
                <a:gd name="T60" fmla="*/ 7 w 17"/>
                <a:gd name="T61" fmla="*/ 9 h 26"/>
                <a:gd name="T62" fmla="*/ 9 w 17"/>
                <a:gd name="T63" fmla="*/ 10 h 26"/>
                <a:gd name="T64" fmla="*/ 11 w 17"/>
                <a:gd name="T65" fmla="*/ 11 h 26"/>
                <a:gd name="T66" fmla="*/ 14 w 17"/>
                <a:gd name="T67" fmla="*/ 13 h 26"/>
                <a:gd name="T68" fmla="*/ 16 w 17"/>
                <a:gd name="T69" fmla="*/ 14 h 26"/>
                <a:gd name="T70" fmla="*/ 17 w 17"/>
                <a:gd name="T71" fmla="*/ 16 h 26"/>
                <a:gd name="T72" fmla="*/ 17 w 17"/>
                <a:gd name="T73" fmla="*/ 19 h 26"/>
                <a:gd name="T74" fmla="*/ 17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4" y="21"/>
                  </a:cubicBezTo>
                  <a:cubicBezTo>
                    <a:pt x="5" y="22"/>
                    <a:pt x="6" y="22"/>
                    <a:pt x="7" y="22"/>
                  </a:cubicBezTo>
                  <a:cubicBezTo>
                    <a:pt x="8" y="22"/>
                    <a:pt x="9" y="22"/>
                    <a:pt x="9" y="22"/>
                  </a:cubicBezTo>
                  <a:cubicBezTo>
                    <a:pt x="10" y="22"/>
                    <a:pt x="10" y="21"/>
                    <a:pt x="10" y="21"/>
                  </a:cubicBezTo>
                  <a:cubicBezTo>
                    <a:pt x="11" y="21"/>
                    <a:pt x="11" y="21"/>
                    <a:pt x="11" y="20"/>
                  </a:cubicBezTo>
                  <a:cubicBezTo>
                    <a:pt x="11" y="20"/>
                    <a:pt x="11" y="20"/>
                    <a:pt x="11" y="19"/>
                  </a:cubicBezTo>
                  <a:cubicBezTo>
                    <a:pt x="11" y="19"/>
                    <a:pt x="11" y="18"/>
                    <a:pt x="11" y="18"/>
                  </a:cubicBezTo>
                  <a:cubicBezTo>
                    <a:pt x="11" y="18"/>
                    <a:pt x="10" y="17"/>
                    <a:pt x="10" y="17"/>
                  </a:cubicBezTo>
                  <a:cubicBezTo>
                    <a:pt x="9" y="17"/>
                    <a:pt x="9" y="16"/>
                    <a:pt x="8" y="16"/>
                  </a:cubicBezTo>
                  <a:cubicBezTo>
                    <a:pt x="7" y="16"/>
                    <a:pt x="7" y="15"/>
                    <a:pt x="6" y="15"/>
                  </a:cubicBezTo>
                  <a:cubicBezTo>
                    <a:pt x="4" y="14"/>
                    <a:pt x="3" y="13"/>
                    <a:pt x="2" y="12"/>
                  </a:cubicBezTo>
                  <a:cubicBezTo>
                    <a:pt x="1" y="11"/>
                    <a:pt x="0" y="10"/>
                    <a:pt x="0" y="8"/>
                  </a:cubicBezTo>
                  <a:cubicBezTo>
                    <a:pt x="0" y="7"/>
                    <a:pt x="0" y="5"/>
                    <a:pt x="1" y="4"/>
                  </a:cubicBezTo>
                  <a:cubicBezTo>
                    <a:pt x="1" y="4"/>
                    <a:pt x="2" y="3"/>
                    <a:pt x="3" y="2"/>
                  </a:cubicBezTo>
                  <a:cubicBezTo>
                    <a:pt x="4" y="2"/>
                    <a:pt x="5" y="1"/>
                    <a:pt x="6" y="1"/>
                  </a:cubicBezTo>
                  <a:cubicBezTo>
                    <a:pt x="7" y="1"/>
                    <a:pt x="9" y="0"/>
                    <a:pt x="10" y="0"/>
                  </a:cubicBezTo>
                  <a:cubicBezTo>
                    <a:pt x="11" y="0"/>
                    <a:pt x="13" y="0"/>
                    <a:pt x="14" y="1"/>
                  </a:cubicBezTo>
                  <a:cubicBezTo>
                    <a:pt x="15" y="1"/>
                    <a:pt x="15" y="1"/>
                    <a:pt x="16" y="1"/>
                  </a:cubicBezTo>
                  <a:cubicBezTo>
                    <a:pt x="16" y="7"/>
                    <a:pt x="16" y="7"/>
                    <a:pt x="16" y="7"/>
                  </a:cubicBezTo>
                  <a:cubicBezTo>
                    <a:pt x="16" y="6"/>
                    <a:pt x="15" y="6"/>
                    <a:pt x="15" y="6"/>
                  </a:cubicBezTo>
                  <a:cubicBezTo>
                    <a:pt x="14" y="6"/>
                    <a:pt x="14" y="5"/>
                    <a:pt x="13" y="5"/>
                  </a:cubicBezTo>
                  <a:cubicBezTo>
                    <a:pt x="13" y="5"/>
                    <a:pt x="12" y="5"/>
                    <a:pt x="12" y="5"/>
                  </a:cubicBezTo>
                  <a:cubicBezTo>
                    <a:pt x="11" y="5"/>
                    <a:pt x="11" y="5"/>
                    <a:pt x="10" y="5"/>
                  </a:cubicBezTo>
                  <a:cubicBezTo>
                    <a:pt x="10" y="5"/>
                    <a:pt x="9" y="5"/>
                    <a:pt x="9" y="5"/>
                  </a:cubicBezTo>
                  <a:cubicBezTo>
                    <a:pt x="8" y="5"/>
                    <a:pt x="8" y="5"/>
                    <a:pt x="7" y="6"/>
                  </a:cubicBezTo>
                  <a:cubicBezTo>
                    <a:pt x="7" y="6"/>
                    <a:pt x="7" y="6"/>
                    <a:pt x="6" y="6"/>
                  </a:cubicBezTo>
                  <a:cubicBezTo>
                    <a:pt x="6" y="7"/>
                    <a:pt x="6" y="7"/>
                    <a:pt x="6" y="7"/>
                  </a:cubicBezTo>
                  <a:cubicBezTo>
                    <a:pt x="6" y="8"/>
                    <a:pt x="6" y="8"/>
                    <a:pt x="6" y="9"/>
                  </a:cubicBezTo>
                  <a:cubicBezTo>
                    <a:pt x="7" y="9"/>
                    <a:pt x="7" y="9"/>
                    <a:pt x="7" y="9"/>
                  </a:cubicBezTo>
                  <a:cubicBezTo>
                    <a:pt x="8" y="10"/>
                    <a:pt x="8" y="10"/>
                    <a:pt x="9" y="10"/>
                  </a:cubicBezTo>
                  <a:cubicBezTo>
                    <a:pt x="9" y="11"/>
                    <a:pt x="10" y="11"/>
                    <a:pt x="11" y="11"/>
                  </a:cubicBezTo>
                  <a:cubicBezTo>
                    <a:pt x="12" y="12"/>
                    <a:pt x="13" y="12"/>
                    <a:pt x="14" y="13"/>
                  </a:cubicBezTo>
                  <a:cubicBezTo>
                    <a:pt x="14" y="13"/>
                    <a:pt x="15" y="14"/>
                    <a:pt x="16" y="14"/>
                  </a:cubicBezTo>
                  <a:cubicBezTo>
                    <a:pt x="16" y="15"/>
                    <a:pt x="17" y="15"/>
                    <a:pt x="17" y="16"/>
                  </a:cubicBezTo>
                  <a:cubicBezTo>
                    <a:pt x="17" y="17"/>
                    <a:pt x="17" y="18"/>
                    <a:pt x="17" y="19"/>
                  </a:cubicBezTo>
                  <a:cubicBezTo>
                    <a:pt x="17" y="20"/>
                    <a:pt x="17" y="22"/>
                    <a:pt x="17" y="22"/>
                  </a:cubicBezTo>
                  <a:cubicBezTo>
                    <a:pt x="16" y="23"/>
                    <a:pt x="15" y="24"/>
                    <a:pt x="14" y="25"/>
                  </a:cubicBezTo>
                  <a:cubicBezTo>
                    <a:pt x="14" y="25"/>
                    <a:pt x="12" y="26"/>
                    <a:pt x="11" y="26"/>
                  </a:cubicBezTo>
                  <a:cubicBezTo>
                    <a:pt x="10" y="26"/>
                    <a:pt x="9" y="26"/>
                    <a:pt x="7" y="26"/>
                  </a:cubicBezTo>
                  <a:cubicBezTo>
                    <a:pt x="6" y="26"/>
                    <a:pt x="5" y="26"/>
                    <a:pt x="3" y="26"/>
                  </a:cubicBezTo>
                  <a:cubicBezTo>
                    <a:pt x="2" y="26"/>
                    <a:pt x="1" y="26"/>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00" name="Freeform 41"/>
            <p:cNvSpPr>
              <a:spLocks/>
            </p:cNvSpPr>
            <p:nvPr/>
          </p:nvSpPr>
          <p:spPr bwMode="auto">
            <a:xfrm>
              <a:off x="3026052" y="1456074"/>
              <a:ext cx="73236" cy="84143"/>
            </a:xfrm>
            <a:custGeom>
              <a:avLst/>
              <a:gdLst>
                <a:gd name="T0" fmla="*/ 22 w 22"/>
                <a:gd name="T1" fmla="*/ 24 h 26"/>
                <a:gd name="T2" fmla="*/ 13 w 22"/>
                <a:gd name="T3" fmla="*/ 26 h 26"/>
                <a:gd name="T4" fmla="*/ 4 w 22"/>
                <a:gd name="T5" fmla="*/ 23 h 26"/>
                <a:gd name="T6" fmla="*/ 0 w 22"/>
                <a:gd name="T7" fmla="*/ 14 h 26"/>
                <a:gd name="T8" fmla="*/ 4 w 22"/>
                <a:gd name="T9" fmla="*/ 4 h 26"/>
                <a:gd name="T10" fmla="*/ 14 w 22"/>
                <a:gd name="T11" fmla="*/ 0 h 26"/>
                <a:gd name="T12" fmla="*/ 21 w 22"/>
                <a:gd name="T13" fmla="*/ 1 h 26"/>
                <a:gd name="T14" fmla="*/ 21 w 22"/>
                <a:gd name="T15" fmla="*/ 7 h 26"/>
                <a:gd name="T16" fmla="*/ 14 w 22"/>
                <a:gd name="T17" fmla="*/ 5 h 26"/>
                <a:gd name="T18" fmla="*/ 8 w 22"/>
                <a:gd name="T19" fmla="*/ 7 h 26"/>
                <a:gd name="T20" fmla="*/ 6 w 22"/>
                <a:gd name="T21" fmla="*/ 14 h 26"/>
                <a:gd name="T22" fmla="*/ 8 w 22"/>
                <a:gd name="T23" fmla="*/ 20 h 26"/>
                <a:gd name="T24" fmla="*/ 13 w 22"/>
                <a:gd name="T25" fmla="*/ 22 h 26"/>
                <a:gd name="T26" fmla="*/ 17 w 22"/>
                <a:gd name="T27" fmla="*/ 21 h 26"/>
                <a:gd name="T28" fmla="*/ 17 w 22"/>
                <a:gd name="T29" fmla="*/ 16 h 26"/>
                <a:gd name="T30" fmla="*/ 12 w 22"/>
                <a:gd name="T31" fmla="*/ 16 h 26"/>
                <a:gd name="T32" fmla="*/ 12 w 22"/>
                <a:gd name="T33" fmla="*/ 12 h 26"/>
                <a:gd name="T34" fmla="*/ 22 w 22"/>
                <a:gd name="T35" fmla="*/ 12 h 26"/>
                <a:gd name="T36" fmla="*/ 22 w 22"/>
                <a:gd name="T3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 h="26">
                  <a:moveTo>
                    <a:pt x="22" y="24"/>
                  </a:moveTo>
                  <a:cubicBezTo>
                    <a:pt x="20" y="26"/>
                    <a:pt x="17" y="26"/>
                    <a:pt x="13" y="26"/>
                  </a:cubicBezTo>
                  <a:cubicBezTo>
                    <a:pt x="9" y="26"/>
                    <a:pt x="6" y="25"/>
                    <a:pt x="4" y="23"/>
                  </a:cubicBezTo>
                  <a:cubicBezTo>
                    <a:pt x="1" y="21"/>
                    <a:pt x="0" y="18"/>
                    <a:pt x="0" y="14"/>
                  </a:cubicBezTo>
                  <a:cubicBezTo>
                    <a:pt x="0" y="10"/>
                    <a:pt x="1" y="7"/>
                    <a:pt x="4" y="4"/>
                  </a:cubicBezTo>
                  <a:cubicBezTo>
                    <a:pt x="6" y="2"/>
                    <a:pt x="10" y="0"/>
                    <a:pt x="14" y="0"/>
                  </a:cubicBezTo>
                  <a:cubicBezTo>
                    <a:pt x="17" y="0"/>
                    <a:pt x="19" y="1"/>
                    <a:pt x="21" y="1"/>
                  </a:cubicBezTo>
                  <a:cubicBezTo>
                    <a:pt x="21" y="7"/>
                    <a:pt x="21" y="7"/>
                    <a:pt x="21" y="7"/>
                  </a:cubicBezTo>
                  <a:cubicBezTo>
                    <a:pt x="19" y="6"/>
                    <a:pt x="17" y="5"/>
                    <a:pt x="14" y="5"/>
                  </a:cubicBezTo>
                  <a:cubicBezTo>
                    <a:pt x="12" y="5"/>
                    <a:pt x="10" y="6"/>
                    <a:pt x="8" y="7"/>
                  </a:cubicBezTo>
                  <a:cubicBezTo>
                    <a:pt x="7" y="9"/>
                    <a:pt x="6" y="11"/>
                    <a:pt x="6" y="14"/>
                  </a:cubicBezTo>
                  <a:cubicBezTo>
                    <a:pt x="6" y="16"/>
                    <a:pt x="7" y="18"/>
                    <a:pt x="8" y="20"/>
                  </a:cubicBezTo>
                  <a:cubicBezTo>
                    <a:pt x="9" y="21"/>
                    <a:pt x="11" y="22"/>
                    <a:pt x="13" y="22"/>
                  </a:cubicBezTo>
                  <a:cubicBezTo>
                    <a:pt x="15" y="22"/>
                    <a:pt x="16" y="21"/>
                    <a:pt x="17" y="21"/>
                  </a:cubicBezTo>
                  <a:cubicBezTo>
                    <a:pt x="17" y="16"/>
                    <a:pt x="17" y="16"/>
                    <a:pt x="17" y="16"/>
                  </a:cubicBezTo>
                  <a:cubicBezTo>
                    <a:pt x="12" y="16"/>
                    <a:pt x="12" y="16"/>
                    <a:pt x="12" y="16"/>
                  </a:cubicBezTo>
                  <a:cubicBezTo>
                    <a:pt x="12" y="12"/>
                    <a:pt x="12" y="12"/>
                    <a:pt x="12" y="12"/>
                  </a:cubicBezTo>
                  <a:cubicBezTo>
                    <a:pt x="22" y="12"/>
                    <a:pt x="22" y="12"/>
                    <a:pt x="22" y="12"/>
                  </a:cubicBezTo>
                  <a:lnTo>
                    <a:pt x="22"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01" name="Freeform 42"/>
            <p:cNvSpPr>
              <a:spLocks noEditPoints="1"/>
            </p:cNvSpPr>
            <p:nvPr/>
          </p:nvSpPr>
          <p:spPr bwMode="auto">
            <a:xfrm>
              <a:off x="3111754" y="1456074"/>
              <a:ext cx="81027" cy="84143"/>
            </a:xfrm>
            <a:custGeom>
              <a:avLst/>
              <a:gdLst>
                <a:gd name="T0" fmla="*/ 12 w 25"/>
                <a:gd name="T1" fmla="*/ 26 h 26"/>
                <a:gd name="T2" fmla="*/ 4 w 25"/>
                <a:gd name="T3" fmla="*/ 23 h 26"/>
                <a:gd name="T4" fmla="*/ 0 w 25"/>
                <a:gd name="T5" fmla="*/ 14 h 26"/>
                <a:gd name="T6" fmla="*/ 4 w 25"/>
                <a:gd name="T7" fmla="*/ 4 h 26"/>
                <a:gd name="T8" fmla="*/ 13 w 25"/>
                <a:gd name="T9" fmla="*/ 0 h 26"/>
                <a:gd name="T10" fmla="*/ 22 w 25"/>
                <a:gd name="T11" fmla="*/ 4 h 26"/>
                <a:gd name="T12" fmla="*/ 25 w 25"/>
                <a:gd name="T13" fmla="*/ 13 h 26"/>
                <a:gd name="T14" fmla="*/ 21 w 25"/>
                <a:gd name="T15" fmla="*/ 23 h 26"/>
                <a:gd name="T16" fmla="*/ 12 w 25"/>
                <a:gd name="T17" fmla="*/ 26 h 26"/>
                <a:gd name="T18" fmla="*/ 13 w 25"/>
                <a:gd name="T19" fmla="*/ 5 h 26"/>
                <a:gd name="T20" fmla="*/ 8 w 25"/>
                <a:gd name="T21" fmla="*/ 8 h 26"/>
                <a:gd name="T22" fmla="*/ 6 w 25"/>
                <a:gd name="T23" fmla="*/ 13 h 26"/>
                <a:gd name="T24" fmla="*/ 8 w 25"/>
                <a:gd name="T25" fmla="*/ 19 h 26"/>
                <a:gd name="T26" fmla="*/ 12 w 25"/>
                <a:gd name="T27" fmla="*/ 22 h 26"/>
                <a:gd name="T28" fmla="*/ 17 w 25"/>
                <a:gd name="T29" fmla="*/ 19 h 26"/>
                <a:gd name="T30" fmla="*/ 19 w 25"/>
                <a:gd name="T31" fmla="*/ 14 h 26"/>
                <a:gd name="T32" fmla="*/ 17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9" y="26"/>
                    <a:pt x="6" y="25"/>
                    <a:pt x="4" y="23"/>
                  </a:cubicBezTo>
                  <a:cubicBezTo>
                    <a:pt x="1" y="21"/>
                    <a:pt x="0" y="18"/>
                    <a:pt x="0" y="14"/>
                  </a:cubicBezTo>
                  <a:cubicBezTo>
                    <a:pt x="0" y="10"/>
                    <a:pt x="1" y="7"/>
                    <a:pt x="4" y="4"/>
                  </a:cubicBezTo>
                  <a:cubicBezTo>
                    <a:pt x="6" y="2"/>
                    <a:pt x="9" y="0"/>
                    <a:pt x="13" y="0"/>
                  </a:cubicBezTo>
                  <a:cubicBezTo>
                    <a:pt x="16" y="0"/>
                    <a:pt x="19" y="2"/>
                    <a:pt x="22" y="4"/>
                  </a:cubicBezTo>
                  <a:cubicBezTo>
                    <a:pt x="24" y="6"/>
                    <a:pt x="25" y="9"/>
                    <a:pt x="25" y="13"/>
                  </a:cubicBezTo>
                  <a:cubicBezTo>
                    <a:pt x="25" y="17"/>
                    <a:pt x="24" y="20"/>
                    <a:pt x="21" y="23"/>
                  </a:cubicBezTo>
                  <a:cubicBezTo>
                    <a:pt x="19" y="25"/>
                    <a:pt x="16" y="26"/>
                    <a:pt x="12" y="26"/>
                  </a:cubicBezTo>
                  <a:close/>
                  <a:moveTo>
                    <a:pt x="13" y="5"/>
                  </a:moveTo>
                  <a:cubicBezTo>
                    <a:pt x="11" y="5"/>
                    <a:pt x="9" y="6"/>
                    <a:pt x="8" y="8"/>
                  </a:cubicBezTo>
                  <a:cubicBezTo>
                    <a:pt x="7" y="9"/>
                    <a:pt x="6" y="11"/>
                    <a:pt x="6" y="13"/>
                  </a:cubicBezTo>
                  <a:cubicBezTo>
                    <a:pt x="6" y="16"/>
                    <a:pt x="7" y="18"/>
                    <a:pt x="8" y="19"/>
                  </a:cubicBezTo>
                  <a:cubicBezTo>
                    <a:pt x="9" y="21"/>
                    <a:pt x="11" y="22"/>
                    <a:pt x="12" y="22"/>
                  </a:cubicBezTo>
                  <a:cubicBezTo>
                    <a:pt x="14" y="22"/>
                    <a:pt x="16" y="21"/>
                    <a:pt x="17" y="19"/>
                  </a:cubicBezTo>
                  <a:cubicBezTo>
                    <a:pt x="18" y="18"/>
                    <a:pt x="19" y="16"/>
                    <a:pt x="19" y="14"/>
                  </a:cubicBezTo>
                  <a:cubicBezTo>
                    <a:pt x="19" y="11"/>
                    <a:pt x="18" y="9"/>
                    <a:pt x="17" y="7"/>
                  </a:cubicBezTo>
                  <a:cubicBezTo>
                    <a:pt x="16" y="6"/>
                    <a:pt x="15"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02" name="Freeform 43"/>
            <p:cNvSpPr>
              <a:spLocks/>
            </p:cNvSpPr>
            <p:nvPr/>
          </p:nvSpPr>
          <p:spPr bwMode="auto">
            <a:xfrm>
              <a:off x="3199014" y="1459190"/>
              <a:ext cx="79469" cy="81026"/>
            </a:xfrm>
            <a:custGeom>
              <a:avLst/>
              <a:gdLst>
                <a:gd name="T0" fmla="*/ 24 w 24"/>
                <a:gd name="T1" fmla="*/ 0 h 25"/>
                <a:gd name="T2" fmla="*/ 15 w 24"/>
                <a:gd name="T3" fmla="*/ 25 h 25"/>
                <a:gd name="T4" fmla="*/ 8 w 24"/>
                <a:gd name="T5" fmla="*/ 25 h 25"/>
                <a:gd name="T6" fmla="*/ 0 w 24"/>
                <a:gd name="T7" fmla="*/ 0 h 25"/>
                <a:gd name="T8" fmla="*/ 6 w 24"/>
                <a:gd name="T9" fmla="*/ 0 h 25"/>
                <a:gd name="T10" fmla="*/ 11 w 24"/>
                <a:gd name="T11" fmla="*/ 17 h 25"/>
                <a:gd name="T12" fmla="*/ 12 w 24"/>
                <a:gd name="T13" fmla="*/ 20 h 25"/>
                <a:gd name="T14" fmla="*/ 12 w 24"/>
                <a:gd name="T15" fmla="*/ 20 h 25"/>
                <a:gd name="T16" fmla="*/ 12 w 24"/>
                <a:gd name="T17" fmla="*/ 17 h 25"/>
                <a:gd name="T18" fmla="*/ 18 w 24"/>
                <a:gd name="T19" fmla="*/ 0 h 25"/>
                <a:gd name="T20" fmla="*/ 24 w 24"/>
                <a:gd name="T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5">
                  <a:moveTo>
                    <a:pt x="24" y="0"/>
                  </a:moveTo>
                  <a:cubicBezTo>
                    <a:pt x="15" y="25"/>
                    <a:pt x="15" y="25"/>
                    <a:pt x="15" y="25"/>
                  </a:cubicBezTo>
                  <a:cubicBezTo>
                    <a:pt x="8" y="25"/>
                    <a:pt x="8" y="25"/>
                    <a:pt x="8" y="25"/>
                  </a:cubicBezTo>
                  <a:cubicBezTo>
                    <a:pt x="0" y="0"/>
                    <a:pt x="0" y="0"/>
                    <a:pt x="0" y="0"/>
                  </a:cubicBezTo>
                  <a:cubicBezTo>
                    <a:pt x="6" y="0"/>
                    <a:pt x="6" y="0"/>
                    <a:pt x="6" y="0"/>
                  </a:cubicBezTo>
                  <a:cubicBezTo>
                    <a:pt x="11" y="17"/>
                    <a:pt x="11" y="17"/>
                    <a:pt x="11" y="17"/>
                  </a:cubicBezTo>
                  <a:cubicBezTo>
                    <a:pt x="12" y="18"/>
                    <a:pt x="12" y="19"/>
                    <a:pt x="12" y="20"/>
                  </a:cubicBezTo>
                  <a:cubicBezTo>
                    <a:pt x="12" y="20"/>
                    <a:pt x="12" y="20"/>
                    <a:pt x="12" y="20"/>
                  </a:cubicBezTo>
                  <a:cubicBezTo>
                    <a:pt x="12" y="19"/>
                    <a:pt x="12" y="18"/>
                    <a:pt x="12" y="17"/>
                  </a:cubicBezTo>
                  <a:cubicBezTo>
                    <a:pt x="18" y="0"/>
                    <a:pt x="18" y="0"/>
                    <a:pt x="18" y="0"/>
                  </a:cubicBez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03" name="Freeform 44"/>
            <p:cNvSpPr>
              <a:spLocks/>
            </p:cNvSpPr>
            <p:nvPr/>
          </p:nvSpPr>
          <p:spPr bwMode="auto">
            <a:xfrm>
              <a:off x="2909186" y="1599428"/>
              <a:ext cx="26490" cy="81026"/>
            </a:xfrm>
            <a:custGeom>
              <a:avLst/>
              <a:gdLst>
                <a:gd name="T0" fmla="*/ 6 w 17"/>
                <a:gd name="T1" fmla="*/ 52 h 52"/>
                <a:gd name="T2" fmla="*/ 0 w 17"/>
                <a:gd name="T3" fmla="*/ 52 h 52"/>
                <a:gd name="T4" fmla="*/ 10 w 17"/>
                <a:gd name="T5" fmla="*/ 0 h 52"/>
                <a:gd name="T6" fmla="*/ 17 w 17"/>
                <a:gd name="T7" fmla="*/ 0 h 52"/>
                <a:gd name="T8" fmla="*/ 6 w 17"/>
                <a:gd name="T9" fmla="*/ 52 h 52"/>
              </a:gdLst>
              <a:ahLst/>
              <a:cxnLst>
                <a:cxn ang="0">
                  <a:pos x="T0" y="T1"/>
                </a:cxn>
                <a:cxn ang="0">
                  <a:pos x="T2" y="T3"/>
                </a:cxn>
                <a:cxn ang="0">
                  <a:pos x="T4" y="T5"/>
                </a:cxn>
                <a:cxn ang="0">
                  <a:pos x="T6" y="T7"/>
                </a:cxn>
                <a:cxn ang="0">
                  <a:pos x="T8" y="T9"/>
                </a:cxn>
              </a:cxnLst>
              <a:rect l="0" t="0" r="r" b="b"/>
              <a:pathLst>
                <a:path w="17" h="52">
                  <a:moveTo>
                    <a:pt x="6" y="52"/>
                  </a:moveTo>
                  <a:lnTo>
                    <a:pt x="0" y="52"/>
                  </a:lnTo>
                  <a:lnTo>
                    <a:pt x="10" y="0"/>
                  </a:lnTo>
                  <a:lnTo>
                    <a:pt x="17"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04" name="Freeform 45"/>
            <p:cNvSpPr>
              <a:spLocks noEditPoints="1"/>
            </p:cNvSpPr>
            <p:nvPr/>
          </p:nvSpPr>
          <p:spPr bwMode="auto">
            <a:xfrm>
              <a:off x="2945025" y="1599428"/>
              <a:ext cx="74795" cy="84143"/>
            </a:xfrm>
            <a:custGeom>
              <a:avLst/>
              <a:gdLst>
                <a:gd name="T0" fmla="*/ 23 w 23"/>
                <a:gd name="T1" fmla="*/ 10 h 26"/>
                <a:gd name="T2" fmla="*/ 23 w 23"/>
                <a:gd name="T3" fmla="*/ 13 h 26"/>
                <a:gd name="T4" fmla="*/ 22 w 23"/>
                <a:gd name="T5" fmla="*/ 17 h 26"/>
                <a:gd name="T6" fmla="*/ 21 w 23"/>
                <a:gd name="T7" fmla="*/ 19 h 26"/>
                <a:gd name="T8" fmla="*/ 19 w 23"/>
                <a:gd name="T9" fmla="*/ 22 h 26"/>
                <a:gd name="T10" fmla="*/ 17 w 23"/>
                <a:gd name="T11" fmla="*/ 23 h 26"/>
                <a:gd name="T12" fmla="*/ 15 w 23"/>
                <a:gd name="T13" fmla="*/ 25 h 26"/>
                <a:gd name="T14" fmla="*/ 13 w 23"/>
                <a:gd name="T15" fmla="*/ 25 h 26"/>
                <a:gd name="T16" fmla="*/ 10 w 23"/>
                <a:gd name="T17" fmla="*/ 26 h 26"/>
                <a:gd name="T18" fmla="*/ 6 w 23"/>
                <a:gd name="T19" fmla="*/ 25 h 26"/>
                <a:gd name="T20" fmla="*/ 2 w 23"/>
                <a:gd name="T21" fmla="*/ 23 h 26"/>
                <a:gd name="T22" fmla="*/ 0 w 23"/>
                <a:gd name="T23" fmla="*/ 19 h 26"/>
                <a:gd name="T24" fmla="*/ 0 w 23"/>
                <a:gd name="T25" fmla="*/ 15 h 26"/>
                <a:gd name="T26" fmla="*/ 1 w 23"/>
                <a:gd name="T27" fmla="*/ 8 h 26"/>
                <a:gd name="T28" fmla="*/ 4 w 23"/>
                <a:gd name="T29" fmla="*/ 3 h 26"/>
                <a:gd name="T30" fmla="*/ 8 w 23"/>
                <a:gd name="T31" fmla="*/ 1 h 26"/>
                <a:gd name="T32" fmla="*/ 13 w 23"/>
                <a:gd name="T33" fmla="*/ 0 h 26"/>
                <a:gd name="T34" fmla="*/ 18 w 23"/>
                <a:gd name="T35" fmla="*/ 0 h 26"/>
                <a:gd name="T36" fmla="*/ 21 w 23"/>
                <a:gd name="T37" fmla="*/ 3 h 26"/>
                <a:gd name="T38" fmla="*/ 23 w 23"/>
                <a:gd name="T39" fmla="*/ 6 h 26"/>
                <a:gd name="T40" fmla="*/ 23 w 23"/>
                <a:gd name="T41" fmla="*/ 10 h 26"/>
                <a:gd name="T42" fmla="*/ 20 w 23"/>
                <a:gd name="T43" fmla="*/ 10 h 26"/>
                <a:gd name="T44" fmla="*/ 20 w 23"/>
                <a:gd name="T45" fmla="*/ 7 h 26"/>
                <a:gd name="T46" fmla="*/ 18 w 23"/>
                <a:gd name="T47" fmla="*/ 4 h 26"/>
                <a:gd name="T48" fmla="*/ 16 w 23"/>
                <a:gd name="T49" fmla="*/ 3 h 26"/>
                <a:gd name="T50" fmla="*/ 13 w 23"/>
                <a:gd name="T51" fmla="*/ 2 h 26"/>
                <a:gd name="T52" fmla="*/ 9 w 23"/>
                <a:gd name="T53" fmla="*/ 3 h 26"/>
                <a:gd name="T54" fmla="*/ 6 w 23"/>
                <a:gd name="T55" fmla="*/ 5 h 26"/>
                <a:gd name="T56" fmla="*/ 5 w 23"/>
                <a:gd name="T57" fmla="*/ 7 h 26"/>
                <a:gd name="T58" fmla="*/ 4 w 23"/>
                <a:gd name="T59" fmla="*/ 10 h 26"/>
                <a:gd name="T60" fmla="*/ 3 w 23"/>
                <a:gd name="T61" fmla="*/ 12 h 26"/>
                <a:gd name="T62" fmla="*/ 3 w 23"/>
                <a:gd name="T63" fmla="*/ 15 h 26"/>
                <a:gd name="T64" fmla="*/ 3 w 23"/>
                <a:gd name="T65" fmla="*/ 18 h 26"/>
                <a:gd name="T66" fmla="*/ 5 w 23"/>
                <a:gd name="T67" fmla="*/ 21 h 26"/>
                <a:gd name="T68" fmla="*/ 7 w 23"/>
                <a:gd name="T69" fmla="*/ 22 h 26"/>
                <a:gd name="T70" fmla="*/ 10 w 23"/>
                <a:gd name="T71" fmla="*/ 23 h 26"/>
                <a:gd name="T72" fmla="*/ 14 w 23"/>
                <a:gd name="T73" fmla="*/ 22 h 26"/>
                <a:gd name="T74" fmla="*/ 17 w 23"/>
                <a:gd name="T75" fmla="*/ 20 h 26"/>
                <a:gd name="T76" fmla="*/ 18 w 23"/>
                <a:gd name="T77" fmla="*/ 18 h 26"/>
                <a:gd name="T78" fmla="*/ 20 w 23"/>
                <a:gd name="T79" fmla="*/ 15 h 26"/>
                <a:gd name="T80" fmla="*/ 20 w 23"/>
                <a:gd name="T81" fmla="*/ 13 h 26"/>
                <a:gd name="T82" fmla="*/ 20 w 23"/>
                <a:gd name="T83"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6">
                  <a:moveTo>
                    <a:pt x="23" y="10"/>
                  </a:moveTo>
                  <a:cubicBezTo>
                    <a:pt x="23" y="11"/>
                    <a:pt x="23" y="12"/>
                    <a:pt x="23" y="13"/>
                  </a:cubicBezTo>
                  <a:cubicBezTo>
                    <a:pt x="23" y="15"/>
                    <a:pt x="23" y="16"/>
                    <a:pt x="22" y="17"/>
                  </a:cubicBezTo>
                  <a:cubicBezTo>
                    <a:pt x="22" y="18"/>
                    <a:pt x="21" y="19"/>
                    <a:pt x="21" y="19"/>
                  </a:cubicBezTo>
                  <a:cubicBezTo>
                    <a:pt x="20" y="20"/>
                    <a:pt x="20" y="21"/>
                    <a:pt x="19" y="22"/>
                  </a:cubicBezTo>
                  <a:cubicBezTo>
                    <a:pt x="19" y="22"/>
                    <a:pt x="18" y="23"/>
                    <a:pt x="17" y="23"/>
                  </a:cubicBezTo>
                  <a:cubicBezTo>
                    <a:pt x="17" y="24"/>
                    <a:pt x="16" y="24"/>
                    <a:pt x="15" y="25"/>
                  </a:cubicBezTo>
                  <a:cubicBezTo>
                    <a:pt x="14" y="25"/>
                    <a:pt x="14" y="25"/>
                    <a:pt x="13" y="25"/>
                  </a:cubicBezTo>
                  <a:cubicBezTo>
                    <a:pt x="12" y="26"/>
                    <a:pt x="11" y="26"/>
                    <a:pt x="10" y="26"/>
                  </a:cubicBezTo>
                  <a:cubicBezTo>
                    <a:pt x="8" y="26"/>
                    <a:pt x="7" y="25"/>
                    <a:pt x="6" y="25"/>
                  </a:cubicBezTo>
                  <a:cubicBezTo>
                    <a:pt x="4" y="24"/>
                    <a:pt x="3" y="24"/>
                    <a:pt x="2" y="23"/>
                  </a:cubicBezTo>
                  <a:cubicBezTo>
                    <a:pt x="2" y="22"/>
                    <a:pt x="1" y="20"/>
                    <a:pt x="0" y="19"/>
                  </a:cubicBezTo>
                  <a:cubicBezTo>
                    <a:pt x="0" y="18"/>
                    <a:pt x="0" y="16"/>
                    <a:pt x="0" y="15"/>
                  </a:cubicBezTo>
                  <a:cubicBezTo>
                    <a:pt x="0" y="12"/>
                    <a:pt x="0" y="10"/>
                    <a:pt x="1" y="8"/>
                  </a:cubicBezTo>
                  <a:cubicBezTo>
                    <a:pt x="2" y="6"/>
                    <a:pt x="3" y="5"/>
                    <a:pt x="4" y="3"/>
                  </a:cubicBezTo>
                  <a:cubicBezTo>
                    <a:pt x="5" y="2"/>
                    <a:pt x="7" y="1"/>
                    <a:pt x="8" y="1"/>
                  </a:cubicBezTo>
                  <a:cubicBezTo>
                    <a:pt x="10" y="0"/>
                    <a:pt x="11" y="0"/>
                    <a:pt x="13" y="0"/>
                  </a:cubicBezTo>
                  <a:cubicBezTo>
                    <a:pt x="15" y="0"/>
                    <a:pt x="16" y="0"/>
                    <a:pt x="18" y="0"/>
                  </a:cubicBezTo>
                  <a:cubicBezTo>
                    <a:pt x="19" y="1"/>
                    <a:pt x="20" y="2"/>
                    <a:pt x="21" y="3"/>
                  </a:cubicBezTo>
                  <a:cubicBezTo>
                    <a:pt x="22" y="4"/>
                    <a:pt x="22" y="5"/>
                    <a:pt x="23" y="6"/>
                  </a:cubicBezTo>
                  <a:cubicBezTo>
                    <a:pt x="23" y="7"/>
                    <a:pt x="23" y="9"/>
                    <a:pt x="23" y="10"/>
                  </a:cubicBezTo>
                  <a:close/>
                  <a:moveTo>
                    <a:pt x="20" y="10"/>
                  </a:moveTo>
                  <a:cubicBezTo>
                    <a:pt x="20" y="9"/>
                    <a:pt x="20" y="8"/>
                    <a:pt x="20" y="7"/>
                  </a:cubicBezTo>
                  <a:cubicBezTo>
                    <a:pt x="20" y="6"/>
                    <a:pt x="19" y="5"/>
                    <a:pt x="18" y="4"/>
                  </a:cubicBezTo>
                  <a:cubicBezTo>
                    <a:pt x="18" y="4"/>
                    <a:pt x="17" y="3"/>
                    <a:pt x="16" y="3"/>
                  </a:cubicBezTo>
                  <a:cubicBezTo>
                    <a:pt x="15" y="2"/>
                    <a:pt x="14" y="2"/>
                    <a:pt x="13" y="2"/>
                  </a:cubicBezTo>
                  <a:cubicBezTo>
                    <a:pt x="12" y="2"/>
                    <a:pt x="11" y="3"/>
                    <a:pt x="9" y="3"/>
                  </a:cubicBezTo>
                  <a:cubicBezTo>
                    <a:pt x="8" y="4"/>
                    <a:pt x="7" y="4"/>
                    <a:pt x="6" y="5"/>
                  </a:cubicBezTo>
                  <a:cubicBezTo>
                    <a:pt x="6" y="6"/>
                    <a:pt x="5" y="7"/>
                    <a:pt x="5" y="7"/>
                  </a:cubicBezTo>
                  <a:cubicBezTo>
                    <a:pt x="4" y="8"/>
                    <a:pt x="4" y="9"/>
                    <a:pt x="4" y="10"/>
                  </a:cubicBezTo>
                  <a:cubicBezTo>
                    <a:pt x="3" y="10"/>
                    <a:pt x="3" y="11"/>
                    <a:pt x="3" y="12"/>
                  </a:cubicBezTo>
                  <a:cubicBezTo>
                    <a:pt x="3" y="13"/>
                    <a:pt x="3" y="14"/>
                    <a:pt x="3" y="15"/>
                  </a:cubicBezTo>
                  <a:cubicBezTo>
                    <a:pt x="3" y="16"/>
                    <a:pt x="3" y="17"/>
                    <a:pt x="3" y="18"/>
                  </a:cubicBezTo>
                  <a:cubicBezTo>
                    <a:pt x="4" y="19"/>
                    <a:pt x="4" y="20"/>
                    <a:pt x="5" y="21"/>
                  </a:cubicBezTo>
                  <a:cubicBezTo>
                    <a:pt x="5" y="21"/>
                    <a:pt x="6" y="22"/>
                    <a:pt x="7" y="22"/>
                  </a:cubicBezTo>
                  <a:cubicBezTo>
                    <a:pt x="8" y="23"/>
                    <a:pt x="9" y="23"/>
                    <a:pt x="10" y="23"/>
                  </a:cubicBezTo>
                  <a:cubicBezTo>
                    <a:pt x="11" y="23"/>
                    <a:pt x="13" y="23"/>
                    <a:pt x="14" y="22"/>
                  </a:cubicBezTo>
                  <a:cubicBezTo>
                    <a:pt x="15" y="22"/>
                    <a:pt x="16" y="21"/>
                    <a:pt x="17" y="20"/>
                  </a:cubicBezTo>
                  <a:cubicBezTo>
                    <a:pt x="18" y="19"/>
                    <a:pt x="18" y="19"/>
                    <a:pt x="18" y="18"/>
                  </a:cubicBezTo>
                  <a:cubicBezTo>
                    <a:pt x="19" y="17"/>
                    <a:pt x="19" y="16"/>
                    <a:pt x="20" y="15"/>
                  </a:cubicBezTo>
                  <a:cubicBezTo>
                    <a:pt x="20" y="14"/>
                    <a:pt x="20" y="14"/>
                    <a:pt x="20" y="13"/>
                  </a:cubicBezTo>
                  <a:cubicBezTo>
                    <a:pt x="20" y="12"/>
                    <a:pt x="20" y="11"/>
                    <a:pt x="2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05" name="Freeform 46"/>
            <p:cNvSpPr>
              <a:spLocks/>
            </p:cNvSpPr>
            <p:nvPr/>
          </p:nvSpPr>
          <p:spPr bwMode="auto">
            <a:xfrm>
              <a:off x="3036960" y="1599428"/>
              <a:ext cx="107517" cy="81026"/>
            </a:xfrm>
            <a:custGeom>
              <a:avLst/>
              <a:gdLst>
                <a:gd name="T0" fmla="*/ 20 w 33"/>
                <a:gd name="T1" fmla="*/ 25 h 25"/>
                <a:gd name="T2" fmla="*/ 17 w 33"/>
                <a:gd name="T3" fmla="*/ 25 h 25"/>
                <a:gd name="T4" fmla="*/ 15 w 33"/>
                <a:gd name="T5" fmla="*/ 7 h 25"/>
                <a:gd name="T6" fmla="*/ 15 w 33"/>
                <a:gd name="T7" fmla="*/ 5 h 25"/>
                <a:gd name="T8" fmla="*/ 16 w 33"/>
                <a:gd name="T9" fmla="*/ 4 h 25"/>
                <a:gd name="T10" fmla="*/ 15 w 33"/>
                <a:gd name="T11" fmla="*/ 4 h 25"/>
                <a:gd name="T12" fmla="*/ 15 w 33"/>
                <a:gd name="T13" fmla="*/ 5 h 25"/>
                <a:gd name="T14" fmla="*/ 14 w 33"/>
                <a:gd name="T15" fmla="*/ 6 h 25"/>
                <a:gd name="T16" fmla="*/ 5 w 33"/>
                <a:gd name="T17" fmla="*/ 25 h 25"/>
                <a:gd name="T18" fmla="*/ 2 w 33"/>
                <a:gd name="T19" fmla="*/ 25 h 25"/>
                <a:gd name="T20" fmla="*/ 0 w 33"/>
                <a:gd name="T21" fmla="*/ 0 h 25"/>
                <a:gd name="T22" fmla="*/ 3 w 33"/>
                <a:gd name="T23" fmla="*/ 0 h 25"/>
                <a:gd name="T24" fmla="*/ 4 w 33"/>
                <a:gd name="T25" fmla="*/ 19 h 25"/>
                <a:gd name="T26" fmla="*/ 4 w 33"/>
                <a:gd name="T27" fmla="*/ 20 h 25"/>
                <a:gd name="T28" fmla="*/ 4 w 33"/>
                <a:gd name="T29" fmla="*/ 22 h 25"/>
                <a:gd name="T30" fmla="*/ 4 w 33"/>
                <a:gd name="T31" fmla="*/ 22 h 25"/>
                <a:gd name="T32" fmla="*/ 4 w 33"/>
                <a:gd name="T33" fmla="*/ 21 h 25"/>
                <a:gd name="T34" fmla="*/ 5 w 33"/>
                <a:gd name="T35" fmla="*/ 20 h 25"/>
                <a:gd name="T36" fmla="*/ 5 w 33"/>
                <a:gd name="T37" fmla="*/ 20 h 25"/>
                <a:gd name="T38" fmla="*/ 5 w 33"/>
                <a:gd name="T39" fmla="*/ 19 h 25"/>
                <a:gd name="T40" fmla="*/ 15 w 33"/>
                <a:gd name="T41" fmla="*/ 0 h 25"/>
                <a:gd name="T42" fmla="*/ 18 w 33"/>
                <a:gd name="T43" fmla="*/ 0 h 25"/>
                <a:gd name="T44" fmla="*/ 19 w 33"/>
                <a:gd name="T45" fmla="*/ 19 h 25"/>
                <a:gd name="T46" fmla="*/ 19 w 33"/>
                <a:gd name="T47" fmla="*/ 20 h 25"/>
                <a:gd name="T48" fmla="*/ 19 w 33"/>
                <a:gd name="T49" fmla="*/ 22 h 25"/>
                <a:gd name="T50" fmla="*/ 19 w 33"/>
                <a:gd name="T51" fmla="*/ 22 h 25"/>
                <a:gd name="T52" fmla="*/ 19 w 33"/>
                <a:gd name="T53" fmla="*/ 21 h 25"/>
                <a:gd name="T54" fmla="*/ 20 w 33"/>
                <a:gd name="T55" fmla="*/ 20 h 25"/>
                <a:gd name="T56" fmla="*/ 20 w 33"/>
                <a:gd name="T57" fmla="*/ 20 h 25"/>
                <a:gd name="T58" fmla="*/ 20 w 33"/>
                <a:gd name="T59" fmla="*/ 19 h 25"/>
                <a:gd name="T60" fmla="*/ 29 w 33"/>
                <a:gd name="T61" fmla="*/ 0 h 25"/>
                <a:gd name="T62" fmla="*/ 33 w 33"/>
                <a:gd name="T63" fmla="*/ 0 h 25"/>
                <a:gd name="T64" fmla="*/ 20 w 33"/>
                <a:gd name="T6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25">
                  <a:moveTo>
                    <a:pt x="20" y="25"/>
                  </a:moveTo>
                  <a:cubicBezTo>
                    <a:pt x="17" y="25"/>
                    <a:pt x="17" y="25"/>
                    <a:pt x="17" y="25"/>
                  </a:cubicBezTo>
                  <a:cubicBezTo>
                    <a:pt x="15" y="7"/>
                    <a:pt x="15" y="7"/>
                    <a:pt x="15" y="7"/>
                  </a:cubicBezTo>
                  <a:cubicBezTo>
                    <a:pt x="15" y="6"/>
                    <a:pt x="15" y="6"/>
                    <a:pt x="15" y="5"/>
                  </a:cubicBezTo>
                  <a:cubicBezTo>
                    <a:pt x="15" y="5"/>
                    <a:pt x="15" y="4"/>
                    <a:pt x="16" y="4"/>
                  </a:cubicBezTo>
                  <a:cubicBezTo>
                    <a:pt x="15" y="4"/>
                    <a:pt x="15" y="4"/>
                    <a:pt x="15" y="4"/>
                  </a:cubicBezTo>
                  <a:cubicBezTo>
                    <a:pt x="15" y="4"/>
                    <a:pt x="15" y="5"/>
                    <a:pt x="15" y="5"/>
                  </a:cubicBezTo>
                  <a:cubicBezTo>
                    <a:pt x="15" y="6"/>
                    <a:pt x="15" y="6"/>
                    <a:pt x="14" y="6"/>
                  </a:cubicBezTo>
                  <a:cubicBezTo>
                    <a:pt x="5" y="25"/>
                    <a:pt x="5" y="25"/>
                    <a:pt x="5" y="25"/>
                  </a:cubicBezTo>
                  <a:cubicBezTo>
                    <a:pt x="2" y="25"/>
                    <a:pt x="2" y="25"/>
                    <a:pt x="2" y="25"/>
                  </a:cubicBezTo>
                  <a:cubicBezTo>
                    <a:pt x="0" y="0"/>
                    <a:pt x="0" y="0"/>
                    <a:pt x="0" y="0"/>
                  </a:cubicBezTo>
                  <a:cubicBezTo>
                    <a:pt x="3" y="0"/>
                    <a:pt x="3" y="0"/>
                    <a:pt x="3" y="0"/>
                  </a:cubicBezTo>
                  <a:cubicBezTo>
                    <a:pt x="4" y="19"/>
                    <a:pt x="4" y="19"/>
                    <a:pt x="4" y="19"/>
                  </a:cubicBezTo>
                  <a:cubicBezTo>
                    <a:pt x="4" y="20"/>
                    <a:pt x="4" y="20"/>
                    <a:pt x="4" y="20"/>
                  </a:cubicBezTo>
                  <a:cubicBezTo>
                    <a:pt x="4" y="21"/>
                    <a:pt x="4" y="21"/>
                    <a:pt x="4" y="22"/>
                  </a:cubicBezTo>
                  <a:cubicBezTo>
                    <a:pt x="4" y="22"/>
                    <a:pt x="4" y="22"/>
                    <a:pt x="4" y="22"/>
                  </a:cubicBezTo>
                  <a:cubicBezTo>
                    <a:pt x="4" y="22"/>
                    <a:pt x="4" y="21"/>
                    <a:pt x="4" y="21"/>
                  </a:cubicBezTo>
                  <a:cubicBezTo>
                    <a:pt x="4" y="21"/>
                    <a:pt x="4" y="21"/>
                    <a:pt x="5" y="20"/>
                  </a:cubicBezTo>
                  <a:cubicBezTo>
                    <a:pt x="5" y="20"/>
                    <a:pt x="5" y="20"/>
                    <a:pt x="5" y="20"/>
                  </a:cubicBezTo>
                  <a:cubicBezTo>
                    <a:pt x="5" y="20"/>
                    <a:pt x="5" y="19"/>
                    <a:pt x="5" y="19"/>
                  </a:cubicBezTo>
                  <a:cubicBezTo>
                    <a:pt x="15" y="0"/>
                    <a:pt x="15" y="0"/>
                    <a:pt x="15" y="0"/>
                  </a:cubicBezTo>
                  <a:cubicBezTo>
                    <a:pt x="18" y="0"/>
                    <a:pt x="18" y="0"/>
                    <a:pt x="18" y="0"/>
                  </a:cubicBezTo>
                  <a:cubicBezTo>
                    <a:pt x="19" y="19"/>
                    <a:pt x="19" y="19"/>
                    <a:pt x="19" y="19"/>
                  </a:cubicBezTo>
                  <a:cubicBezTo>
                    <a:pt x="19" y="20"/>
                    <a:pt x="19" y="20"/>
                    <a:pt x="19" y="20"/>
                  </a:cubicBezTo>
                  <a:cubicBezTo>
                    <a:pt x="19" y="21"/>
                    <a:pt x="19" y="21"/>
                    <a:pt x="19" y="22"/>
                  </a:cubicBezTo>
                  <a:cubicBezTo>
                    <a:pt x="19" y="22"/>
                    <a:pt x="19" y="22"/>
                    <a:pt x="19" y="22"/>
                  </a:cubicBezTo>
                  <a:cubicBezTo>
                    <a:pt x="19" y="22"/>
                    <a:pt x="19" y="21"/>
                    <a:pt x="19" y="21"/>
                  </a:cubicBezTo>
                  <a:cubicBezTo>
                    <a:pt x="19" y="21"/>
                    <a:pt x="20" y="21"/>
                    <a:pt x="20" y="20"/>
                  </a:cubicBezTo>
                  <a:cubicBezTo>
                    <a:pt x="20" y="20"/>
                    <a:pt x="20" y="20"/>
                    <a:pt x="20" y="20"/>
                  </a:cubicBezTo>
                  <a:cubicBezTo>
                    <a:pt x="20" y="20"/>
                    <a:pt x="20" y="19"/>
                    <a:pt x="20" y="19"/>
                  </a:cubicBezTo>
                  <a:cubicBezTo>
                    <a:pt x="29" y="0"/>
                    <a:pt x="29" y="0"/>
                    <a:pt x="29" y="0"/>
                  </a:cubicBezTo>
                  <a:cubicBezTo>
                    <a:pt x="33" y="0"/>
                    <a:pt x="33" y="0"/>
                    <a:pt x="33"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06" name="Freeform 47"/>
            <p:cNvSpPr>
              <a:spLocks noEditPoints="1"/>
            </p:cNvSpPr>
            <p:nvPr/>
          </p:nvSpPr>
          <p:spPr bwMode="auto">
            <a:xfrm>
              <a:off x="3127336" y="1599428"/>
              <a:ext cx="71678" cy="81026"/>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4 h 25"/>
                <a:gd name="T22" fmla="*/ 16 w 22"/>
                <a:gd name="T23" fmla="*/ 4 h 25"/>
                <a:gd name="T24" fmla="*/ 16 w 22"/>
                <a:gd name="T25" fmla="*/ 3 h 25"/>
                <a:gd name="T26" fmla="*/ 16 w 22"/>
                <a:gd name="T27" fmla="*/ 3 h 25"/>
                <a:gd name="T28" fmla="*/ 16 w 22"/>
                <a:gd name="T29" fmla="*/ 3 h 25"/>
                <a:gd name="T30" fmla="*/ 16 w 22"/>
                <a:gd name="T31" fmla="*/ 3 h 25"/>
                <a:gd name="T32" fmla="*/ 16 w 22"/>
                <a:gd name="T33" fmla="*/ 4 h 25"/>
                <a:gd name="T34" fmla="*/ 15 w 22"/>
                <a:gd name="T35" fmla="*/ 4 h 25"/>
                <a:gd name="T36" fmla="*/ 15 w 22"/>
                <a:gd name="T37" fmla="*/ 5 h 25"/>
                <a:gd name="T38" fmla="*/ 9 w 22"/>
                <a:gd name="T39" fmla="*/ 15 h 25"/>
                <a:gd name="T40" fmla="*/ 18 w 22"/>
                <a:gd name="T41" fmla="*/ 15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5"/>
                    <a:pt x="16" y="5"/>
                    <a:pt x="16" y="4"/>
                  </a:cubicBezTo>
                  <a:cubicBezTo>
                    <a:pt x="16" y="4"/>
                    <a:pt x="16" y="4"/>
                    <a:pt x="16" y="4"/>
                  </a:cubicBezTo>
                  <a:cubicBezTo>
                    <a:pt x="16" y="4"/>
                    <a:pt x="16" y="4"/>
                    <a:pt x="16" y="3"/>
                  </a:cubicBezTo>
                  <a:cubicBezTo>
                    <a:pt x="16" y="3"/>
                    <a:pt x="16" y="3"/>
                    <a:pt x="16" y="3"/>
                  </a:cubicBezTo>
                  <a:cubicBezTo>
                    <a:pt x="16" y="3"/>
                    <a:pt x="16" y="3"/>
                    <a:pt x="16" y="3"/>
                  </a:cubicBezTo>
                  <a:cubicBezTo>
                    <a:pt x="16" y="3"/>
                    <a:pt x="16" y="3"/>
                    <a:pt x="16" y="3"/>
                  </a:cubicBezTo>
                  <a:cubicBezTo>
                    <a:pt x="16" y="4"/>
                    <a:pt x="16" y="4"/>
                    <a:pt x="16" y="4"/>
                  </a:cubicBezTo>
                  <a:cubicBezTo>
                    <a:pt x="16" y="4"/>
                    <a:pt x="15" y="4"/>
                    <a:pt x="15" y="4"/>
                  </a:cubicBezTo>
                  <a:cubicBezTo>
                    <a:pt x="15" y="5"/>
                    <a:pt x="15" y="5"/>
                    <a:pt x="15" y="5"/>
                  </a:cubicBezTo>
                  <a:cubicBezTo>
                    <a:pt x="9" y="15"/>
                    <a:pt x="9" y="15"/>
                    <a:pt x="9" y="15"/>
                  </a:cubicBezTo>
                  <a:cubicBezTo>
                    <a:pt x="18" y="15"/>
                    <a:pt x="18" y="15"/>
                    <a:pt x="18" y="15"/>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grpSp>
        <p:nvGrpSpPr>
          <p:cNvPr id="407" name="Central US"/>
          <p:cNvGrpSpPr/>
          <p:nvPr/>
        </p:nvGrpSpPr>
        <p:grpSpPr>
          <a:xfrm>
            <a:off x="2339563" y="1935207"/>
            <a:ext cx="823641" cy="380358"/>
            <a:chOff x="1851154" y="1775505"/>
            <a:chExt cx="897535" cy="414482"/>
          </a:xfrm>
        </p:grpSpPr>
        <p:sp>
          <p:nvSpPr>
            <p:cNvPr id="408" name="Rectangle 19"/>
            <p:cNvSpPr>
              <a:spLocks noChangeArrowheads="1"/>
            </p:cNvSpPr>
            <p:nvPr/>
          </p:nvSpPr>
          <p:spPr bwMode="auto">
            <a:xfrm>
              <a:off x="1851154" y="1775505"/>
              <a:ext cx="897535"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09" name="Freeform 48"/>
            <p:cNvSpPr>
              <a:spLocks/>
            </p:cNvSpPr>
            <p:nvPr/>
          </p:nvSpPr>
          <p:spPr bwMode="auto">
            <a:xfrm>
              <a:off x="1946206" y="1870556"/>
              <a:ext cx="65445" cy="84143"/>
            </a:xfrm>
            <a:custGeom>
              <a:avLst/>
              <a:gdLst>
                <a:gd name="T0" fmla="*/ 20 w 20"/>
                <a:gd name="T1" fmla="*/ 25 h 26"/>
                <a:gd name="T2" fmla="*/ 13 w 20"/>
                <a:gd name="T3" fmla="*/ 26 h 26"/>
                <a:gd name="T4" fmla="*/ 3 w 20"/>
                <a:gd name="T5" fmla="*/ 23 h 26"/>
                <a:gd name="T6" fmla="*/ 0 w 20"/>
                <a:gd name="T7" fmla="*/ 14 h 26"/>
                <a:gd name="T8" fmla="*/ 4 w 20"/>
                <a:gd name="T9" fmla="*/ 4 h 26"/>
                <a:gd name="T10" fmla="*/ 14 w 20"/>
                <a:gd name="T11" fmla="*/ 0 h 26"/>
                <a:gd name="T12" fmla="*/ 20 w 20"/>
                <a:gd name="T13" fmla="*/ 1 h 26"/>
                <a:gd name="T14" fmla="*/ 20 w 20"/>
                <a:gd name="T15" fmla="*/ 7 h 26"/>
                <a:gd name="T16" fmla="*/ 14 w 20"/>
                <a:gd name="T17" fmla="*/ 5 h 26"/>
                <a:gd name="T18" fmla="*/ 8 w 20"/>
                <a:gd name="T19" fmla="*/ 7 h 26"/>
                <a:gd name="T20" fmla="*/ 6 w 20"/>
                <a:gd name="T21" fmla="*/ 13 h 26"/>
                <a:gd name="T22" fmla="*/ 8 w 20"/>
                <a:gd name="T23" fmla="*/ 19 h 26"/>
                <a:gd name="T24" fmla="*/ 14 w 20"/>
                <a:gd name="T25" fmla="*/ 21 h 26"/>
                <a:gd name="T26" fmla="*/ 20 w 20"/>
                <a:gd name="T27" fmla="*/ 20 h 26"/>
                <a:gd name="T28" fmla="*/ 20 w 20"/>
                <a:gd name="T2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20" y="25"/>
                  </a:moveTo>
                  <a:cubicBezTo>
                    <a:pt x="18" y="26"/>
                    <a:pt x="16" y="26"/>
                    <a:pt x="13" y="26"/>
                  </a:cubicBezTo>
                  <a:cubicBezTo>
                    <a:pt x="9" y="26"/>
                    <a:pt x="6" y="25"/>
                    <a:pt x="3" y="23"/>
                  </a:cubicBezTo>
                  <a:cubicBezTo>
                    <a:pt x="1" y="21"/>
                    <a:pt x="0" y="18"/>
                    <a:pt x="0" y="14"/>
                  </a:cubicBezTo>
                  <a:cubicBezTo>
                    <a:pt x="0" y="10"/>
                    <a:pt x="1" y="7"/>
                    <a:pt x="4" y="4"/>
                  </a:cubicBezTo>
                  <a:cubicBezTo>
                    <a:pt x="6" y="1"/>
                    <a:pt x="10" y="0"/>
                    <a:pt x="14" y="0"/>
                  </a:cubicBezTo>
                  <a:cubicBezTo>
                    <a:pt x="16" y="0"/>
                    <a:pt x="18" y="1"/>
                    <a:pt x="20" y="1"/>
                  </a:cubicBezTo>
                  <a:cubicBezTo>
                    <a:pt x="20" y="7"/>
                    <a:pt x="20" y="7"/>
                    <a:pt x="20" y="7"/>
                  </a:cubicBezTo>
                  <a:cubicBezTo>
                    <a:pt x="18" y="6"/>
                    <a:pt x="16" y="5"/>
                    <a:pt x="14" y="5"/>
                  </a:cubicBezTo>
                  <a:cubicBezTo>
                    <a:pt x="12" y="5"/>
                    <a:pt x="10" y="6"/>
                    <a:pt x="8" y="7"/>
                  </a:cubicBezTo>
                  <a:cubicBezTo>
                    <a:pt x="7" y="9"/>
                    <a:pt x="6" y="11"/>
                    <a:pt x="6" y="13"/>
                  </a:cubicBezTo>
                  <a:cubicBezTo>
                    <a:pt x="6" y="16"/>
                    <a:pt x="7" y="18"/>
                    <a:pt x="8" y="19"/>
                  </a:cubicBezTo>
                  <a:cubicBezTo>
                    <a:pt x="10" y="21"/>
                    <a:pt x="11" y="21"/>
                    <a:pt x="14" y="21"/>
                  </a:cubicBezTo>
                  <a:cubicBezTo>
                    <a:pt x="16" y="21"/>
                    <a:pt x="18" y="21"/>
                    <a:pt x="20" y="2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10" name="Freeform 49"/>
            <p:cNvSpPr>
              <a:spLocks/>
            </p:cNvSpPr>
            <p:nvPr/>
          </p:nvSpPr>
          <p:spPr bwMode="auto">
            <a:xfrm>
              <a:off x="2027233" y="1873672"/>
              <a:ext cx="49863" cy="81026"/>
            </a:xfrm>
            <a:custGeom>
              <a:avLst/>
              <a:gdLst>
                <a:gd name="T0" fmla="*/ 32 w 32"/>
                <a:gd name="T1" fmla="*/ 52 h 52"/>
                <a:gd name="T2" fmla="*/ 0 w 32"/>
                <a:gd name="T3" fmla="*/ 52 h 52"/>
                <a:gd name="T4" fmla="*/ 0 w 32"/>
                <a:gd name="T5" fmla="*/ 0 h 52"/>
                <a:gd name="T6" fmla="*/ 29 w 32"/>
                <a:gd name="T7" fmla="*/ 0 h 52"/>
                <a:gd name="T8" fmla="*/ 29 w 32"/>
                <a:gd name="T9" fmla="*/ 8 h 52"/>
                <a:gd name="T10" fmla="*/ 11 w 32"/>
                <a:gd name="T11" fmla="*/ 8 h 52"/>
                <a:gd name="T12" fmla="*/ 11 w 32"/>
                <a:gd name="T13" fmla="*/ 21 h 52"/>
                <a:gd name="T14" fmla="*/ 29 w 32"/>
                <a:gd name="T15" fmla="*/ 21 h 52"/>
                <a:gd name="T16" fmla="*/ 29 w 32"/>
                <a:gd name="T17" fmla="*/ 29 h 52"/>
                <a:gd name="T18" fmla="*/ 11 w 32"/>
                <a:gd name="T19" fmla="*/ 29 h 52"/>
                <a:gd name="T20" fmla="*/ 11 w 32"/>
                <a:gd name="T21" fmla="*/ 42 h 52"/>
                <a:gd name="T22" fmla="*/ 32 w 32"/>
                <a:gd name="T23" fmla="*/ 42 h 52"/>
                <a:gd name="T24" fmla="*/ 32 w 3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2">
                  <a:moveTo>
                    <a:pt x="32" y="52"/>
                  </a:moveTo>
                  <a:lnTo>
                    <a:pt x="0" y="52"/>
                  </a:lnTo>
                  <a:lnTo>
                    <a:pt x="0" y="0"/>
                  </a:lnTo>
                  <a:lnTo>
                    <a:pt x="29" y="0"/>
                  </a:lnTo>
                  <a:lnTo>
                    <a:pt x="29" y="8"/>
                  </a:lnTo>
                  <a:lnTo>
                    <a:pt x="11" y="8"/>
                  </a:lnTo>
                  <a:lnTo>
                    <a:pt x="11" y="21"/>
                  </a:lnTo>
                  <a:lnTo>
                    <a:pt x="29" y="21"/>
                  </a:lnTo>
                  <a:lnTo>
                    <a:pt x="29" y="29"/>
                  </a:lnTo>
                  <a:lnTo>
                    <a:pt x="11" y="29"/>
                  </a:lnTo>
                  <a:lnTo>
                    <a:pt x="11" y="42"/>
                  </a:lnTo>
                  <a:lnTo>
                    <a:pt x="32" y="42"/>
                  </a:lnTo>
                  <a:lnTo>
                    <a:pt x="3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11" name="Freeform 50"/>
            <p:cNvSpPr>
              <a:spLocks/>
            </p:cNvSpPr>
            <p:nvPr/>
          </p:nvSpPr>
          <p:spPr bwMode="auto">
            <a:xfrm>
              <a:off x="2089562" y="1873672"/>
              <a:ext cx="74795" cy="81026"/>
            </a:xfrm>
            <a:custGeom>
              <a:avLst/>
              <a:gdLst>
                <a:gd name="T0" fmla="*/ 23 w 23"/>
                <a:gd name="T1" fmla="*/ 25 h 25"/>
                <a:gd name="T2" fmla="*/ 17 w 23"/>
                <a:gd name="T3" fmla="*/ 25 h 25"/>
                <a:gd name="T4" fmla="*/ 7 w 23"/>
                <a:gd name="T5" fmla="*/ 9 h 25"/>
                <a:gd name="T6" fmla="*/ 6 w 23"/>
                <a:gd name="T7" fmla="*/ 7 h 25"/>
                <a:gd name="T8" fmla="*/ 6 w 23"/>
                <a:gd name="T9" fmla="*/ 7 h 25"/>
                <a:gd name="T10" fmla="*/ 6 w 23"/>
                <a:gd name="T11" fmla="*/ 11 h 25"/>
                <a:gd name="T12" fmla="*/ 6 w 23"/>
                <a:gd name="T13" fmla="*/ 25 h 25"/>
                <a:gd name="T14" fmla="*/ 0 w 23"/>
                <a:gd name="T15" fmla="*/ 25 h 25"/>
                <a:gd name="T16" fmla="*/ 0 w 23"/>
                <a:gd name="T17" fmla="*/ 0 h 25"/>
                <a:gd name="T18" fmla="*/ 7 w 23"/>
                <a:gd name="T19" fmla="*/ 0 h 25"/>
                <a:gd name="T20" fmla="*/ 17 w 23"/>
                <a:gd name="T21" fmla="*/ 15 h 25"/>
                <a:gd name="T22" fmla="*/ 18 w 23"/>
                <a:gd name="T23" fmla="*/ 17 h 25"/>
                <a:gd name="T24" fmla="*/ 18 w 23"/>
                <a:gd name="T25" fmla="*/ 17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6" y="7"/>
                    <a:pt x="6" y="7"/>
                  </a:cubicBezTo>
                  <a:cubicBezTo>
                    <a:pt x="6" y="7"/>
                    <a:pt x="6" y="7"/>
                    <a:pt x="6" y="7"/>
                  </a:cubicBezTo>
                  <a:cubicBezTo>
                    <a:pt x="6" y="8"/>
                    <a:pt x="6" y="9"/>
                    <a:pt x="6" y="11"/>
                  </a:cubicBezTo>
                  <a:cubicBezTo>
                    <a:pt x="6" y="25"/>
                    <a:pt x="6" y="25"/>
                    <a:pt x="6" y="25"/>
                  </a:cubicBezTo>
                  <a:cubicBezTo>
                    <a:pt x="0" y="25"/>
                    <a:pt x="0" y="25"/>
                    <a:pt x="0" y="25"/>
                  </a:cubicBezTo>
                  <a:cubicBezTo>
                    <a:pt x="0" y="0"/>
                    <a:pt x="0" y="0"/>
                    <a:pt x="0" y="0"/>
                  </a:cubicBezTo>
                  <a:cubicBezTo>
                    <a:pt x="7" y="0"/>
                    <a:pt x="7" y="0"/>
                    <a:pt x="7" y="0"/>
                  </a:cubicBezTo>
                  <a:cubicBezTo>
                    <a:pt x="17" y="15"/>
                    <a:pt x="17" y="15"/>
                    <a:pt x="17" y="15"/>
                  </a:cubicBezTo>
                  <a:cubicBezTo>
                    <a:pt x="17" y="16"/>
                    <a:pt x="17" y="16"/>
                    <a:pt x="18" y="17"/>
                  </a:cubicBezTo>
                  <a:cubicBezTo>
                    <a:pt x="18" y="17"/>
                    <a:pt x="18" y="17"/>
                    <a:pt x="18" y="17"/>
                  </a:cubicBezTo>
                  <a:cubicBezTo>
                    <a:pt x="18" y="16"/>
                    <a:pt x="18" y="15"/>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12" name="Freeform 51"/>
            <p:cNvSpPr>
              <a:spLocks/>
            </p:cNvSpPr>
            <p:nvPr/>
          </p:nvSpPr>
          <p:spPr bwMode="auto">
            <a:xfrm>
              <a:off x="2178380" y="1873672"/>
              <a:ext cx="63887" cy="81026"/>
            </a:xfrm>
            <a:custGeom>
              <a:avLst/>
              <a:gdLst>
                <a:gd name="T0" fmla="*/ 41 w 41"/>
                <a:gd name="T1" fmla="*/ 8 h 52"/>
                <a:gd name="T2" fmla="*/ 27 w 41"/>
                <a:gd name="T3" fmla="*/ 8 h 52"/>
                <a:gd name="T4" fmla="*/ 27 w 41"/>
                <a:gd name="T5" fmla="*/ 52 h 52"/>
                <a:gd name="T6" fmla="*/ 14 w 41"/>
                <a:gd name="T7" fmla="*/ 52 h 52"/>
                <a:gd name="T8" fmla="*/ 14 w 41"/>
                <a:gd name="T9" fmla="*/ 8 h 52"/>
                <a:gd name="T10" fmla="*/ 0 w 41"/>
                <a:gd name="T11" fmla="*/ 8 h 52"/>
                <a:gd name="T12" fmla="*/ 0 w 41"/>
                <a:gd name="T13" fmla="*/ 0 h 52"/>
                <a:gd name="T14" fmla="*/ 41 w 41"/>
                <a:gd name="T15" fmla="*/ 0 h 52"/>
                <a:gd name="T16" fmla="*/ 41 w 41"/>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2">
                  <a:moveTo>
                    <a:pt x="41" y="8"/>
                  </a:moveTo>
                  <a:lnTo>
                    <a:pt x="27" y="8"/>
                  </a:lnTo>
                  <a:lnTo>
                    <a:pt x="27" y="52"/>
                  </a:lnTo>
                  <a:lnTo>
                    <a:pt x="14" y="52"/>
                  </a:lnTo>
                  <a:lnTo>
                    <a:pt x="14" y="8"/>
                  </a:lnTo>
                  <a:lnTo>
                    <a:pt x="0" y="8"/>
                  </a:lnTo>
                  <a:lnTo>
                    <a:pt x="0" y="0"/>
                  </a:lnTo>
                  <a:lnTo>
                    <a:pt x="41" y="0"/>
                  </a:lnTo>
                  <a:lnTo>
                    <a:pt x="4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13" name="Freeform 52"/>
            <p:cNvSpPr>
              <a:spLocks noEditPoints="1"/>
            </p:cNvSpPr>
            <p:nvPr/>
          </p:nvSpPr>
          <p:spPr bwMode="auto">
            <a:xfrm>
              <a:off x="2256291" y="1873672"/>
              <a:ext cx="68562" cy="81026"/>
            </a:xfrm>
            <a:custGeom>
              <a:avLst/>
              <a:gdLst>
                <a:gd name="T0" fmla="*/ 21 w 21"/>
                <a:gd name="T1" fmla="*/ 25 h 25"/>
                <a:gd name="T2" fmla="*/ 15 w 21"/>
                <a:gd name="T3" fmla="*/ 25 h 25"/>
                <a:gd name="T4" fmla="*/ 11 w 21"/>
                <a:gd name="T5" fmla="*/ 18 h 25"/>
                <a:gd name="T6" fmla="*/ 10 w 21"/>
                <a:gd name="T7" fmla="*/ 17 h 25"/>
                <a:gd name="T8" fmla="*/ 9 w 21"/>
                <a:gd name="T9" fmla="*/ 16 h 25"/>
                <a:gd name="T10" fmla="*/ 8 w 21"/>
                <a:gd name="T11" fmla="*/ 15 h 25"/>
                <a:gd name="T12" fmla="*/ 7 w 21"/>
                <a:gd name="T13" fmla="*/ 15 h 25"/>
                <a:gd name="T14" fmla="*/ 6 w 21"/>
                <a:gd name="T15" fmla="*/ 15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7 w 21"/>
                <a:gd name="T29" fmla="*/ 11 h 25"/>
                <a:gd name="T30" fmla="*/ 15 w 21"/>
                <a:gd name="T31" fmla="*/ 13 h 25"/>
                <a:gd name="T32" fmla="*/ 13 w 21"/>
                <a:gd name="T33" fmla="*/ 14 h 25"/>
                <a:gd name="T34" fmla="*/ 13 w 21"/>
                <a:gd name="T35" fmla="*/ 14 h 25"/>
                <a:gd name="T36" fmla="*/ 14 w 21"/>
                <a:gd name="T37" fmla="*/ 14 h 25"/>
                <a:gd name="T38" fmla="*/ 15 w 21"/>
                <a:gd name="T39" fmla="*/ 15 h 25"/>
                <a:gd name="T40" fmla="*/ 16 w 21"/>
                <a:gd name="T41" fmla="*/ 16 h 25"/>
                <a:gd name="T42" fmla="*/ 16 w 21"/>
                <a:gd name="T43" fmla="*/ 17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7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8"/>
                    <a:pt x="11" y="18"/>
                    <a:pt x="11" y="18"/>
                  </a:cubicBezTo>
                  <a:cubicBezTo>
                    <a:pt x="10" y="18"/>
                    <a:pt x="10" y="17"/>
                    <a:pt x="10" y="17"/>
                  </a:cubicBezTo>
                  <a:cubicBezTo>
                    <a:pt x="10" y="17"/>
                    <a:pt x="9" y="16"/>
                    <a:pt x="9" y="16"/>
                  </a:cubicBezTo>
                  <a:cubicBezTo>
                    <a:pt x="9" y="16"/>
                    <a:pt x="9" y="16"/>
                    <a:pt x="8" y="15"/>
                  </a:cubicBezTo>
                  <a:cubicBezTo>
                    <a:pt x="8" y="15"/>
                    <a:pt x="8" y="15"/>
                    <a:pt x="7"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7"/>
                    <a:pt x="18" y="8"/>
                    <a:pt x="18" y="9"/>
                  </a:cubicBezTo>
                  <a:cubicBezTo>
                    <a:pt x="18" y="10"/>
                    <a:pt x="17" y="10"/>
                    <a:pt x="17" y="11"/>
                  </a:cubicBezTo>
                  <a:cubicBezTo>
                    <a:pt x="16" y="12"/>
                    <a:pt x="16" y="12"/>
                    <a:pt x="15" y="13"/>
                  </a:cubicBezTo>
                  <a:cubicBezTo>
                    <a:pt x="14" y="13"/>
                    <a:pt x="13" y="13"/>
                    <a:pt x="13" y="14"/>
                  </a:cubicBezTo>
                  <a:cubicBezTo>
                    <a:pt x="13" y="14"/>
                    <a:pt x="13" y="14"/>
                    <a:pt x="13" y="14"/>
                  </a:cubicBezTo>
                  <a:cubicBezTo>
                    <a:pt x="13" y="14"/>
                    <a:pt x="13" y="14"/>
                    <a:pt x="14" y="14"/>
                  </a:cubicBezTo>
                  <a:cubicBezTo>
                    <a:pt x="14" y="14"/>
                    <a:pt x="14" y="15"/>
                    <a:pt x="15" y="15"/>
                  </a:cubicBezTo>
                  <a:cubicBezTo>
                    <a:pt x="15" y="15"/>
                    <a:pt x="15" y="16"/>
                    <a:pt x="16" y="16"/>
                  </a:cubicBezTo>
                  <a:cubicBezTo>
                    <a:pt x="16" y="17"/>
                    <a:pt x="16" y="17"/>
                    <a:pt x="16" y="17"/>
                  </a:cubicBezTo>
                  <a:lnTo>
                    <a:pt x="21" y="25"/>
                  </a:lnTo>
                  <a:close/>
                  <a:moveTo>
                    <a:pt x="6" y="4"/>
                  </a:moveTo>
                  <a:cubicBezTo>
                    <a:pt x="6" y="11"/>
                    <a:pt x="6" y="11"/>
                    <a:pt x="6" y="11"/>
                  </a:cubicBezTo>
                  <a:cubicBezTo>
                    <a:pt x="8" y="11"/>
                    <a:pt x="8" y="11"/>
                    <a:pt x="8" y="11"/>
                  </a:cubicBezTo>
                  <a:cubicBezTo>
                    <a:pt x="9" y="11"/>
                    <a:pt x="10" y="11"/>
                    <a:pt x="11" y="10"/>
                  </a:cubicBezTo>
                  <a:cubicBezTo>
                    <a:pt x="12" y="9"/>
                    <a:pt x="12" y="8"/>
                    <a:pt x="12" y="7"/>
                  </a:cubicBezTo>
                  <a:cubicBezTo>
                    <a:pt x="12"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14" name="Freeform 53"/>
            <p:cNvSpPr>
              <a:spLocks noEditPoints="1"/>
            </p:cNvSpPr>
            <p:nvPr/>
          </p:nvSpPr>
          <p:spPr bwMode="auto">
            <a:xfrm>
              <a:off x="2324853" y="1873672"/>
              <a:ext cx="81027" cy="81026"/>
            </a:xfrm>
            <a:custGeom>
              <a:avLst/>
              <a:gdLst>
                <a:gd name="T0" fmla="*/ 25 w 25"/>
                <a:gd name="T1" fmla="*/ 25 h 25"/>
                <a:gd name="T2" fmla="*/ 19 w 25"/>
                <a:gd name="T3" fmla="*/ 25 h 25"/>
                <a:gd name="T4" fmla="*/ 17 w 25"/>
                <a:gd name="T5" fmla="*/ 19 h 25"/>
                <a:gd name="T6" fmla="*/ 8 w 25"/>
                <a:gd name="T7" fmla="*/ 19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6 h 25"/>
                <a:gd name="T22" fmla="*/ 13 w 25"/>
                <a:gd name="T23" fmla="*/ 4 h 25"/>
                <a:gd name="T24" fmla="*/ 13 w 25"/>
                <a:gd name="T25" fmla="*/ 4 h 25"/>
                <a:gd name="T26" fmla="*/ 12 w 25"/>
                <a:gd name="T27" fmla="*/ 6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6"/>
                    <a:pt x="13" y="6"/>
                    <a:pt x="13" y="6"/>
                  </a:cubicBezTo>
                  <a:cubicBezTo>
                    <a:pt x="13" y="6"/>
                    <a:pt x="13" y="5"/>
                    <a:pt x="13" y="4"/>
                  </a:cubicBezTo>
                  <a:cubicBezTo>
                    <a:pt x="13" y="4"/>
                    <a:pt x="13" y="4"/>
                    <a:pt x="13" y="4"/>
                  </a:cubicBezTo>
                  <a:cubicBezTo>
                    <a:pt x="13" y="5"/>
                    <a:pt x="12" y="6"/>
                    <a:pt x="12" y="6"/>
                  </a:cubicBezTo>
                  <a:cubicBezTo>
                    <a:pt x="10" y="15"/>
                    <a:pt x="10" y="15"/>
                    <a:pt x="10"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15" name="Freeform 54"/>
            <p:cNvSpPr>
              <a:spLocks/>
            </p:cNvSpPr>
            <p:nvPr/>
          </p:nvSpPr>
          <p:spPr bwMode="auto">
            <a:xfrm>
              <a:off x="2419904" y="1873672"/>
              <a:ext cx="48305" cy="81026"/>
            </a:xfrm>
            <a:custGeom>
              <a:avLst/>
              <a:gdLst>
                <a:gd name="T0" fmla="*/ 31 w 31"/>
                <a:gd name="T1" fmla="*/ 52 h 52"/>
                <a:gd name="T2" fmla="*/ 0 w 31"/>
                <a:gd name="T3" fmla="*/ 52 h 52"/>
                <a:gd name="T4" fmla="*/ 0 w 31"/>
                <a:gd name="T5" fmla="*/ 0 h 52"/>
                <a:gd name="T6" fmla="*/ 12 w 31"/>
                <a:gd name="T7" fmla="*/ 0 h 52"/>
                <a:gd name="T8" fmla="*/ 12 w 31"/>
                <a:gd name="T9" fmla="*/ 42 h 52"/>
                <a:gd name="T10" fmla="*/ 31 w 31"/>
                <a:gd name="T11" fmla="*/ 42 h 52"/>
                <a:gd name="T12" fmla="*/ 31 w 3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1" h="52">
                  <a:moveTo>
                    <a:pt x="31" y="52"/>
                  </a:moveTo>
                  <a:lnTo>
                    <a:pt x="0" y="52"/>
                  </a:lnTo>
                  <a:lnTo>
                    <a:pt x="0" y="0"/>
                  </a:lnTo>
                  <a:lnTo>
                    <a:pt x="12" y="0"/>
                  </a:lnTo>
                  <a:lnTo>
                    <a:pt x="12" y="42"/>
                  </a:lnTo>
                  <a:lnTo>
                    <a:pt x="31" y="42"/>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16" name="Freeform 55"/>
            <p:cNvSpPr>
              <a:spLocks/>
            </p:cNvSpPr>
            <p:nvPr/>
          </p:nvSpPr>
          <p:spPr bwMode="auto">
            <a:xfrm>
              <a:off x="2513398" y="1873672"/>
              <a:ext cx="68562" cy="81026"/>
            </a:xfrm>
            <a:custGeom>
              <a:avLst/>
              <a:gdLst>
                <a:gd name="T0" fmla="*/ 21 w 21"/>
                <a:gd name="T1" fmla="*/ 14 h 25"/>
                <a:gd name="T2" fmla="*/ 10 w 21"/>
                <a:gd name="T3" fmla="*/ 25 h 25"/>
                <a:gd name="T4" fmla="*/ 0 w 21"/>
                <a:gd name="T5" fmla="*/ 14 h 25"/>
                <a:gd name="T6" fmla="*/ 0 w 21"/>
                <a:gd name="T7" fmla="*/ 0 h 25"/>
                <a:gd name="T8" fmla="*/ 6 w 21"/>
                <a:gd name="T9" fmla="*/ 0 h 25"/>
                <a:gd name="T10" fmla="*/ 6 w 21"/>
                <a:gd name="T11" fmla="*/ 14 h 25"/>
                <a:gd name="T12" fmla="*/ 11 w 21"/>
                <a:gd name="T13" fmla="*/ 20 h 25"/>
                <a:gd name="T14" fmla="*/ 15 w 21"/>
                <a:gd name="T15" fmla="*/ 14 h 25"/>
                <a:gd name="T16" fmla="*/ 15 w 21"/>
                <a:gd name="T17" fmla="*/ 0 h 25"/>
                <a:gd name="T18" fmla="*/ 21 w 21"/>
                <a:gd name="T19" fmla="*/ 0 h 25"/>
                <a:gd name="T20" fmla="*/ 21 w 21"/>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5">
                  <a:moveTo>
                    <a:pt x="21" y="14"/>
                  </a:moveTo>
                  <a:cubicBezTo>
                    <a:pt x="21" y="22"/>
                    <a:pt x="17" y="25"/>
                    <a:pt x="10" y="25"/>
                  </a:cubicBezTo>
                  <a:cubicBezTo>
                    <a:pt x="3" y="25"/>
                    <a:pt x="0" y="22"/>
                    <a:pt x="0" y="14"/>
                  </a:cubicBezTo>
                  <a:cubicBezTo>
                    <a:pt x="0" y="0"/>
                    <a:pt x="0" y="0"/>
                    <a:pt x="0" y="0"/>
                  </a:cubicBezTo>
                  <a:cubicBezTo>
                    <a:pt x="6" y="0"/>
                    <a:pt x="6" y="0"/>
                    <a:pt x="6" y="0"/>
                  </a:cubicBezTo>
                  <a:cubicBezTo>
                    <a:pt x="6" y="14"/>
                    <a:pt x="6" y="14"/>
                    <a:pt x="6" y="14"/>
                  </a:cubicBezTo>
                  <a:cubicBezTo>
                    <a:pt x="6" y="18"/>
                    <a:pt x="7" y="20"/>
                    <a:pt x="11" y="20"/>
                  </a:cubicBezTo>
                  <a:cubicBezTo>
                    <a:pt x="14" y="20"/>
                    <a:pt x="15" y="18"/>
                    <a:pt x="15" y="14"/>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17" name="Freeform 56"/>
            <p:cNvSpPr>
              <a:spLocks/>
            </p:cNvSpPr>
            <p:nvPr/>
          </p:nvSpPr>
          <p:spPr bwMode="auto">
            <a:xfrm>
              <a:off x="2599100" y="1870556"/>
              <a:ext cx="54538"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9 w 17"/>
                <a:gd name="T19" fmla="*/ 17 h 26"/>
                <a:gd name="T20" fmla="*/ 8 w 17"/>
                <a:gd name="T21" fmla="*/ 16 h 26"/>
                <a:gd name="T22" fmla="*/ 5 w 17"/>
                <a:gd name="T23" fmla="*/ 15 h 26"/>
                <a:gd name="T24" fmla="*/ 1 w 17"/>
                <a:gd name="T25" fmla="*/ 12 h 26"/>
                <a:gd name="T26" fmla="*/ 0 w 17"/>
                <a:gd name="T27" fmla="*/ 8 h 26"/>
                <a:gd name="T28" fmla="*/ 0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4 w 17"/>
                <a:gd name="T43" fmla="*/ 6 h 26"/>
                <a:gd name="T44" fmla="*/ 13 w 17"/>
                <a:gd name="T45" fmla="*/ 5 h 26"/>
                <a:gd name="T46" fmla="*/ 11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1 h 26"/>
                <a:gd name="T66" fmla="*/ 13 w 17"/>
                <a:gd name="T67" fmla="*/ 12 h 26"/>
                <a:gd name="T68" fmla="*/ 15 w 17"/>
                <a:gd name="T69" fmla="*/ 14 h 26"/>
                <a:gd name="T70" fmla="*/ 16 w 17"/>
                <a:gd name="T71" fmla="*/ 16 h 26"/>
                <a:gd name="T72" fmla="*/ 17 w 17"/>
                <a:gd name="T73" fmla="*/ 19 h 26"/>
                <a:gd name="T74" fmla="*/ 16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2"/>
                    <a:pt x="5" y="22"/>
                    <a:pt x="7" y="22"/>
                  </a:cubicBezTo>
                  <a:cubicBezTo>
                    <a:pt x="7" y="22"/>
                    <a:pt x="8" y="22"/>
                    <a:pt x="9" y="22"/>
                  </a:cubicBezTo>
                  <a:cubicBezTo>
                    <a:pt x="9" y="22"/>
                    <a:pt x="10" y="21"/>
                    <a:pt x="10" y="21"/>
                  </a:cubicBezTo>
                  <a:cubicBezTo>
                    <a:pt x="10" y="21"/>
                    <a:pt x="11" y="21"/>
                    <a:pt x="11" y="20"/>
                  </a:cubicBezTo>
                  <a:cubicBezTo>
                    <a:pt x="11" y="20"/>
                    <a:pt x="11" y="20"/>
                    <a:pt x="11" y="19"/>
                  </a:cubicBezTo>
                  <a:cubicBezTo>
                    <a:pt x="11" y="19"/>
                    <a:pt x="11" y="18"/>
                    <a:pt x="11" y="18"/>
                  </a:cubicBezTo>
                  <a:cubicBezTo>
                    <a:pt x="10" y="18"/>
                    <a:pt x="10" y="17"/>
                    <a:pt x="9" y="17"/>
                  </a:cubicBezTo>
                  <a:cubicBezTo>
                    <a:pt x="9" y="17"/>
                    <a:pt x="8" y="16"/>
                    <a:pt x="8" y="16"/>
                  </a:cubicBezTo>
                  <a:cubicBezTo>
                    <a:pt x="7" y="16"/>
                    <a:pt x="6" y="15"/>
                    <a:pt x="5" y="15"/>
                  </a:cubicBezTo>
                  <a:cubicBezTo>
                    <a:pt x="4" y="14"/>
                    <a:pt x="2" y="13"/>
                    <a:pt x="1" y="12"/>
                  </a:cubicBezTo>
                  <a:cubicBezTo>
                    <a:pt x="0" y="11"/>
                    <a:pt x="0" y="9"/>
                    <a:pt x="0" y="8"/>
                  </a:cubicBezTo>
                  <a:cubicBezTo>
                    <a:pt x="0" y="6"/>
                    <a:pt x="0" y="5"/>
                    <a:pt x="0" y="4"/>
                  </a:cubicBezTo>
                  <a:cubicBezTo>
                    <a:pt x="1" y="3"/>
                    <a:pt x="2" y="3"/>
                    <a:pt x="3" y="2"/>
                  </a:cubicBezTo>
                  <a:cubicBezTo>
                    <a:pt x="3" y="1"/>
                    <a:pt x="5" y="1"/>
                    <a:pt x="6" y="1"/>
                  </a:cubicBezTo>
                  <a:cubicBezTo>
                    <a:pt x="7" y="0"/>
                    <a:pt x="8" y="0"/>
                    <a:pt x="10" y="0"/>
                  </a:cubicBezTo>
                  <a:cubicBezTo>
                    <a:pt x="11" y="0"/>
                    <a:pt x="12" y="0"/>
                    <a:pt x="13" y="0"/>
                  </a:cubicBezTo>
                  <a:cubicBezTo>
                    <a:pt x="14" y="1"/>
                    <a:pt x="15" y="1"/>
                    <a:pt x="16" y="1"/>
                  </a:cubicBezTo>
                  <a:cubicBezTo>
                    <a:pt x="16" y="6"/>
                    <a:pt x="16" y="6"/>
                    <a:pt x="16" y="6"/>
                  </a:cubicBezTo>
                  <a:cubicBezTo>
                    <a:pt x="15" y="6"/>
                    <a:pt x="15" y="6"/>
                    <a:pt x="14" y="6"/>
                  </a:cubicBezTo>
                  <a:cubicBezTo>
                    <a:pt x="14" y="5"/>
                    <a:pt x="13" y="5"/>
                    <a:pt x="13" y="5"/>
                  </a:cubicBezTo>
                  <a:cubicBezTo>
                    <a:pt x="12" y="5"/>
                    <a:pt x="12" y="5"/>
                    <a:pt x="11" y="5"/>
                  </a:cubicBezTo>
                  <a:cubicBezTo>
                    <a:pt x="11" y="5"/>
                    <a:pt x="10" y="5"/>
                    <a:pt x="10" y="5"/>
                  </a:cubicBezTo>
                  <a:cubicBezTo>
                    <a:pt x="9" y="5"/>
                    <a:pt x="9" y="5"/>
                    <a:pt x="8" y="5"/>
                  </a:cubicBezTo>
                  <a:cubicBezTo>
                    <a:pt x="8" y="5"/>
                    <a:pt x="7" y="5"/>
                    <a:pt x="7" y="5"/>
                  </a:cubicBezTo>
                  <a:cubicBezTo>
                    <a:pt x="6" y="6"/>
                    <a:pt x="6" y="6"/>
                    <a:pt x="6" y="6"/>
                  </a:cubicBezTo>
                  <a:cubicBezTo>
                    <a:pt x="6" y="7"/>
                    <a:pt x="6" y="7"/>
                    <a:pt x="6" y="7"/>
                  </a:cubicBezTo>
                  <a:cubicBezTo>
                    <a:pt x="6" y="8"/>
                    <a:pt x="6" y="8"/>
                    <a:pt x="6" y="8"/>
                  </a:cubicBezTo>
                  <a:cubicBezTo>
                    <a:pt x="6" y="9"/>
                    <a:pt x="6" y="9"/>
                    <a:pt x="7" y="9"/>
                  </a:cubicBezTo>
                  <a:cubicBezTo>
                    <a:pt x="7" y="10"/>
                    <a:pt x="8" y="10"/>
                    <a:pt x="8" y="10"/>
                  </a:cubicBezTo>
                  <a:cubicBezTo>
                    <a:pt x="9" y="10"/>
                    <a:pt x="10" y="11"/>
                    <a:pt x="10" y="11"/>
                  </a:cubicBezTo>
                  <a:cubicBezTo>
                    <a:pt x="11" y="12"/>
                    <a:pt x="12" y="12"/>
                    <a:pt x="13" y="12"/>
                  </a:cubicBezTo>
                  <a:cubicBezTo>
                    <a:pt x="14" y="13"/>
                    <a:pt x="15" y="13"/>
                    <a:pt x="15" y="14"/>
                  </a:cubicBezTo>
                  <a:cubicBezTo>
                    <a:pt x="16" y="15"/>
                    <a:pt x="16" y="15"/>
                    <a:pt x="16" y="16"/>
                  </a:cubicBezTo>
                  <a:cubicBezTo>
                    <a:pt x="17" y="17"/>
                    <a:pt x="17" y="18"/>
                    <a:pt x="17" y="19"/>
                  </a:cubicBezTo>
                  <a:cubicBezTo>
                    <a:pt x="17" y="20"/>
                    <a:pt x="17" y="21"/>
                    <a:pt x="16" y="22"/>
                  </a:cubicBezTo>
                  <a:cubicBezTo>
                    <a:pt x="16" y="23"/>
                    <a:pt x="15" y="24"/>
                    <a:pt x="14" y="25"/>
                  </a:cubicBezTo>
                  <a:cubicBezTo>
                    <a:pt x="13" y="25"/>
                    <a:pt x="12" y="26"/>
                    <a:pt x="11" y="26"/>
                  </a:cubicBezTo>
                  <a:cubicBezTo>
                    <a:pt x="10" y="26"/>
                    <a:pt x="8" y="26"/>
                    <a:pt x="7" y="26"/>
                  </a:cubicBezTo>
                  <a:cubicBezTo>
                    <a:pt x="6" y="26"/>
                    <a:pt x="4"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18" name="Freeform 57"/>
            <p:cNvSpPr>
              <a:spLocks/>
            </p:cNvSpPr>
            <p:nvPr/>
          </p:nvSpPr>
          <p:spPr bwMode="auto">
            <a:xfrm>
              <a:off x="2151891" y="2013910"/>
              <a:ext cx="29606" cy="81026"/>
            </a:xfrm>
            <a:custGeom>
              <a:avLst/>
              <a:gdLst>
                <a:gd name="T0" fmla="*/ 6 w 19"/>
                <a:gd name="T1" fmla="*/ 52 h 52"/>
                <a:gd name="T2" fmla="*/ 0 w 19"/>
                <a:gd name="T3" fmla="*/ 52 h 52"/>
                <a:gd name="T4" fmla="*/ 12 w 19"/>
                <a:gd name="T5" fmla="*/ 0 h 52"/>
                <a:gd name="T6" fmla="*/ 19 w 19"/>
                <a:gd name="T7" fmla="*/ 0 h 52"/>
                <a:gd name="T8" fmla="*/ 6 w 19"/>
                <a:gd name="T9" fmla="*/ 52 h 52"/>
              </a:gdLst>
              <a:ahLst/>
              <a:cxnLst>
                <a:cxn ang="0">
                  <a:pos x="T0" y="T1"/>
                </a:cxn>
                <a:cxn ang="0">
                  <a:pos x="T2" y="T3"/>
                </a:cxn>
                <a:cxn ang="0">
                  <a:pos x="T4" y="T5"/>
                </a:cxn>
                <a:cxn ang="0">
                  <a:pos x="T6" y="T7"/>
                </a:cxn>
                <a:cxn ang="0">
                  <a:pos x="T8" y="T9"/>
                </a:cxn>
              </a:cxnLst>
              <a:rect l="0" t="0" r="r" b="b"/>
              <a:pathLst>
                <a:path w="19" h="52">
                  <a:moveTo>
                    <a:pt x="6" y="52"/>
                  </a:moveTo>
                  <a:lnTo>
                    <a:pt x="0" y="52"/>
                  </a:lnTo>
                  <a:lnTo>
                    <a:pt x="12" y="0"/>
                  </a:lnTo>
                  <a:lnTo>
                    <a:pt x="19"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19" name="Freeform 58"/>
            <p:cNvSpPr>
              <a:spLocks noEditPoints="1"/>
            </p:cNvSpPr>
            <p:nvPr/>
          </p:nvSpPr>
          <p:spPr bwMode="auto">
            <a:xfrm>
              <a:off x="2187730" y="2010794"/>
              <a:ext cx="77911" cy="87259"/>
            </a:xfrm>
            <a:custGeom>
              <a:avLst/>
              <a:gdLst>
                <a:gd name="T0" fmla="*/ 24 w 24"/>
                <a:gd name="T1" fmla="*/ 11 h 27"/>
                <a:gd name="T2" fmla="*/ 24 w 24"/>
                <a:gd name="T3" fmla="*/ 14 h 27"/>
                <a:gd name="T4" fmla="*/ 23 w 24"/>
                <a:gd name="T5" fmla="*/ 17 h 27"/>
                <a:gd name="T6" fmla="*/ 22 w 24"/>
                <a:gd name="T7" fmla="*/ 20 h 27"/>
                <a:gd name="T8" fmla="*/ 20 w 24"/>
                <a:gd name="T9" fmla="*/ 23 h 27"/>
                <a:gd name="T10" fmla="*/ 18 w 24"/>
                <a:gd name="T11" fmla="*/ 24 h 27"/>
                <a:gd name="T12" fmla="*/ 16 w 24"/>
                <a:gd name="T13" fmla="*/ 25 h 27"/>
                <a:gd name="T14" fmla="*/ 13 w 24"/>
                <a:gd name="T15" fmla="*/ 26 h 27"/>
                <a:gd name="T16" fmla="*/ 11 w 24"/>
                <a:gd name="T17" fmla="*/ 27 h 27"/>
                <a:gd name="T18" fmla="*/ 6 w 24"/>
                <a:gd name="T19" fmla="*/ 26 h 27"/>
                <a:gd name="T20" fmla="*/ 3 w 24"/>
                <a:gd name="T21" fmla="*/ 23 h 27"/>
                <a:gd name="T22" fmla="*/ 1 w 24"/>
                <a:gd name="T23" fmla="*/ 20 h 27"/>
                <a:gd name="T24" fmla="*/ 0 w 24"/>
                <a:gd name="T25" fmla="*/ 16 h 27"/>
                <a:gd name="T26" fmla="*/ 2 w 24"/>
                <a:gd name="T27" fmla="*/ 9 h 27"/>
                <a:gd name="T28" fmla="*/ 5 w 24"/>
                <a:gd name="T29" fmla="*/ 4 h 27"/>
                <a:gd name="T30" fmla="*/ 9 w 24"/>
                <a:gd name="T31" fmla="*/ 1 h 27"/>
                <a:gd name="T32" fmla="*/ 14 w 24"/>
                <a:gd name="T33" fmla="*/ 0 h 27"/>
                <a:gd name="T34" fmla="*/ 18 w 24"/>
                <a:gd name="T35" fmla="*/ 1 h 27"/>
                <a:gd name="T36" fmla="*/ 21 w 24"/>
                <a:gd name="T37" fmla="*/ 3 h 27"/>
                <a:gd name="T38" fmla="*/ 23 w 24"/>
                <a:gd name="T39" fmla="*/ 7 h 27"/>
                <a:gd name="T40" fmla="*/ 24 w 24"/>
                <a:gd name="T41" fmla="*/ 11 h 27"/>
                <a:gd name="T42" fmla="*/ 21 w 24"/>
                <a:gd name="T43" fmla="*/ 11 h 27"/>
                <a:gd name="T44" fmla="*/ 21 w 24"/>
                <a:gd name="T45" fmla="*/ 8 h 27"/>
                <a:gd name="T46" fmla="*/ 19 w 24"/>
                <a:gd name="T47" fmla="*/ 5 h 27"/>
                <a:gd name="T48" fmla="*/ 17 w 24"/>
                <a:gd name="T49" fmla="*/ 4 h 27"/>
                <a:gd name="T50" fmla="*/ 14 w 24"/>
                <a:gd name="T51" fmla="*/ 3 h 27"/>
                <a:gd name="T52" fmla="*/ 10 w 24"/>
                <a:gd name="T53" fmla="*/ 4 h 27"/>
                <a:gd name="T54" fmla="*/ 7 w 24"/>
                <a:gd name="T55" fmla="*/ 6 h 27"/>
                <a:gd name="T56" fmla="*/ 6 w 24"/>
                <a:gd name="T57" fmla="*/ 8 h 27"/>
                <a:gd name="T58" fmla="*/ 4 w 24"/>
                <a:gd name="T59" fmla="*/ 11 h 27"/>
                <a:gd name="T60" fmla="*/ 4 w 24"/>
                <a:gd name="T61" fmla="*/ 13 h 27"/>
                <a:gd name="T62" fmla="*/ 4 w 24"/>
                <a:gd name="T63" fmla="*/ 16 h 27"/>
                <a:gd name="T64" fmla="*/ 4 w 24"/>
                <a:gd name="T65" fmla="*/ 19 h 27"/>
                <a:gd name="T66" fmla="*/ 5 w 24"/>
                <a:gd name="T67" fmla="*/ 22 h 27"/>
                <a:gd name="T68" fmla="*/ 8 w 24"/>
                <a:gd name="T69" fmla="*/ 23 h 27"/>
                <a:gd name="T70" fmla="*/ 11 w 24"/>
                <a:gd name="T71" fmla="*/ 24 h 27"/>
                <a:gd name="T72" fmla="*/ 15 w 24"/>
                <a:gd name="T73" fmla="*/ 23 h 27"/>
                <a:gd name="T74" fmla="*/ 18 w 24"/>
                <a:gd name="T75" fmla="*/ 21 h 27"/>
                <a:gd name="T76" fmla="*/ 19 w 24"/>
                <a:gd name="T77" fmla="*/ 19 h 27"/>
                <a:gd name="T78" fmla="*/ 20 w 24"/>
                <a:gd name="T79" fmla="*/ 16 h 27"/>
                <a:gd name="T80" fmla="*/ 21 w 24"/>
                <a:gd name="T81" fmla="*/ 14 h 27"/>
                <a:gd name="T82" fmla="*/ 21 w 24"/>
                <a:gd name="T83" fmla="*/ 1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7">
                  <a:moveTo>
                    <a:pt x="24" y="11"/>
                  </a:moveTo>
                  <a:cubicBezTo>
                    <a:pt x="24" y="12"/>
                    <a:pt x="24" y="13"/>
                    <a:pt x="24" y="14"/>
                  </a:cubicBezTo>
                  <a:cubicBezTo>
                    <a:pt x="24" y="15"/>
                    <a:pt x="23" y="16"/>
                    <a:pt x="23" y="17"/>
                  </a:cubicBezTo>
                  <a:cubicBezTo>
                    <a:pt x="23" y="18"/>
                    <a:pt x="22" y="19"/>
                    <a:pt x="22" y="20"/>
                  </a:cubicBezTo>
                  <a:cubicBezTo>
                    <a:pt x="21" y="21"/>
                    <a:pt x="20" y="22"/>
                    <a:pt x="20" y="23"/>
                  </a:cubicBezTo>
                  <a:cubicBezTo>
                    <a:pt x="19" y="23"/>
                    <a:pt x="19" y="24"/>
                    <a:pt x="18" y="24"/>
                  </a:cubicBezTo>
                  <a:cubicBezTo>
                    <a:pt x="17" y="25"/>
                    <a:pt x="17" y="25"/>
                    <a:pt x="16" y="25"/>
                  </a:cubicBezTo>
                  <a:cubicBezTo>
                    <a:pt x="15" y="26"/>
                    <a:pt x="14" y="26"/>
                    <a:pt x="13" y="26"/>
                  </a:cubicBezTo>
                  <a:cubicBezTo>
                    <a:pt x="13" y="26"/>
                    <a:pt x="12" y="27"/>
                    <a:pt x="11" y="27"/>
                  </a:cubicBezTo>
                  <a:cubicBezTo>
                    <a:pt x="9" y="27"/>
                    <a:pt x="8" y="26"/>
                    <a:pt x="6" y="26"/>
                  </a:cubicBezTo>
                  <a:cubicBezTo>
                    <a:pt x="5" y="25"/>
                    <a:pt x="4" y="24"/>
                    <a:pt x="3" y="23"/>
                  </a:cubicBezTo>
                  <a:cubicBezTo>
                    <a:pt x="2" y="22"/>
                    <a:pt x="2" y="21"/>
                    <a:pt x="1" y="20"/>
                  </a:cubicBezTo>
                  <a:cubicBezTo>
                    <a:pt x="1" y="19"/>
                    <a:pt x="0" y="17"/>
                    <a:pt x="0" y="16"/>
                  </a:cubicBezTo>
                  <a:cubicBezTo>
                    <a:pt x="0" y="13"/>
                    <a:pt x="1" y="11"/>
                    <a:pt x="2" y="9"/>
                  </a:cubicBezTo>
                  <a:cubicBezTo>
                    <a:pt x="2" y="7"/>
                    <a:pt x="4" y="6"/>
                    <a:pt x="5" y="4"/>
                  </a:cubicBezTo>
                  <a:cubicBezTo>
                    <a:pt x="6" y="3"/>
                    <a:pt x="7" y="2"/>
                    <a:pt x="9" y="1"/>
                  </a:cubicBezTo>
                  <a:cubicBezTo>
                    <a:pt x="10" y="1"/>
                    <a:pt x="12" y="0"/>
                    <a:pt x="14" y="0"/>
                  </a:cubicBezTo>
                  <a:cubicBezTo>
                    <a:pt x="16" y="0"/>
                    <a:pt x="17" y="1"/>
                    <a:pt x="18" y="1"/>
                  </a:cubicBezTo>
                  <a:cubicBezTo>
                    <a:pt x="19" y="2"/>
                    <a:pt x="21" y="2"/>
                    <a:pt x="21" y="3"/>
                  </a:cubicBezTo>
                  <a:cubicBezTo>
                    <a:pt x="22" y="4"/>
                    <a:pt x="23" y="6"/>
                    <a:pt x="23" y="7"/>
                  </a:cubicBezTo>
                  <a:cubicBezTo>
                    <a:pt x="24" y="8"/>
                    <a:pt x="24" y="10"/>
                    <a:pt x="24" y="11"/>
                  </a:cubicBezTo>
                  <a:close/>
                  <a:moveTo>
                    <a:pt x="21" y="11"/>
                  </a:moveTo>
                  <a:cubicBezTo>
                    <a:pt x="21" y="10"/>
                    <a:pt x="21" y="9"/>
                    <a:pt x="21" y="8"/>
                  </a:cubicBezTo>
                  <a:cubicBezTo>
                    <a:pt x="20" y="7"/>
                    <a:pt x="20" y="6"/>
                    <a:pt x="19" y="5"/>
                  </a:cubicBezTo>
                  <a:cubicBezTo>
                    <a:pt x="18" y="5"/>
                    <a:pt x="18" y="4"/>
                    <a:pt x="17" y="4"/>
                  </a:cubicBezTo>
                  <a:cubicBezTo>
                    <a:pt x="16" y="3"/>
                    <a:pt x="15" y="3"/>
                    <a:pt x="14" y="3"/>
                  </a:cubicBezTo>
                  <a:cubicBezTo>
                    <a:pt x="13" y="3"/>
                    <a:pt x="11" y="3"/>
                    <a:pt x="10" y="4"/>
                  </a:cubicBezTo>
                  <a:cubicBezTo>
                    <a:pt x="9" y="4"/>
                    <a:pt x="8" y="5"/>
                    <a:pt x="7" y="6"/>
                  </a:cubicBezTo>
                  <a:cubicBezTo>
                    <a:pt x="6" y="7"/>
                    <a:pt x="6" y="7"/>
                    <a:pt x="6" y="8"/>
                  </a:cubicBezTo>
                  <a:cubicBezTo>
                    <a:pt x="5" y="9"/>
                    <a:pt x="5" y="10"/>
                    <a:pt x="4" y="11"/>
                  </a:cubicBezTo>
                  <a:cubicBezTo>
                    <a:pt x="4" y="11"/>
                    <a:pt x="4" y="12"/>
                    <a:pt x="4" y="13"/>
                  </a:cubicBezTo>
                  <a:cubicBezTo>
                    <a:pt x="4" y="14"/>
                    <a:pt x="4" y="15"/>
                    <a:pt x="4" y="16"/>
                  </a:cubicBezTo>
                  <a:cubicBezTo>
                    <a:pt x="4" y="17"/>
                    <a:pt x="4" y="18"/>
                    <a:pt x="4" y="19"/>
                  </a:cubicBezTo>
                  <a:cubicBezTo>
                    <a:pt x="4" y="20"/>
                    <a:pt x="5" y="21"/>
                    <a:pt x="5" y="22"/>
                  </a:cubicBezTo>
                  <a:cubicBezTo>
                    <a:pt x="6" y="22"/>
                    <a:pt x="7" y="23"/>
                    <a:pt x="8" y="23"/>
                  </a:cubicBezTo>
                  <a:cubicBezTo>
                    <a:pt x="9" y="24"/>
                    <a:pt x="10" y="24"/>
                    <a:pt x="11" y="24"/>
                  </a:cubicBezTo>
                  <a:cubicBezTo>
                    <a:pt x="12" y="24"/>
                    <a:pt x="13" y="24"/>
                    <a:pt x="15" y="23"/>
                  </a:cubicBezTo>
                  <a:cubicBezTo>
                    <a:pt x="16" y="23"/>
                    <a:pt x="17" y="22"/>
                    <a:pt x="18" y="21"/>
                  </a:cubicBezTo>
                  <a:cubicBezTo>
                    <a:pt x="18" y="20"/>
                    <a:pt x="19" y="19"/>
                    <a:pt x="19" y="19"/>
                  </a:cubicBezTo>
                  <a:cubicBezTo>
                    <a:pt x="20" y="18"/>
                    <a:pt x="20" y="17"/>
                    <a:pt x="20" y="16"/>
                  </a:cubicBezTo>
                  <a:cubicBezTo>
                    <a:pt x="20" y="15"/>
                    <a:pt x="21" y="15"/>
                    <a:pt x="21" y="14"/>
                  </a:cubicBezTo>
                  <a:cubicBezTo>
                    <a:pt x="21" y="13"/>
                    <a:pt x="21" y="12"/>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20" name="Freeform 59"/>
            <p:cNvSpPr>
              <a:spLocks/>
            </p:cNvSpPr>
            <p:nvPr/>
          </p:nvSpPr>
          <p:spPr bwMode="auto">
            <a:xfrm>
              <a:off x="2278106" y="2013910"/>
              <a:ext cx="109075" cy="81026"/>
            </a:xfrm>
            <a:custGeom>
              <a:avLst/>
              <a:gdLst>
                <a:gd name="T0" fmla="*/ 21 w 33"/>
                <a:gd name="T1" fmla="*/ 25 h 25"/>
                <a:gd name="T2" fmla="*/ 18 w 33"/>
                <a:gd name="T3" fmla="*/ 25 h 25"/>
                <a:gd name="T4" fmla="*/ 16 w 33"/>
                <a:gd name="T5" fmla="*/ 6 h 25"/>
                <a:gd name="T6" fmla="*/ 16 w 33"/>
                <a:gd name="T7" fmla="*/ 5 h 25"/>
                <a:gd name="T8" fmla="*/ 16 w 33"/>
                <a:gd name="T9" fmla="*/ 4 h 25"/>
                <a:gd name="T10" fmla="*/ 16 w 33"/>
                <a:gd name="T11" fmla="*/ 4 h 25"/>
                <a:gd name="T12" fmla="*/ 16 w 33"/>
                <a:gd name="T13" fmla="*/ 5 h 25"/>
                <a:gd name="T14" fmla="*/ 15 w 33"/>
                <a:gd name="T15" fmla="*/ 6 h 25"/>
                <a:gd name="T16" fmla="*/ 6 w 33"/>
                <a:gd name="T17" fmla="*/ 25 h 25"/>
                <a:gd name="T18" fmla="*/ 2 w 33"/>
                <a:gd name="T19" fmla="*/ 25 h 25"/>
                <a:gd name="T20" fmla="*/ 0 w 33"/>
                <a:gd name="T21" fmla="*/ 0 h 25"/>
                <a:gd name="T22" fmla="*/ 3 w 33"/>
                <a:gd name="T23" fmla="*/ 0 h 25"/>
                <a:gd name="T24" fmla="*/ 5 w 33"/>
                <a:gd name="T25" fmla="*/ 19 h 25"/>
                <a:gd name="T26" fmla="*/ 5 w 33"/>
                <a:gd name="T27" fmla="*/ 20 h 25"/>
                <a:gd name="T28" fmla="*/ 5 w 33"/>
                <a:gd name="T29" fmla="*/ 22 h 25"/>
                <a:gd name="T30" fmla="*/ 5 w 33"/>
                <a:gd name="T31" fmla="*/ 22 h 25"/>
                <a:gd name="T32" fmla="*/ 5 w 33"/>
                <a:gd name="T33" fmla="*/ 21 h 25"/>
                <a:gd name="T34" fmla="*/ 5 w 33"/>
                <a:gd name="T35" fmla="*/ 20 h 25"/>
                <a:gd name="T36" fmla="*/ 5 w 33"/>
                <a:gd name="T37" fmla="*/ 20 h 25"/>
                <a:gd name="T38" fmla="*/ 6 w 33"/>
                <a:gd name="T39" fmla="*/ 19 h 25"/>
                <a:gd name="T40" fmla="*/ 16 w 33"/>
                <a:gd name="T41" fmla="*/ 0 h 25"/>
                <a:gd name="T42" fmla="*/ 18 w 33"/>
                <a:gd name="T43" fmla="*/ 0 h 25"/>
                <a:gd name="T44" fmla="*/ 20 w 33"/>
                <a:gd name="T45" fmla="*/ 19 h 25"/>
                <a:gd name="T46" fmla="*/ 20 w 33"/>
                <a:gd name="T47" fmla="*/ 20 h 25"/>
                <a:gd name="T48" fmla="*/ 20 w 33"/>
                <a:gd name="T49" fmla="*/ 22 h 25"/>
                <a:gd name="T50" fmla="*/ 20 w 33"/>
                <a:gd name="T51" fmla="*/ 22 h 25"/>
                <a:gd name="T52" fmla="*/ 20 w 33"/>
                <a:gd name="T53" fmla="*/ 21 h 25"/>
                <a:gd name="T54" fmla="*/ 20 w 33"/>
                <a:gd name="T55" fmla="*/ 20 h 25"/>
                <a:gd name="T56" fmla="*/ 21 w 33"/>
                <a:gd name="T57" fmla="*/ 20 h 25"/>
                <a:gd name="T58" fmla="*/ 21 w 33"/>
                <a:gd name="T59" fmla="*/ 19 h 25"/>
                <a:gd name="T60" fmla="*/ 30 w 33"/>
                <a:gd name="T61" fmla="*/ 0 h 25"/>
                <a:gd name="T62" fmla="*/ 33 w 33"/>
                <a:gd name="T63" fmla="*/ 0 h 25"/>
                <a:gd name="T64" fmla="*/ 21 w 33"/>
                <a:gd name="T6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3" h="25">
                  <a:moveTo>
                    <a:pt x="21" y="25"/>
                  </a:moveTo>
                  <a:cubicBezTo>
                    <a:pt x="18" y="25"/>
                    <a:pt x="18" y="25"/>
                    <a:pt x="18" y="25"/>
                  </a:cubicBezTo>
                  <a:cubicBezTo>
                    <a:pt x="16" y="6"/>
                    <a:pt x="16" y="6"/>
                    <a:pt x="16" y="6"/>
                  </a:cubicBezTo>
                  <a:cubicBezTo>
                    <a:pt x="16" y="6"/>
                    <a:pt x="16" y="6"/>
                    <a:pt x="16" y="5"/>
                  </a:cubicBezTo>
                  <a:cubicBezTo>
                    <a:pt x="16" y="5"/>
                    <a:pt x="16" y="4"/>
                    <a:pt x="16" y="4"/>
                  </a:cubicBezTo>
                  <a:cubicBezTo>
                    <a:pt x="16" y="4"/>
                    <a:pt x="16" y="4"/>
                    <a:pt x="16" y="4"/>
                  </a:cubicBezTo>
                  <a:cubicBezTo>
                    <a:pt x="16" y="4"/>
                    <a:pt x="16" y="5"/>
                    <a:pt x="16" y="5"/>
                  </a:cubicBezTo>
                  <a:cubicBezTo>
                    <a:pt x="16" y="6"/>
                    <a:pt x="15" y="6"/>
                    <a:pt x="15" y="6"/>
                  </a:cubicBezTo>
                  <a:cubicBezTo>
                    <a:pt x="6" y="25"/>
                    <a:pt x="6" y="25"/>
                    <a:pt x="6" y="25"/>
                  </a:cubicBezTo>
                  <a:cubicBezTo>
                    <a:pt x="2" y="25"/>
                    <a:pt x="2" y="25"/>
                    <a:pt x="2" y="25"/>
                  </a:cubicBezTo>
                  <a:cubicBezTo>
                    <a:pt x="0" y="0"/>
                    <a:pt x="0" y="0"/>
                    <a:pt x="0" y="0"/>
                  </a:cubicBezTo>
                  <a:cubicBezTo>
                    <a:pt x="3" y="0"/>
                    <a:pt x="3" y="0"/>
                    <a:pt x="3" y="0"/>
                  </a:cubicBezTo>
                  <a:cubicBezTo>
                    <a:pt x="5" y="19"/>
                    <a:pt x="5" y="19"/>
                    <a:pt x="5" y="19"/>
                  </a:cubicBezTo>
                  <a:cubicBezTo>
                    <a:pt x="5" y="19"/>
                    <a:pt x="5" y="20"/>
                    <a:pt x="5" y="20"/>
                  </a:cubicBezTo>
                  <a:cubicBezTo>
                    <a:pt x="5" y="21"/>
                    <a:pt x="5" y="21"/>
                    <a:pt x="5" y="22"/>
                  </a:cubicBezTo>
                  <a:cubicBezTo>
                    <a:pt x="5" y="22"/>
                    <a:pt x="5" y="22"/>
                    <a:pt x="5" y="22"/>
                  </a:cubicBezTo>
                  <a:cubicBezTo>
                    <a:pt x="5" y="21"/>
                    <a:pt x="5" y="21"/>
                    <a:pt x="5" y="21"/>
                  </a:cubicBezTo>
                  <a:cubicBezTo>
                    <a:pt x="5" y="21"/>
                    <a:pt x="5" y="21"/>
                    <a:pt x="5" y="20"/>
                  </a:cubicBezTo>
                  <a:cubicBezTo>
                    <a:pt x="5" y="20"/>
                    <a:pt x="5" y="20"/>
                    <a:pt x="5" y="20"/>
                  </a:cubicBezTo>
                  <a:cubicBezTo>
                    <a:pt x="6" y="19"/>
                    <a:pt x="6" y="19"/>
                    <a:pt x="6" y="19"/>
                  </a:cubicBezTo>
                  <a:cubicBezTo>
                    <a:pt x="16" y="0"/>
                    <a:pt x="16" y="0"/>
                    <a:pt x="16" y="0"/>
                  </a:cubicBezTo>
                  <a:cubicBezTo>
                    <a:pt x="18" y="0"/>
                    <a:pt x="18" y="0"/>
                    <a:pt x="18" y="0"/>
                  </a:cubicBezTo>
                  <a:cubicBezTo>
                    <a:pt x="20" y="19"/>
                    <a:pt x="20" y="19"/>
                    <a:pt x="20" y="19"/>
                  </a:cubicBezTo>
                  <a:cubicBezTo>
                    <a:pt x="20" y="20"/>
                    <a:pt x="20" y="20"/>
                    <a:pt x="20" y="20"/>
                  </a:cubicBezTo>
                  <a:cubicBezTo>
                    <a:pt x="20" y="21"/>
                    <a:pt x="20" y="21"/>
                    <a:pt x="20" y="22"/>
                  </a:cubicBezTo>
                  <a:cubicBezTo>
                    <a:pt x="20" y="22"/>
                    <a:pt x="20" y="22"/>
                    <a:pt x="20" y="22"/>
                  </a:cubicBezTo>
                  <a:cubicBezTo>
                    <a:pt x="20" y="21"/>
                    <a:pt x="20" y="21"/>
                    <a:pt x="20" y="21"/>
                  </a:cubicBezTo>
                  <a:cubicBezTo>
                    <a:pt x="20" y="21"/>
                    <a:pt x="20" y="21"/>
                    <a:pt x="20" y="20"/>
                  </a:cubicBezTo>
                  <a:cubicBezTo>
                    <a:pt x="20" y="20"/>
                    <a:pt x="21" y="20"/>
                    <a:pt x="21" y="20"/>
                  </a:cubicBezTo>
                  <a:cubicBezTo>
                    <a:pt x="21" y="19"/>
                    <a:pt x="21" y="19"/>
                    <a:pt x="21" y="19"/>
                  </a:cubicBezTo>
                  <a:cubicBezTo>
                    <a:pt x="30" y="0"/>
                    <a:pt x="30" y="0"/>
                    <a:pt x="30" y="0"/>
                  </a:cubicBezTo>
                  <a:cubicBezTo>
                    <a:pt x="33" y="0"/>
                    <a:pt x="33" y="0"/>
                    <a:pt x="33" y="0"/>
                  </a:cubicBezTo>
                  <a:lnTo>
                    <a:pt x="2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21" name="Freeform 60"/>
            <p:cNvSpPr>
              <a:spLocks noEditPoints="1"/>
            </p:cNvSpPr>
            <p:nvPr/>
          </p:nvSpPr>
          <p:spPr bwMode="auto">
            <a:xfrm>
              <a:off x="2373158" y="2013910"/>
              <a:ext cx="71678" cy="81026"/>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4 h 25"/>
                <a:gd name="T22" fmla="*/ 16 w 22"/>
                <a:gd name="T23" fmla="*/ 4 h 25"/>
                <a:gd name="T24" fmla="*/ 16 w 22"/>
                <a:gd name="T25" fmla="*/ 3 h 25"/>
                <a:gd name="T26" fmla="*/ 16 w 22"/>
                <a:gd name="T27" fmla="*/ 3 h 25"/>
                <a:gd name="T28" fmla="*/ 16 w 22"/>
                <a:gd name="T29" fmla="*/ 3 h 25"/>
                <a:gd name="T30" fmla="*/ 15 w 22"/>
                <a:gd name="T31" fmla="*/ 3 h 25"/>
                <a:gd name="T32" fmla="*/ 15 w 22"/>
                <a:gd name="T33" fmla="*/ 4 h 25"/>
                <a:gd name="T34" fmla="*/ 15 w 22"/>
                <a:gd name="T35" fmla="*/ 4 h 25"/>
                <a:gd name="T36" fmla="*/ 15 w 22"/>
                <a:gd name="T37" fmla="*/ 5 h 25"/>
                <a:gd name="T38" fmla="*/ 9 w 22"/>
                <a:gd name="T39" fmla="*/ 15 h 25"/>
                <a:gd name="T40" fmla="*/ 17 w 22"/>
                <a:gd name="T41" fmla="*/ 15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5"/>
                    <a:pt x="16" y="4"/>
                    <a:pt x="16" y="4"/>
                  </a:cubicBezTo>
                  <a:cubicBezTo>
                    <a:pt x="16" y="4"/>
                    <a:pt x="16" y="4"/>
                    <a:pt x="16" y="4"/>
                  </a:cubicBezTo>
                  <a:cubicBezTo>
                    <a:pt x="16" y="4"/>
                    <a:pt x="16" y="3"/>
                    <a:pt x="16" y="3"/>
                  </a:cubicBezTo>
                  <a:cubicBezTo>
                    <a:pt x="16" y="3"/>
                    <a:pt x="16" y="3"/>
                    <a:pt x="16" y="3"/>
                  </a:cubicBezTo>
                  <a:cubicBezTo>
                    <a:pt x="16" y="3"/>
                    <a:pt x="16" y="3"/>
                    <a:pt x="16" y="3"/>
                  </a:cubicBezTo>
                  <a:cubicBezTo>
                    <a:pt x="16" y="3"/>
                    <a:pt x="16" y="3"/>
                    <a:pt x="15" y="3"/>
                  </a:cubicBezTo>
                  <a:cubicBezTo>
                    <a:pt x="15" y="3"/>
                    <a:pt x="15" y="4"/>
                    <a:pt x="15" y="4"/>
                  </a:cubicBezTo>
                  <a:cubicBezTo>
                    <a:pt x="15" y="4"/>
                    <a:pt x="15" y="4"/>
                    <a:pt x="15" y="4"/>
                  </a:cubicBezTo>
                  <a:cubicBezTo>
                    <a:pt x="15" y="4"/>
                    <a:pt x="15" y="5"/>
                    <a:pt x="15" y="5"/>
                  </a:cubicBezTo>
                  <a:cubicBezTo>
                    <a:pt x="9" y="15"/>
                    <a:pt x="9" y="15"/>
                    <a:pt x="9" y="15"/>
                  </a:cubicBezTo>
                  <a:cubicBezTo>
                    <a:pt x="17" y="15"/>
                    <a:pt x="17" y="15"/>
                    <a:pt x="17" y="15"/>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grpSp>
        <p:nvGrpSpPr>
          <p:cNvPr id="422" name="West US"/>
          <p:cNvGrpSpPr/>
          <p:nvPr/>
        </p:nvGrpSpPr>
        <p:grpSpPr>
          <a:xfrm>
            <a:off x="1629885" y="2436872"/>
            <a:ext cx="812201" cy="377497"/>
            <a:chOff x="1064253" y="2336458"/>
            <a:chExt cx="885069" cy="411365"/>
          </a:xfrm>
        </p:grpSpPr>
        <p:sp>
          <p:nvSpPr>
            <p:cNvPr id="423" name="Rectangle 37"/>
            <p:cNvSpPr>
              <a:spLocks noChangeArrowheads="1"/>
            </p:cNvSpPr>
            <p:nvPr/>
          </p:nvSpPr>
          <p:spPr bwMode="auto">
            <a:xfrm>
              <a:off x="1064253" y="2336458"/>
              <a:ext cx="885069" cy="41136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24" name="Freeform 61"/>
            <p:cNvSpPr>
              <a:spLocks/>
            </p:cNvSpPr>
            <p:nvPr/>
          </p:nvSpPr>
          <p:spPr bwMode="auto">
            <a:xfrm>
              <a:off x="1252798" y="2431508"/>
              <a:ext cx="118425" cy="81026"/>
            </a:xfrm>
            <a:custGeom>
              <a:avLst/>
              <a:gdLst>
                <a:gd name="T0" fmla="*/ 36 w 36"/>
                <a:gd name="T1" fmla="*/ 0 h 25"/>
                <a:gd name="T2" fmla="*/ 29 w 36"/>
                <a:gd name="T3" fmla="*/ 25 h 25"/>
                <a:gd name="T4" fmla="*/ 23 w 36"/>
                <a:gd name="T5" fmla="*/ 25 h 25"/>
                <a:gd name="T6" fmla="*/ 18 w 36"/>
                <a:gd name="T7" fmla="*/ 9 h 25"/>
                <a:gd name="T8" fmla="*/ 18 w 36"/>
                <a:gd name="T9" fmla="*/ 6 h 25"/>
                <a:gd name="T10" fmla="*/ 18 w 36"/>
                <a:gd name="T11" fmla="*/ 6 h 25"/>
                <a:gd name="T12" fmla="*/ 18 w 36"/>
                <a:gd name="T13" fmla="*/ 9 h 25"/>
                <a:gd name="T14" fmla="*/ 13 w 36"/>
                <a:gd name="T15" fmla="*/ 25 h 25"/>
                <a:gd name="T16" fmla="*/ 7 w 36"/>
                <a:gd name="T17" fmla="*/ 25 h 25"/>
                <a:gd name="T18" fmla="*/ 0 w 36"/>
                <a:gd name="T19" fmla="*/ 0 h 25"/>
                <a:gd name="T20" fmla="*/ 6 w 36"/>
                <a:gd name="T21" fmla="*/ 0 h 25"/>
                <a:gd name="T22" fmla="*/ 10 w 36"/>
                <a:gd name="T23" fmla="*/ 17 h 25"/>
                <a:gd name="T24" fmla="*/ 10 w 36"/>
                <a:gd name="T25" fmla="*/ 20 h 25"/>
                <a:gd name="T26" fmla="*/ 10 w 36"/>
                <a:gd name="T27" fmla="*/ 20 h 25"/>
                <a:gd name="T28" fmla="*/ 11 w 36"/>
                <a:gd name="T29" fmla="*/ 17 h 25"/>
                <a:gd name="T30" fmla="*/ 15 w 36"/>
                <a:gd name="T31" fmla="*/ 0 h 25"/>
                <a:gd name="T32" fmla="*/ 21 w 36"/>
                <a:gd name="T33" fmla="*/ 0 h 25"/>
                <a:gd name="T34" fmla="*/ 26 w 36"/>
                <a:gd name="T35" fmla="*/ 17 h 25"/>
                <a:gd name="T36" fmla="*/ 26 w 36"/>
                <a:gd name="T37" fmla="*/ 19 h 25"/>
                <a:gd name="T38" fmla="*/ 26 w 36"/>
                <a:gd name="T39" fmla="*/ 19 h 25"/>
                <a:gd name="T40" fmla="*/ 26 w 36"/>
                <a:gd name="T41" fmla="*/ 17 h 25"/>
                <a:gd name="T42" fmla="*/ 30 w 36"/>
                <a:gd name="T43" fmla="*/ 0 h 25"/>
                <a:gd name="T44" fmla="*/ 36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36" y="0"/>
                  </a:moveTo>
                  <a:cubicBezTo>
                    <a:pt x="29" y="25"/>
                    <a:pt x="29" y="25"/>
                    <a:pt x="29" y="25"/>
                  </a:cubicBezTo>
                  <a:cubicBezTo>
                    <a:pt x="23" y="25"/>
                    <a:pt x="23" y="25"/>
                    <a:pt x="23" y="25"/>
                  </a:cubicBezTo>
                  <a:cubicBezTo>
                    <a:pt x="18" y="9"/>
                    <a:pt x="18" y="9"/>
                    <a:pt x="18" y="9"/>
                  </a:cubicBezTo>
                  <a:cubicBezTo>
                    <a:pt x="18" y="8"/>
                    <a:pt x="18" y="7"/>
                    <a:pt x="18" y="6"/>
                  </a:cubicBezTo>
                  <a:cubicBezTo>
                    <a:pt x="18" y="6"/>
                    <a:pt x="18" y="6"/>
                    <a:pt x="18" y="6"/>
                  </a:cubicBezTo>
                  <a:cubicBezTo>
                    <a:pt x="18" y="7"/>
                    <a:pt x="18" y="8"/>
                    <a:pt x="18" y="9"/>
                  </a:cubicBezTo>
                  <a:cubicBezTo>
                    <a:pt x="13" y="25"/>
                    <a:pt x="13" y="25"/>
                    <a:pt x="13" y="25"/>
                  </a:cubicBezTo>
                  <a:cubicBezTo>
                    <a:pt x="7" y="25"/>
                    <a:pt x="7" y="25"/>
                    <a:pt x="7" y="25"/>
                  </a:cubicBezTo>
                  <a:cubicBezTo>
                    <a:pt x="0" y="0"/>
                    <a:pt x="0" y="0"/>
                    <a:pt x="0" y="0"/>
                  </a:cubicBezTo>
                  <a:cubicBezTo>
                    <a:pt x="6" y="0"/>
                    <a:pt x="6" y="0"/>
                    <a:pt x="6" y="0"/>
                  </a:cubicBezTo>
                  <a:cubicBezTo>
                    <a:pt x="10" y="17"/>
                    <a:pt x="10" y="17"/>
                    <a:pt x="10" y="17"/>
                  </a:cubicBezTo>
                  <a:cubicBezTo>
                    <a:pt x="10" y="17"/>
                    <a:pt x="10" y="18"/>
                    <a:pt x="10" y="20"/>
                  </a:cubicBezTo>
                  <a:cubicBezTo>
                    <a:pt x="10" y="20"/>
                    <a:pt x="10" y="20"/>
                    <a:pt x="10" y="20"/>
                  </a:cubicBezTo>
                  <a:cubicBezTo>
                    <a:pt x="10" y="19"/>
                    <a:pt x="10" y="18"/>
                    <a:pt x="11" y="17"/>
                  </a:cubicBezTo>
                  <a:cubicBezTo>
                    <a:pt x="15" y="0"/>
                    <a:pt x="15" y="0"/>
                    <a:pt x="15" y="0"/>
                  </a:cubicBezTo>
                  <a:cubicBezTo>
                    <a:pt x="21" y="0"/>
                    <a:pt x="21" y="0"/>
                    <a:pt x="21" y="0"/>
                  </a:cubicBezTo>
                  <a:cubicBezTo>
                    <a:pt x="26" y="17"/>
                    <a:pt x="26" y="17"/>
                    <a:pt x="26" y="17"/>
                  </a:cubicBezTo>
                  <a:cubicBezTo>
                    <a:pt x="26" y="17"/>
                    <a:pt x="26" y="18"/>
                    <a:pt x="26" y="19"/>
                  </a:cubicBezTo>
                  <a:cubicBezTo>
                    <a:pt x="26" y="19"/>
                    <a:pt x="26" y="19"/>
                    <a:pt x="26" y="19"/>
                  </a:cubicBezTo>
                  <a:cubicBezTo>
                    <a:pt x="26" y="19"/>
                    <a:pt x="26" y="18"/>
                    <a:pt x="26" y="17"/>
                  </a:cubicBezTo>
                  <a:cubicBezTo>
                    <a:pt x="30" y="0"/>
                    <a:pt x="30" y="0"/>
                    <a:pt x="30"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25" name="Freeform 62"/>
            <p:cNvSpPr>
              <a:spLocks/>
            </p:cNvSpPr>
            <p:nvPr/>
          </p:nvSpPr>
          <p:spPr bwMode="auto">
            <a:xfrm>
              <a:off x="1380572" y="2431508"/>
              <a:ext cx="49863" cy="81026"/>
            </a:xfrm>
            <a:custGeom>
              <a:avLst/>
              <a:gdLst>
                <a:gd name="T0" fmla="*/ 32 w 32"/>
                <a:gd name="T1" fmla="*/ 52 h 52"/>
                <a:gd name="T2" fmla="*/ 0 w 32"/>
                <a:gd name="T3" fmla="*/ 52 h 52"/>
                <a:gd name="T4" fmla="*/ 0 w 32"/>
                <a:gd name="T5" fmla="*/ 0 h 52"/>
                <a:gd name="T6" fmla="*/ 32 w 32"/>
                <a:gd name="T7" fmla="*/ 0 h 52"/>
                <a:gd name="T8" fmla="*/ 32 w 32"/>
                <a:gd name="T9" fmla="*/ 8 h 52"/>
                <a:gd name="T10" fmla="*/ 13 w 32"/>
                <a:gd name="T11" fmla="*/ 8 h 52"/>
                <a:gd name="T12" fmla="*/ 13 w 32"/>
                <a:gd name="T13" fmla="*/ 21 h 52"/>
                <a:gd name="T14" fmla="*/ 29 w 32"/>
                <a:gd name="T15" fmla="*/ 21 h 52"/>
                <a:gd name="T16" fmla="*/ 29 w 32"/>
                <a:gd name="T17" fmla="*/ 32 h 52"/>
                <a:gd name="T18" fmla="*/ 13 w 32"/>
                <a:gd name="T19" fmla="*/ 32 h 52"/>
                <a:gd name="T20" fmla="*/ 13 w 32"/>
                <a:gd name="T21" fmla="*/ 42 h 52"/>
                <a:gd name="T22" fmla="*/ 32 w 32"/>
                <a:gd name="T23" fmla="*/ 42 h 52"/>
                <a:gd name="T24" fmla="*/ 32 w 3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2">
                  <a:moveTo>
                    <a:pt x="32" y="52"/>
                  </a:moveTo>
                  <a:lnTo>
                    <a:pt x="0" y="52"/>
                  </a:lnTo>
                  <a:lnTo>
                    <a:pt x="0" y="0"/>
                  </a:lnTo>
                  <a:lnTo>
                    <a:pt x="32" y="0"/>
                  </a:lnTo>
                  <a:lnTo>
                    <a:pt x="32" y="8"/>
                  </a:lnTo>
                  <a:lnTo>
                    <a:pt x="13" y="8"/>
                  </a:lnTo>
                  <a:lnTo>
                    <a:pt x="13" y="21"/>
                  </a:lnTo>
                  <a:lnTo>
                    <a:pt x="29" y="21"/>
                  </a:lnTo>
                  <a:lnTo>
                    <a:pt x="29" y="32"/>
                  </a:lnTo>
                  <a:lnTo>
                    <a:pt x="13" y="32"/>
                  </a:lnTo>
                  <a:lnTo>
                    <a:pt x="13" y="42"/>
                  </a:lnTo>
                  <a:lnTo>
                    <a:pt x="32" y="42"/>
                  </a:lnTo>
                  <a:lnTo>
                    <a:pt x="3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26" name="Freeform 63"/>
            <p:cNvSpPr>
              <a:spLocks/>
            </p:cNvSpPr>
            <p:nvPr/>
          </p:nvSpPr>
          <p:spPr bwMode="auto">
            <a:xfrm>
              <a:off x="1442900" y="2428392"/>
              <a:ext cx="56096"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8 h 26"/>
                <a:gd name="T28" fmla="*/ 1 w 17"/>
                <a:gd name="T29" fmla="*/ 5 h 26"/>
                <a:gd name="T30" fmla="*/ 3 w 17"/>
                <a:gd name="T31" fmla="*/ 2 h 26"/>
                <a:gd name="T32" fmla="*/ 6 w 17"/>
                <a:gd name="T33" fmla="*/ 1 h 26"/>
                <a:gd name="T34" fmla="*/ 10 w 17"/>
                <a:gd name="T35" fmla="*/ 0 h 26"/>
                <a:gd name="T36" fmla="*/ 13 w 17"/>
                <a:gd name="T37" fmla="*/ 1 h 26"/>
                <a:gd name="T38" fmla="*/ 16 w 17"/>
                <a:gd name="T39" fmla="*/ 1 h 26"/>
                <a:gd name="T40" fmla="*/ 16 w 17"/>
                <a:gd name="T41" fmla="*/ 7 h 26"/>
                <a:gd name="T42" fmla="*/ 15 w 17"/>
                <a:gd name="T43" fmla="*/ 6 h 26"/>
                <a:gd name="T44" fmla="*/ 13 w 17"/>
                <a:gd name="T45" fmla="*/ 5 h 26"/>
                <a:gd name="T46" fmla="*/ 11 w 17"/>
                <a:gd name="T47" fmla="*/ 5 h 26"/>
                <a:gd name="T48" fmla="*/ 10 w 17"/>
                <a:gd name="T49" fmla="*/ 5 h 26"/>
                <a:gd name="T50" fmla="*/ 8 w 17"/>
                <a:gd name="T51" fmla="*/ 5 h 26"/>
                <a:gd name="T52" fmla="*/ 7 w 17"/>
                <a:gd name="T53" fmla="*/ 6 h 26"/>
                <a:gd name="T54" fmla="*/ 6 w 17"/>
                <a:gd name="T55" fmla="*/ 6 h 26"/>
                <a:gd name="T56" fmla="*/ 6 w 17"/>
                <a:gd name="T57" fmla="*/ 7 h 26"/>
                <a:gd name="T58" fmla="*/ 6 w 17"/>
                <a:gd name="T59" fmla="*/ 9 h 26"/>
                <a:gd name="T60" fmla="*/ 7 w 17"/>
                <a:gd name="T61" fmla="*/ 10 h 26"/>
                <a:gd name="T62" fmla="*/ 9 w 17"/>
                <a:gd name="T63" fmla="*/ 10 h 26"/>
                <a:gd name="T64" fmla="*/ 11 w 17"/>
                <a:gd name="T65" fmla="*/ 11 h 26"/>
                <a:gd name="T66" fmla="*/ 13 w 17"/>
                <a:gd name="T67" fmla="*/ 13 h 26"/>
                <a:gd name="T68" fmla="*/ 15 w 17"/>
                <a:gd name="T69" fmla="*/ 14 h 26"/>
                <a:gd name="T70" fmla="*/ 17 w 17"/>
                <a:gd name="T71" fmla="*/ 16 h 26"/>
                <a:gd name="T72" fmla="*/ 17 w 17"/>
                <a:gd name="T73" fmla="*/ 19 h 26"/>
                <a:gd name="T74" fmla="*/ 16 w 17"/>
                <a:gd name="T75" fmla="*/ 23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2"/>
                    <a:pt x="6" y="22"/>
                    <a:pt x="7" y="22"/>
                  </a:cubicBezTo>
                  <a:cubicBezTo>
                    <a:pt x="8" y="22"/>
                    <a:pt x="8" y="22"/>
                    <a:pt x="9" y="22"/>
                  </a:cubicBezTo>
                  <a:cubicBezTo>
                    <a:pt x="9" y="22"/>
                    <a:pt x="10" y="22"/>
                    <a:pt x="10" y="21"/>
                  </a:cubicBezTo>
                  <a:cubicBezTo>
                    <a:pt x="10" y="21"/>
                    <a:pt x="11" y="21"/>
                    <a:pt x="11" y="20"/>
                  </a:cubicBezTo>
                  <a:cubicBezTo>
                    <a:pt x="11" y="20"/>
                    <a:pt x="11" y="20"/>
                    <a:pt x="11" y="19"/>
                  </a:cubicBezTo>
                  <a:cubicBezTo>
                    <a:pt x="11" y="19"/>
                    <a:pt x="11" y="19"/>
                    <a:pt x="11" y="18"/>
                  </a:cubicBezTo>
                  <a:cubicBezTo>
                    <a:pt x="10" y="18"/>
                    <a:pt x="10" y="17"/>
                    <a:pt x="10" y="17"/>
                  </a:cubicBezTo>
                  <a:cubicBezTo>
                    <a:pt x="9" y="17"/>
                    <a:pt x="8" y="16"/>
                    <a:pt x="8" y="16"/>
                  </a:cubicBezTo>
                  <a:cubicBezTo>
                    <a:pt x="7" y="16"/>
                    <a:pt x="6" y="16"/>
                    <a:pt x="6" y="15"/>
                  </a:cubicBezTo>
                  <a:cubicBezTo>
                    <a:pt x="4" y="14"/>
                    <a:pt x="2" y="13"/>
                    <a:pt x="1" y="12"/>
                  </a:cubicBezTo>
                  <a:cubicBezTo>
                    <a:pt x="0" y="11"/>
                    <a:pt x="0" y="10"/>
                    <a:pt x="0" y="8"/>
                  </a:cubicBezTo>
                  <a:cubicBezTo>
                    <a:pt x="0" y="7"/>
                    <a:pt x="0" y="5"/>
                    <a:pt x="1" y="5"/>
                  </a:cubicBezTo>
                  <a:cubicBezTo>
                    <a:pt x="1" y="4"/>
                    <a:pt x="2" y="3"/>
                    <a:pt x="3" y="2"/>
                  </a:cubicBezTo>
                  <a:cubicBezTo>
                    <a:pt x="4" y="2"/>
                    <a:pt x="5" y="1"/>
                    <a:pt x="6" y="1"/>
                  </a:cubicBezTo>
                  <a:cubicBezTo>
                    <a:pt x="7" y="1"/>
                    <a:pt x="8" y="0"/>
                    <a:pt x="10" y="0"/>
                  </a:cubicBezTo>
                  <a:cubicBezTo>
                    <a:pt x="11" y="0"/>
                    <a:pt x="12" y="1"/>
                    <a:pt x="13" y="1"/>
                  </a:cubicBezTo>
                  <a:cubicBezTo>
                    <a:pt x="14" y="1"/>
                    <a:pt x="15" y="1"/>
                    <a:pt x="16" y="1"/>
                  </a:cubicBezTo>
                  <a:cubicBezTo>
                    <a:pt x="16" y="7"/>
                    <a:pt x="16" y="7"/>
                    <a:pt x="16" y="7"/>
                  </a:cubicBezTo>
                  <a:cubicBezTo>
                    <a:pt x="16" y="6"/>
                    <a:pt x="15" y="6"/>
                    <a:pt x="15" y="6"/>
                  </a:cubicBezTo>
                  <a:cubicBezTo>
                    <a:pt x="14" y="6"/>
                    <a:pt x="14" y="5"/>
                    <a:pt x="13" y="5"/>
                  </a:cubicBezTo>
                  <a:cubicBezTo>
                    <a:pt x="13" y="5"/>
                    <a:pt x="12" y="5"/>
                    <a:pt x="11" y="5"/>
                  </a:cubicBezTo>
                  <a:cubicBezTo>
                    <a:pt x="11" y="5"/>
                    <a:pt x="10" y="5"/>
                    <a:pt x="10" y="5"/>
                  </a:cubicBezTo>
                  <a:cubicBezTo>
                    <a:pt x="9" y="5"/>
                    <a:pt x="9" y="5"/>
                    <a:pt x="8" y="5"/>
                  </a:cubicBezTo>
                  <a:cubicBezTo>
                    <a:pt x="8" y="5"/>
                    <a:pt x="7" y="5"/>
                    <a:pt x="7" y="6"/>
                  </a:cubicBezTo>
                  <a:cubicBezTo>
                    <a:pt x="7" y="6"/>
                    <a:pt x="6" y="6"/>
                    <a:pt x="6" y="6"/>
                  </a:cubicBezTo>
                  <a:cubicBezTo>
                    <a:pt x="6" y="7"/>
                    <a:pt x="6" y="7"/>
                    <a:pt x="6" y="7"/>
                  </a:cubicBezTo>
                  <a:cubicBezTo>
                    <a:pt x="6" y="8"/>
                    <a:pt x="6" y="8"/>
                    <a:pt x="6" y="9"/>
                  </a:cubicBezTo>
                  <a:cubicBezTo>
                    <a:pt x="6" y="9"/>
                    <a:pt x="7" y="9"/>
                    <a:pt x="7" y="10"/>
                  </a:cubicBezTo>
                  <a:cubicBezTo>
                    <a:pt x="7" y="10"/>
                    <a:pt x="8" y="10"/>
                    <a:pt x="9" y="10"/>
                  </a:cubicBezTo>
                  <a:cubicBezTo>
                    <a:pt x="9" y="11"/>
                    <a:pt x="10" y="11"/>
                    <a:pt x="11" y="11"/>
                  </a:cubicBezTo>
                  <a:cubicBezTo>
                    <a:pt x="12" y="12"/>
                    <a:pt x="12" y="12"/>
                    <a:pt x="13" y="13"/>
                  </a:cubicBezTo>
                  <a:cubicBezTo>
                    <a:pt x="14" y="13"/>
                    <a:pt x="15" y="14"/>
                    <a:pt x="15" y="14"/>
                  </a:cubicBezTo>
                  <a:cubicBezTo>
                    <a:pt x="16" y="15"/>
                    <a:pt x="16" y="16"/>
                    <a:pt x="17" y="16"/>
                  </a:cubicBezTo>
                  <a:cubicBezTo>
                    <a:pt x="17" y="17"/>
                    <a:pt x="17" y="18"/>
                    <a:pt x="17" y="19"/>
                  </a:cubicBezTo>
                  <a:cubicBezTo>
                    <a:pt x="17" y="20"/>
                    <a:pt x="17" y="22"/>
                    <a:pt x="16" y="23"/>
                  </a:cubicBezTo>
                  <a:cubicBezTo>
                    <a:pt x="16" y="23"/>
                    <a:pt x="15" y="24"/>
                    <a:pt x="14" y="25"/>
                  </a:cubicBezTo>
                  <a:cubicBezTo>
                    <a:pt x="13" y="25"/>
                    <a:pt x="12" y="26"/>
                    <a:pt x="11" y="26"/>
                  </a:cubicBezTo>
                  <a:cubicBezTo>
                    <a:pt x="10" y="26"/>
                    <a:pt x="8" y="26"/>
                    <a:pt x="7" y="26"/>
                  </a:cubicBezTo>
                  <a:cubicBezTo>
                    <a:pt x="6" y="26"/>
                    <a:pt x="4" y="26"/>
                    <a:pt x="3" y="26"/>
                  </a:cubicBezTo>
                  <a:cubicBezTo>
                    <a:pt x="2" y="26"/>
                    <a:pt x="1" y="26"/>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27" name="Freeform 64"/>
            <p:cNvSpPr>
              <a:spLocks/>
            </p:cNvSpPr>
            <p:nvPr/>
          </p:nvSpPr>
          <p:spPr bwMode="auto">
            <a:xfrm>
              <a:off x="1505229" y="2431508"/>
              <a:ext cx="65445" cy="81026"/>
            </a:xfrm>
            <a:custGeom>
              <a:avLst/>
              <a:gdLst>
                <a:gd name="T0" fmla="*/ 42 w 42"/>
                <a:gd name="T1" fmla="*/ 8 h 52"/>
                <a:gd name="T2" fmla="*/ 27 w 42"/>
                <a:gd name="T3" fmla="*/ 8 h 52"/>
                <a:gd name="T4" fmla="*/ 27 w 42"/>
                <a:gd name="T5" fmla="*/ 52 h 52"/>
                <a:gd name="T6" fmla="*/ 17 w 42"/>
                <a:gd name="T7" fmla="*/ 52 h 52"/>
                <a:gd name="T8" fmla="*/ 17 w 42"/>
                <a:gd name="T9" fmla="*/ 8 h 52"/>
                <a:gd name="T10" fmla="*/ 0 w 42"/>
                <a:gd name="T11" fmla="*/ 8 h 52"/>
                <a:gd name="T12" fmla="*/ 0 w 42"/>
                <a:gd name="T13" fmla="*/ 0 h 52"/>
                <a:gd name="T14" fmla="*/ 42 w 42"/>
                <a:gd name="T15" fmla="*/ 0 h 52"/>
                <a:gd name="T16" fmla="*/ 42 w 42"/>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8"/>
                  </a:moveTo>
                  <a:lnTo>
                    <a:pt x="27" y="8"/>
                  </a:lnTo>
                  <a:lnTo>
                    <a:pt x="27" y="52"/>
                  </a:lnTo>
                  <a:lnTo>
                    <a:pt x="17" y="52"/>
                  </a:lnTo>
                  <a:lnTo>
                    <a:pt x="17" y="8"/>
                  </a:lnTo>
                  <a:lnTo>
                    <a:pt x="0" y="8"/>
                  </a:lnTo>
                  <a:lnTo>
                    <a:pt x="0" y="0"/>
                  </a:lnTo>
                  <a:lnTo>
                    <a:pt x="42" y="0"/>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28" name="Freeform 65"/>
            <p:cNvSpPr>
              <a:spLocks/>
            </p:cNvSpPr>
            <p:nvPr/>
          </p:nvSpPr>
          <p:spPr bwMode="auto">
            <a:xfrm>
              <a:off x="1618979" y="2431508"/>
              <a:ext cx="65445" cy="81026"/>
            </a:xfrm>
            <a:custGeom>
              <a:avLst/>
              <a:gdLst>
                <a:gd name="T0" fmla="*/ 20 w 20"/>
                <a:gd name="T1" fmla="*/ 14 h 25"/>
                <a:gd name="T2" fmla="*/ 10 w 20"/>
                <a:gd name="T3" fmla="*/ 25 h 25"/>
                <a:gd name="T4" fmla="*/ 0 w 20"/>
                <a:gd name="T5" fmla="*/ 14 h 25"/>
                <a:gd name="T6" fmla="*/ 0 w 20"/>
                <a:gd name="T7" fmla="*/ 0 h 25"/>
                <a:gd name="T8" fmla="*/ 5 w 20"/>
                <a:gd name="T9" fmla="*/ 0 h 25"/>
                <a:gd name="T10" fmla="*/ 5 w 20"/>
                <a:gd name="T11" fmla="*/ 14 h 25"/>
                <a:gd name="T12" fmla="*/ 10 w 20"/>
                <a:gd name="T13" fmla="*/ 21 h 25"/>
                <a:gd name="T14" fmla="*/ 15 w 20"/>
                <a:gd name="T15" fmla="*/ 15 h 25"/>
                <a:gd name="T16" fmla="*/ 15 w 20"/>
                <a:gd name="T17" fmla="*/ 0 h 25"/>
                <a:gd name="T18" fmla="*/ 20 w 20"/>
                <a:gd name="T19" fmla="*/ 0 h 25"/>
                <a:gd name="T20" fmla="*/ 20 w 20"/>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5">
                  <a:moveTo>
                    <a:pt x="20" y="14"/>
                  </a:moveTo>
                  <a:cubicBezTo>
                    <a:pt x="20" y="22"/>
                    <a:pt x="17" y="25"/>
                    <a:pt x="10" y="25"/>
                  </a:cubicBezTo>
                  <a:cubicBezTo>
                    <a:pt x="3" y="25"/>
                    <a:pt x="0" y="22"/>
                    <a:pt x="0" y="14"/>
                  </a:cubicBezTo>
                  <a:cubicBezTo>
                    <a:pt x="0" y="0"/>
                    <a:pt x="0" y="0"/>
                    <a:pt x="0" y="0"/>
                  </a:cubicBezTo>
                  <a:cubicBezTo>
                    <a:pt x="5" y="0"/>
                    <a:pt x="5" y="0"/>
                    <a:pt x="5" y="0"/>
                  </a:cubicBezTo>
                  <a:cubicBezTo>
                    <a:pt x="5" y="14"/>
                    <a:pt x="5" y="14"/>
                    <a:pt x="5" y="14"/>
                  </a:cubicBezTo>
                  <a:cubicBezTo>
                    <a:pt x="5" y="19"/>
                    <a:pt x="7" y="21"/>
                    <a:pt x="10" y="21"/>
                  </a:cubicBezTo>
                  <a:cubicBezTo>
                    <a:pt x="13" y="21"/>
                    <a:pt x="15" y="19"/>
                    <a:pt x="15" y="15"/>
                  </a:cubicBezTo>
                  <a:cubicBezTo>
                    <a:pt x="15" y="0"/>
                    <a:pt x="15" y="0"/>
                    <a:pt x="15" y="0"/>
                  </a:cubicBezTo>
                  <a:cubicBezTo>
                    <a:pt x="20" y="0"/>
                    <a:pt x="20" y="0"/>
                    <a:pt x="20" y="0"/>
                  </a:cubicBezTo>
                  <a:lnTo>
                    <a:pt x="2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29" name="Freeform 66"/>
            <p:cNvSpPr>
              <a:spLocks/>
            </p:cNvSpPr>
            <p:nvPr/>
          </p:nvSpPr>
          <p:spPr bwMode="auto">
            <a:xfrm>
              <a:off x="1701565" y="2428392"/>
              <a:ext cx="54538" cy="84143"/>
            </a:xfrm>
            <a:custGeom>
              <a:avLst/>
              <a:gdLst>
                <a:gd name="T0" fmla="*/ 0 w 17"/>
                <a:gd name="T1" fmla="*/ 25 h 26"/>
                <a:gd name="T2" fmla="*/ 0 w 17"/>
                <a:gd name="T3" fmla="*/ 19 h 26"/>
                <a:gd name="T4" fmla="*/ 4 w 17"/>
                <a:gd name="T5" fmla="*/ 21 h 26"/>
                <a:gd name="T6" fmla="*/ 7 w 17"/>
                <a:gd name="T7" fmla="*/ 22 h 26"/>
                <a:gd name="T8" fmla="*/ 9 w 17"/>
                <a:gd name="T9" fmla="*/ 22 h 26"/>
                <a:gd name="T10" fmla="*/ 10 w 17"/>
                <a:gd name="T11" fmla="*/ 21 h 26"/>
                <a:gd name="T12" fmla="*/ 11 w 17"/>
                <a:gd name="T13" fmla="*/ 20 h 26"/>
                <a:gd name="T14" fmla="*/ 12 w 17"/>
                <a:gd name="T15" fmla="*/ 19 h 26"/>
                <a:gd name="T16" fmla="*/ 11 w 17"/>
                <a:gd name="T17" fmla="*/ 18 h 26"/>
                <a:gd name="T18" fmla="*/ 10 w 17"/>
                <a:gd name="T19" fmla="*/ 17 h 26"/>
                <a:gd name="T20" fmla="*/ 8 w 17"/>
                <a:gd name="T21" fmla="*/ 16 h 26"/>
                <a:gd name="T22" fmla="*/ 6 w 17"/>
                <a:gd name="T23" fmla="*/ 15 h 26"/>
                <a:gd name="T24" fmla="*/ 2 w 17"/>
                <a:gd name="T25" fmla="*/ 12 h 26"/>
                <a:gd name="T26" fmla="*/ 0 w 17"/>
                <a:gd name="T27" fmla="*/ 8 h 26"/>
                <a:gd name="T28" fmla="*/ 1 w 17"/>
                <a:gd name="T29" fmla="*/ 5 h 26"/>
                <a:gd name="T30" fmla="*/ 3 w 17"/>
                <a:gd name="T31" fmla="*/ 2 h 26"/>
                <a:gd name="T32" fmla="*/ 6 w 17"/>
                <a:gd name="T33" fmla="*/ 1 h 26"/>
                <a:gd name="T34" fmla="*/ 10 w 17"/>
                <a:gd name="T35" fmla="*/ 0 h 26"/>
                <a:gd name="T36" fmla="*/ 14 w 17"/>
                <a:gd name="T37" fmla="*/ 1 h 26"/>
                <a:gd name="T38" fmla="*/ 16 w 17"/>
                <a:gd name="T39" fmla="*/ 1 h 26"/>
                <a:gd name="T40" fmla="*/ 16 w 17"/>
                <a:gd name="T41" fmla="*/ 7 h 26"/>
                <a:gd name="T42" fmla="*/ 15 w 17"/>
                <a:gd name="T43" fmla="*/ 6 h 26"/>
                <a:gd name="T44" fmla="*/ 13 w 17"/>
                <a:gd name="T45" fmla="*/ 5 h 26"/>
                <a:gd name="T46" fmla="*/ 12 w 17"/>
                <a:gd name="T47" fmla="*/ 5 h 26"/>
                <a:gd name="T48" fmla="*/ 10 w 17"/>
                <a:gd name="T49" fmla="*/ 5 h 26"/>
                <a:gd name="T50" fmla="*/ 9 w 17"/>
                <a:gd name="T51" fmla="*/ 5 h 26"/>
                <a:gd name="T52" fmla="*/ 7 w 17"/>
                <a:gd name="T53" fmla="*/ 6 h 26"/>
                <a:gd name="T54" fmla="*/ 6 w 17"/>
                <a:gd name="T55" fmla="*/ 6 h 26"/>
                <a:gd name="T56" fmla="*/ 6 w 17"/>
                <a:gd name="T57" fmla="*/ 7 h 26"/>
                <a:gd name="T58" fmla="*/ 7 w 17"/>
                <a:gd name="T59" fmla="*/ 9 h 26"/>
                <a:gd name="T60" fmla="*/ 7 w 17"/>
                <a:gd name="T61" fmla="*/ 10 h 26"/>
                <a:gd name="T62" fmla="*/ 9 w 17"/>
                <a:gd name="T63" fmla="*/ 10 h 26"/>
                <a:gd name="T64" fmla="*/ 11 w 17"/>
                <a:gd name="T65" fmla="*/ 11 h 26"/>
                <a:gd name="T66" fmla="*/ 14 w 17"/>
                <a:gd name="T67" fmla="*/ 13 h 26"/>
                <a:gd name="T68" fmla="*/ 16 w 17"/>
                <a:gd name="T69" fmla="*/ 14 h 26"/>
                <a:gd name="T70" fmla="*/ 17 w 17"/>
                <a:gd name="T71" fmla="*/ 16 h 26"/>
                <a:gd name="T72" fmla="*/ 17 w 17"/>
                <a:gd name="T73" fmla="*/ 19 h 26"/>
                <a:gd name="T74" fmla="*/ 17 w 17"/>
                <a:gd name="T75" fmla="*/ 23 h 26"/>
                <a:gd name="T76" fmla="*/ 15 w 17"/>
                <a:gd name="T77" fmla="*/ 25 h 26"/>
                <a:gd name="T78" fmla="*/ 11 w 17"/>
                <a:gd name="T79" fmla="*/ 26 h 26"/>
                <a:gd name="T80" fmla="*/ 7 w 17"/>
                <a:gd name="T81" fmla="*/ 26 h 26"/>
                <a:gd name="T82" fmla="*/ 4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4" y="21"/>
                  </a:cubicBezTo>
                  <a:cubicBezTo>
                    <a:pt x="5" y="22"/>
                    <a:pt x="6" y="22"/>
                    <a:pt x="7" y="22"/>
                  </a:cubicBezTo>
                  <a:cubicBezTo>
                    <a:pt x="8" y="22"/>
                    <a:pt x="9" y="22"/>
                    <a:pt x="9" y="22"/>
                  </a:cubicBezTo>
                  <a:cubicBezTo>
                    <a:pt x="10" y="22"/>
                    <a:pt x="10" y="22"/>
                    <a:pt x="10" y="21"/>
                  </a:cubicBezTo>
                  <a:cubicBezTo>
                    <a:pt x="11" y="21"/>
                    <a:pt x="11" y="21"/>
                    <a:pt x="11" y="20"/>
                  </a:cubicBezTo>
                  <a:cubicBezTo>
                    <a:pt x="11" y="20"/>
                    <a:pt x="12" y="20"/>
                    <a:pt x="12" y="19"/>
                  </a:cubicBezTo>
                  <a:cubicBezTo>
                    <a:pt x="12" y="19"/>
                    <a:pt x="11" y="19"/>
                    <a:pt x="11" y="18"/>
                  </a:cubicBezTo>
                  <a:cubicBezTo>
                    <a:pt x="11" y="18"/>
                    <a:pt x="10" y="17"/>
                    <a:pt x="10" y="17"/>
                  </a:cubicBezTo>
                  <a:cubicBezTo>
                    <a:pt x="9" y="17"/>
                    <a:pt x="9" y="16"/>
                    <a:pt x="8" y="16"/>
                  </a:cubicBezTo>
                  <a:cubicBezTo>
                    <a:pt x="8" y="16"/>
                    <a:pt x="7" y="16"/>
                    <a:pt x="6" y="15"/>
                  </a:cubicBezTo>
                  <a:cubicBezTo>
                    <a:pt x="4" y="14"/>
                    <a:pt x="3" y="13"/>
                    <a:pt x="2" y="12"/>
                  </a:cubicBezTo>
                  <a:cubicBezTo>
                    <a:pt x="1" y="11"/>
                    <a:pt x="0" y="10"/>
                    <a:pt x="0" y="8"/>
                  </a:cubicBezTo>
                  <a:cubicBezTo>
                    <a:pt x="0" y="7"/>
                    <a:pt x="0" y="5"/>
                    <a:pt x="1" y="5"/>
                  </a:cubicBezTo>
                  <a:cubicBezTo>
                    <a:pt x="2" y="4"/>
                    <a:pt x="2" y="3"/>
                    <a:pt x="3" y="2"/>
                  </a:cubicBezTo>
                  <a:cubicBezTo>
                    <a:pt x="4" y="2"/>
                    <a:pt x="5" y="1"/>
                    <a:pt x="6" y="1"/>
                  </a:cubicBezTo>
                  <a:cubicBezTo>
                    <a:pt x="7" y="1"/>
                    <a:pt x="9" y="0"/>
                    <a:pt x="10" y="0"/>
                  </a:cubicBezTo>
                  <a:cubicBezTo>
                    <a:pt x="11" y="0"/>
                    <a:pt x="13" y="1"/>
                    <a:pt x="14" y="1"/>
                  </a:cubicBezTo>
                  <a:cubicBezTo>
                    <a:pt x="15" y="1"/>
                    <a:pt x="16" y="1"/>
                    <a:pt x="16" y="1"/>
                  </a:cubicBezTo>
                  <a:cubicBezTo>
                    <a:pt x="16" y="7"/>
                    <a:pt x="16" y="7"/>
                    <a:pt x="16" y="7"/>
                  </a:cubicBezTo>
                  <a:cubicBezTo>
                    <a:pt x="16" y="6"/>
                    <a:pt x="16" y="6"/>
                    <a:pt x="15" y="6"/>
                  </a:cubicBezTo>
                  <a:cubicBezTo>
                    <a:pt x="15" y="6"/>
                    <a:pt x="14" y="5"/>
                    <a:pt x="13" y="5"/>
                  </a:cubicBezTo>
                  <a:cubicBezTo>
                    <a:pt x="13" y="5"/>
                    <a:pt x="12" y="5"/>
                    <a:pt x="12" y="5"/>
                  </a:cubicBezTo>
                  <a:cubicBezTo>
                    <a:pt x="11" y="5"/>
                    <a:pt x="11" y="5"/>
                    <a:pt x="10" y="5"/>
                  </a:cubicBezTo>
                  <a:cubicBezTo>
                    <a:pt x="10" y="5"/>
                    <a:pt x="9" y="5"/>
                    <a:pt x="9" y="5"/>
                  </a:cubicBezTo>
                  <a:cubicBezTo>
                    <a:pt x="8" y="5"/>
                    <a:pt x="8" y="5"/>
                    <a:pt x="7" y="6"/>
                  </a:cubicBezTo>
                  <a:cubicBezTo>
                    <a:pt x="7" y="6"/>
                    <a:pt x="7" y="6"/>
                    <a:pt x="6" y="6"/>
                  </a:cubicBezTo>
                  <a:cubicBezTo>
                    <a:pt x="6" y="7"/>
                    <a:pt x="6" y="7"/>
                    <a:pt x="6" y="7"/>
                  </a:cubicBezTo>
                  <a:cubicBezTo>
                    <a:pt x="6" y="8"/>
                    <a:pt x="6" y="8"/>
                    <a:pt x="7" y="9"/>
                  </a:cubicBezTo>
                  <a:cubicBezTo>
                    <a:pt x="7" y="9"/>
                    <a:pt x="7" y="9"/>
                    <a:pt x="7" y="10"/>
                  </a:cubicBezTo>
                  <a:cubicBezTo>
                    <a:pt x="8" y="10"/>
                    <a:pt x="8" y="10"/>
                    <a:pt x="9" y="10"/>
                  </a:cubicBezTo>
                  <a:cubicBezTo>
                    <a:pt x="10" y="11"/>
                    <a:pt x="10" y="11"/>
                    <a:pt x="11" y="11"/>
                  </a:cubicBezTo>
                  <a:cubicBezTo>
                    <a:pt x="12" y="12"/>
                    <a:pt x="13" y="12"/>
                    <a:pt x="14" y="13"/>
                  </a:cubicBezTo>
                  <a:cubicBezTo>
                    <a:pt x="14" y="13"/>
                    <a:pt x="15" y="14"/>
                    <a:pt x="16" y="14"/>
                  </a:cubicBezTo>
                  <a:cubicBezTo>
                    <a:pt x="16" y="15"/>
                    <a:pt x="17" y="16"/>
                    <a:pt x="17" y="16"/>
                  </a:cubicBezTo>
                  <a:cubicBezTo>
                    <a:pt x="17" y="17"/>
                    <a:pt x="17" y="18"/>
                    <a:pt x="17" y="19"/>
                  </a:cubicBezTo>
                  <a:cubicBezTo>
                    <a:pt x="17" y="20"/>
                    <a:pt x="17" y="22"/>
                    <a:pt x="17" y="23"/>
                  </a:cubicBezTo>
                  <a:cubicBezTo>
                    <a:pt x="16" y="23"/>
                    <a:pt x="15" y="24"/>
                    <a:pt x="15" y="25"/>
                  </a:cubicBezTo>
                  <a:cubicBezTo>
                    <a:pt x="14" y="25"/>
                    <a:pt x="13" y="26"/>
                    <a:pt x="11" y="26"/>
                  </a:cubicBezTo>
                  <a:cubicBezTo>
                    <a:pt x="10" y="26"/>
                    <a:pt x="9" y="26"/>
                    <a:pt x="7" y="26"/>
                  </a:cubicBezTo>
                  <a:cubicBezTo>
                    <a:pt x="6" y="26"/>
                    <a:pt x="5" y="26"/>
                    <a:pt x="4" y="26"/>
                  </a:cubicBezTo>
                  <a:cubicBezTo>
                    <a:pt x="2" y="26"/>
                    <a:pt x="1" y="26"/>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30" name="Freeform 67"/>
            <p:cNvSpPr>
              <a:spLocks/>
            </p:cNvSpPr>
            <p:nvPr/>
          </p:nvSpPr>
          <p:spPr bwMode="auto">
            <a:xfrm>
              <a:off x="1184236" y="2571746"/>
              <a:ext cx="71678" cy="85701"/>
            </a:xfrm>
            <a:custGeom>
              <a:avLst/>
              <a:gdLst>
                <a:gd name="T0" fmla="*/ 21 w 22"/>
                <a:gd name="T1" fmla="*/ 4 h 26"/>
                <a:gd name="T2" fmla="*/ 20 w 22"/>
                <a:gd name="T3" fmla="*/ 4 h 26"/>
                <a:gd name="T4" fmla="*/ 18 w 22"/>
                <a:gd name="T5" fmla="*/ 3 h 26"/>
                <a:gd name="T6" fmla="*/ 17 w 22"/>
                <a:gd name="T7" fmla="*/ 2 h 26"/>
                <a:gd name="T8" fmla="*/ 15 w 22"/>
                <a:gd name="T9" fmla="*/ 2 h 26"/>
                <a:gd name="T10" fmla="*/ 10 w 22"/>
                <a:gd name="T11" fmla="*/ 3 h 26"/>
                <a:gd name="T12" fmla="*/ 6 w 22"/>
                <a:gd name="T13" fmla="*/ 6 h 26"/>
                <a:gd name="T14" fmla="*/ 4 w 22"/>
                <a:gd name="T15" fmla="*/ 10 h 26"/>
                <a:gd name="T16" fmla="*/ 3 w 22"/>
                <a:gd name="T17" fmla="*/ 14 h 26"/>
                <a:gd name="T18" fmla="*/ 4 w 22"/>
                <a:gd name="T19" fmla="*/ 18 h 26"/>
                <a:gd name="T20" fmla="*/ 6 w 22"/>
                <a:gd name="T21" fmla="*/ 21 h 26"/>
                <a:gd name="T22" fmla="*/ 8 w 22"/>
                <a:gd name="T23" fmla="*/ 22 h 26"/>
                <a:gd name="T24" fmla="*/ 11 w 22"/>
                <a:gd name="T25" fmla="*/ 23 h 26"/>
                <a:gd name="T26" fmla="*/ 14 w 22"/>
                <a:gd name="T27" fmla="*/ 23 h 26"/>
                <a:gd name="T28" fmla="*/ 15 w 22"/>
                <a:gd name="T29" fmla="*/ 23 h 26"/>
                <a:gd name="T30" fmla="*/ 17 w 22"/>
                <a:gd name="T31" fmla="*/ 22 h 26"/>
                <a:gd name="T32" fmla="*/ 18 w 22"/>
                <a:gd name="T33" fmla="*/ 21 h 26"/>
                <a:gd name="T34" fmla="*/ 17 w 22"/>
                <a:gd name="T35" fmla="*/ 24 h 26"/>
                <a:gd name="T36" fmla="*/ 14 w 22"/>
                <a:gd name="T37" fmla="*/ 25 h 26"/>
                <a:gd name="T38" fmla="*/ 11 w 22"/>
                <a:gd name="T39" fmla="*/ 26 h 26"/>
                <a:gd name="T40" fmla="*/ 6 w 22"/>
                <a:gd name="T41" fmla="*/ 25 h 26"/>
                <a:gd name="T42" fmla="*/ 3 w 22"/>
                <a:gd name="T43" fmla="*/ 23 h 26"/>
                <a:gd name="T44" fmla="*/ 1 w 22"/>
                <a:gd name="T45" fmla="*/ 19 h 26"/>
                <a:gd name="T46" fmla="*/ 0 w 22"/>
                <a:gd name="T47" fmla="*/ 15 h 26"/>
                <a:gd name="T48" fmla="*/ 1 w 22"/>
                <a:gd name="T49" fmla="*/ 9 h 26"/>
                <a:gd name="T50" fmla="*/ 4 w 22"/>
                <a:gd name="T51" fmla="*/ 4 h 26"/>
                <a:gd name="T52" fmla="*/ 9 w 22"/>
                <a:gd name="T53" fmla="*/ 1 h 26"/>
                <a:gd name="T54" fmla="*/ 15 w 22"/>
                <a:gd name="T55" fmla="*/ 0 h 26"/>
                <a:gd name="T56" fmla="*/ 19 w 22"/>
                <a:gd name="T57" fmla="*/ 0 h 26"/>
                <a:gd name="T58" fmla="*/ 22 w 22"/>
                <a:gd name="T59" fmla="*/ 1 h 26"/>
                <a:gd name="T60" fmla="*/ 21 w 22"/>
                <a:gd name="T61"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 h="26">
                  <a:moveTo>
                    <a:pt x="21" y="4"/>
                  </a:moveTo>
                  <a:cubicBezTo>
                    <a:pt x="21" y="4"/>
                    <a:pt x="20" y="4"/>
                    <a:pt x="20" y="4"/>
                  </a:cubicBezTo>
                  <a:cubicBezTo>
                    <a:pt x="19" y="3"/>
                    <a:pt x="19" y="3"/>
                    <a:pt x="18" y="3"/>
                  </a:cubicBezTo>
                  <a:cubicBezTo>
                    <a:pt x="18" y="3"/>
                    <a:pt x="17" y="3"/>
                    <a:pt x="17" y="2"/>
                  </a:cubicBezTo>
                  <a:cubicBezTo>
                    <a:pt x="16" y="2"/>
                    <a:pt x="15" y="2"/>
                    <a:pt x="15" y="2"/>
                  </a:cubicBezTo>
                  <a:cubicBezTo>
                    <a:pt x="13" y="2"/>
                    <a:pt x="11" y="3"/>
                    <a:pt x="10" y="3"/>
                  </a:cubicBezTo>
                  <a:cubicBezTo>
                    <a:pt x="9" y="4"/>
                    <a:pt x="7" y="5"/>
                    <a:pt x="6" y="6"/>
                  </a:cubicBezTo>
                  <a:cubicBezTo>
                    <a:pt x="5" y="7"/>
                    <a:pt x="5" y="8"/>
                    <a:pt x="4" y="10"/>
                  </a:cubicBezTo>
                  <a:cubicBezTo>
                    <a:pt x="4" y="11"/>
                    <a:pt x="3" y="13"/>
                    <a:pt x="3" y="14"/>
                  </a:cubicBezTo>
                  <a:cubicBezTo>
                    <a:pt x="3" y="16"/>
                    <a:pt x="4" y="17"/>
                    <a:pt x="4" y="18"/>
                  </a:cubicBezTo>
                  <a:cubicBezTo>
                    <a:pt x="4" y="19"/>
                    <a:pt x="5" y="20"/>
                    <a:pt x="6" y="21"/>
                  </a:cubicBezTo>
                  <a:cubicBezTo>
                    <a:pt x="6" y="22"/>
                    <a:pt x="7" y="22"/>
                    <a:pt x="8" y="22"/>
                  </a:cubicBezTo>
                  <a:cubicBezTo>
                    <a:pt x="9" y="23"/>
                    <a:pt x="10" y="23"/>
                    <a:pt x="11" y="23"/>
                  </a:cubicBezTo>
                  <a:cubicBezTo>
                    <a:pt x="12" y="23"/>
                    <a:pt x="13" y="23"/>
                    <a:pt x="14" y="23"/>
                  </a:cubicBezTo>
                  <a:cubicBezTo>
                    <a:pt x="14" y="23"/>
                    <a:pt x="15" y="23"/>
                    <a:pt x="15" y="23"/>
                  </a:cubicBezTo>
                  <a:cubicBezTo>
                    <a:pt x="16" y="22"/>
                    <a:pt x="16" y="22"/>
                    <a:pt x="17" y="22"/>
                  </a:cubicBezTo>
                  <a:cubicBezTo>
                    <a:pt x="17" y="22"/>
                    <a:pt x="18" y="22"/>
                    <a:pt x="18" y="21"/>
                  </a:cubicBezTo>
                  <a:cubicBezTo>
                    <a:pt x="17" y="24"/>
                    <a:pt x="17" y="24"/>
                    <a:pt x="17" y="24"/>
                  </a:cubicBezTo>
                  <a:cubicBezTo>
                    <a:pt x="17" y="25"/>
                    <a:pt x="16" y="25"/>
                    <a:pt x="14" y="25"/>
                  </a:cubicBezTo>
                  <a:cubicBezTo>
                    <a:pt x="13" y="26"/>
                    <a:pt x="12" y="26"/>
                    <a:pt x="11" y="26"/>
                  </a:cubicBezTo>
                  <a:cubicBezTo>
                    <a:pt x="9" y="26"/>
                    <a:pt x="8" y="25"/>
                    <a:pt x="6" y="25"/>
                  </a:cubicBezTo>
                  <a:cubicBezTo>
                    <a:pt x="5" y="24"/>
                    <a:pt x="4" y="24"/>
                    <a:pt x="3" y="23"/>
                  </a:cubicBezTo>
                  <a:cubicBezTo>
                    <a:pt x="2" y="22"/>
                    <a:pt x="1" y="21"/>
                    <a:pt x="1" y="19"/>
                  </a:cubicBezTo>
                  <a:cubicBezTo>
                    <a:pt x="0" y="18"/>
                    <a:pt x="0" y="16"/>
                    <a:pt x="0" y="15"/>
                  </a:cubicBezTo>
                  <a:cubicBezTo>
                    <a:pt x="0" y="12"/>
                    <a:pt x="1" y="10"/>
                    <a:pt x="1" y="9"/>
                  </a:cubicBezTo>
                  <a:cubicBezTo>
                    <a:pt x="2" y="7"/>
                    <a:pt x="3" y="5"/>
                    <a:pt x="4" y="4"/>
                  </a:cubicBezTo>
                  <a:cubicBezTo>
                    <a:pt x="6" y="3"/>
                    <a:pt x="7" y="1"/>
                    <a:pt x="9" y="1"/>
                  </a:cubicBezTo>
                  <a:cubicBezTo>
                    <a:pt x="11" y="0"/>
                    <a:pt x="13" y="0"/>
                    <a:pt x="15" y="0"/>
                  </a:cubicBezTo>
                  <a:cubicBezTo>
                    <a:pt x="16" y="0"/>
                    <a:pt x="18" y="0"/>
                    <a:pt x="19" y="0"/>
                  </a:cubicBezTo>
                  <a:cubicBezTo>
                    <a:pt x="20" y="0"/>
                    <a:pt x="21" y="1"/>
                    <a:pt x="22" y="1"/>
                  </a:cubicBezTo>
                  <a:lnTo>
                    <a:pt x="2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31" name="Freeform 68"/>
            <p:cNvSpPr>
              <a:spLocks noEditPoints="1"/>
            </p:cNvSpPr>
            <p:nvPr/>
          </p:nvSpPr>
          <p:spPr bwMode="auto">
            <a:xfrm>
              <a:off x="1249681" y="2571746"/>
              <a:ext cx="71678" cy="82585"/>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4 h 25"/>
                <a:gd name="T22" fmla="*/ 16 w 22"/>
                <a:gd name="T23" fmla="*/ 4 h 25"/>
                <a:gd name="T24" fmla="*/ 16 w 22"/>
                <a:gd name="T25" fmla="*/ 3 h 25"/>
                <a:gd name="T26" fmla="*/ 16 w 22"/>
                <a:gd name="T27" fmla="*/ 3 h 25"/>
                <a:gd name="T28" fmla="*/ 16 w 22"/>
                <a:gd name="T29" fmla="*/ 3 h 25"/>
                <a:gd name="T30" fmla="*/ 15 w 22"/>
                <a:gd name="T31" fmla="*/ 3 h 25"/>
                <a:gd name="T32" fmla="*/ 15 w 22"/>
                <a:gd name="T33" fmla="*/ 4 h 25"/>
                <a:gd name="T34" fmla="*/ 15 w 22"/>
                <a:gd name="T35" fmla="*/ 4 h 25"/>
                <a:gd name="T36" fmla="*/ 15 w 22"/>
                <a:gd name="T37" fmla="*/ 5 h 25"/>
                <a:gd name="T38" fmla="*/ 9 w 22"/>
                <a:gd name="T39" fmla="*/ 16 h 25"/>
                <a:gd name="T40" fmla="*/ 17 w 22"/>
                <a:gd name="T41" fmla="*/ 16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5"/>
                    <a:pt x="16" y="5"/>
                    <a:pt x="16" y="4"/>
                  </a:cubicBezTo>
                  <a:cubicBezTo>
                    <a:pt x="16" y="4"/>
                    <a:pt x="16" y="4"/>
                    <a:pt x="16" y="4"/>
                  </a:cubicBezTo>
                  <a:cubicBezTo>
                    <a:pt x="16" y="4"/>
                    <a:pt x="16" y="4"/>
                    <a:pt x="16" y="3"/>
                  </a:cubicBezTo>
                  <a:cubicBezTo>
                    <a:pt x="16" y="3"/>
                    <a:pt x="16" y="3"/>
                    <a:pt x="16" y="3"/>
                  </a:cubicBezTo>
                  <a:cubicBezTo>
                    <a:pt x="16" y="3"/>
                    <a:pt x="16" y="3"/>
                    <a:pt x="16" y="3"/>
                  </a:cubicBezTo>
                  <a:cubicBezTo>
                    <a:pt x="16" y="3"/>
                    <a:pt x="15" y="3"/>
                    <a:pt x="15" y="3"/>
                  </a:cubicBezTo>
                  <a:cubicBezTo>
                    <a:pt x="15" y="4"/>
                    <a:pt x="15" y="4"/>
                    <a:pt x="15" y="4"/>
                  </a:cubicBezTo>
                  <a:cubicBezTo>
                    <a:pt x="15" y="4"/>
                    <a:pt x="15" y="4"/>
                    <a:pt x="15" y="4"/>
                  </a:cubicBezTo>
                  <a:cubicBezTo>
                    <a:pt x="15" y="5"/>
                    <a:pt x="15" y="5"/>
                    <a:pt x="15" y="5"/>
                  </a:cubicBezTo>
                  <a:cubicBezTo>
                    <a:pt x="9" y="16"/>
                    <a:pt x="9" y="16"/>
                    <a:pt x="9" y="16"/>
                  </a:cubicBezTo>
                  <a:cubicBezTo>
                    <a:pt x="17" y="16"/>
                    <a:pt x="17" y="16"/>
                    <a:pt x="17" y="16"/>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32" name="Freeform 69"/>
            <p:cNvSpPr>
              <a:spLocks/>
            </p:cNvSpPr>
            <p:nvPr/>
          </p:nvSpPr>
          <p:spPr bwMode="auto">
            <a:xfrm>
              <a:off x="1335383" y="2571746"/>
              <a:ext cx="45188" cy="82585"/>
            </a:xfrm>
            <a:custGeom>
              <a:avLst/>
              <a:gdLst>
                <a:gd name="T0" fmla="*/ 27 w 29"/>
                <a:gd name="T1" fmla="*/ 53 h 53"/>
                <a:gd name="T2" fmla="*/ 0 w 29"/>
                <a:gd name="T3" fmla="*/ 53 h 53"/>
                <a:gd name="T4" fmla="*/ 10 w 29"/>
                <a:gd name="T5" fmla="*/ 0 h 53"/>
                <a:gd name="T6" fmla="*/ 17 w 29"/>
                <a:gd name="T7" fmla="*/ 0 h 53"/>
                <a:gd name="T8" fmla="*/ 8 w 29"/>
                <a:gd name="T9" fmla="*/ 48 h 53"/>
                <a:gd name="T10" fmla="*/ 29 w 29"/>
                <a:gd name="T11" fmla="*/ 48 h 53"/>
                <a:gd name="T12" fmla="*/ 27 w 29"/>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29" h="53">
                  <a:moveTo>
                    <a:pt x="27" y="53"/>
                  </a:moveTo>
                  <a:lnTo>
                    <a:pt x="0" y="53"/>
                  </a:lnTo>
                  <a:lnTo>
                    <a:pt x="10" y="0"/>
                  </a:lnTo>
                  <a:lnTo>
                    <a:pt x="17" y="0"/>
                  </a:lnTo>
                  <a:lnTo>
                    <a:pt x="8" y="48"/>
                  </a:lnTo>
                  <a:lnTo>
                    <a:pt x="29" y="48"/>
                  </a:lnTo>
                  <a:lnTo>
                    <a:pt x="27"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33" name="Freeform 70"/>
            <p:cNvSpPr>
              <a:spLocks/>
            </p:cNvSpPr>
            <p:nvPr/>
          </p:nvSpPr>
          <p:spPr bwMode="auto">
            <a:xfrm>
              <a:off x="1389921" y="2571746"/>
              <a:ext cx="29606" cy="82585"/>
            </a:xfrm>
            <a:custGeom>
              <a:avLst/>
              <a:gdLst>
                <a:gd name="T0" fmla="*/ 7 w 19"/>
                <a:gd name="T1" fmla="*/ 53 h 53"/>
                <a:gd name="T2" fmla="*/ 0 w 19"/>
                <a:gd name="T3" fmla="*/ 53 h 53"/>
                <a:gd name="T4" fmla="*/ 11 w 19"/>
                <a:gd name="T5" fmla="*/ 0 h 53"/>
                <a:gd name="T6" fmla="*/ 19 w 19"/>
                <a:gd name="T7" fmla="*/ 0 h 53"/>
                <a:gd name="T8" fmla="*/ 7 w 19"/>
                <a:gd name="T9" fmla="*/ 53 h 53"/>
              </a:gdLst>
              <a:ahLst/>
              <a:cxnLst>
                <a:cxn ang="0">
                  <a:pos x="T0" y="T1"/>
                </a:cxn>
                <a:cxn ang="0">
                  <a:pos x="T2" y="T3"/>
                </a:cxn>
                <a:cxn ang="0">
                  <a:pos x="T4" y="T5"/>
                </a:cxn>
                <a:cxn ang="0">
                  <a:pos x="T6" y="T7"/>
                </a:cxn>
                <a:cxn ang="0">
                  <a:pos x="T8" y="T9"/>
                </a:cxn>
              </a:cxnLst>
              <a:rect l="0" t="0" r="r" b="b"/>
              <a:pathLst>
                <a:path w="19" h="53">
                  <a:moveTo>
                    <a:pt x="7" y="53"/>
                  </a:moveTo>
                  <a:lnTo>
                    <a:pt x="0" y="53"/>
                  </a:lnTo>
                  <a:lnTo>
                    <a:pt x="11" y="0"/>
                  </a:lnTo>
                  <a:lnTo>
                    <a:pt x="19" y="0"/>
                  </a:lnTo>
                  <a:lnTo>
                    <a:pt x="7"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34" name="Freeform 71"/>
            <p:cNvSpPr>
              <a:spLocks/>
            </p:cNvSpPr>
            <p:nvPr/>
          </p:nvSpPr>
          <p:spPr bwMode="auto">
            <a:xfrm>
              <a:off x="1422644" y="2571746"/>
              <a:ext cx="59212" cy="82585"/>
            </a:xfrm>
            <a:custGeom>
              <a:avLst/>
              <a:gdLst>
                <a:gd name="T0" fmla="*/ 38 w 38"/>
                <a:gd name="T1" fmla="*/ 6 h 53"/>
                <a:gd name="T2" fmla="*/ 17 w 38"/>
                <a:gd name="T3" fmla="*/ 6 h 53"/>
                <a:gd name="T4" fmla="*/ 13 w 38"/>
                <a:gd name="T5" fmla="*/ 23 h 53"/>
                <a:gd name="T6" fmla="*/ 32 w 38"/>
                <a:gd name="T7" fmla="*/ 23 h 53"/>
                <a:gd name="T8" fmla="*/ 32 w 38"/>
                <a:gd name="T9" fmla="*/ 30 h 53"/>
                <a:gd name="T10" fmla="*/ 13 w 38"/>
                <a:gd name="T11" fmla="*/ 30 h 53"/>
                <a:gd name="T12" fmla="*/ 7 w 38"/>
                <a:gd name="T13" fmla="*/ 53 h 53"/>
                <a:gd name="T14" fmla="*/ 0 w 38"/>
                <a:gd name="T15" fmla="*/ 53 h 53"/>
                <a:gd name="T16" fmla="*/ 13 w 38"/>
                <a:gd name="T17" fmla="*/ 0 h 53"/>
                <a:gd name="T18" fmla="*/ 38 w 38"/>
                <a:gd name="T19" fmla="*/ 0 h 53"/>
                <a:gd name="T20" fmla="*/ 38 w 38"/>
                <a:gd name="T21" fmla="*/ 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53">
                  <a:moveTo>
                    <a:pt x="38" y="6"/>
                  </a:moveTo>
                  <a:lnTo>
                    <a:pt x="17" y="6"/>
                  </a:lnTo>
                  <a:lnTo>
                    <a:pt x="13" y="23"/>
                  </a:lnTo>
                  <a:lnTo>
                    <a:pt x="32" y="23"/>
                  </a:lnTo>
                  <a:lnTo>
                    <a:pt x="32" y="30"/>
                  </a:lnTo>
                  <a:lnTo>
                    <a:pt x="13" y="30"/>
                  </a:lnTo>
                  <a:lnTo>
                    <a:pt x="7" y="53"/>
                  </a:lnTo>
                  <a:lnTo>
                    <a:pt x="0" y="53"/>
                  </a:lnTo>
                  <a:lnTo>
                    <a:pt x="13" y="0"/>
                  </a:lnTo>
                  <a:lnTo>
                    <a:pt x="38" y="0"/>
                  </a:ln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35" name="Freeform 72"/>
            <p:cNvSpPr>
              <a:spLocks noEditPoints="1"/>
            </p:cNvSpPr>
            <p:nvPr/>
          </p:nvSpPr>
          <p:spPr bwMode="auto">
            <a:xfrm>
              <a:off x="1488089" y="2571746"/>
              <a:ext cx="74795" cy="85701"/>
            </a:xfrm>
            <a:custGeom>
              <a:avLst/>
              <a:gdLst>
                <a:gd name="T0" fmla="*/ 23 w 23"/>
                <a:gd name="T1" fmla="*/ 10 h 26"/>
                <a:gd name="T2" fmla="*/ 23 w 23"/>
                <a:gd name="T3" fmla="*/ 14 h 26"/>
                <a:gd name="T4" fmla="*/ 22 w 23"/>
                <a:gd name="T5" fmla="*/ 17 h 26"/>
                <a:gd name="T6" fmla="*/ 21 w 23"/>
                <a:gd name="T7" fmla="*/ 19 h 26"/>
                <a:gd name="T8" fmla="*/ 19 w 23"/>
                <a:gd name="T9" fmla="*/ 22 h 26"/>
                <a:gd name="T10" fmla="*/ 17 w 23"/>
                <a:gd name="T11" fmla="*/ 23 h 26"/>
                <a:gd name="T12" fmla="*/ 15 w 23"/>
                <a:gd name="T13" fmla="*/ 25 h 26"/>
                <a:gd name="T14" fmla="*/ 13 w 23"/>
                <a:gd name="T15" fmla="*/ 25 h 26"/>
                <a:gd name="T16" fmla="*/ 10 w 23"/>
                <a:gd name="T17" fmla="*/ 26 h 26"/>
                <a:gd name="T18" fmla="*/ 5 w 23"/>
                <a:gd name="T19" fmla="*/ 25 h 26"/>
                <a:gd name="T20" fmla="*/ 2 w 23"/>
                <a:gd name="T21" fmla="*/ 23 h 26"/>
                <a:gd name="T22" fmla="*/ 0 w 23"/>
                <a:gd name="T23" fmla="*/ 19 h 26"/>
                <a:gd name="T24" fmla="*/ 0 w 23"/>
                <a:gd name="T25" fmla="*/ 15 h 26"/>
                <a:gd name="T26" fmla="*/ 1 w 23"/>
                <a:gd name="T27" fmla="*/ 8 h 26"/>
                <a:gd name="T28" fmla="*/ 4 w 23"/>
                <a:gd name="T29" fmla="*/ 3 h 26"/>
                <a:gd name="T30" fmla="*/ 8 w 23"/>
                <a:gd name="T31" fmla="*/ 1 h 26"/>
                <a:gd name="T32" fmla="*/ 13 w 23"/>
                <a:gd name="T33" fmla="*/ 0 h 26"/>
                <a:gd name="T34" fmla="*/ 17 w 23"/>
                <a:gd name="T35" fmla="*/ 0 h 26"/>
                <a:gd name="T36" fmla="*/ 21 w 23"/>
                <a:gd name="T37" fmla="*/ 3 h 26"/>
                <a:gd name="T38" fmla="*/ 23 w 23"/>
                <a:gd name="T39" fmla="*/ 6 h 26"/>
                <a:gd name="T40" fmla="*/ 23 w 23"/>
                <a:gd name="T41" fmla="*/ 10 h 26"/>
                <a:gd name="T42" fmla="*/ 20 w 23"/>
                <a:gd name="T43" fmla="*/ 10 h 26"/>
                <a:gd name="T44" fmla="*/ 20 w 23"/>
                <a:gd name="T45" fmla="*/ 7 h 26"/>
                <a:gd name="T46" fmla="*/ 18 w 23"/>
                <a:gd name="T47" fmla="*/ 4 h 26"/>
                <a:gd name="T48" fmla="*/ 16 w 23"/>
                <a:gd name="T49" fmla="*/ 3 h 26"/>
                <a:gd name="T50" fmla="*/ 13 w 23"/>
                <a:gd name="T51" fmla="*/ 2 h 26"/>
                <a:gd name="T52" fmla="*/ 9 w 23"/>
                <a:gd name="T53" fmla="*/ 3 h 26"/>
                <a:gd name="T54" fmla="*/ 6 w 23"/>
                <a:gd name="T55" fmla="*/ 5 h 26"/>
                <a:gd name="T56" fmla="*/ 5 w 23"/>
                <a:gd name="T57" fmla="*/ 7 h 26"/>
                <a:gd name="T58" fmla="*/ 4 w 23"/>
                <a:gd name="T59" fmla="*/ 10 h 26"/>
                <a:gd name="T60" fmla="*/ 3 w 23"/>
                <a:gd name="T61" fmla="*/ 12 h 26"/>
                <a:gd name="T62" fmla="*/ 3 w 23"/>
                <a:gd name="T63" fmla="*/ 15 h 26"/>
                <a:gd name="T64" fmla="*/ 3 w 23"/>
                <a:gd name="T65" fmla="*/ 18 h 26"/>
                <a:gd name="T66" fmla="*/ 4 w 23"/>
                <a:gd name="T67" fmla="*/ 21 h 26"/>
                <a:gd name="T68" fmla="*/ 7 w 23"/>
                <a:gd name="T69" fmla="*/ 22 h 26"/>
                <a:gd name="T70" fmla="*/ 10 w 23"/>
                <a:gd name="T71" fmla="*/ 23 h 26"/>
                <a:gd name="T72" fmla="*/ 14 w 23"/>
                <a:gd name="T73" fmla="*/ 22 h 26"/>
                <a:gd name="T74" fmla="*/ 17 w 23"/>
                <a:gd name="T75" fmla="*/ 20 h 26"/>
                <a:gd name="T76" fmla="*/ 18 w 23"/>
                <a:gd name="T77" fmla="*/ 18 h 26"/>
                <a:gd name="T78" fmla="*/ 19 w 23"/>
                <a:gd name="T79" fmla="*/ 15 h 26"/>
                <a:gd name="T80" fmla="*/ 20 w 23"/>
                <a:gd name="T81" fmla="*/ 13 h 26"/>
                <a:gd name="T82" fmla="*/ 20 w 23"/>
                <a:gd name="T83"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6">
                  <a:moveTo>
                    <a:pt x="23" y="10"/>
                  </a:moveTo>
                  <a:cubicBezTo>
                    <a:pt x="23" y="11"/>
                    <a:pt x="23" y="12"/>
                    <a:pt x="23" y="14"/>
                  </a:cubicBezTo>
                  <a:cubicBezTo>
                    <a:pt x="23" y="15"/>
                    <a:pt x="22" y="16"/>
                    <a:pt x="22" y="17"/>
                  </a:cubicBezTo>
                  <a:cubicBezTo>
                    <a:pt x="22" y="18"/>
                    <a:pt x="21" y="19"/>
                    <a:pt x="21" y="19"/>
                  </a:cubicBezTo>
                  <a:cubicBezTo>
                    <a:pt x="20" y="20"/>
                    <a:pt x="20" y="21"/>
                    <a:pt x="19" y="22"/>
                  </a:cubicBezTo>
                  <a:cubicBezTo>
                    <a:pt x="18" y="22"/>
                    <a:pt x="18" y="23"/>
                    <a:pt x="17" y="23"/>
                  </a:cubicBezTo>
                  <a:cubicBezTo>
                    <a:pt x="16" y="24"/>
                    <a:pt x="16" y="24"/>
                    <a:pt x="15" y="25"/>
                  </a:cubicBezTo>
                  <a:cubicBezTo>
                    <a:pt x="14" y="25"/>
                    <a:pt x="13" y="25"/>
                    <a:pt x="13" y="25"/>
                  </a:cubicBezTo>
                  <a:cubicBezTo>
                    <a:pt x="12" y="26"/>
                    <a:pt x="11" y="26"/>
                    <a:pt x="10" y="26"/>
                  </a:cubicBezTo>
                  <a:cubicBezTo>
                    <a:pt x="8" y="26"/>
                    <a:pt x="7" y="25"/>
                    <a:pt x="5" y="25"/>
                  </a:cubicBezTo>
                  <a:cubicBezTo>
                    <a:pt x="4" y="24"/>
                    <a:pt x="3" y="24"/>
                    <a:pt x="2" y="23"/>
                  </a:cubicBezTo>
                  <a:cubicBezTo>
                    <a:pt x="1" y="22"/>
                    <a:pt x="1" y="21"/>
                    <a:pt x="0" y="19"/>
                  </a:cubicBezTo>
                  <a:cubicBezTo>
                    <a:pt x="0" y="18"/>
                    <a:pt x="0" y="16"/>
                    <a:pt x="0" y="15"/>
                  </a:cubicBezTo>
                  <a:cubicBezTo>
                    <a:pt x="0" y="13"/>
                    <a:pt x="0" y="10"/>
                    <a:pt x="1" y="8"/>
                  </a:cubicBezTo>
                  <a:cubicBezTo>
                    <a:pt x="1" y="6"/>
                    <a:pt x="3" y="5"/>
                    <a:pt x="4" y="3"/>
                  </a:cubicBezTo>
                  <a:cubicBezTo>
                    <a:pt x="5" y="2"/>
                    <a:pt x="6" y="1"/>
                    <a:pt x="8" y="1"/>
                  </a:cubicBezTo>
                  <a:cubicBezTo>
                    <a:pt x="9" y="0"/>
                    <a:pt x="11" y="0"/>
                    <a:pt x="13" y="0"/>
                  </a:cubicBezTo>
                  <a:cubicBezTo>
                    <a:pt x="15" y="0"/>
                    <a:pt x="16" y="0"/>
                    <a:pt x="17" y="0"/>
                  </a:cubicBezTo>
                  <a:cubicBezTo>
                    <a:pt x="19" y="1"/>
                    <a:pt x="20" y="2"/>
                    <a:pt x="21" y="3"/>
                  </a:cubicBezTo>
                  <a:cubicBezTo>
                    <a:pt x="21" y="4"/>
                    <a:pt x="22" y="5"/>
                    <a:pt x="23" y="6"/>
                  </a:cubicBezTo>
                  <a:cubicBezTo>
                    <a:pt x="23" y="7"/>
                    <a:pt x="23" y="9"/>
                    <a:pt x="23" y="10"/>
                  </a:cubicBezTo>
                  <a:close/>
                  <a:moveTo>
                    <a:pt x="20" y="10"/>
                  </a:moveTo>
                  <a:cubicBezTo>
                    <a:pt x="20" y="9"/>
                    <a:pt x="20" y="8"/>
                    <a:pt x="20" y="7"/>
                  </a:cubicBezTo>
                  <a:cubicBezTo>
                    <a:pt x="19" y="6"/>
                    <a:pt x="19" y="5"/>
                    <a:pt x="18" y="4"/>
                  </a:cubicBezTo>
                  <a:cubicBezTo>
                    <a:pt x="18" y="4"/>
                    <a:pt x="17" y="3"/>
                    <a:pt x="16" y="3"/>
                  </a:cubicBezTo>
                  <a:cubicBezTo>
                    <a:pt x="15" y="2"/>
                    <a:pt x="14" y="2"/>
                    <a:pt x="13" y="2"/>
                  </a:cubicBezTo>
                  <a:cubicBezTo>
                    <a:pt x="12" y="2"/>
                    <a:pt x="10" y="3"/>
                    <a:pt x="9" y="3"/>
                  </a:cubicBezTo>
                  <a:cubicBezTo>
                    <a:pt x="8" y="4"/>
                    <a:pt x="7" y="4"/>
                    <a:pt x="6" y="5"/>
                  </a:cubicBezTo>
                  <a:cubicBezTo>
                    <a:pt x="5" y="6"/>
                    <a:pt x="5" y="7"/>
                    <a:pt x="5" y="7"/>
                  </a:cubicBezTo>
                  <a:cubicBezTo>
                    <a:pt x="4" y="8"/>
                    <a:pt x="4" y="9"/>
                    <a:pt x="4" y="10"/>
                  </a:cubicBezTo>
                  <a:cubicBezTo>
                    <a:pt x="3" y="11"/>
                    <a:pt x="3" y="11"/>
                    <a:pt x="3" y="12"/>
                  </a:cubicBezTo>
                  <a:cubicBezTo>
                    <a:pt x="3" y="13"/>
                    <a:pt x="3" y="14"/>
                    <a:pt x="3" y="15"/>
                  </a:cubicBezTo>
                  <a:cubicBezTo>
                    <a:pt x="3" y="16"/>
                    <a:pt x="3" y="17"/>
                    <a:pt x="3" y="18"/>
                  </a:cubicBezTo>
                  <a:cubicBezTo>
                    <a:pt x="3" y="19"/>
                    <a:pt x="4" y="20"/>
                    <a:pt x="4" y="21"/>
                  </a:cubicBezTo>
                  <a:cubicBezTo>
                    <a:pt x="5" y="21"/>
                    <a:pt x="6" y="22"/>
                    <a:pt x="7" y="22"/>
                  </a:cubicBezTo>
                  <a:cubicBezTo>
                    <a:pt x="8" y="23"/>
                    <a:pt x="9" y="23"/>
                    <a:pt x="10" y="23"/>
                  </a:cubicBezTo>
                  <a:cubicBezTo>
                    <a:pt x="11" y="23"/>
                    <a:pt x="12" y="23"/>
                    <a:pt x="14" y="22"/>
                  </a:cubicBezTo>
                  <a:cubicBezTo>
                    <a:pt x="15" y="22"/>
                    <a:pt x="16" y="21"/>
                    <a:pt x="17" y="20"/>
                  </a:cubicBezTo>
                  <a:cubicBezTo>
                    <a:pt x="17" y="19"/>
                    <a:pt x="18" y="19"/>
                    <a:pt x="18" y="18"/>
                  </a:cubicBezTo>
                  <a:cubicBezTo>
                    <a:pt x="19" y="17"/>
                    <a:pt x="19" y="16"/>
                    <a:pt x="19" y="15"/>
                  </a:cubicBezTo>
                  <a:cubicBezTo>
                    <a:pt x="20" y="15"/>
                    <a:pt x="20" y="14"/>
                    <a:pt x="20" y="13"/>
                  </a:cubicBezTo>
                  <a:cubicBezTo>
                    <a:pt x="20" y="12"/>
                    <a:pt x="20" y="11"/>
                    <a:pt x="2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36" name="Freeform 73"/>
            <p:cNvSpPr>
              <a:spLocks noEditPoints="1"/>
            </p:cNvSpPr>
            <p:nvPr/>
          </p:nvSpPr>
          <p:spPr bwMode="auto">
            <a:xfrm>
              <a:off x="1573791" y="2571746"/>
              <a:ext cx="62329" cy="82585"/>
            </a:xfrm>
            <a:custGeom>
              <a:avLst/>
              <a:gdLst>
                <a:gd name="T0" fmla="*/ 19 w 19"/>
                <a:gd name="T1" fmla="*/ 6 h 25"/>
                <a:gd name="T2" fmla="*/ 19 w 19"/>
                <a:gd name="T3" fmla="*/ 9 h 25"/>
                <a:gd name="T4" fmla="*/ 17 w 19"/>
                <a:gd name="T5" fmla="*/ 12 h 25"/>
                <a:gd name="T6" fmla="*/ 15 w 19"/>
                <a:gd name="T7" fmla="*/ 13 h 25"/>
                <a:gd name="T8" fmla="*/ 12 w 19"/>
                <a:gd name="T9" fmla="*/ 14 h 25"/>
                <a:gd name="T10" fmla="*/ 12 w 19"/>
                <a:gd name="T11" fmla="*/ 14 h 25"/>
                <a:gd name="T12" fmla="*/ 13 w 19"/>
                <a:gd name="T13" fmla="*/ 15 h 25"/>
                <a:gd name="T14" fmla="*/ 14 w 19"/>
                <a:gd name="T15" fmla="*/ 17 h 25"/>
                <a:gd name="T16" fmla="*/ 16 w 19"/>
                <a:gd name="T17" fmla="*/ 25 h 25"/>
                <a:gd name="T18" fmla="*/ 13 w 19"/>
                <a:gd name="T19" fmla="*/ 25 h 25"/>
                <a:gd name="T20" fmla="*/ 11 w 19"/>
                <a:gd name="T21" fmla="*/ 18 h 25"/>
                <a:gd name="T22" fmla="*/ 10 w 19"/>
                <a:gd name="T23" fmla="*/ 15 h 25"/>
                <a:gd name="T24" fmla="*/ 8 w 19"/>
                <a:gd name="T25" fmla="*/ 15 h 25"/>
                <a:gd name="T26" fmla="*/ 5 w 19"/>
                <a:gd name="T27" fmla="*/ 15 h 25"/>
                <a:gd name="T28" fmla="*/ 3 w 19"/>
                <a:gd name="T29" fmla="*/ 25 h 25"/>
                <a:gd name="T30" fmla="*/ 0 w 19"/>
                <a:gd name="T31" fmla="*/ 25 h 25"/>
                <a:gd name="T32" fmla="*/ 5 w 19"/>
                <a:gd name="T33" fmla="*/ 0 h 25"/>
                <a:gd name="T34" fmla="*/ 12 w 19"/>
                <a:gd name="T35" fmla="*/ 0 h 25"/>
                <a:gd name="T36" fmla="*/ 16 w 19"/>
                <a:gd name="T37" fmla="*/ 1 h 25"/>
                <a:gd name="T38" fmla="*/ 18 w 19"/>
                <a:gd name="T39" fmla="*/ 2 h 25"/>
                <a:gd name="T40" fmla="*/ 19 w 19"/>
                <a:gd name="T41" fmla="*/ 4 h 25"/>
                <a:gd name="T42" fmla="*/ 19 w 19"/>
                <a:gd name="T43" fmla="*/ 6 h 25"/>
                <a:gd name="T44" fmla="*/ 16 w 19"/>
                <a:gd name="T45" fmla="*/ 7 h 25"/>
                <a:gd name="T46" fmla="*/ 16 w 19"/>
                <a:gd name="T47" fmla="*/ 5 h 25"/>
                <a:gd name="T48" fmla="*/ 15 w 19"/>
                <a:gd name="T49" fmla="*/ 4 h 25"/>
                <a:gd name="T50" fmla="*/ 14 w 19"/>
                <a:gd name="T51" fmla="*/ 3 h 25"/>
                <a:gd name="T52" fmla="*/ 12 w 19"/>
                <a:gd name="T53" fmla="*/ 3 h 25"/>
                <a:gd name="T54" fmla="*/ 8 w 19"/>
                <a:gd name="T55" fmla="*/ 3 h 25"/>
                <a:gd name="T56" fmla="*/ 6 w 19"/>
                <a:gd name="T57" fmla="*/ 12 h 25"/>
                <a:gd name="T58" fmla="*/ 9 w 19"/>
                <a:gd name="T59" fmla="*/ 12 h 25"/>
                <a:gd name="T60" fmla="*/ 13 w 19"/>
                <a:gd name="T61" fmla="*/ 11 h 25"/>
                <a:gd name="T62" fmla="*/ 15 w 19"/>
                <a:gd name="T63" fmla="*/ 10 h 25"/>
                <a:gd name="T64" fmla="*/ 16 w 19"/>
                <a:gd name="T65" fmla="*/ 9 h 25"/>
                <a:gd name="T66" fmla="*/ 16 w 19"/>
                <a:gd name="T6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5">
                  <a:moveTo>
                    <a:pt x="19" y="6"/>
                  </a:moveTo>
                  <a:cubicBezTo>
                    <a:pt x="19" y="7"/>
                    <a:pt x="19" y="8"/>
                    <a:pt x="19" y="9"/>
                  </a:cubicBezTo>
                  <a:cubicBezTo>
                    <a:pt x="18" y="10"/>
                    <a:pt x="18" y="11"/>
                    <a:pt x="17" y="12"/>
                  </a:cubicBezTo>
                  <a:cubicBezTo>
                    <a:pt x="17" y="12"/>
                    <a:pt x="16" y="13"/>
                    <a:pt x="15" y="13"/>
                  </a:cubicBezTo>
                  <a:cubicBezTo>
                    <a:pt x="14" y="13"/>
                    <a:pt x="13" y="14"/>
                    <a:pt x="12" y="14"/>
                  </a:cubicBezTo>
                  <a:cubicBezTo>
                    <a:pt x="12" y="14"/>
                    <a:pt x="12" y="14"/>
                    <a:pt x="12" y="14"/>
                  </a:cubicBezTo>
                  <a:cubicBezTo>
                    <a:pt x="12" y="14"/>
                    <a:pt x="13" y="14"/>
                    <a:pt x="13" y="15"/>
                  </a:cubicBezTo>
                  <a:cubicBezTo>
                    <a:pt x="14" y="15"/>
                    <a:pt x="14" y="16"/>
                    <a:pt x="14" y="17"/>
                  </a:cubicBezTo>
                  <a:cubicBezTo>
                    <a:pt x="16" y="25"/>
                    <a:pt x="16" y="25"/>
                    <a:pt x="16" y="25"/>
                  </a:cubicBezTo>
                  <a:cubicBezTo>
                    <a:pt x="13" y="25"/>
                    <a:pt x="13" y="25"/>
                    <a:pt x="13" y="25"/>
                  </a:cubicBezTo>
                  <a:cubicBezTo>
                    <a:pt x="11" y="18"/>
                    <a:pt x="11" y="18"/>
                    <a:pt x="11" y="18"/>
                  </a:cubicBezTo>
                  <a:cubicBezTo>
                    <a:pt x="11" y="17"/>
                    <a:pt x="11" y="16"/>
                    <a:pt x="10" y="15"/>
                  </a:cubicBezTo>
                  <a:cubicBezTo>
                    <a:pt x="9" y="15"/>
                    <a:pt x="9" y="15"/>
                    <a:pt x="8" y="15"/>
                  </a:cubicBezTo>
                  <a:cubicBezTo>
                    <a:pt x="5" y="15"/>
                    <a:pt x="5" y="15"/>
                    <a:pt x="5" y="15"/>
                  </a:cubicBezTo>
                  <a:cubicBezTo>
                    <a:pt x="3" y="25"/>
                    <a:pt x="3" y="25"/>
                    <a:pt x="3" y="25"/>
                  </a:cubicBezTo>
                  <a:cubicBezTo>
                    <a:pt x="0" y="25"/>
                    <a:pt x="0" y="25"/>
                    <a:pt x="0" y="25"/>
                  </a:cubicBezTo>
                  <a:cubicBezTo>
                    <a:pt x="5" y="0"/>
                    <a:pt x="5" y="0"/>
                    <a:pt x="5" y="0"/>
                  </a:cubicBezTo>
                  <a:cubicBezTo>
                    <a:pt x="12" y="0"/>
                    <a:pt x="12" y="0"/>
                    <a:pt x="12" y="0"/>
                  </a:cubicBezTo>
                  <a:cubicBezTo>
                    <a:pt x="14" y="0"/>
                    <a:pt x="15" y="0"/>
                    <a:pt x="16" y="1"/>
                  </a:cubicBezTo>
                  <a:cubicBezTo>
                    <a:pt x="16" y="1"/>
                    <a:pt x="17" y="1"/>
                    <a:pt x="18" y="2"/>
                  </a:cubicBezTo>
                  <a:cubicBezTo>
                    <a:pt x="18" y="2"/>
                    <a:pt x="19" y="3"/>
                    <a:pt x="19" y="4"/>
                  </a:cubicBezTo>
                  <a:cubicBezTo>
                    <a:pt x="19" y="5"/>
                    <a:pt x="19" y="5"/>
                    <a:pt x="19" y="6"/>
                  </a:cubicBezTo>
                  <a:close/>
                  <a:moveTo>
                    <a:pt x="16" y="7"/>
                  </a:moveTo>
                  <a:cubicBezTo>
                    <a:pt x="16" y="6"/>
                    <a:pt x="16" y="6"/>
                    <a:pt x="16" y="5"/>
                  </a:cubicBezTo>
                  <a:cubicBezTo>
                    <a:pt x="16" y="5"/>
                    <a:pt x="16" y="4"/>
                    <a:pt x="15" y="4"/>
                  </a:cubicBezTo>
                  <a:cubicBezTo>
                    <a:pt x="15" y="3"/>
                    <a:pt x="14" y="3"/>
                    <a:pt x="14" y="3"/>
                  </a:cubicBezTo>
                  <a:cubicBezTo>
                    <a:pt x="13" y="3"/>
                    <a:pt x="13" y="3"/>
                    <a:pt x="12" y="3"/>
                  </a:cubicBezTo>
                  <a:cubicBezTo>
                    <a:pt x="8" y="3"/>
                    <a:pt x="8" y="3"/>
                    <a:pt x="8" y="3"/>
                  </a:cubicBezTo>
                  <a:cubicBezTo>
                    <a:pt x="6" y="12"/>
                    <a:pt x="6" y="12"/>
                    <a:pt x="6" y="12"/>
                  </a:cubicBezTo>
                  <a:cubicBezTo>
                    <a:pt x="9" y="12"/>
                    <a:pt x="9" y="12"/>
                    <a:pt x="9" y="12"/>
                  </a:cubicBezTo>
                  <a:cubicBezTo>
                    <a:pt x="11" y="12"/>
                    <a:pt x="12" y="12"/>
                    <a:pt x="13" y="11"/>
                  </a:cubicBezTo>
                  <a:cubicBezTo>
                    <a:pt x="13" y="11"/>
                    <a:pt x="14" y="11"/>
                    <a:pt x="15" y="10"/>
                  </a:cubicBezTo>
                  <a:cubicBezTo>
                    <a:pt x="15" y="10"/>
                    <a:pt x="16" y="9"/>
                    <a:pt x="16" y="9"/>
                  </a:cubicBezTo>
                  <a:cubicBezTo>
                    <a:pt x="16" y="8"/>
                    <a:pt x="16" y="7"/>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37" name="Freeform 74"/>
            <p:cNvSpPr>
              <a:spLocks/>
            </p:cNvSpPr>
            <p:nvPr/>
          </p:nvSpPr>
          <p:spPr bwMode="auto">
            <a:xfrm>
              <a:off x="1645469" y="2571746"/>
              <a:ext cx="81027" cy="82585"/>
            </a:xfrm>
            <a:custGeom>
              <a:avLst/>
              <a:gdLst>
                <a:gd name="T0" fmla="*/ 20 w 25"/>
                <a:gd name="T1" fmla="*/ 25 h 25"/>
                <a:gd name="T2" fmla="*/ 17 w 25"/>
                <a:gd name="T3" fmla="*/ 25 h 25"/>
                <a:gd name="T4" fmla="*/ 8 w 25"/>
                <a:gd name="T5" fmla="*/ 5 h 25"/>
                <a:gd name="T6" fmla="*/ 7 w 25"/>
                <a:gd name="T7" fmla="*/ 5 h 25"/>
                <a:gd name="T8" fmla="*/ 7 w 25"/>
                <a:gd name="T9" fmla="*/ 4 h 25"/>
                <a:gd name="T10" fmla="*/ 7 w 25"/>
                <a:gd name="T11" fmla="*/ 4 h 25"/>
                <a:gd name="T12" fmla="*/ 7 w 25"/>
                <a:gd name="T13" fmla="*/ 4 h 25"/>
                <a:gd name="T14" fmla="*/ 7 w 25"/>
                <a:gd name="T15" fmla="*/ 4 h 25"/>
                <a:gd name="T16" fmla="*/ 7 w 25"/>
                <a:gd name="T17" fmla="*/ 4 h 25"/>
                <a:gd name="T18" fmla="*/ 7 w 25"/>
                <a:gd name="T19" fmla="*/ 4 h 25"/>
                <a:gd name="T20" fmla="*/ 7 w 25"/>
                <a:gd name="T21" fmla="*/ 5 h 25"/>
                <a:gd name="T22" fmla="*/ 7 w 25"/>
                <a:gd name="T23" fmla="*/ 5 h 25"/>
                <a:gd name="T24" fmla="*/ 2 w 25"/>
                <a:gd name="T25" fmla="*/ 25 h 25"/>
                <a:gd name="T26" fmla="*/ 0 w 25"/>
                <a:gd name="T27" fmla="*/ 25 h 25"/>
                <a:gd name="T28" fmla="*/ 5 w 25"/>
                <a:gd name="T29" fmla="*/ 0 h 25"/>
                <a:gd name="T30" fmla="*/ 8 w 25"/>
                <a:gd name="T31" fmla="*/ 0 h 25"/>
                <a:gd name="T32" fmla="*/ 17 w 25"/>
                <a:gd name="T33" fmla="*/ 20 h 25"/>
                <a:gd name="T34" fmla="*/ 18 w 25"/>
                <a:gd name="T35" fmla="*/ 20 h 25"/>
                <a:gd name="T36" fmla="*/ 18 w 25"/>
                <a:gd name="T37" fmla="*/ 21 h 25"/>
                <a:gd name="T38" fmla="*/ 18 w 25"/>
                <a:gd name="T39" fmla="*/ 21 h 25"/>
                <a:gd name="T40" fmla="*/ 18 w 25"/>
                <a:gd name="T41" fmla="*/ 22 h 25"/>
                <a:gd name="T42" fmla="*/ 18 w 25"/>
                <a:gd name="T43" fmla="*/ 22 h 25"/>
                <a:gd name="T44" fmla="*/ 18 w 25"/>
                <a:gd name="T45" fmla="*/ 21 h 25"/>
                <a:gd name="T46" fmla="*/ 18 w 25"/>
                <a:gd name="T47" fmla="*/ 20 h 25"/>
                <a:gd name="T48" fmla="*/ 18 w 25"/>
                <a:gd name="T49" fmla="*/ 20 h 25"/>
                <a:gd name="T50" fmla="*/ 18 w 25"/>
                <a:gd name="T51" fmla="*/ 19 h 25"/>
                <a:gd name="T52" fmla="*/ 22 w 25"/>
                <a:gd name="T53" fmla="*/ 0 h 25"/>
                <a:gd name="T54" fmla="*/ 25 w 25"/>
                <a:gd name="T55" fmla="*/ 0 h 25"/>
                <a:gd name="T56" fmla="*/ 20 w 25"/>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25">
                  <a:moveTo>
                    <a:pt x="20" y="25"/>
                  </a:moveTo>
                  <a:cubicBezTo>
                    <a:pt x="17" y="25"/>
                    <a:pt x="17" y="25"/>
                    <a:pt x="17" y="25"/>
                  </a:cubicBezTo>
                  <a:cubicBezTo>
                    <a:pt x="8" y="5"/>
                    <a:pt x="8" y="5"/>
                    <a:pt x="8" y="5"/>
                  </a:cubicBezTo>
                  <a:cubicBezTo>
                    <a:pt x="7" y="5"/>
                    <a:pt x="7" y="5"/>
                    <a:pt x="7" y="5"/>
                  </a:cubicBezTo>
                  <a:cubicBezTo>
                    <a:pt x="7" y="5"/>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5"/>
                    <a:pt x="7" y="5"/>
                    <a:pt x="7" y="5"/>
                  </a:cubicBezTo>
                  <a:cubicBezTo>
                    <a:pt x="7" y="5"/>
                    <a:pt x="7" y="5"/>
                    <a:pt x="7" y="5"/>
                  </a:cubicBezTo>
                  <a:cubicBezTo>
                    <a:pt x="2" y="25"/>
                    <a:pt x="2" y="25"/>
                    <a:pt x="2" y="25"/>
                  </a:cubicBezTo>
                  <a:cubicBezTo>
                    <a:pt x="0" y="25"/>
                    <a:pt x="0" y="25"/>
                    <a:pt x="0" y="25"/>
                  </a:cubicBezTo>
                  <a:cubicBezTo>
                    <a:pt x="5" y="0"/>
                    <a:pt x="5" y="0"/>
                    <a:pt x="5" y="0"/>
                  </a:cubicBezTo>
                  <a:cubicBezTo>
                    <a:pt x="8" y="0"/>
                    <a:pt x="8" y="0"/>
                    <a:pt x="8" y="0"/>
                  </a:cubicBezTo>
                  <a:cubicBezTo>
                    <a:pt x="17" y="20"/>
                    <a:pt x="17" y="20"/>
                    <a:pt x="17" y="20"/>
                  </a:cubicBezTo>
                  <a:cubicBezTo>
                    <a:pt x="17" y="20"/>
                    <a:pt x="17" y="20"/>
                    <a:pt x="18" y="20"/>
                  </a:cubicBezTo>
                  <a:cubicBezTo>
                    <a:pt x="18" y="20"/>
                    <a:pt x="18" y="20"/>
                    <a:pt x="18" y="21"/>
                  </a:cubicBezTo>
                  <a:cubicBezTo>
                    <a:pt x="18" y="21"/>
                    <a:pt x="18" y="21"/>
                    <a:pt x="18" y="21"/>
                  </a:cubicBezTo>
                  <a:cubicBezTo>
                    <a:pt x="18" y="21"/>
                    <a:pt x="18" y="21"/>
                    <a:pt x="18" y="22"/>
                  </a:cubicBezTo>
                  <a:cubicBezTo>
                    <a:pt x="18" y="22"/>
                    <a:pt x="18" y="22"/>
                    <a:pt x="18" y="22"/>
                  </a:cubicBezTo>
                  <a:cubicBezTo>
                    <a:pt x="18" y="21"/>
                    <a:pt x="18" y="21"/>
                    <a:pt x="18" y="21"/>
                  </a:cubicBezTo>
                  <a:cubicBezTo>
                    <a:pt x="18" y="21"/>
                    <a:pt x="18" y="21"/>
                    <a:pt x="18" y="20"/>
                  </a:cubicBezTo>
                  <a:cubicBezTo>
                    <a:pt x="18" y="20"/>
                    <a:pt x="18" y="20"/>
                    <a:pt x="18" y="20"/>
                  </a:cubicBezTo>
                  <a:cubicBezTo>
                    <a:pt x="18" y="20"/>
                    <a:pt x="18" y="19"/>
                    <a:pt x="18" y="19"/>
                  </a:cubicBezTo>
                  <a:cubicBezTo>
                    <a:pt x="22" y="0"/>
                    <a:pt x="22" y="0"/>
                    <a:pt x="22" y="0"/>
                  </a:cubicBezTo>
                  <a:cubicBezTo>
                    <a:pt x="25" y="0"/>
                    <a:pt x="25" y="0"/>
                    <a:pt x="25"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38" name="Freeform 75"/>
            <p:cNvSpPr>
              <a:spLocks/>
            </p:cNvSpPr>
            <p:nvPr/>
          </p:nvSpPr>
          <p:spPr bwMode="auto">
            <a:xfrm>
              <a:off x="1732729" y="2571746"/>
              <a:ext cx="29606" cy="82585"/>
            </a:xfrm>
            <a:custGeom>
              <a:avLst/>
              <a:gdLst>
                <a:gd name="T0" fmla="*/ 7 w 19"/>
                <a:gd name="T1" fmla="*/ 53 h 53"/>
                <a:gd name="T2" fmla="*/ 0 w 19"/>
                <a:gd name="T3" fmla="*/ 53 h 53"/>
                <a:gd name="T4" fmla="*/ 11 w 19"/>
                <a:gd name="T5" fmla="*/ 0 h 53"/>
                <a:gd name="T6" fmla="*/ 19 w 19"/>
                <a:gd name="T7" fmla="*/ 0 h 53"/>
                <a:gd name="T8" fmla="*/ 7 w 19"/>
                <a:gd name="T9" fmla="*/ 53 h 53"/>
              </a:gdLst>
              <a:ahLst/>
              <a:cxnLst>
                <a:cxn ang="0">
                  <a:pos x="T0" y="T1"/>
                </a:cxn>
                <a:cxn ang="0">
                  <a:pos x="T2" y="T3"/>
                </a:cxn>
                <a:cxn ang="0">
                  <a:pos x="T4" y="T5"/>
                </a:cxn>
                <a:cxn ang="0">
                  <a:pos x="T6" y="T7"/>
                </a:cxn>
                <a:cxn ang="0">
                  <a:pos x="T8" y="T9"/>
                </a:cxn>
              </a:cxnLst>
              <a:rect l="0" t="0" r="r" b="b"/>
              <a:pathLst>
                <a:path w="19" h="53">
                  <a:moveTo>
                    <a:pt x="7" y="53"/>
                  </a:moveTo>
                  <a:lnTo>
                    <a:pt x="0" y="53"/>
                  </a:lnTo>
                  <a:lnTo>
                    <a:pt x="11" y="0"/>
                  </a:lnTo>
                  <a:lnTo>
                    <a:pt x="19" y="0"/>
                  </a:lnTo>
                  <a:lnTo>
                    <a:pt x="7"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39" name="Freeform 76"/>
            <p:cNvSpPr>
              <a:spLocks noEditPoints="1"/>
            </p:cNvSpPr>
            <p:nvPr/>
          </p:nvSpPr>
          <p:spPr bwMode="auto">
            <a:xfrm>
              <a:off x="1756103" y="2571746"/>
              <a:ext cx="74795" cy="82585"/>
            </a:xfrm>
            <a:custGeom>
              <a:avLst/>
              <a:gdLst>
                <a:gd name="T0" fmla="*/ 20 w 23"/>
                <a:gd name="T1" fmla="*/ 25 h 25"/>
                <a:gd name="T2" fmla="*/ 18 w 23"/>
                <a:gd name="T3" fmla="*/ 18 h 25"/>
                <a:gd name="T4" fmla="*/ 8 w 23"/>
                <a:gd name="T5" fmla="*/ 18 h 25"/>
                <a:gd name="T6" fmla="*/ 4 w 23"/>
                <a:gd name="T7" fmla="*/ 25 h 25"/>
                <a:gd name="T8" fmla="*/ 0 w 23"/>
                <a:gd name="T9" fmla="*/ 25 h 25"/>
                <a:gd name="T10" fmla="*/ 15 w 23"/>
                <a:gd name="T11" fmla="*/ 0 h 25"/>
                <a:gd name="T12" fmla="*/ 18 w 23"/>
                <a:gd name="T13" fmla="*/ 0 h 25"/>
                <a:gd name="T14" fmla="*/ 23 w 23"/>
                <a:gd name="T15" fmla="*/ 25 h 25"/>
                <a:gd name="T16" fmla="*/ 20 w 23"/>
                <a:gd name="T17" fmla="*/ 25 h 25"/>
                <a:gd name="T18" fmla="*/ 16 w 23"/>
                <a:gd name="T19" fmla="*/ 5 h 25"/>
                <a:gd name="T20" fmla="*/ 16 w 23"/>
                <a:gd name="T21" fmla="*/ 4 h 25"/>
                <a:gd name="T22" fmla="*/ 16 w 23"/>
                <a:gd name="T23" fmla="*/ 4 h 25"/>
                <a:gd name="T24" fmla="*/ 16 w 23"/>
                <a:gd name="T25" fmla="*/ 3 h 25"/>
                <a:gd name="T26" fmla="*/ 16 w 23"/>
                <a:gd name="T27" fmla="*/ 3 h 25"/>
                <a:gd name="T28" fmla="*/ 16 w 23"/>
                <a:gd name="T29" fmla="*/ 3 h 25"/>
                <a:gd name="T30" fmla="*/ 16 w 23"/>
                <a:gd name="T31" fmla="*/ 3 h 25"/>
                <a:gd name="T32" fmla="*/ 16 w 23"/>
                <a:gd name="T33" fmla="*/ 4 h 25"/>
                <a:gd name="T34" fmla="*/ 16 w 23"/>
                <a:gd name="T35" fmla="*/ 4 h 25"/>
                <a:gd name="T36" fmla="*/ 15 w 23"/>
                <a:gd name="T37" fmla="*/ 5 h 25"/>
                <a:gd name="T38" fmla="*/ 9 w 23"/>
                <a:gd name="T39" fmla="*/ 16 h 25"/>
                <a:gd name="T40" fmla="*/ 18 w 23"/>
                <a:gd name="T41" fmla="*/ 16 h 25"/>
                <a:gd name="T42" fmla="*/ 16 w 23"/>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0" y="25"/>
                  </a:moveTo>
                  <a:cubicBezTo>
                    <a:pt x="18" y="18"/>
                    <a:pt x="18" y="18"/>
                    <a:pt x="18" y="18"/>
                  </a:cubicBezTo>
                  <a:cubicBezTo>
                    <a:pt x="8" y="18"/>
                    <a:pt x="8" y="18"/>
                    <a:pt x="8" y="18"/>
                  </a:cubicBezTo>
                  <a:cubicBezTo>
                    <a:pt x="4" y="25"/>
                    <a:pt x="4" y="25"/>
                    <a:pt x="4" y="25"/>
                  </a:cubicBezTo>
                  <a:cubicBezTo>
                    <a:pt x="0" y="25"/>
                    <a:pt x="0" y="25"/>
                    <a:pt x="0" y="25"/>
                  </a:cubicBezTo>
                  <a:cubicBezTo>
                    <a:pt x="15" y="0"/>
                    <a:pt x="15" y="0"/>
                    <a:pt x="15" y="0"/>
                  </a:cubicBezTo>
                  <a:cubicBezTo>
                    <a:pt x="18" y="0"/>
                    <a:pt x="18" y="0"/>
                    <a:pt x="18" y="0"/>
                  </a:cubicBezTo>
                  <a:cubicBezTo>
                    <a:pt x="23" y="25"/>
                    <a:pt x="23" y="25"/>
                    <a:pt x="23" y="25"/>
                  </a:cubicBezTo>
                  <a:lnTo>
                    <a:pt x="20" y="25"/>
                  </a:lnTo>
                  <a:close/>
                  <a:moveTo>
                    <a:pt x="16" y="5"/>
                  </a:moveTo>
                  <a:cubicBezTo>
                    <a:pt x="16" y="5"/>
                    <a:pt x="16" y="5"/>
                    <a:pt x="16" y="4"/>
                  </a:cubicBezTo>
                  <a:cubicBezTo>
                    <a:pt x="16" y="4"/>
                    <a:pt x="16" y="4"/>
                    <a:pt x="16" y="4"/>
                  </a:cubicBezTo>
                  <a:cubicBezTo>
                    <a:pt x="16" y="4"/>
                    <a:pt x="16" y="4"/>
                    <a:pt x="16" y="3"/>
                  </a:cubicBezTo>
                  <a:cubicBezTo>
                    <a:pt x="16" y="3"/>
                    <a:pt x="16" y="3"/>
                    <a:pt x="16" y="3"/>
                  </a:cubicBezTo>
                  <a:cubicBezTo>
                    <a:pt x="16" y="3"/>
                    <a:pt x="16" y="3"/>
                    <a:pt x="16" y="3"/>
                  </a:cubicBezTo>
                  <a:cubicBezTo>
                    <a:pt x="16" y="3"/>
                    <a:pt x="16" y="3"/>
                    <a:pt x="16" y="3"/>
                  </a:cubicBezTo>
                  <a:cubicBezTo>
                    <a:pt x="16" y="4"/>
                    <a:pt x="16" y="4"/>
                    <a:pt x="16" y="4"/>
                  </a:cubicBezTo>
                  <a:cubicBezTo>
                    <a:pt x="16" y="4"/>
                    <a:pt x="16" y="4"/>
                    <a:pt x="16" y="4"/>
                  </a:cubicBezTo>
                  <a:cubicBezTo>
                    <a:pt x="16" y="5"/>
                    <a:pt x="15" y="5"/>
                    <a:pt x="15" y="5"/>
                  </a:cubicBezTo>
                  <a:cubicBezTo>
                    <a:pt x="9" y="16"/>
                    <a:pt x="9" y="16"/>
                    <a:pt x="9" y="16"/>
                  </a:cubicBezTo>
                  <a:cubicBezTo>
                    <a:pt x="18" y="16"/>
                    <a:pt x="18" y="16"/>
                    <a:pt x="18" y="16"/>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grpSp>
        <p:nvGrpSpPr>
          <p:cNvPr id="440" name="West Europe"/>
          <p:cNvGrpSpPr/>
          <p:nvPr/>
        </p:nvGrpSpPr>
        <p:grpSpPr>
          <a:xfrm>
            <a:off x="5869904" y="1829318"/>
            <a:ext cx="913725" cy="380358"/>
            <a:chOff x="5707749" y="1664873"/>
            <a:chExt cx="995703" cy="414482"/>
          </a:xfrm>
        </p:grpSpPr>
        <p:sp>
          <p:nvSpPr>
            <p:cNvPr id="441" name="Rectangle 26"/>
            <p:cNvSpPr>
              <a:spLocks noChangeArrowheads="1"/>
            </p:cNvSpPr>
            <p:nvPr/>
          </p:nvSpPr>
          <p:spPr bwMode="auto">
            <a:xfrm>
              <a:off x="5707749" y="1664873"/>
              <a:ext cx="995703"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42" name="Freeform 77"/>
            <p:cNvSpPr>
              <a:spLocks/>
            </p:cNvSpPr>
            <p:nvPr/>
          </p:nvSpPr>
          <p:spPr bwMode="auto">
            <a:xfrm>
              <a:off x="5802800" y="1758365"/>
              <a:ext cx="113750" cy="82585"/>
            </a:xfrm>
            <a:custGeom>
              <a:avLst/>
              <a:gdLst>
                <a:gd name="T0" fmla="*/ 35 w 35"/>
                <a:gd name="T1" fmla="*/ 0 h 25"/>
                <a:gd name="T2" fmla="*/ 29 w 35"/>
                <a:gd name="T3" fmla="*/ 25 h 25"/>
                <a:gd name="T4" fmla="*/ 22 w 35"/>
                <a:gd name="T5" fmla="*/ 25 h 25"/>
                <a:gd name="T6" fmla="*/ 18 w 35"/>
                <a:gd name="T7" fmla="*/ 9 h 25"/>
                <a:gd name="T8" fmla="*/ 18 w 35"/>
                <a:gd name="T9" fmla="*/ 6 h 25"/>
                <a:gd name="T10" fmla="*/ 18 w 35"/>
                <a:gd name="T11" fmla="*/ 6 h 25"/>
                <a:gd name="T12" fmla="*/ 17 w 35"/>
                <a:gd name="T13" fmla="*/ 9 h 25"/>
                <a:gd name="T14" fmla="*/ 13 w 35"/>
                <a:gd name="T15" fmla="*/ 25 h 25"/>
                <a:gd name="T16" fmla="*/ 6 w 35"/>
                <a:gd name="T17" fmla="*/ 25 h 25"/>
                <a:gd name="T18" fmla="*/ 0 w 35"/>
                <a:gd name="T19" fmla="*/ 0 h 25"/>
                <a:gd name="T20" fmla="*/ 6 w 35"/>
                <a:gd name="T21" fmla="*/ 0 h 25"/>
                <a:gd name="T22" fmla="*/ 9 w 35"/>
                <a:gd name="T23" fmla="*/ 17 h 25"/>
                <a:gd name="T24" fmla="*/ 10 w 35"/>
                <a:gd name="T25" fmla="*/ 20 h 25"/>
                <a:gd name="T26" fmla="*/ 10 w 35"/>
                <a:gd name="T27" fmla="*/ 20 h 25"/>
                <a:gd name="T28" fmla="*/ 10 w 35"/>
                <a:gd name="T29" fmla="*/ 17 h 25"/>
                <a:gd name="T30" fmla="*/ 15 w 35"/>
                <a:gd name="T31" fmla="*/ 0 h 25"/>
                <a:gd name="T32" fmla="*/ 21 w 35"/>
                <a:gd name="T33" fmla="*/ 0 h 25"/>
                <a:gd name="T34" fmla="*/ 25 w 35"/>
                <a:gd name="T35" fmla="*/ 17 h 25"/>
                <a:gd name="T36" fmla="*/ 26 w 35"/>
                <a:gd name="T37" fmla="*/ 20 h 25"/>
                <a:gd name="T38" fmla="*/ 26 w 35"/>
                <a:gd name="T39" fmla="*/ 20 h 25"/>
                <a:gd name="T40" fmla="*/ 26 w 35"/>
                <a:gd name="T41" fmla="*/ 17 h 25"/>
                <a:gd name="T42" fmla="*/ 29 w 35"/>
                <a:gd name="T43" fmla="*/ 0 h 25"/>
                <a:gd name="T44" fmla="*/ 35 w 35"/>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5" h="25">
                  <a:moveTo>
                    <a:pt x="35" y="0"/>
                  </a:moveTo>
                  <a:cubicBezTo>
                    <a:pt x="29" y="25"/>
                    <a:pt x="29" y="25"/>
                    <a:pt x="29" y="25"/>
                  </a:cubicBezTo>
                  <a:cubicBezTo>
                    <a:pt x="22" y="25"/>
                    <a:pt x="22" y="25"/>
                    <a:pt x="22" y="25"/>
                  </a:cubicBezTo>
                  <a:cubicBezTo>
                    <a:pt x="18" y="9"/>
                    <a:pt x="18" y="9"/>
                    <a:pt x="18" y="9"/>
                  </a:cubicBezTo>
                  <a:cubicBezTo>
                    <a:pt x="18" y="8"/>
                    <a:pt x="18" y="7"/>
                    <a:pt x="18" y="6"/>
                  </a:cubicBezTo>
                  <a:cubicBezTo>
                    <a:pt x="18" y="6"/>
                    <a:pt x="18" y="6"/>
                    <a:pt x="18" y="6"/>
                  </a:cubicBezTo>
                  <a:cubicBezTo>
                    <a:pt x="18" y="8"/>
                    <a:pt x="17" y="9"/>
                    <a:pt x="17" y="9"/>
                  </a:cubicBezTo>
                  <a:cubicBezTo>
                    <a:pt x="13" y="25"/>
                    <a:pt x="13" y="25"/>
                    <a:pt x="13" y="25"/>
                  </a:cubicBezTo>
                  <a:cubicBezTo>
                    <a:pt x="6" y="25"/>
                    <a:pt x="6" y="25"/>
                    <a:pt x="6" y="25"/>
                  </a:cubicBezTo>
                  <a:cubicBezTo>
                    <a:pt x="0" y="0"/>
                    <a:pt x="0" y="0"/>
                    <a:pt x="0" y="0"/>
                  </a:cubicBezTo>
                  <a:cubicBezTo>
                    <a:pt x="6" y="0"/>
                    <a:pt x="6" y="0"/>
                    <a:pt x="6" y="0"/>
                  </a:cubicBezTo>
                  <a:cubicBezTo>
                    <a:pt x="9" y="17"/>
                    <a:pt x="9" y="17"/>
                    <a:pt x="9" y="17"/>
                  </a:cubicBezTo>
                  <a:cubicBezTo>
                    <a:pt x="10" y="18"/>
                    <a:pt x="10" y="19"/>
                    <a:pt x="10" y="20"/>
                  </a:cubicBezTo>
                  <a:cubicBezTo>
                    <a:pt x="10" y="20"/>
                    <a:pt x="10" y="20"/>
                    <a:pt x="10" y="20"/>
                  </a:cubicBezTo>
                  <a:cubicBezTo>
                    <a:pt x="10" y="19"/>
                    <a:pt x="10" y="18"/>
                    <a:pt x="10" y="17"/>
                  </a:cubicBezTo>
                  <a:cubicBezTo>
                    <a:pt x="15" y="0"/>
                    <a:pt x="15" y="0"/>
                    <a:pt x="15" y="0"/>
                  </a:cubicBezTo>
                  <a:cubicBezTo>
                    <a:pt x="21" y="0"/>
                    <a:pt x="21" y="0"/>
                    <a:pt x="21" y="0"/>
                  </a:cubicBezTo>
                  <a:cubicBezTo>
                    <a:pt x="25" y="17"/>
                    <a:pt x="25" y="17"/>
                    <a:pt x="25" y="17"/>
                  </a:cubicBezTo>
                  <a:cubicBezTo>
                    <a:pt x="25" y="18"/>
                    <a:pt x="25" y="19"/>
                    <a:pt x="26" y="20"/>
                  </a:cubicBezTo>
                  <a:cubicBezTo>
                    <a:pt x="26" y="20"/>
                    <a:pt x="26" y="20"/>
                    <a:pt x="26" y="20"/>
                  </a:cubicBezTo>
                  <a:cubicBezTo>
                    <a:pt x="26" y="19"/>
                    <a:pt x="26" y="18"/>
                    <a:pt x="26" y="17"/>
                  </a:cubicBezTo>
                  <a:cubicBezTo>
                    <a:pt x="29" y="0"/>
                    <a:pt x="29" y="0"/>
                    <a:pt x="29" y="0"/>
                  </a:cubicBezTo>
                  <a:lnTo>
                    <a:pt x="3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43" name="Freeform 78"/>
            <p:cNvSpPr>
              <a:spLocks/>
            </p:cNvSpPr>
            <p:nvPr/>
          </p:nvSpPr>
          <p:spPr bwMode="auto">
            <a:xfrm>
              <a:off x="5930574" y="1758365"/>
              <a:ext cx="48305" cy="82585"/>
            </a:xfrm>
            <a:custGeom>
              <a:avLst/>
              <a:gdLst>
                <a:gd name="T0" fmla="*/ 31 w 31"/>
                <a:gd name="T1" fmla="*/ 53 h 53"/>
                <a:gd name="T2" fmla="*/ 0 w 31"/>
                <a:gd name="T3" fmla="*/ 53 h 53"/>
                <a:gd name="T4" fmla="*/ 0 w 31"/>
                <a:gd name="T5" fmla="*/ 0 h 53"/>
                <a:gd name="T6" fmla="*/ 29 w 31"/>
                <a:gd name="T7" fmla="*/ 0 h 53"/>
                <a:gd name="T8" fmla="*/ 29 w 31"/>
                <a:gd name="T9" fmla="*/ 11 h 53"/>
                <a:gd name="T10" fmla="*/ 12 w 31"/>
                <a:gd name="T11" fmla="*/ 11 h 53"/>
                <a:gd name="T12" fmla="*/ 12 w 31"/>
                <a:gd name="T13" fmla="*/ 21 h 53"/>
                <a:gd name="T14" fmla="*/ 29 w 31"/>
                <a:gd name="T15" fmla="*/ 21 h 53"/>
                <a:gd name="T16" fmla="*/ 29 w 31"/>
                <a:gd name="T17" fmla="*/ 32 h 53"/>
                <a:gd name="T18" fmla="*/ 12 w 31"/>
                <a:gd name="T19" fmla="*/ 32 h 53"/>
                <a:gd name="T20" fmla="*/ 12 w 31"/>
                <a:gd name="T21" fmla="*/ 44 h 53"/>
                <a:gd name="T22" fmla="*/ 31 w 31"/>
                <a:gd name="T23" fmla="*/ 44 h 53"/>
                <a:gd name="T24" fmla="*/ 31 w 31"/>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3">
                  <a:moveTo>
                    <a:pt x="31" y="53"/>
                  </a:moveTo>
                  <a:lnTo>
                    <a:pt x="0" y="53"/>
                  </a:lnTo>
                  <a:lnTo>
                    <a:pt x="0" y="0"/>
                  </a:lnTo>
                  <a:lnTo>
                    <a:pt x="29" y="0"/>
                  </a:lnTo>
                  <a:lnTo>
                    <a:pt x="29" y="11"/>
                  </a:lnTo>
                  <a:lnTo>
                    <a:pt x="12" y="11"/>
                  </a:lnTo>
                  <a:lnTo>
                    <a:pt x="12" y="21"/>
                  </a:lnTo>
                  <a:lnTo>
                    <a:pt x="29" y="21"/>
                  </a:lnTo>
                  <a:lnTo>
                    <a:pt x="29" y="32"/>
                  </a:lnTo>
                  <a:lnTo>
                    <a:pt x="12" y="32"/>
                  </a:lnTo>
                  <a:lnTo>
                    <a:pt x="12" y="44"/>
                  </a:lnTo>
                  <a:lnTo>
                    <a:pt x="31" y="44"/>
                  </a:lnTo>
                  <a:lnTo>
                    <a:pt x="31"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44" name="Freeform 79"/>
            <p:cNvSpPr>
              <a:spLocks/>
            </p:cNvSpPr>
            <p:nvPr/>
          </p:nvSpPr>
          <p:spPr bwMode="auto">
            <a:xfrm>
              <a:off x="5988228" y="1758365"/>
              <a:ext cx="59212" cy="85701"/>
            </a:xfrm>
            <a:custGeom>
              <a:avLst/>
              <a:gdLst>
                <a:gd name="T0" fmla="*/ 0 w 18"/>
                <a:gd name="T1" fmla="*/ 24 h 26"/>
                <a:gd name="T2" fmla="*/ 0 w 18"/>
                <a:gd name="T3" fmla="*/ 19 h 26"/>
                <a:gd name="T4" fmla="*/ 4 w 18"/>
                <a:gd name="T5" fmla="*/ 21 h 26"/>
                <a:gd name="T6" fmla="*/ 7 w 18"/>
                <a:gd name="T7" fmla="*/ 21 h 26"/>
                <a:gd name="T8" fmla="*/ 9 w 18"/>
                <a:gd name="T9" fmla="*/ 21 h 26"/>
                <a:gd name="T10" fmla="*/ 11 w 18"/>
                <a:gd name="T11" fmla="*/ 21 h 26"/>
                <a:gd name="T12" fmla="*/ 11 w 18"/>
                <a:gd name="T13" fmla="*/ 20 h 26"/>
                <a:gd name="T14" fmla="*/ 12 w 18"/>
                <a:gd name="T15" fmla="*/ 19 h 26"/>
                <a:gd name="T16" fmla="*/ 11 w 18"/>
                <a:gd name="T17" fmla="*/ 18 h 26"/>
                <a:gd name="T18" fmla="*/ 10 w 18"/>
                <a:gd name="T19" fmla="*/ 16 h 26"/>
                <a:gd name="T20" fmla="*/ 8 w 18"/>
                <a:gd name="T21" fmla="*/ 16 h 26"/>
                <a:gd name="T22" fmla="*/ 6 w 18"/>
                <a:gd name="T23" fmla="*/ 15 h 26"/>
                <a:gd name="T24" fmla="*/ 2 w 18"/>
                <a:gd name="T25" fmla="*/ 12 h 26"/>
                <a:gd name="T26" fmla="*/ 0 w 18"/>
                <a:gd name="T27" fmla="*/ 7 h 26"/>
                <a:gd name="T28" fmla="*/ 1 w 18"/>
                <a:gd name="T29" fmla="*/ 4 h 26"/>
                <a:gd name="T30" fmla="*/ 3 w 18"/>
                <a:gd name="T31" fmla="*/ 2 h 26"/>
                <a:gd name="T32" fmla="*/ 6 w 18"/>
                <a:gd name="T33" fmla="*/ 0 h 26"/>
                <a:gd name="T34" fmla="*/ 10 w 18"/>
                <a:gd name="T35" fmla="*/ 0 h 26"/>
                <a:gd name="T36" fmla="*/ 14 w 18"/>
                <a:gd name="T37" fmla="*/ 0 h 26"/>
                <a:gd name="T38" fmla="*/ 17 w 18"/>
                <a:gd name="T39" fmla="*/ 1 h 26"/>
                <a:gd name="T40" fmla="*/ 17 w 18"/>
                <a:gd name="T41" fmla="*/ 6 h 26"/>
                <a:gd name="T42" fmla="*/ 15 w 18"/>
                <a:gd name="T43" fmla="*/ 5 h 26"/>
                <a:gd name="T44" fmla="*/ 14 w 18"/>
                <a:gd name="T45" fmla="*/ 5 h 26"/>
                <a:gd name="T46" fmla="*/ 12 w 18"/>
                <a:gd name="T47" fmla="*/ 4 h 26"/>
                <a:gd name="T48" fmla="*/ 11 w 18"/>
                <a:gd name="T49" fmla="*/ 4 h 26"/>
                <a:gd name="T50" fmla="*/ 9 w 18"/>
                <a:gd name="T51" fmla="*/ 4 h 26"/>
                <a:gd name="T52" fmla="*/ 8 w 18"/>
                <a:gd name="T53" fmla="*/ 5 h 26"/>
                <a:gd name="T54" fmla="*/ 7 w 18"/>
                <a:gd name="T55" fmla="*/ 6 h 26"/>
                <a:gd name="T56" fmla="*/ 6 w 18"/>
                <a:gd name="T57" fmla="*/ 7 h 26"/>
                <a:gd name="T58" fmla="*/ 7 w 18"/>
                <a:gd name="T59" fmla="*/ 8 h 26"/>
                <a:gd name="T60" fmla="*/ 8 w 18"/>
                <a:gd name="T61" fmla="*/ 9 h 26"/>
                <a:gd name="T62" fmla="*/ 9 w 18"/>
                <a:gd name="T63" fmla="*/ 10 h 26"/>
                <a:gd name="T64" fmla="*/ 11 w 18"/>
                <a:gd name="T65" fmla="*/ 11 h 26"/>
                <a:gd name="T66" fmla="*/ 14 w 18"/>
                <a:gd name="T67" fmla="*/ 12 h 26"/>
                <a:gd name="T68" fmla="*/ 16 w 18"/>
                <a:gd name="T69" fmla="*/ 14 h 26"/>
                <a:gd name="T70" fmla="*/ 17 w 18"/>
                <a:gd name="T71" fmla="*/ 16 h 26"/>
                <a:gd name="T72" fmla="*/ 18 w 18"/>
                <a:gd name="T73" fmla="*/ 18 h 26"/>
                <a:gd name="T74" fmla="*/ 17 w 18"/>
                <a:gd name="T75" fmla="*/ 22 h 26"/>
                <a:gd name="T76" fmla="*/ 15 w 18"/>
                <a:gd name="T77" fmla="*/ 24 h 26"/>
                <a:gd name="T78" fmla="*/ 12 w 18"/>
                <a:gd name="T79" fmla="*/ 25 h 26"/>
                <a:gd name="T80" fmla="*/ 8 w 18"/>
                <a:gd name="T81" fmla="*/ 26 h 26"/>
                <a:gd name="T82" fmla="*/ 4 w 18"/>
                <a:gd name="T83" fmla="*/ 26 h 26"/>
                <a:gd name="T84" fmla="*/ 0 w 18"/>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0" y="24"/>
                  </a:moveTo>
                  <a:cubicBezTo>
                    <a:pt x="0" y="19"/>
                    <a:pt x="0" y="19"/>
                    <a:pt x="0" y="19"/>
                  </a:cubicBezTo>
                  <a:cubicBezTo>
                    <a:pt x="2" y="20"/>
                    <a:pt x="3" y="20"/>
                    <a:pt x="4" y="21"/>
                  </a:cubicBezTo>
                  <a:cubicBezTo>
                    <a:pt x="5" y="21"/>
                    <a:pt x="6" y="21"/>
                    <a:pt x="7" y="21"/>
                  </a:cubicBezTo>
                  <a:cubicBezTo>
                    <a:pt x="8" y="21"/>
                    <a:pt x="9" y="21"/>
                    <a:pt x="9" y="21"/>
                  </a:cubicBezTo>
                  <a:cubicBezTo>
                    <a:pt x="10" y="21"/>
                    <a:pt x="10" y="21"/>
                    <a:pt x="11" y="21"/>
                  </a:cubicBezTo>
                  <a:cubicBezTo>
                    <a:pt x="11" y="20"/>
                    <a:pt x="11" y="20"/>
                    <a:pt x="11" y="20"/>
                  </a:cubicBezTo>
                  <a:cubicBezTo>
                    <a:pt x="12" y="20"/>
                    <a:pt x="12" y="19"/>
                    <a:pt x="12" y="19"/>
                  </a:cubicBezTo>
                  <a:cubicBezTo>
                    <a:pt x="12" y="18"/>
                    <a:pt x="12" y="18"/>
                    <a:pt x="11" y="18"/>
                  </a:cubicBezTo>
                  <a:cubicBezTo>
                    <a:pt x="11" y="17"/>
                    <a:pt x="11" y="17"/>
                    <a:pt x="10" y="16"/>
                  </a:cubicBezTo>
                  <a:cubicBezTo>
                    <a:pt x="10" y="16"/>
                    <a:pt x="9" y="16"/>
                    <a:pt x="8" y="16"/>
                  </a:cubicBezTo>
                  <a:cubicBezTo>
                    <a:pt x="8" y="15"/>
                    <a:pt x="7" y="15"/>
                    <a:pt x="6" y="15"/>
                  </a:cubicBezTo>
                  <a:cubicBezTo>
                    <a:pt x="4" y="14"/>
                    <a:pt x="3" y="13"/>
                    <a:pt x="2" y="12"/>
                  </a:cubicBezTo>
                  <a:cubicBezTo>
                    <a:pt x="1" y="10"/>
                    <a:pt x="0" y="9"/>
                    <a:pt x="0" y="7"/>
                  </a:cubicBezTo>
                  <a:cubicBezTo>
                    <a:pt x="0" y="6"/>
                    <a:pt x="1" y="5"/>
                    <a:pt x="1" y="4"/>
                  </a:cubicBezTo>
                  <a:cubicBezTo>
                    <a:pt x="2" y="3"/>
                    <a:pt x="2" y="2"/>
                    <a:pt x="3" y="2"/>
                  </a:cubicBezTo>
                  <a:cubicBezTo>
                    <a:pt x="4" y="1"/>
                    <a:pt x="5" y="1"/>
                    <a:pt x="6" y="0"/>
                  </a:cubicBezTo>
                  <a:cubicBezTo>
                    <a:pt x="8" y="0"/>
                    <a:pt x="9" y="0"/>
                    <a:pt x="10" y="0"/>
                  </a:cubicBezTo>
                  <a:cubicBezTo>
                    <a:pt x="12" y="0"/>
                    <a:pt x="13" y="0"/>
                    <a:pt x="14" y="0"/>
                  </a:cubicBezTo>
                  <a:cubicBezTo>
                    <a:pt x="15" y="0"/>
                    <a:pt x="16" y="0"/>
                    <a:pt x="17" y="1"/>
                  </a:cubicBezTo>
                  <a:cubicBezTo>
                    <a:pt x="17" y="6"/>
                    <a:pt x="17" y="6"/>
                    <a:pt x="17" y="6"/>
                  </a:cubicBezTo>
                  <a:cubicBezTo>
                    <a:pt x="16" y="6"/>
                    <a:pt x="16" y="5"/>
                    <a:pt x="15" y="5"/>
                  </a:cubicBezTo>
                  <a:cubicBezTo>
                    <a:pt x="15" y="5"/>
                    <a:pt x="14" y="5"/>
                    <a:pt x="14" y="5"/>
                  </a:cubicBezTo>
                  <a:cubicBezTo>
                    <a:pt x="13" y="5"/>
                    <a:pt x="13" y="4"/>
                    <a:pt x="12" y="4"/>
                  </a:cubicBezTo>
                  <a:cubicBezTo>
                    <a:pt x="12" y="4"/>
                    <a:pt x="11" y="4"/>
                    <a:pt x="11" y="4"/>
                  </a:cubicBezTo>
                  <a:cubicBezTo>
                    <a:pt x="10" y="4"/>
                    <a:pt x="9" y="4"/>
                    <a:pt x="9" y="4"/>
                  </a:cubicBezTo>
                  <a:cubicBezTo>
                    <a:pt x="8" y="5"/>
                    <a:pt x="8" y="5"/>
                    <a:pt x="8" y="5"/>
                  </a:cubicBezTo>
                  <a:cubicBezTo>
                    <a:pt x="7" y="5"/>
                    <a:pt x="7" y="5"/>
                    <a:pt x="7" y="6"/>
                  </a:cubicBezTo>
                  <a:cubicBezTo>
                    <a:pt x="6" y="6"/>
                    <a:pt x="6" y="6"/>
                    <a:pt x="6" y="7"/>
                  </a:cubicBezTo>
                  <a:cubicBezTo>
                    <a:pt x="6" y="7"/>
                    <a:pt x="6" y="8"/>
                    <a:pt x="7" y="8"/>
                  </a:cubicBezTo>
                  <a:cubicBezTo>
                    <a:pt x="7" y="8"/>
                    <a:pt x="7" y="9"/>
                    <a:pt x="8" y="9"/>
                  </a:cubicBezTo>
                  <a:cubicBezTo>
                    <a:pt x="8" y="9"/>
                    <a:pt x="9" y="9"/>
                    <a:pt x="9" y="10"/>
                  </a:cubicBezTo>
                  <a:cubicBezTo>
                    <a:pt x="10" y="10"/>
                    <a:pt x="10" y="10"/>
                    <a:pt x="11" y="11"/>
                  </a:cubicBezTo>
                  <a:cubicBezTo>
                    <a:pt x="12" y="11"/>
                    <a:pt x="13" y="12"/>
                    <a:pt x="14" y="12"/>
                  </a:cubicBezTo>
                  <a:cubicBezTo>
                    <a:pt x="15" y="12"/>
                    <a:pt x="15" y="13"/>
                    <a:pt x="16" y="14"/>
                  </a:cubicBezTo>
                  <a:cubicBezTo>
                    <a:pt x="16" y="14"/>
                    <a:pt x="17" y="15"/>
                    <a:pt x="17" y="16"/>
                  </a:cubicBezTo>
                  <a:cubicBezTo>
                    <a:pt x="18" y="16"/>
                    <a:pt x="18" y="17"/>
                    <a:pt x="18" y="18"/>
                  </a:cubicBezTo>
                  <a:cubicBezTo>
                    <a:pt x="18" y="20"/>
                    <a:pt x="17" y="21"/>
                    <a:pt x="17" y="22"/>
                  </a:cubicBezTo>
                  <a:cubicBezTo>
                    <a:pt x="16" y="23"/>
                    <a:pt x="16" y="24"/>
                    <a:pt x="15" y="24"/>
                  </a:cubicBezTo>
                  <a:cubicBezTo>
                    <a:pt x="14" y="25"/>
                    <a:pt x="13" y="25"/>
                    <a:pt x="12" y="25"/>
                  </a:cubicBezTo>
                  <a:cubicBezTo>
                    <a:pt x="10" y="26"/>
                    <a:pt x="9" y="26"/>
                    <a:pt x="8" y="26"/>
                  </a:cubicBezTo>
                  <a:cubicBezTo>
                    <a:pt x="6" y="26"/>
                    <a:pt x="5" y="26"/>
                    <a:pt x="4" y="26"/>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45" name="Freeform 80"/>
            <p:cNvSpPr>
              <a:spLocks/>
            </p:cNvSpPr>
            <p:nvPr/>
          </p:nvSpPr>
          <p:spPr bwMode="auto">
            <a:xfrm>
              <a:off x="6053674" y="1758365"/>
              <a:ext cx="65445" cy="82585"/>
            </a:xfrm>
            <a:custGeom>
              <a:avLst/>
              <a:gdLst>
                <a:gd name="T0" fmla="*/ 42 w 42"/>
                <a:gd name="T1" fmla="*/ 11 h 53"/>
                <a:gd name="T2" fmla="*/ 27 w 42"/>
                <a:gd name="T3" fmla="*/ 11 h 53"/>
                <a:gd name="T4" fmla="*/ 27 w 42"/>
                <a:gd name="T5" fmla="*/ 53 h 53"/>
                <a:gd name="T6" fmla="*/ 15 w 42"/>
                <a:gd name="T7" fmla="*/ 53 h 53"/>
                <a:gd name="T8" fmla="*/ 15 w 42"/>
                <a:gd name="T9" fmla="*/ 11 h 53"/>
                <a:gd name="T10" fmla="*/ 0 w 42"/>
                <a:gd name="T11" fmla="*/ 11 h 53"/>
                <a:gd name="T12" fmla="*/ 0 w 42"/>
                <a:gd name="T13" fmla="*/ 0 h 53"/>
                <a:gd name="T14" fmla="*/ 42 w 42"/>
                <a:gd name="T15" fmla="*/ 0 h 53"/>
                <a:gd name="T16" fmla="*/ 42 w 42"/>
                <a:gd name="T1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3">
                  <a:moveTo>
                    <a:pt x="42" y="11"/>
                  </a:moveTo>
                  <a:lnTo>
                    <a:pt x="27" y="11"/>
                  </a:lnTo>
                  <a:lnTo>
                    <a:pt x="27" y="53"/>
                  </a:lnTo>
                  <a:lnTo>
                    <a:pt x="15" y="53"/>
                  </a:lnTo>
                  <a:lnTo>
                    <a:pt x="15" y="11"/>
                  </a:lnTo>
                  <a:lnTo>
                    <a:pt x="0" y="11"/>
                  </a:lnTo>
                  <a:lnTo>
                    <a:pt x="0" y="0"/>
                  </a:lnTo>
                  <a:lnTo>
                    <a:pt x="42" y="0"/>
                  </a:lnTo>
                  <a:lnTo>
                    <a:pt x="42"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46" name="Freeform 81"/>
            <p:cNvSpPr>
              <a:spLocks/>
            </p:cNvSpPr>
            <p:nvPr/>
          </p:nvSpPr>
          <p:spPr bwMode="auto">
            <a:xfrm>
              <a:off x="6164307" y="1758365"/>
              <a:ext cx="52979" cy="82585"/>
            </a:xfrm>
            <a:custGeom>
              <a:avLst/>
              <a:gdLst>
                <a:gd name="T0" fmla="*/ 34 w 34"/>
                <a:gd name="T1" fmla="*/ 53 h 53"/>
                <a:gd name="T2" fmla="*/ 0 w 34"/>
                <a:gd name="T3" fmla="*/ 53 h 53"/>
                <a:gd name="T4" fmla="*/ 0 w 34"/>
                <a:gd name="T5" fmla="*/ 0 h 53"/>
                <a:gd name="T6" fmla="*/ 32 w 34"/>
                <a:gd name="T7" fmla="*/ 0 h 53"/>
                <a:gd name="T8" fmla="*/ 32 w 34"/>
                <a:gd name="T9" fmla="*/ 11 h 53"/>
                <a:gd name="T10" fmla="*/ 13 w 34"/>
                <a:gd name="T11" fmla="*/ 11 h 53"/>
                <a:gd name="T12" fmla="*/ 13 w 34"/>
                <a:gd name="T13" fmla="*/ 21 h 53"/>
                <a:gd name="T14" fmla="*/ 30 w 34"/>
                <a:gd name="T15" fmla="*/ 21 h 53"/>
                <a:gd name="T16" fmla="*/ 30 w 34"/>
                <a:gd name="T17" fmla="*/ 32 h 53"/>
                <a:gd name="T18" fmla="*/ 13 w 34"/>
                <a:gd name="T19" fmla="*/ 32 h 53"/>
                <a:gd name="T20" fmla="*/ 13 w 34"/>
                <a:gd name="T21" fmla="*/ 44 h 53"/>
                <a:gd name="T22" fmla="*/ 34 w 34"/>
                <a:gd name="T23" fmla="*/ 44 h 53"/>
                <a:gd name="T24" fmla="*/ 34 w 34"/>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 h="53">
                  <a:moveTo>
                    <a:pt x="34" y="53"/>
                  </a:moveTo>
                  <a:lnTo>
                    <a:pt x="0" y="53"/>
                  </a:lnTo>
                  <a:lnTo>
                    <a:pt x="0" y="0"/>
                  </a:lnTo>
                  <a:lnTo>
                    <a:pt x="32" y="0"/>
                  </a:lnTo>
                  <a:lnTo>
                    <a:pt x="32" y="11"/>
                  </a:lnTo>
                  <a:lnTo>
                    <a:pt x="13" y="11"/>
                  </a:lnTo>
                  <a:lnTo>
                    <a:pt x="13" y="21"/>
                  </a:lnTo>
                  <a:lnTo>
                    <a:pt x="30" y="21"/>
                  </a:lnTo>
                  <a:lnTo>
                    <a:pt x="30" y="32"/>
                  </a:lnTo>
                  <a:lnTo>
                    <a:pt x="13" y="32"/>
                  </a:lnTo>
                  <a:lnTo>
                    <a:pt x="13" y="44"/>
                  </a:lnTo>
                  <a:lnTo>
                    <a:pt x="34" y="44"/>
                  </a:lnTo>
                  <a:lnTo>
                    <a:pt x="34"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47" name="Freeform 82"/>
            <p:cNvSpPr>
              <a:spLocks/>
            </p:cNvSpPr>
            <p:nvPr/>
          </p:nvSpPr>
          <p:spPr bwMode="auto">
            <a:xfrm>
              <a:off x="6229752" y="1758365"/>
              <a:ext cx="68562" cy="85701"/>
            </a:xfrm>
            <a:custGeom>
              <a:avLst/>
              <a:gdLst>
                <a:gd name="T0" fmla="*/ 21 w 21"/>
                <a:gd name="T1" fmla="*/ 15 h 26"/>
                <a:gd name="T2" fmla="*/ 10 w 21"/>
                <a:gd name="T3" fmla="*/ 26 h 26"/>
                <a:gd name="T4" fmla="*/ 0 w 21"/>
                <a:gd name="T5" fmla="*/ 15 h 26"/>
                <a:gd name="T6" fmla="*/ 0 w 21"/>
                <a:gd name="T7" fmla="*/ 0 h 26"/>
                <a:gd name="T8" fmla="*/ 6 w 21"/>
                <a:gd name="T9" fmla="*/ 0 h 26"/>
                <a:gd name="T10" fmla="*/ 6 w 21"/>
                <a:gd name="T11" fmla="*/ 15 h 26"/>
                <a:gd name="T12" fmla="*/ 10 w 21"/>
                <a:gd name="T13" fmla="*/ 21 h 26"/>
                <a:gd name="T14" fmla="*/ 15 w 21"/>
                <a:gd name="T15" fmla="*/ 15 h 26"/>
                <a:gd name="T16" fmla="*/ 15 w 21"/>
                <a:gd name="T17" fmla="*/ 0 h 26"/>
                <a:gd name="T18" fmla="*/ 21 w 21"/>
                <a:gd name="T19" fmla="*/ 0 h 26"/>
                <a:gd name="T20" fmla="*/ 21 w 21"/>
                <a:gd name="T21"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5"/>
                  </a:moveTo>
                  <a:cubicBezTo>
                    <a:pt x="21" y="22"/>
                    <a:pt x="17" y="26"/>
                    <a:pt x="10" y="26"/>
                  </a:cubicBezTo>
                  <a:cubicBezTo>
                    <a:pt x="3" y="26"/>
                    <a:pt x="0" y="22"/>
                    <a:pt x="0" y="15"/>
                  </a:cubicBezTo>
                  <a:cubicBezTo>
                    <a:pt x="0" y="0"/>
                    <a:pt x="0" y="0"/>
                    <a:pt x="0" y="0"/>
                  </a:cubicBezTo>
                  <a:cubicBezTo>
                    <a:pt x="6" y="0"/>
                    <a:pt x="6" y="0"/>
                    <a:pt x="6" y="0"/>
                  </a:cubicBezTo>
                  <a:cubicBezTo>
                    <a:pt x="6" y="15"/>
                    <a:pt x="6" y="15"/>
                    <a:pt x="6" y="15"/>
                  </a:cubicBezTo>
                  <a:cubicBezTo>
                    <a:pt x="6" y="19"/>
                    <a:pt x="7" y="21"/>
                    <a:pt x="10" y="21"/>
                  </a:cubicBezTo>
                  <a:cubicBezTo>
                    <a:pt x="13" y="21"/>
                    <a:pt x="15" y="19"/>
                    <a:pt x="15" y="15"/>
                  </a:cubicBezTo>
                  <a:cubicBezTo>
                    <a:pt x="15" y="0"/>
                    <a:pt x="15" y="0"/>
                    <a:pt x="15" y="0"/>
                  </a:cubicBezTo>
                  <a:cubicBezTo>
                    <a:pt x="21" y="0"/>
                    <a:pt x="21" y="0"/>
                    <a:pt x="21" y="0"/>
                  </a:cubicBezTo>
                  <a:lnTo>
                    <a:pt x="21"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48" name="Freeform 83"/>
            <p:cNvSpPr>
              <a:spLocks noEditPoints="1"/>
            </p:cNvSpPr>
            <p:nvPr/>
          </p:nvSpPr>
          <p:spPr bwMode="auto">
            <a:xfrm>
              <a:off x="6318571" y="1758365"/>
              <a:ext cx="68562" cy="82585"/>
            </a:xfrm>
            <a:custGeom>
              <a:avLst/>
              <a:gdLst>
                <a:gd name="T0" fmla="*/ 21 w 21"/>
                <a:gd name="T1" fmla="*/ 25 h 25"/>
                <a:gd name="T2" fmla="*/ 14 w 21"/>
                <a:gd name="T3" fmla="*/ 25 h 25"/>
                <a:gd name="T4" fmla="*/ 10 w 21"/>
                <a:gd name="T5" fmla="*/ 19 h 25"/>
                <a:gd name="T6" fmla="*/ 10 w 21"/>
                <a:gd name="T7" fmla="*/ 18 h 25"/>
                <a:gd name="T8" fmla="*/ 9 w 21"/>
                <a:gd name="T9" fmla="*/ 17 h 25"/>
                <a:gd name="T10" fmla="*/ 8 w 21"/>
                <a:gd name="T11" fmla="*/ 16 h 25"/>
                <a:gd name="T12" fmla="*/ 7 w 21"/>
                <a:gd name="T13" fmla="*/ 16 h 25"/>
                <a:gd name="T14" fmla="*/ 5 w 21"/>
                <a:gd name="T15" fmla="*/ 16 h 25"/>
                <a:gd name="T16" fmla="*/ 5 w 21"/>
                <a:gd name="T17" fmla="*/ 25 h 25"/>
                <a:gd name="T18" fmla="*/ 0 w 21"/>
                <a:gd name="T19" fmla="*/ 25 h 25"/>
                <a:gd name="T20" fmla="*/ 0 w 21"/>
                <a:gd name="T21" fmla="*/ 0 h 25"/>
                <a:gd name="T22" fmla="*/ 9 w 21"/>
                <a:gd name="T23" fmla="*/ 0 h 25"/>
                <a:gd name="T24" fmla="*/ 18 w 21"/>
                <a:gd name="T25" fmla="*/ 7 h 25"/>
                <a:gd name="T26" fmla="*/ 18 w 21"/>
                <a:gd name="T27" fmla="*/ 10 h 25"/>
                <a:gd name="T28" fmla="*/ 16 w 21"/>
                <a:gd name="T29" fmla="*/ 12 h 25"/>
                <a:gd name="T30" fmla="*/ 15 w 21"/>
                <a:gd name="T31" fmla="*/ 13 h 25"/>
                <a:gd name="T32" fmla="*/ 12 w 21"/>
                <a:gd name="T33" fmla="*/ 14 h 25"/>
                <a:gd name="T34" fmla="*/ 12 w 21"/>
                <a:gd name="T35" fmla="*/ 14 h 25"/>
                <a:gd name="T36" fmla="*/ 13 w 21"/>
                <a:gd name="T37" fmla="*/ 15 h 25"/>
                <a:gd name="T38" fmla="*/ 14 w 21"/>
                <a:gd name="T39" fmla="*/ 16 h 25"/>
                <a:gd name="T40" fmla="*/ 15 w 21"/>
                <a:gd name="T41" fmla="*/ 17 h 25"/>
                <a:gd name="T42" fmla="*/ 16 w 21"/>
                <a:gd name="T43" fmla="*/ 18 h 25"/>
                <a:gd name="T44" fmla="*/ 21 w 21"/>
                <a:gd name="T45" fmla="*/ 25 h 25"/>
                <a:gd name="T46" fmla="*/ 5 w 21"/>
                <a:gd name="T47" fmla="*/ 4 h 25"/>
                <a:gd name="T48" fmla="*/ 5 w 21"/>
                <a:gd name="T49" fmla="*/ 11 h 25"/>
                <a:gd name="T50" fmla="*/ 8 w 21"/>
                <a:gd name="T51" fmla="*/ 11 h 25"/>
                <a:gd name="T52" fmla="*/ 11 w 21"/>
                <a:gd name="T53" fmla="*/ 10 h 25"/>
                <a:gd name="T54" fmla="*/ 12 w 21"/>
                <a:gd name="T55" fmla="*/ 8 h 25"/>
                <a:gd name="T56" fmla="*/ 8 w 21"/>
                <a:gd name="T57" fmla="*/ 4 h 25"/>
                <a:gd name="T58" fmla="*/ 5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4" y="25"/>
                    <a:pt x="14" y="25"/>
                    <a:pt x="14" y="25"/>
                  </a:cubicBezTo>
                  <a:cubicBezTo>
                    <a:pt x="10" y="19"/>
                    <a:pt x="10" y="19"/>
                    <a:pt x="10" y="19"/>
                  </a:cubicBezTo>
                  <a:cubicBezTo>
                    <a:pt x="10" y="18"/>
                    <a:pt x="10" y="18"/>
                    <a:pt x="10" y="18"/>
                  </a:cubicBezTo>
                  <a:cubicBezTo>
                    <a:pt x="9" y="17"/>
                    <a:pt x="9" y="17"/>
                    <a:pt x="9" y="17"/>
                  </a:cubicBezTo>
                  <a:cubicBezTo>
                    <a:pt x="9" y="16"/>
                    <a:pt x="8" y="16"/>
                    <a:pt x="8" y="16"/>
                  </a:cubicBezTo>
                  <a:cubicBezTo>
                    <a:pt x="8" y="16"/>
                    <a:pt x="7" y="16"/>
                    <a:pt x="7" y="16"/>
                  </a:cubicBezTo>
                  <a:cubicBezTo>
                    <a:pt x="5" y="16"/>
                    <a:pt x="5" y="16"/>
                    <a:pt x="5" y="16"/>
                  </a:cubicBezTo>
                  <a:cubicBezTo>
                    <a:pt x="5" y="25"/>
                    <a:pt x="5" y="25"/>
                    <a:pt x="5" y="25"/>
                  </a:cubicBezTo>
                  <a:cubicBezTo>
                    <a:pt x="0" y="25"/>
                    <a:pt x="0" y="25"/>
                    <a:pt x="0" y="25"/>
                  </a:cubicBezTo>
                  <a:cubicBezTo>
                    <a:pt x="0" y="0"/>
                    <a:pt x="0" y="0"/>
                    <a:pt x="0" y="0"/>
                  </a:cubicBezTo>
                  <a:cubicBezTo>
                    <a:pt x="9" y="0"/>
                    <a:pt x="9" y="0"/>
                    <a:pt x="9" y="0"/>
                  </a:cubicBezTo>
                  <a:cubicBezTo>
                    <a:pt x="15" y="0"/>
                    <a:pt x="18" y="2"/>
                    <a:pt x="18" y="7"/>
                  </a:cubicBezTo>
                  <a:cubicBezTo>
                    <a:pt x="18" y="8"/>
                    <a:pt x="18" y="9"/>
                    <a:pt x="18" y="10"/>
                  </a:cubicBezTo>
                  <a:cubicBezTo>
                    <a:pt x="17" y="10"/>
                    <a:pt x="17" y="11"/>
                    <a:pt x="16" y="12"/>
                  </a:cubicBezTo>
                  <a:cubicBezTo>
                    <a:pt x="16" y="12"/>
                    <a:pt x="15" y="13"/>
                    <a:pt x="15" y="13"/>
                  </a:cubicBezTo>
                  <a:cubicBezTo>
                    <a:pt x="14" y="13"/>
                    <a:pt x="13" y="14"/>
                    <a:pt x="12" y="14"/>
                  </a:cubicBezTo>
                  <a:cubicBezTo>
                    <a:pt x="12" y="14"/>
                    <a:pt x="12" y="14"/>
                    <a:pt x="12" y="14"/>
                  </a:cubicBezTo>
                  <a:cubicBezTo>
                    <a:pt x="13" y="14"/>
                    <a:pt x="13" y="14"/>
                    <a:pt x="13" y="15"/>
                  </a:cubicBezTo>
                  <a:cubicBezTo>
                    <a:pt x="14" y="15"/>
                    <a:pt x="14" y="15"/>
                    <a:pt x="14" y="16"/>
                  </a:cubicBezTo>
                  <a:cubicBezTo>
                    <a:pt x="15" y="16"/>
                    <a:pt x="15" y="16"/>
                    <a:pt x="15" y="17"/>
                  </a:cubicBezTo>
                  <a:cubicBezTo>
                    <a:pt x="16" y="17"/>
                    <a:pt x="16" y="18"/>
                    <a:pt x="16" y="18"/>
                  </a:cubicBezTo>
                  <a:lnTo>
                    <a:pt x="21" y="25"/>
                  </a:lnTo>
                  <a:close/>
                  <a:moveTo>
                    <a:pt x="5" y="4"/>
                  </a:moveTo>
                  <a:cubicBezTo>
                    <a:pt x="5" y="11"/>
                    <a:pt x="5" y="11"/>
                    <a:pt x="5" y="11"/>
                  </a:cubicBezTo>
                  <a:cubicBezTo>
                    <a:pt x="8" y="11"/>
                    <a:pt x="8" y="11"/>
                    <a:pt x="8" y="11"/>
                  </a:cubicBezTo>
                  <a:cubicBezTo>
                    <a:pt x="9" y="11"/>
                    <a:pt x="10" y="11"/>
                    <a:pt x="11" y="10"/>
                  </a:cubicBezTo>
                  <a:cubicBezTo>
                    <a:pt x="12" y="10"/>
                    <a:pt x="12" y="9"/>
                    <a:pt x="12" y="8"/>
                  </a:cubicBezTo>
                  <a:cubicBezTo>
                    <a:pt x="12" y="6"/>
                    <a:pt x="11" y="4"/>
                    <a:pt x="8" y="4"/>
                  </a:cubicBezTo>
                  <a:lnTo>
                    <a:pt x="5"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49" name="Freeform 84"/>
            <p:cNvSpPr>
              <a:spLocks noEditPoints="1"/>
            </p:cNvSpPr>
            <p:nvPr/>
          </p:nvSpPr>
          <p:spPr bwMode="auto">
            <a:xfrm>
              <a:off x="6390249" y="1758365"/>
              <a:ext cx="82586" cy="85701"/>
            </a:xfrm>
            <a:custGeom>
              <a:avLst/>
              <a:gdLst>
                <a:gd name="T0" fmla="*/ 12 w 25"/>
                <a:gd name="T1" fmla="*/ 26 h 26"/>
                <a:gd name="T2" fmla="*/ 3 w 25"/>
                <a:gd name="T3" fmla="*/ 22 h 26"/>
                <a:gd name="T4" fmla="*/ 0 w 25"/>
                <a:gd name="T5" fmla="*/ 13 h 26"/>
                <a:gd name="T6" fmla="*/ 3 w 25"/>
                <a:gd name="T7" fmla="*/ 3 h 26"/>
                <a:gd name="T8" fmla="*/ 13 w 25"/>
                <a:gd name="T9" fmla="*/ 0 h 26"/>
                <a:gd name="T10" fmla="*/ 21 w 25"/>
                <a:gd name="T11" fmla="*/ 3 h 26"/>
                <a:gd name="T12" fmla="*/ 25 w 25"/>
                <a:gd name="T13" fmla="*/ 13 h 26"/>
                <a:gd name="T14" fmla="*/ 21 w 25"/>
                <a:gd name="T15" fmla="*/ 22 h 26"/>
                <a:gd name="T16" fmla="*/ 12 w 25"/>
                <a:gd name="T17" fmla="*/ 26 h 26"/>
                <a:gd name="T18" fmla="*/ 12 w 25"/>
                <a:gd name="T19" fmla="*/ 5 h 26"/>
                <a:gd name="T20" fmla="*/ 8 w 25"/>
                <a:gd name="T21" fmla="*/ 7 h 26"/>
                <a:gd name="T22" fmla="*/ 6 w 25"/>
                <a:gd name="T23" fmla="*/ 13 h 26"/>
                <a:gd name="T24" fmla="*/ 8 w 25"/>
                <a:gd name="T25" fmla="*/ 19 h 26"/>
                <a:gd name="T26" fmla="*/ 12 w 25"/>
                <a:gd name="T27" fmla="*/ 21 h 26"/>
                <a:gd name="T28" fmla="*/ 17 w 25"/>
                <a:gd name="T29" fmla="*/ 19 h 26"/>
                <a:gd name="T30" fmla="*/ 19 w 25"/>
                <a:gd name="T31" fmla="*/ 13 h 26"/>
                <a:gd name="T32" fmla="*/ 17 w 25"/>
                <a:gd name="T33" fmla="*/ 7 h 26"/>
                <a:gd name="T34" fmla="*/ 12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8" y="26"/>
                    <a:pt x="6" y="25"/>
                    <a:pt x="3" y="22"/>
                  </a:cubicBezTo>
                  <a:cubicBezTo>
                    <a:pt x="1" y="20"/>
                    <a:pt x="0" y="17"/>
                    <a:pt x="0" y="13"/>
                  </a:cubicBezTo>
                  <a:cubicBezTo>
                    <a:pt x="0" y="9"/>
                    <a:pt x="1" y="6"/>
                    <a:pt x="3" y="3"/>
                  </a:cubicBezTo>
                  <a:cubicBezTo>
                    <a:pt x="6" y="1"/>
                    <a:pt x="9" y="0"/>
                    <a:pt x="13" y="0"/>
                  </a:cubicBezTo>
                  <a:cubicBezTo>
                    <a:pt x="16" y="0"/>
                    <a:pt x="19" y="1"/>
                    <a:pt x="21" y="3"/>
                  </a:cubicBezTo>
                  <a:cubicBezTo>
                    <a:pt x="23" y="6"/>
                    <a:pt x="25" y="9"/>
                    <a:pt x="25" y="13"/>
                  </a:cubicBezTo>
                  <a:cubicBezTo>
                    <a:pt x="25" y="17"/>
                    <a:pt x="23" y="20"/>
                    <a:pt x="21" y="22"/>
                  </a:cubicBezTo>
                  <a:cubicBezTo>
                    <a:pt x="19" y="25"/>
                    <a:pt x="16" y="26"/>
                    <a:pt x="12" y="26"/>
                  </a:cubicBezTo>
                  <a:close/>
                  <a:moveTo>
                    <a:pt x="12" y="5"/>
                  </a:moveTo>
                  <a:cubicBezTo>
                    <a:pt x="10" y="5"/>
                    <a:pt x="9" y="5"/>
                    <a:pt x="8" y="7"/>
                  </a:cubicBezTo>
                  <a:cubicBezTo>
                    <a:pt x="6" y="8"/>
                    <a:pt x="6" y="10"/>
                    <a:pt x="6" y="13"/>
                  </a:cubicBezTo>
                  <a:cubicBezTo>
                    <a:pt x="6" y="15"/>
                    <a:pt x="6" y="17"/>
                    <a:pt x="8" y="19"/>
                  </a:cubicBezTo>
                  <a:cubicBezTo>
                    <a:pt x="9" y="20"/>
                    <a:pt x="10" y="21"/>
                    <a:pt x="12" y="21"/>
                  </a:cubicBezTo>
                  <a:cubicBezTo>
                    <a:pt x="14" y="21"/>
                    <a:pt x="16" y="20"/>
                    <a:pt x="17" y="19"/>
                  </a:cubicBezTo>
                  <a:cubicBezTo>
                    <a:pt x="18" y="17"/>
                    <a:pt x="19" y="15"/>
                    <a:pt x="19" y="13"/>
                  </a:cubicBezTo>
                  <a:cubicBezTo>
                    <a:pt x="19" y="10"/>
                    <a:pt x="18" y="8"/>
                    <a:pt x="17" y="7"/>
                  </a:cubicBezTo>
                  <a:cubicBezTo>
                    <a:pt x="16" y="5"/>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50" name="Freeform 85"/>
            <p:cNvSpPr>
              <a:spLocks noEditPoints="1"/>
            </p:cNvSpPr>
            <p:nvPr/>
          </p:nvSpPr>
          <p:spPr bwMode="auto">
            <a:xfrm>
              <a:off x="6485301" y="1758365"/>
              <a:ext cx="62329" cy="82585"/>
            </a:xfrm>
            <a:custGeom>
              <a:avLst/>
              <a:gdLst>
                <a:gd name="T0" fmla="*/ 6 w 19"/>
                <a:gd name="T1" fmla="*/ 17 h 25"/>
                <a:gd name="T2" fmla="*/ 6 w 19"/>
                <a:gd name="T3" fmla="*/ 25 h 25"/>
                <a:gd name="T4" fmla="*/ 0 w 19"/>
                <a:gd name="T5" fmla="*/ 25 h 25"/>
                <a:gd name="T6" fmla="*/ 0 w 19"/>
                <a:gd name="T7" fmla="*/ 0 h 25"/>
                <a:gd name="T8" fmla="*/ 9 w 19"/>
                <a:gd name="T9" fmla="*/ 0 h 25"/>
                <a:gd name="T10" fmla="*/ 19 w 19"/>
                <a:gd name="T11" fmla="*/ 8 h 25"/>
                <a:gd name="T12" fmla="*/ 16 w 19"/>
                <a:gd name="T13" fmla="*/ 14 h 25"/>
                <a:gd name="T14" fmla="*/ 9 w 19"/>
                <a:gd name="T15" fmla="*/ 17 h 25"/>
                <a:gd name="T16" fmla="*/ 6 w 19"/>
                <a:gd name="T17" fmla="*/ 17 h 25"/>
                <a:gd name="T18" fmla="*/ 6 w 19"/>
                <a:gd name="T19" fmla="*/ 5 h 25"/>
                <a:gd name="T20" fmla="*/ 6 w 19"/>
                <a:gd name="T21" fmla="*/ 12 h 25"/>
                <a:gd name="T22" fmla="*/ 8 w 19"/>
                <a:gd name="T23" fmla="*/ 12 h 25"/>
                <a:gd name="T24" fmla="*/ 13 w 19"/>
                <a:gd name="T25" fmla="*/ 8 h 25"/>
                <a:gd name="T26" fmla="*/ 8 w 19"/>
                <a:gd name="T27" fmla="*/ 5 h 25"/>
                <a:gd name="T28" fmla="*/ 6 w 19"/>
                <a:gd name="T29"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6" y="17"/>
                  </a:moveTo>
                  <a:cubicBezTo>
                    <a:pt x="6" y="25"/>
                    <a:pt x="6" y="25"/>
                    <a:pt x="6" y="25"/>
                  </a:cubicBezTo>
                  <a:cubicBezTo>
                    <a:pt x="0" y="25"/>
                    <a:pt x="0" y="25"/>
                    <a:pt x="0" y="25"/>
                  </a:cubicBezTo>
                  <a:cubicBezTo>
                    <a:pt x="0" y="0"/>
                    <a:pt x="0" y="0"/>
                    <a:pt x="0" y="0"/>
                  </a:cubicBezTo>
                  <a:cubicBezTo>
                    <a:pt x="9" y="0"/>
                    <a:pt x="9" y="0"/>
                    <a:pt x="9" y="0"/>
                  </a:cubicBezTo>
                  <a:cubicBezTo>
                    <a:pt x="16" y="0"/>
                    <a:pt x="19" y="3"/>
                    <a:pt x="19" y="8"/>
                  </a:cubicBezTo>
                  <a:cubicBezTo>
                    <a:pt x="19" y="11"/>
                    <a:pt x="18" y="13"/>
                    <a:pt x="16" y="14"/>
                  </a:cubicBezTo>
                  <a:cubicBezTo>
                    <a:pt x="14" y="16"/>
                    <a:pt x="12" y="17"/>
                    <a:pt x="9" y="17"/>
                  </a:cubicBezTo>
                  <a:lnTo>
                    <a:pt x="6" y="17"/>
                  </a:lnTo>
                  <a:close/>
                  <a:moveTo>
                    <a:pt x="6" y="5"/>
                  </a:moveTo>
                  <a:cubicBezTo>
                    <a:pt x="6" y="12"/>
                    <a:pt x="6" y="12"/>
                    <a:pt x="6" y="12"/>
                  </a:cubicBezTo>
                  <a:cubicBezTo>
                    <a:pt x="8" y="12"/>
                    <a:pt x="8" y="12"/>
                    <a:pt x="8" y="12"/>
                  </a:cubicBezTo>
                  <a:cubicBezTo>
                    <a:pt x="11" y="12"/>
                    <a:pt x="13" y="11"/>
                    <a:pt x="13" y="8"/>
                  </a:cubicBezTo>
                  <a:cubicBezTo>
                    <a:pt x="13" y="6"/>
                    <a:pt x="11" y="5"/>
                    <a:pt x="8" y="5"/>
                  </a:cubicBezTo>
                  <a:lnTo>
                    <a:pt x="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51" name="Freeform 86"/>
            <p:cNvSpPr>
              <a:spLocks/>
            </p:cNvSpPr>
            <p:nvPr/>
          </p:nvSpPr>
          <p:spPr bwMode="auto">
            <a:xfrm>
              <a:off x="6560095" y="1758365"/>
              <a:ext cx="49863" cy="82585"/>
            </a:xfrm>
            <a:custGeom>
              <a:avLst/>
              <a:gdLst>
                <a:gd name="T0" fmla="*/ 32 w 32"/>
                <a:gd name="T1" fmla="*/ 53 h 53"/>
                <a:gd name="T2" fmla="*/ 0 w 32"/>
                <a:gd name="T3" fmla="*/ 53 h 53"/>
                <a:gd name="T4" fmla="*/ 0 w 32"/>
                <a:gd name="T5" fmla="*/ 0 h 53"/>
                <a:gd name="T6" fmla="*/ 29 w 32"/>
                <a:gd name="T7" fmla="*/ 0 h 53"/>
                <a:gd name="T8" fmla="*/ 29 w 32"/>
                <a:gd name="T9" fmla="*/ 11 h 53"/>
                <a:gd name="T10" fmla="*/ 13 w 32"/>
                <a:gd name="T11" fmla="*/ 11 h 53"/>
                <a:gd name="T12" fmla="*/ 13 w 32"/>
                <a:gd name="T13" fmla="*/ 21 h 53"/>
                <a:gd name="T14" fmla="*/ 29 w 32"/>
                <a:gd name="T15" fmla="*/ 21 h 53"/>
                <a:gd name="T16" fmla="*/ 29 w 32"/>
                <a:gd name="T17" fmla="*/ 32 h 53"/>
                <a:gd name="T18" fmla="*/ 13 w 32"/>
                <a:gd name="T19" fmla="*/ 32 h 53"/>
                <a:gd name="T20" fmla="*/ 13 w 32"/>
                <a:gd name="T21" fmla="*/ 44 h 53"/>
                <a:gd name="T22" fmla="*/ 32 w 32"/>
                <a:gd name="T23" fmla="*/ 44 h 53"/>
                <a:gd name="T24" fmla="*/ 32 w 32"/>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3">
                  <a:moveTo>
                    <a:pt x="32" y="53"/>
                  </a:moveTo>
                  <a:lnTo>
                    <a:pt x="0" y="53"/>
                  </a:lnTo>
                  <a:lnTo>
                    <a:pt x="0" y="0"/>
                  </a:lnTo>
                  <a:lnTo>
                    <a:pt x="29" y="0"/>
                  </a:lnTo>
                  <a:lnTo>
                    <a:pt x="29" y="11"/>
                  </a:lnTo>
                  <a:lnTo>
                    <a:pt x="13" y="11"/>
                  </a:lnTo>
                  <a:lnTo>
                    <a:pt x="13" y="21"/>
                  </a:lnTo>
                  <a:lnTo>
                    <a:pt x="29" y="21"/>
                  </a:lnTo>
                  <a:lnTo>
                    <a:pt x="29" y="32"/>
                  </a:lnTo>
                  <a:lnTo>
                    <a:pt x="13" y="32"/>
                  </a:lnTo>
                  <a:lnTo>
                    <a:pt x="13" y="44"/>
                  </a:lnTo>
                  <a:lnTo>
                    <a:pt x="32" y="44"/>
                  </a:lnTo>
                  <a:lnTo>
                    <a:pt x="32"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52" name="Freeform 87"/>
            <p:cNvSpPr>
              <a:spLocks/>
            </p:cNvSpPr>
            <p:nvPr/>
          </p:nvSpPr>
          <p:spPr bwMode="auto">
            <a:xfrm>
              <a:off x="5812149" y="1900161"/>
              <a:ext cx="85702" cy="84143"/>
            </a:xfrm>
            <a:custGeom>
              <a:avLst/>
              <a:gdLst>
                <a:gd name="T0" fmla="*/ 20 w 26"/>
                <a:gd name="T1" fmla="*/ 26 h 26"/>
                <a:gd name="T2" fmla="*/ 17 w 26"/>
                <a:gd name="T3" fmla="*/ 26 h 26"/>
                <a:gd name="T4" fmla="*/ 8 w 26"/>
                <a:gd name="T5" fmla="*/ 5 h 26"/>
                <a:gd name="T6" fmla="*/ 8 w 26"/>
                <a:gd name="T7" fmla="*/ 5 h 26"/>
                <a:gd name="T8" fmla="*/ 7 w 26"/>
                <a:gd name="T9" fmla="*/ 5 h 26"/>
                <a:gd name="T10" fmla="*/ 7 w 26"/>
                <a:gd name="T11" fmla="*/ 4 h 26"/>
                <a:gd name="T12" fmla="*/ 7 w 26"/>
                <a:gd name="T13" fmla="*/ 4 h 26"/>
                <a:gd name="T14" fmla="*/ 7 w 26"/>
                <a:gd name="T15" fmla="*/ 4 h 26"/>
                <a:gd name="T16" fmla="*/ 7 w 26"/>
                <a:gd name="T17" fmla="*/ 4 h 26"/>
                <a:gd name="T18" fmla="*/ 7 w 26"/>
                <a:gd name="T19" fmla="*/ 5 h 26"/>
                <a:gd name="T20" fmla="*/ 7 w 26"/>
                <a:gd name="T21" fmla="*/ 5 h 26"/>
                <a:gd name="T22" fmla="*/ 7 w 26"/>
                <a:gd name="T23" fmla="*/ 6 h 26"/>
                <a:gd name="T24" fmla="*/ 3 w 26"/>
                <a:gd name="T25" fmla="*/ 26 h 26"/>
                <a:gd name="T26" fmla="*/ 0 w 26"/>
                <a:gd name="T27" fmla="*/ 26 h 26"/>
                <a:gd name="T28" fmla="*/ 5 w 26"/>
                <a:gd name="T29" fmla="*/ 0 h 26"/>
                <a:gd name="T30" fmla="*/ 9 w 26"/>
                <a:gd name="T31" fmla="*/ 0 h 26"/>
                <a:gd name="T32" fmla="*/ 18 w 26"/>
                <a:gd name="T33" fmla="*/ 20 h 26"/>
                <a:gd name="T34" fmla="*/ 18 w 26"/>
                <a:gd name="T35" fmla="*/ 21 h 26"/>
                <a:gd name="T36" fmla="*/ 18 w 26"/>
                <a:gd name="T37" fmla="*/ 21 h 26"/>
                <a:gd name="T38" fmla="*/ 18 w 26"/>
                <a:gd name="T39" fmla="*/ 21 h 26"/>
                <a:gd name="T40" fmla="*/ 18 w 26"/>
                <a:gd name="T41" fmla="*/ 22 h 26"/>
                <a:gd name="T42" fmla="*/ 18 w 26"/>
                <a:gd name="T43" fmla="*/ 22 h 26"/>
                <a:gd name="T44" fmla="*/ 18 w 26"/>
                <a:gd name="T45" fmla="*/ 21 h 26"/>
                <a:gd name="T46" fmla="*/ 18 w 26"/>
                <a:gd name="T47" fmla="*/ 21 h 26"/>
                <a:gd name="T48" fmla="*/ 18 w 26"/>
                <a:gd name="T49" fmla="*/ 20 h 26"/>
                <a:gd name="T50" fmla="*/ 19 w 26"/>
                <a:gd name="T51" fmla="*/ 20 h 26"/>
                <a:gd name="T52" fmla="*/ 23 w 26"/>
                <a:gd name="T53" fmla="*/ 0 h 26"/>
                <a:gd name="T54" fmla="*/ 26 w 26"/>
                <a:gd name="T55" fmla="*/ 0 h 26"/>
                <a:gd name="T56" fmla="*/ 20 w 26"/>
                <a:gd name="T5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6">
                  <a:moveTo>
                    <a:pt x="20" y="26"/>
                  </a:moveTo>
                  <a:cubicBezTo>
                    <a:pt x="17" y="26"/>
                    <a:pt x="17" y="26"/>
                    <a:pt x="17" y="26"/>
                  </a:cubicBezTo>
                  <a:cubicBezTo>
                    <a:pt x="8" y="5"/>
                    <a:pt x="8" y="5"/>
                    <a:pt x="8" y="5"/>
                  </a:cubicBezTo>
                  <a:cubicBezTo>
                    <a:pt x="8" y="5"/>
                    <a:pt x="8" y="5"/>
                    <a:pt x="8" y="5"/>
                  </a:cubicBezTo>
                  <a:cubicBezTo>
                    <a:pt x="8" y="5"/>
                    <a:pt x="7" y="5"/>
                    <a:pt x="7" y="5"/>
                  </a:cubicBezTo>
                  <a:cubicBezTo>
                    <a:pt x="7" y="4"/>
                    <a:pt x="7" y="4"/>
                    <a:pt x="7" y="4"/>
                  </a:cubicBezTo>
                  <a:cubicBezTo>
                    <a:pt x="7" y="4"/>
                    <a:pt x="7" y="4"/>
                    <a:pt x="7" y="4"/>
                  </a:cubicBezTo>
                  <a:cubicBezTo>
                    <a:pt x="7" y="4"/>
                    <a:pt x="7" y="4"/>
                    <a:pt x="7" y="4"/>
                  </a:cubicBezTo>
                  <a:cubicBezTo>
                    <a:pt x="7" y="4"/>
                    <a:pt x="7" y="4"/>
                    <a:pt x="7" y="4"/>
                  </a:cubicBezTo>
                  <a:cubicBezTo>
                    <a:pt x="7" y="4"/>
                    <a:pt x="7" y="5"/>
                    <a:pt x="7" y="5"/>
                  </a:cubicBezTo>
                  <a:cubicBezTo>
                    <a:pt x="7" y="5"/>
                    <a:pt x="7" y="5"/>
                    <a:pt x="7" y="5"/>
                  </a:cubicBezTo>
                  <a:cubicBezTo>
                    <a:pt x="7" y="6"/>
                    <a:pt x="7" y="6"/>
                    <a:pt x="7" y="6"/>
                  </a:cubicBezTo>
                  <a:cubicBezTo>
                    <a:pt x="3" y="26"/>
                    <a:pt x="3" y="26"/>
                    <a:pt x="3" y="26"/>
                  </a:cubicBezTo>
                  <a:cubicBezTo>
                    <a:pt x="0" y="26"/>
                    <a:pt x="0" y="26"/>
                    <a:pt x="0" y="26"/>
                  </a:cubicBezTo>
                  <a:cubicBezTo>
                    <a:pt x="5" y="0"/>
                    <a:pt x="5" y="0"/>
                    <a:pt x="5" y="0"/>
                  </a:cubicBezTo>
                  <a:cubicBezTo>
                    <a:pt x="9" y="0"/>
                    <a:pt x="9" y="0"/>
                    <a:pt x="9" y="0"/>
                  </a:cubicBezTo>
                  <a:cubicBezTo>
                    <a:pt x="18" y="20"/>
                    <a:pt x="18" y="20"/>
                    <a:pt x="18" y="20"/>
                  </a:cubicBezTo>
                  <a:cubicBezTo>
                    <a:pt x="18" y="20"/>
                    <a:pt x="18" y="20"/>
                    <a:pt x="18" y="21"/>
                  </a:cubicBezTo>
                  <a:cubicBezTo>
                    <a:pt x="18" y="21"/>
                    <a:pt x="18" y="21"/>
                    <a:pt x="18" y="21"/>
                  </a:cubicBezTo>
                  <a:cubicBezTo>
                    <a:pt x="18" y="21"/>
                    <a:pt x="18" y="21"/>
                    <a:pt x="18" y="21"/>
                  </a:cubicBezTo>
                  <a:cubicBezTo>
                    <a:pt x="18" y="22"/>
                    <a:pt x="18" y="22"/>
                    <a:pt x="18" y="22"/>
                  </a:cubicBezTo>
                  <a:cubicBezTo>
                    <a:pt x="18" y="22"/>
                    <a:pt x="18" y="22"/>
                    <a:pt x="18" y="22"/>
                  </a:cubicBezTo>
                  <a:cubicBezTo>
                    <a:pt x="18" y="22"/>
                    <a:pt x="18" y="22"/>
                    <a:pt x="18" y="21"/>
                  </a:cubicBezTo>
                  <a:cubicBezTo>
                    <a:pt x="18" y="21"/>
                    <a:pt x="18" y="21"/>
                    <a:pt x="18" y="21"/>
                  </a:cubicBezTo>
                  <a:cubicBezTo>
                    <a:pt x="18" y="21"/>
                    <a:pt x="18" y="20"/>
                    <a:pt x="18" y="20"/>
                  </a:cubicBezTo>
                  <a:cubicBezTo>
                    <a:pt x="18" y="20"/>
                    <a:pt x="19" y="20"/>
                    <a:pt x="19" y="20"/>
                  </a:cubicBezTo>
                  <a:cubicBezTo>
                    <a:pt x="23" y="0"/>
                    <a:pt x="23" y="0"/>
                    <a:pt x="23" y="0"/>
                  </a:cubicBezTo>
                  <a:cubicBezTo>
                    <a:pt x="26" y="0"/>
                    <a:pt x="26" y="0"/>
                    <a:pt x="26" y="0"/>
                  </a:cubicBezTo>
                  <a:lnTo>
                    <a:pt x="2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53" name="Freeform 88"/>
            <p:cNvSpPr>
              <a:spLocks/>
            </p:cNvSpPr>
            <p:nvPr/>
          </p:nvSpPr>
          <p:spPr bwMode="auto">
            <a:xfrm>
              <a:off x="5900968" y="1900161"/>
              <a:ext cx="57654" cy="84143"/>
            </a:xfrm>
            <a:custGeom>
              <a:avLst/>
              <a:gdLst>
                <a:gd name="T0" fmla="*/ 37 w 37"/>
                <a:gd name="T1" fmla="*/ 6 h 54"/>
                <a:gd name="T2" fmla="*/ 17 w 37"/>
                <a:gd name="T3" fmla="*/ 6 h 54"/>
                <a:gd name="T4" fmla="*/ 12 w 37"/>
                <a:gd name="T5" fmla="*/ 25 h 54"/>
                <a:gd name="T6" fmla="*/ 31 w 37"/>
                <a:gd name="T7" fmla="*/ 25 h 54"/>
                <a:gd name="T8" fmla="*/ 31 w 37"/>
                <a:gd name="T9" fmla="*/ 29 h 54"/>
                <a:gd name="T10" fmla="*/ 12 w 37"/>
                <a:gd name="T11" fmla="*/ 29 h 54"/>
                <a:gd name="T12" fmla="*/ 8 w 37"/>
                <a:gd name="T13" fmla="*/ 48 h 54"/>
                <a:gd name="T14" fmla="*/ 29 w 37"/>
                <a:gd name="T15" fmla="*/ 48 h 54"/>
                <a:gd name="T16" fmla="*/ 29 w 37"/>
                <a:gd name="T17" fmla="*/ 54 h 54"/>
                <a:gd name="T18" fmla="*/ 0 w 37"/>
                <a:gd name="T19" fmla="*/ 54 h 54"/>
                <a:gd name="T20" fmla="*/ 12 w 37"/>
                <a:gd name="T21" fmla="*/ 0 h 54"/>
                <a:gd name="T22" fmla="*/ 37 w 37"/>
                <a:gd name="T23" fmla="*/ 0 h 54"/>
                <a:gd name="T24" fmla="*/ 37 w 37"/>
                <a:gd name="T25"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4">
                  <a:moveTo>
                    <a:pt x="37" y="6"/>
                  </a:moveTo>
                  <a:lnTo>
                    <a:pt x="17" y="6"/>
                  </a:lnTo>
                  <a:lnTo>
                    <a:pt x="12" y="25"/>
                  </a:lnTo>
                  <a:lnTo>
                    <a:pt x="31" y="25"/>
                  </a:lnTo>
                  <a:lnTo>
                    <a:pt x="31" y="29"/>
                  </a:lnTo>
                  <a:lnTo>
                    <a:pt x="12" y="29"/>
                  </a:lnTo>
                  <a:lnTo>
                    <a:pt x="8" y="48"/>
                  </a:lnTo>
                  <a:lnTo>
                    <a:pt x="29" y="48"/>
                  </a:lnTo>
                  <a:lnTo>
                    <a:pt x="29" y="54"/>
                  </a:lnTo>
                  <a:lnTo>
                    <a:pt x="0" y="54"/>
                  </a:lnTo>
                  <a:lnTo>
                    <a:pt x="12" y="0"/>
                  </a:lnTo>
                  <a:lnTo>
                    <a:pt x="37" y="0"/>
                  </a:lnTo>
                  <a:lnTo>
                    <a:pt x="37"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54" name="Freeform 89"/>
            <p:cNvSpPr>
              <a:spLocks/>
            </p:cNvSpPr>
            <p:nvPr/>
          </p:nvSpPr>
          <p:spPr bwMode="auto">
            <a:xfrm>
              <a:off x="5969530" y="1900161"/>
              <a:ext cx="57654" cy="84143"/>
            </a:xfrm>
            <a:custGeom>
              <a:avLst/>
              <a:gdLst>
                <a:gd name="T0" fmla="*/ 35 w 37"/>
                <a:gd name="T1" fmla="*/ 6 h 54"/>
                <a:gd name="T2" fmla="*/ 21 w 37"/>
                <a:gd name="T3" fmla="*/ 6 h 54"/>
                <a:gd name="T4" fmla="*/ 10 w 37"/>
                <a:gd name="T5" fmla="*/ 54 h 54"/>
                <a:gd name="T6" fmla="*/ 4 w 37"/>
                <a:gd name="T7" fmla="*/ 54 h 54"/>
                <a:gd name="T8" fmla="*/ 14 w 37"/>
                <a:gd name="T9" fmla="*/ 6 h 54"/>
                <a:gd name="T10" fmla="*/ 0 w 37"/>
                <a:gd name="T11" fmla="*/ 6 h 54"/>
                <a:gd name="T12" fmla="*/ 0 w 37"/>
                <a:gd name="T13" fmla="*/ 0 h 54"/>
                <a:gd name="T14" fmla="*/ 37 w 37"/>
                <a:gd name="T15" fmla="*/ 0 h 54"/>
                <a:gd name="T16" fmla="*/ 35 w 37"/>
                <a:gd name="T17"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4">
                  <a:moveTo>
                    <a:pt x="35" y="6"/>
                  </a:moveTo>
                  <a:lnTo>
                    <a:pt x="21" y="6"/>
                  </a:lnTo>
                  <a:lnTo>
                    <a:pt x="10" y="54"/>
                  </a:lnTo>
                  <a:lnTo>
                    <a:pt x="4" y="54"/>
                  </a:lnTo>
                  <a:lnTo>
                    <a:pt x="14" y="6"/>
                  </a:lnTo>
                  <a:lnTo>
                    <a:pt x="0" y="6"/>
                  </a:lnTo>
                  <a:lnTo>
                    <a:pt x="0" y="0"/>
                  </a:lnTo>
                  <a:lnTo>
                    <a:pt x="37" y="0"/>
                  </a:lnTo>
                  <a:lnTo>
                    <a:pt x="35"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55" name="Freeform 90"/>
            <p:cNvSpPr>
              <a:spLocks/>
            </p:cNvSpPr>
            <p:nvPr/>
          </p:nvSpPr>
          <p:spPr bwMode="auto">
            <a:xfrm>
              <a:off x="6024067" y="1900161"/>
              <a:ext cx="82586" cy="84143"/>
            </a:xfrm>
            <a:custGeom>
              <a:avLst/>
              <a:gdLst>
                <a:gd name="T0" fmla="*/ 40 w 53"/>
                <a:gd name="T1" fmla="*/ 54 h 54"/>
                <a:gd name="T2" fmla="*/ 34 w 53"/>
                <a:gd name="T3" fmla="*/ 54 h 54"/>
                <a:gd name="T4" fmla="*/ 40 w 53"/>
                <a:gd name="T5" fmla="*/ 29 h 54"/>
                <a:gd name="T6" fmla="*/ 13 w 53"/>
                <a:gd name="T7" fmla="*/ 29 h 54"/>
                <a:gd name="T8" fmla="*/ 7 w 53"/>
                <a:gd name="T9" fmla="*/ 54 h 54"/>
                <a:gd name="T10" fmla="*/ 0 w 53"/>
                <a:gd name="T11" fmla="*/ 54 h 54"/>
                <a:gd name="T12" fmla="*/ 13 w 53"/>
                <a:gd name="T13" fmla="*/ 0 h 54"/>
                <a:gd name="T14" fmla="*/ 19 w 53"/>
                <a:gd name="T15" fmla="*/ 0 h 54"/>
                <a:gd name="T16" fmla="*/ 13 w 53"/>
                <a:gd name="T17" fmla="*/ 23 h 54"/>
                <a:gd name="T18" fmla="*/ 40 w 53"/>
                <a:gd name="T19" fmla="*/ 23 h 54"/>
                <a:gd name="T20" fmla="*/ 44 w 53"/>
                <a:gd name="T21" fmla="*/ 0 h 54"/>
                <a:gd name="T22" fmla="*/ 53 w 53"/>
                <a:gd name="T23" fmla="*/ 0 h 54"/>
                <a:gd name="T24" fmla="*/ 40 w 53"/>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54">
                  <a:moveTo>
                    <a:pt x="40" y="54"/>
                  </a:moveTo>
                  <a:lnTo>
                    <a:pt x="34" y="54"/>
                  </a:lnTo>
                  <a:lnTo>
                    <a:pt x="40" y="29"/>
                  </a:lnTo>
                  <a:lnTo>
                    <a:pt x="13" y="29"/>
                  </a:lnTo>
                  <a:lnTo>
                    <a:pt x="7" y="54"/>
                  </a:lnTo>
                  <a:lnTo>
                    <a:pt x="0" y="54"/>
                  </a:lnTo>
                  <a:lnTo>
                    <a:pt x="13" y="0"/>
                  </a:lnTo>
                  <a:lnTo>
                    <a:pt x="19" y="0"/>
                  </a:lnTo>
                  <a:lnTo>
                    <a:pt x="13" y="23"/>
                  </a:lnTo>
                  <a:lnTo>
                    <a:pt x="40" y="23"/>
                  </a:lnTo>
                  <a:lnTo>
                    <a:pt x="44" y="0"/>
                  </a:lnTo>
                  <a:lnTo>
                    <a:pt x="53" y="0"/>
                  </a:lnTo>
                  <a:lnTo>
                    <a:pt x="40"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56" name="Freeform 91"/>
            <p:cNvSpPr>
              <a:spLocks/>
            </p:cNvSpPr>
            <p:nvPr/>
          </p:nvSpPr>
          <p:spPr bwMode="auto">
            <a:xfrm>
              <a:off x="6109770" y="1900161"/>
              <a:ext cx="59212" cy="84143"/>
            </a:xfrm>
            <a:custGeom>
              <a:avLst/>
              <a:gdLst>
                <a:gd name="T0" fmla="*/ 38 w 38"/>
                <a:gd name="T1" fmla="*/ 6 h 54"/>
                <a:gd name="T2" fmla="*/ 17 w 38"/>
                <a:gd name="T3" fmla="*/ 6 h 54"/>
                <a:gd name="T4" fmla="*/ 12 w 38"/>
                <a:gd name="T5" fmla="*/ 25 h 54"/>
                <a:gd name="T6" fmla="*/ 31 w 38"/>
                <a:gd name="T7" fmla="*/ 25 h 54"/>
                <a:gd name="T8" fmla="*/ 31 w 38"/>
                <a:gd name="T9" fmla="*/ 29 h 54"/>
                <a:gd name="T10" fmla="*/ 12 w 38"/>
                <a:gd name="T11" fmla="*/ 29 h 54"/>
                <a:gd name="T12" fmla="*/ 8 w 38"/>
                <a:gd name="T13" fmla="*/ 48 h 54"/>
                <a:gd name="T14" fmla="*/ 29 w 38"/>
                <a:gd name="T15" fmla="*/ 48 h 54"/>
                <a:gd name="T16" fmla="*/ 29 w 38"/>
                <a:gd name="T17" fmla="*/ 54 h 54"/>
                <a:gd name="T18" fmla="*/ 0 w 38"/>
                <a:gd name="T19" fmla="*/ 54 h 54"/>
                <a:gd name="T20" fmla="*/ 12 w 38"/>
                <a:gd name="T21" fmla="*/ 0 h 54"/>
                <a:gd name="T22" fmla="*/ 38 w 38"/>
                <a:gd name="T23" fmla="*/ 0 h 54"/>
                <a:gd name="T24" fmla="*/ 38 w 38"/>
                <a:gd name="T25"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54">
                  <a:moveTo>
                    <a:pt x="38" y="6"/>
                  </a:moveTo>
                  <a:lnTo>
                    <a:pt x="17" y="6"/>
                  </a:lnTo>
                  <a:lnTo>
                    <a:pt x="12" y="25"/>
                  </a:lnTo>
                  <a:lnTo>
                    <a:pt x="31" y="25"/>
                  </a:lnTo>
                  <a:lnTo>
                    <a:pt x="31" y="29"/>
                  </a:lnTo>
                  <a:lnTo>
                    <a:pt x="12" y="29"/>
                  </a:lnTo>
                  <a:lnTo>
                    <a:pt x="8" y="48"/>
                  </a:lnTo>
                  <a:lnTo>
                    <a:pt x="29" y="48"/>
                  </a:lnTo>
                  <a:lnTo>
                    <a:pt x="29" y="54"/>
                  </a:lnTo>
                  <a:lnTo>
                    <a:pt x="0" y="54"/>
                  </a:lnTo>
                  <a:lnTo>
                    <a:pt x="12" y="0"/>
                  </a:lnTo>
                  <a:lnTo>
                    <a:pt x="38" y="0"/>
                  </a:ln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57" name="Freeform 92"/>
            <p:cNvSpPr>
              <a:spLocks noEditPoints="1"/>
            </p:cNvSpPr>
            <p:nvPr/>
          </p:nvSpPr>
          <p:spPr bwMode="auto">
            <a:xfrm>
              <a:off x="6172098" y="1900161"/>
              <a:ext cx="62329" cy="84143"/>
            </a:xfrm>
            <a:custGeom>
              <a:avLst/>
              <a:gdLst>
                <a:gd name="T0" fmla="*/ 19 w 19"/>
                <a:gd name="T1" fmla="*/ 7 h 26"/>
                <a:gd name="T2" fmla="*/ 18 w 19"/>
                <a:gd name="T3" fmla="*/ 10 h 26"/>
                <a:gd name="T4" fmla="*/ 17 w 19"/>
                <a:gd name="T5" fmla="*/ 12 h 26"/>
                <a:gd name="T6" fmla="*/ 14 w 19"/>
                <a:gd name="T7" fmla="*/ 13 h 26"/>
                <a:gd name="T8" fmla="*/ 11 w 19"/>
                <a:gd name="T9" fmla="*/ 14 h 26"/>
                <a:gd name="T10" fmla="*/ 11 w 19"/>
                <a:gd name="T11" fmla="*/ 14 h 26"/>
                <a:gd name="T12" fmla="*/ 13 w 19"/>
                <a:gd name="T13" fmla="*/ 15 h 26"/>
                <a:gd name="T14" fmla="*/ 14 w 19"/>
                <a:gd name="T15" fmla="*/ 18 h 26"/>
                <a:gd name="T16" fmla="*/ 16 w 19"/>
                <a:gd name="T17" fmla="*/ 26 h 26"/>
                <a:gd name="T18" fmla="*/ 13 w 19"/>
                <a:gd name="T19" fmla="*/ 26 h 26"/>
                <a:gd name="T20" fmla="*/ 11 w 19"/>
                <a:gd name="T21" fmla="*/ 18 h 26"/>
                <a:gd name="T22" fmla="*/ 10 w 19"/>
                <a:gd name="T23" fmla="*/ 16 h 26"/>
                <a:gd name="T24" fmla="*/ 7 w 19"/>
                <a:gd name="T25" fmla="*/ 15 h 26"/>
                <a:gd name="T26" fmla="*/ 5 w 19"/>
                <a:gd name="T27" fmla="*/ 15 h 26"/>
                <a:gd name="T28" fmla="*/ 3 w 19"/>
                <a:gd name="T29" fmla="*/ 26 h 26"/>
                <a:gd name="T30" fmla="*/ 0 w 19"/>
                <a:gd name="T31" fmla="*/ 26 h 26"/>
                <a:gd name="T32" fmla="*/ 5 w 19"/>
                <a:gd name="T33" fmla="*/ 0 h 26"/>
                <a:gd name="T34" fmla="*/ 12 w 19"/>
                <a:gd name="T35" fmla="*/ 0 h 26"/>
                <a:gd name="T36" fmla="*/ 15 w 19"/>
                <a:gd name="T37" fmla="*/ 1 h 26"/>
                <a:gd name="T38" fmla="*/ 17 w 19"/>
                <a:gd name="T39" fmla="*/ 2 h 26"/>
                <a:gd name="T40" fmla="*/ 19 w 19"/>
                <a:gd name="T41" fmla="*/ 4 h 26"/>
                <a:gd name="T42" fmla="*/ 19 w 19"/>
                <a:gd name="T43" fmla="*/ 7 h 26"/>
                <a:gd name="T44" fmla="*/ 16 w 19"/>
                <a:gd name="T45" fmla="*/ 7 h 26"/>
                <a:gd name="T46" fmla="*/ 16 w 19"/>
                <a:gd name="T47" fmla="*/ 5 h 26"/>
                <a:gd name="T48" fmla="*/ 15 w 19"/>
                <a:gd name="T49" fmla="*/ 4 h 26"/>
                <a:gd name="T50" fmla="*/ 13 w 19"/>
                <a:gd name="T51" fmla="*/ 3 h 26"/>
                <a:gd name="T52" fmla="*/ 11 w 19"/>
                <a:gd name="T53" fmla="*/ 3 h 26"/>
                <a:gd name="T54" fmla="*/ 8 w 19"/>
                <a:gd name="T55" fmla="*/ 3 h 26"/>
                <a:gd name="T56" fmla="*/ 6 w 19"/>
                <a:gd name="T57" fmla="*/ 12 h 26"/>
                <a:gd name="T58" fmla="*/ 9 w 19"/>
                <a:gd name="T59" fmla="*/ 12 h 26"/>
                <a:gd name="T60" fmla="*/ 12 w 19"/>
                <a:gd name="T61" fmla="*/ 12 h 26"/>
                <a:gd name="T62" fmla="*/ 14 w 19"/>
                <a:gd name="T63" fmla="*/ 11 h 26"/>
                <a:gd name="T64" fmla="*/ 16 w 19"/>
                <a:gd name="T65" fmla="*/ 9 h 26"/>
                <a:gd name="T66" fmla="*/ 16 w 19"/>
                <a:gd name="T6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6">
                  <a:moveTo>
                    <a:pt x="19" y="7"/>
                  </a:moveTo>
                  <a:cubicBezTo>
                    <a:pt x="19" y="8"/>
                    <a:pt x="19" y="9"/>
                    <a:pt x="18" y="10"/>
                  </a:cubicBezTo>
                  <a:cubicBezTo>
                    <a:pt x="18" y="10"/>
                    <a:pt x="18" y="11"/>
                    <a:pt x="17" y="12"/>
                  </a:cubicBezTo>
                  <a:cubicBezTo>
                    <a:pt x="16" y="13"/>
                    <a:pt x="15" y="13"/>
                    <a:pt x="14" y="13"/>
                  </a:cubicBezTo>
                  <a:cubicBezTo>
                    <a:pt x="14" y="14"/>
                    <a:pt x="13" y="14"/>
                    <a:pt x="11" y="14"/>
                  </a:cubicBezTo>
                  <a:cubicBezTo>
                    <a:pt x="11" y="14"/>
                    <a:pt x="11" y="14"/>
                    <a:pt x="11" y="14"/>
                  </a:cubicBezTo>
                  <a:cubicBezTo>
                    <a:pt x="12" y="14"/>
                    <a:pt x="12" y="15"/>
                    <a:pt x="13" y="15"/>
                  </a:cubicBezTo>
                  <a:cubicBezTo>
                    <a:pt x="13" y="16"/>
                    <a:pt x="14" y="17"/>
                    <a:pt x="14" y="18"/>
                  </a:cubicBezTo>
                  <a:cubicBezTo>
                    <a:pt x="16" y="26"/>
                    <a:pt x="16" y="26"/>
                    <a:pt x="16" y="26"/>
                  </a:cubicBezTo>
                  <a:cubicBezTo>
                    <a:pt x="13" y="26"/>
                    <a:pt x="13" y="26"/>
                    <a:pt x="13" y="26"/>
                  </a:cubicBezTo>
                  <a:cubicBezTo>
                    <a:pt x="11" y="18"/>
                    <a:pt x="11" y="18"/>
                    <a:pt x="11" y="18"/>
                  </a:cubicBezTo>
                  <a:cubicBezTo>
                    <a:pt x="11" y="17"/>
                    <a:pt x="10" y="16"/>
                    <a:pt x="10" y="16"/>
                  </a:cubicBezTo>
                  <a:cubicBezTo>
                    <a:pt x="9" y="15"/>
                    <a:pt x="8" y="15"/>
                    <a:pt x="7" y="15"/>
                  </a:cubicBezTo>
                  <a:cubicBezTo>
                    <a:pt x="5" y="15"/>
                    <a:pt x="5" y="15"/>
                    <a:pt x="5" y="15"/>
                  </a:cubicBezTo>
                  <a:cubicBezTo>
                    <a:pt x="3" y="26"/>
                    <a:pt x="3" y="26"/>
                    <a:pt x="3" y="26"/>
                  </a:cubicBezTo>
                  <a:cubicBezTo>
                    <a:pt x="0" y="26"/>
                    <a:pt x="0" y="26"/>
                    <a:pt x="0" y="26"/>
                  </a:cubicBezTo>
                  <a:cubicBezTo>
                    <a:pt x="5" y="0"/>
                    <a:pt x="5" y="0"/>
                    <a:pt x="5" y="0"/>
                  </a:cubicBezTo>
                  <a:cubicBezTo>
                    <a:pt x="12" y="0"/>
                    <a:pt x="12" y="0"/>
                    <a:pt x="12" y="0"/>
                  </a:cubicBezTo>
                  <a:cubicBezTo>
                    <a:pt x="13" y="0"/>
                    <a:pt x="14" y="1"/>
                    <a:pt x="15" y="1"/>
                  </a:cubicBezTo>
                  <a:cubicBezTo>
                    <a:pt x="16" y="1"/>
                    <a:pt x="17" y="2"/>
                    <a:pt x="17" y="2"/>
                  </a:cubicBezTo>
                  <a:cubicBezTo>
                    <a:pt x="18" y="3"/>
                    <a:pt x="18" y="3"/>
                    <a:pt x="19" y="4"/>
                  </a:cubicBezTo>
                  <a:cubicBezTo>
                    <a:pt x="19" y="5"/>
                    <a:pt x="19" y="6"/>
                    <a:pt x="19" y="7"/>
                  </a:cubicBezTo>
                  <a:close/>
                  <a:moveTo>
                    <a:pt x="16" y="7"/>
                  </a:moveTo>
                  <a:cubicBezTo>
                    <a:pt x="16" y="6"/>
                    <a:pt x="16" y="6"/>
                    <a:pt x="16" y="5"/>
                  </a:cubicBezTo>
                  <a:cubicBezTo>
                    <a:pt x="15" y="5"/>
                    <a:pt x="15" y="5"/>
                    <a:pt x="15" y="4"/>
                  </a:cubicBezTo>
                  <a:cubicBezTo>
                    <a:pt x="14" y="4"/>
                    <a:pt x="14" y="4"/>
                    <a:pt x="13" y="3"/>
                  </a:cubicBezTo>
                  <a:cubicBezTo>
                    <a:pt x="13" y="3"/>
                    <a:pt x="12" y="3"/>
                    <a:pt x="11" y="3"/>
                  </a:cubicBezTo>
                  <a:cubicBezTo>
                    <a:pt x="8" y="3"/>
                    <a:pt x="8" y="3"/>
                    <a:pt x="8" y="3"/>
                  </a:cubicBezTo>
                  <a:cubicBezTo>
                    <a:pt x="6" y="12"/>
                    <a:pt x="6" y="12"/>
                    <a:pt x="6" y="12"/>
                  </a:cubicBezTo>
                  <a:cubicBezTo>
                    <a:pt x="9" y="12"/>
                    <a:pt x="9" y="12"/>
                    <a:pt x="9" y="12"/>
                  </a:cubicBezTo>
                  <a:cubicBezTo>
                    <a:pt x="10" y="12"/>
                    <a:pt x="11" y="12"/>
                    <a:pt x="12" y="12"/>
                  </a:cubicBezTo>
                  <a:cubicBezTo>
                    <a:pt x="13" y="11"/>
                    <a:pt x="14" y="11"/>
                    <a:pt x="14" y="11"/>
                  </a:cubicBezTo>
                  <a:cubicBezTo>
                    <a:pt x="15" y="10"/>
                    <a:pt x="15" y="10"/>
                    <a:pt x="16" y="9"/>
                  </a:cubicBezTo>
                  <a:cubicBezTo>
                    <a:pt x="16" y="8"/>
                    <a:pt x="16" y="8"/>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58" name="Freeform 93"/>
            <p:cNvSpPr>
              <a:spLocks/>
            </p:cNvSpPr>
            <p:nvPr/>
          </p:nvSpPr>
          <p:spPr bwMode="auto">
            <a:xfrm>
              <a:off x="6240660" y="1900161"/>
              <a:ext cx="45188" cy="84143"/>
            </a:xfrm>
            <a:custGeom>
              <a:avLst/>
              <a:gdLst>
                <a:gd name="T0" fmla="*/ 27 w 29"/>
                <a:gd name="T1" fmla="*/ 54 h 54"/>
                <a:gd name="T2" fmla="*/ 0 w 29"/>
                <a:gd name="T3" fmla="*/ 54 h 54"/>
                <a:gd name="T4" fmla="*/ 12 w 29"/>
                <a:gd name="T5" fmla="*/ 0 h 54"/>
                <a:gd name="T6" fmla="*/ 19 w 29"/>
                <a:gd name="T7" fmla="*/ 0 h 54"/>
                <a:gd name="T8" fmla="*/ 8 w 29"/>
                <a:gd name="T9" fmla="*/ 48 h 54"/>
                <a:gd name="T10" fmla="*/ 29 w 29"/>
                <a:gd name="T11" fmla="*/ 48 h 54"/>
                <a:gd name="T12" fmla="*/ 27 w 29"/>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29" h="54">
                  <a:moveTo>
                    <a:pt x="27" y="54"/>
                  </a:moveTo>
                  <a:lnTo>
                    <a:pt x="0" y="54"/>
                  </a:lnTo>
                  <a:lnTo>
                    <a:pt x="12" y="0"/>
                  </a:lnTo>
                  <a:lnTo>
                    <a:pt x="19" y="0"/>
                  </a:lnTo>
                  <a:lnTo>
                    <a:pt x="8" y="48"/>
                  </a:lnTo>
                  <a:lnTo>
                    <a:pt x="29" y="48"/>
                  </a:lnTo>
                  <a:lnTo>
                    <a:pt x="27"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59" name="Freeform 94"/>
            <p:cNvSpPr>
              <a:spLocks noEditPoints="1"/>
            </p:cNvSpPr>
            <p:nvPr/>
          </p:nvSpPr>
          <p:spPr bwMode="auto">
            <a:xfrm>
              <a:off x="6288965" y="1900161"/>
              <a:ext cx="74795" cy="84143"/>
            </a:xfrm>
            <a:custGeom>
              <a:avLst/>
              <a:gdLst>
                <a:gd name="T0" fmla="*/ 20 w 23"/>
                <a:gd name="T1" fmla="*/ 26 h 26"/>
                <a:gd name="T2" fmla="*/ 19 w 23"/>
                <a:gd name="T3" fmla="*/ 19 h 26"/>
                <a:gd name="T4" fmla="*/ 8 w 23"/>
                <a:gd name="T5" fmla="*/ 19 h 26"/>
                <a:gd name="T6" fmla="*/ 4 w 23"/>
                <a:gd name="T7" fmla="*/ 26 h 26"/>
                <a:gd name="T8" fmla="*/ 0 w 23"/>
                <a:gd name="T9" fmla="*/ 26 h 26"/>
                <a:gd name="T10" fmla="*/ 15 w 23"/>
                <a:gd name="T11" fmla="*/ 0 h 26"/>
                <a:gd name="T12" fmla="*/ 18 w 23"/>
                <a:gd name="T13" fmla="*/ 0 h 26"/>
                <a:gd name="T14" fmla="*/ 23 w 23"/>
                <a:gd name="T15" fmla="*/ 26 h 26"/>
                <a:gd name="T16" fmla="*/ 20 w 23"/>
                <a:gd name="T17" fmla="*/ 26 h 26"/>
                <a:gd name="T18" fmla="*/ 17 w 23"/>
                <a:gd name="T19" fmla="*/ 5 h 26"/>
                <a:gd name="T20" fmla="*/ 17 w 23"/>
                <a:gd name="T21" fmla="*/ 5 h 26"/>
                <a:gd name="T22" fmla="*/ 17 w 23"/>
                <a:gd name="T23" fmla="*/ 4 h 26"/>
                <a:gd name="T24" fmla="*/ 17 w 23"/>
                <a:gd name="T25" fmla="*/ 4 h 26"/>
                <a:gd name="T26" fmla="*/ 17 w 23"/>
                <a:gd name="T27" fmla="*/ 3 h 26"/>
                <a:gd name="T28" fmla="*/ 16 w 23"/>
                <a:gd name="T29" fmla="*/ 3 h 26"/>
                <a:gd name="T30" fmla="*/ 16 w 23"/>
                <a:gd name="T31" fmla="*/ 4 h 26"/>
                <a:gd name="T32" fmla="*/ 16 w 23"/>
                <a:gd name="T33" fmla="*/ 4 h 26"/>
                <a:gd name="T34" fmla="*/ 16 w 23"/>
                <a:gd name="T35" fmla="*/ 5 h 26"/>
                <a:gd name="T36" fmla="*/ 16 w 23"/>
                <a:gd name="T37" fmla="*/ 5 h 26"/>
                <a:gd name="T38" fmla="*/ 9 w 23"/>
                <a:gd name="T39" fmla="*/ 16 h 26"/>
                <a:gd name="T40" fmla="*/ 18 w 23"/>
                <a:gd name="T41" fmla="*/ 16 h 26"/>
                <a:gd name="T42" fmla="*/ 17 w 23"/>
                <a:gd name="T4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6">
                  <a:moveTo>
                    <a:pt x="20" y="26"/>
                  </a:moveTo>
                  <a:cubicBezTo>
                    <a:pt x="19" y="19"/>
                    <a:pt x="19" y="19"/>
                    <a:pt x="19" y="19"/>
                  </a:cubicBezTo>
                  <a:cubicBezTo>
                    <a:pt x="8" y="19"/>
                    <a:pt x="8" y="19"/>
                    <a:pt x="8" y="19"/>
                  </a:cubicBezTo>
                  <a:cubicBezTo>
                    <a:pt x="4" y="26"/>
                    <a:pt x="4" y="26"/>
                    <a:pt x="4" y="26"/>
                  </a:cubicBezTo>
                  <a:cubicBezTo>
                    <a:pt x="0" y="26"/>
                    <a:pt x="0" y="26"/>
                    <a:pt x="0" y="26"/>
                  </a:cubicBezTo>
                  <a:cubicBezTo>
                    <a:pt x="15" y="0"/>
                    <a:pt x="15" y="0"/>
                    <a:pt x="15" y="0"/>
                  </a:cubicBezTo>
                  <a:cubicBezTo>
                    <a:pt x="18" y="0"/>
                    <a:pt x="18" y="0"/>
                    <a:pt x="18" y="0"/>
                  </a:cubicBezTo>
                  <a:cubicBezTo>
                    <a:pt x="23" y="26"/>
                    <a:pt x="23" y="26"/>
                    <a:pt x="23" y="26"/>
                  </a:cubicBezTo>
                  <a:lnTo>
                    <a:pt x="20" y="26"/>
                  </a:lnTo>
                  <a:close/>
                  <a:moveTo>
                    <a:pt x="17" y="5"/>
                  </a:moveTo>
                  <a:cubicBezTo>
                    <a:pt x="17" y="5"/>
                    <a:pt x="17" y="5"/>
                    <a:pt x="17" y="5"/>
                  </a:cubicBezTo>
                  <a:cubicBezTo>
                    <a:pt x="17" y="5"/>
                    <a:pt x="17" y="4"/>
                    <a:pt x="17" y="4"/>
                  </a:cubicBezTo>
                  <a:cubicBezTo>
                    <a:pt x="17" y="4"/>
                    <a:pt x="17" y="4"/>
                    <a:pt x="17" y="4"/>
                  </a:cubicBezTo>
                  <a:cubicBezTo>
                    <a:pt x="17" y="4"/>
                    <a:pt x="17" y="4"/>
                    <a:pt x="17" y="3"/>
                  </a:cubicBezTo>
                  <a:cubicBezTo>
                    <a:pt x="16" y="3"/>
                    <a:pt x="16" y="3"/>
                    <a:pt x="16" y="3"/>
                  </a:cubicBezTo>
                  <a:cubicBezTo>
                    <a:pt x="16" y="4"/>
                    <a:pt x="16" y="4"/>
                    <a:pt x="16" y="4"/>
                  </a:cubicBezTo>
                  <a:cubicBezTo>
                    <a:pt x="16" y="4"/>
                    <a:pt x="16" y="4"/>
                    <a:pt x="16" y="4"/>
                  </a:cubicBezTo>
                  <a:cubicBezTo>
                    <a:pt x="16" y="4"/>
                    <a:pt x="16" y="5"/>
                    <a:pt x="16" y="5"/>
                  </a:cubicBezTo>
                  <a:cubicBezTo>
                    <a:pt x="16" y="5"/>
                    <a:pt x="16" y="5"/>
                    <a:pt x="16" y="5"/>
                  </a:cubicBezTo>
                  <a:cubicBezTo>
                    <a:pt x="9" y="16"/>
                    <a:pt x="9" y="16"/>
                    <a:pt x="9" y="16"/>
                  </a:cubicBezTo>
                  <a:cubicBezTo>
                    <a:pt x="18" y="16"/>
                    <a:pt x="18" y="16"/>
                    <a:pt x="18" y="16"/>
                  </a:cubicBezTo>
                  <a:lnTo>
                    <a:pt x="1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60" name="Freeform 95"/>
            <p:cNvSpPr>
              <a:spLocks/>
            </p:cNvSpPr>
            <p:nvPr/>
          </p:nvSpPr>
          <p:spPr bwMode="auto">
            <a:xfrm>
              <a:off x="6377783" y="1900161"/>
              <a:ext cx="84144" cy="84143"/>
            </a:xfrm>
            <a:custGeom>
              <a:avLst/>
              <a:gdLst>
                <a:gd name="T0" fmla="*/ 20 w 26"/>
                <a:gd name="T1" fmla="*/ 26 h 26"/>
                <a:gd name="T2" fmla="*/ 17 w 26"/>
                <a:gd name="T3" fmla="*/ 26 h 26"/>
                <a:gd name="T4" fmla="*/ 8 w 26"/>
                <a:gd name="T5" fmla="*/ 5 h 26"/>
                <a:gd name="T6" fmla="*/ 8 w 26"/>
                <a:gd name="T7" fmla="*/ 5 h 26"/>
                <a:gd name="T8" fmla="*/ 7 w 26"/>
                <a:gd name="T9" fmla="*/ 5 h 26"/>
                <a:gd name="T10" fmla="*/ 7 w 26"/>
                <a:gd name="T11" fmla="*/ 4 h 26"/>
                <a:gd name="T12" fmla="*/ 7 w 26"/>
                <a:gd name="T13" fmla="*/ 4 h 26"/>
                <a:gd name="T14" fmla="*/ 7 w 26"/>
                <a:gd name="T15" fmla="*/ 4 h 26"/>
                <a:gd name="T16" fmla="*/ 7 w 26"/>
                <a:gd name="T17" fmla="*/ 4 h 26"/>
                <a:gd name="T18" fmla="*/ 7 w 26"/>
                <a:gd name="T19" fmla="*/ 5 h 26"/>
                <a:gd name="T20" fmla="*/ 7 w 26"/>
                <a:gd name="T21" fmla="*/ 5 h 26"/>
                <a:gd name="T22" fmla="*/ 7 w 26"/>
                <a:gd name="T23" fmla="*/ 6 h 26"/>
                <a:gd name="T24" fmla="*/ 3 w 26"/>
                <a:gd name="T25" fmla="*/ 26 h 26"/>
                <a:gd name="T26" fmla="*/ 0 w 26"/>
                <a:gd name="T27" fmla="*/ 26 h 26"/>
                <a:gd name="T28" fmla="*/ 5 w 26"/>
                <a:gd name="T29" fmla="*/ 0 h 26"/>
                <a:gd name="T30" fmla="*/ 9 w 26"/>
                <a:gd name="T31" fmla="*/ 0 h 26"/>
                <a:gd name="T32" fmla="*/ 18 w 26"/>
                <a:gd name="T33" fmla="*/ 20 h 26"/>
                <a:gd name="T34" fmla="*/ 18 w 26"/>
                <a:gd name="T35" fmla="*/ 21 h 26"/>
                <a:gd name="T36" fmla="*/ 18 w 26"/>
                <a:gd name="T37" fmla="*/ 21 h 26"/>
                <a:gd name="T38" fmla="*/ 18 w 26"/>
                <a:gd name="T39" fmla="*/ 21 h 26"/>
                <a:gd name="T40" fmla="*/ 18 w 26"/>
                <a:gd name="T41" fmla="*/ 22 h 26"/>
                <a:gd name="T42" fmla="*/ 18 w 26"/>
                <a:gd name="T43" fmla="*/ 22 h 26"/>
                <a:gd name="T44" fmla="*/ 18 w 26"/>
                <a:gd name="T45" fmla="*/ 21 h 26"/>
                <a:gd name="T46" fmla="*/ 18 w 26"/>
                <a:gd name="T47" fmla="*/ 21 h 26"/>
                <a:gd name="T48" fmla="*/ 19 w 26"/>
                <a:gd name="T49" fmla="*/ 20 h 26"/>
                <a:gd name="T50" fmla="*/ 19 w 26"/>
                <a:gd name="T51" fmla="*/ 20 h 26"/>
                <a:gd name="T52" fmla="*/ 23 w 26"/>
                <a:gd name="T53" fmla="*/ 0 h 26"/>
                <a:gd name="T54" fmla="*/ 26 w 26"/>
                <a:gd name="T55" fmla="*/ 0 h 26"/>
                <a:gd name="T56" fmla="*/ 20 w 26"/>
                <a:gd name="T5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6">
                  <a:moveTo>
                    <a:pt x="20" y="26"/>
                  </a:moveTo>
                  <a:cubicBezTo>
                    <a:pt x="17" y="26"/>
                    <a:pt x="17" y="26"/>
                    <a:pt x="17" y="26"/>
                  </a:cubicBezTo>
                  <a:cubicBezTo>
                    <a:pt x="8" y="5"/>
                    <a:pt x="8" y="5"/>
                    <a:pt x="8" y="5"/>
                  </a:cubicBezTo>
                  <a:cubicBezTo>
                    <a:pt x="8" y="5"/>
                    <a:pt x="8" y="5"/>
                    <a:pt x="8" y="5"/>
                  </a:cubicBezTo>
                  <a:cubicBezTo>
                    <a:pt x="8" y="5"/>
                    <a:pt x="8" y="5"/>
                    <a:pt x="7" y="5"/>
                  </a:cubicBezTo>
                  <a:cubicBezTo>
                    <a:pt x="7" y="4"/>
                    <a:pt x="7" y="4"/>
                    <a:pt x="7" y="4"/>
                  </a:cubicBezTo>
                  <a:cubicBezTo>
                    <a:pt x="7" y="4"/>
                    <a:pt x="7" y="4"/>
                    <a:pt x="7" y="4"/>
                  </a:cubicBezTo>
                  <a:cubicBezTo>
                    <a:pt x="7" y="4"/>
                    <a:pt x="7" y="4"/>
                    <a:pt x="7" y="4"/>
                  </a:cubicBezTo>
                  <a:cubicBezTo>
                    <a:pt x="7" y="4"/>
                    <a:pt x="7" y="4"/>
                    <a:pt x="7" y="4"/>
                  </a:cubicBezTo>
                  <a:cubicBezTo>
                    <a:pt x="7" y="4"/>
                    <a:pt x="7" y="5"/>
                    <a:pt x="7" y="5"/>
                  </a:cubicBezTo>
                  <a:cubicBezTo>
                    <a:pt x="7" y="5"/>
                    <a:pt x="7" y="5"/>
                    <a:pt x="7" y="5"/>
                  </a:cubicBezTo>
                  <a:cubicBezTo>
                    <a:pt x="7" y="6"/>
                    <a:pt x="7" y="6"/>
                    <a:pt x="7" y="6"/>
                  </a:cubicBezTo>
                  <a:cubicBezTo>
                    <a:pt x="3" y="26"/>
                    <a:pt x="3" y="26"/>
                    <a:pt x="3" y="26"/>
                  </a:cubicBezTo>
                  <a:cubicBezTo>
                    <a:pt x="0" y="26"/>
                    <a:pt x="0" y="26"/>
                    <a:pt x="0" y="26"/>
                  </a:cubicBezTo>
                  <a:cubicBezTo>
                    <a:pt x="5" y="0"/>
                    <a:pt x="5" y="0"/>
                    <a:pt x="5" y="0"/>
                  </a:cubicBezTo>
                  <a:cubicBezTo>
                    <a:pt x="9" y="0"/>
                    <a:pt x="9" y="0"/>
                    <a:pt x="9" y="0"/>
                  </a:cubicBezTo>
                  <a:cubicBezTo>
                    <a:pt x="18" y="20"/>
                    <a:pt x="18" y="20"/>
                    <a:pt x="18" y="20"/>
                  </a:cubicBezTo>
                  <a:cubicBezTo>
                    <a:pt x="18" y="20"/>
                    <a:pt x="18" y="20"/>
                    <a:pt x="18" y="21"/>
                  </a:cubicBezTo>
                  <a:cubicBezTo>
                    <a:pt x="18" y="21"/>
                    <a:pt x="18" y="21"/>
                    <a:pt x="18" y="21"/>
                  </a:cubicBezTo>
                  <a:cubicBezTo>
                    <a:pt x="18" y="21"/>
                    <a:pt x="18" y="21"/>
                    <a:pt x="18" y="21"/>
                  </a:cubicBezTo>
                  <a:cubicBezTo>
                    <a:pt x="18" y="22"/>
                    <a:pt x="18" y="22"/>
                    <a:pt x="18" y="22"/>
                  </a:cubicBezTo>
                  <a:cubicBezTo>
                    <a:pt x="18" y="22"/>
                    <a:pt x="18" y="22"/>
                    <a:pt x="18" y="22"/>
                  </a:cubicBezTo>
                  <a:cubicBezTo>
                    <a:pt x="18" y="22"/>
                    <a:pt x="18" y="22"/>
                    <a:pt x="18" y="21"/>
                  </a:cubicBezTo>
                  <a:cubicBezTo>
                    <a:pt x="18" y="21"/>
                    <a:pt x="18" y="21"/>
                    <a:pt x="18" y="21"/>
                  </a:cubicBezTo>
                  <a:cubicBezTo>
                    <a:pt x="18" y="21"/>
                    <a:pt x="18" y="20"/>
                    <a:pt x="19" y="20"/>
                  </a:cubicBezTo>
                  <a:cubicBezTo>
                    <a:pt x="19" y="20"/>
                    <a:pt x="19" y="20"/>
                    <a:pt x="19" y="20"/>
                  </a:cubicBezTo>
                  <a:cubicBezTo>
                    <a:pt x="23" y="0"/>
                    <a:pt x="23" y="0"/>
                    <a:pt x="23" y="0"/>
                  </a:cubicBezTo>
                  <a:cubicBezTo>
                    <a:pt x="26" y="0"/>
                    <a:pt x="26" y="0"/>
                    <a:pt x="26" y="0"/>
                  </a:cubicBezTo>
                  <a:lnTo>
                    <a:pt x="2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61" name="Freeform 96"/>
            <p:cNvSpPr>
              <a:spLocks noEditPoints="1"/>
            </p:cNvSpPr>
            <p:nvPr/>
          </p:nvSpPr>
          <p:spPr bwMode="auto">
            <a:xfrm>
              <a:off x="6465044" y="1900161"/>
              <a:ext cx="79469" cy="84143"/>
            </a:xfrm>
            <a:custGeom>
              <a:avLst/>
              <a:gdLst>
                <a:gd name="T0" fmla="*/ 24 w 24"/>
                <a:gd name="T1" fmla="*/ 11 h 26"/>
                <a:gd name="T2" fmla="*/ 23 w 24"/>
                <a:gd name="T3" fmla="*/ 14 h 26"/>
                <a:gd name="T4" fmla="*/ 22 w 24"/>
                <a:gd name="T5" fmla="*/ 18 h 26"/>
                <a:gd name="T6" fmla="*/ 20 w 24"/>
                <a:gd name="T7" fmla="*/ 21 h 26"/>
                <a:gd name="T8" fmla="*/ 17 w 24"/>
                <a:gd name="T9" fmla="*/ 23 h 26"/>
                <a:gd name="T10" fmla="*/ 13 w 24"/>
                <a:gd name="T11" fmla="*/ 25 h 26"/>
                <a:gd name="T12" fmla="*/ 8 w 24"/>
                <a:gd name="T13" fmla="*/ 26 h 26"/>
                <a:gd name="T14" fmla="*/ 0 w 24"/>
                <a:gd name="T15" fmla="*/ 26 h 26"/>
                <a:gd name="T16" fmla="*/ 6 w 24"/>
                <a:gd name="T17" fmla="*/ 0 h 26"/>
                <a:gd name="T18" fmla="*/ 13 w 24"/>
                <a:gd name="T19" fmla="*/ 0 h 26"/>
                <a:gd name="T20" fmla="*/ 17 w 24"/>
                <a:gd name="T21" fmla="*/ 1 h 26"/>
                <a:gd name="T22" fmla="*/ 21 w 24"/>
                <a:gd name="T23" fmla="*/ 3 h 26"/>
                <a:gd name="T24" fmla="*/ 23 w 24"/>
                <a:gd name="T25" fmla="*/ 6 h 26"/>
                <a:gd name="T26" fmla="*/ 24 w 24"/>
                <a:gd name="T27" fmla="*/ 11 h 26"/>
                <a:gd name="T28" fmla="*/ 21 w 24"/>
                <a:gd name="T29" fmla="*/ 11 h 26"/>
                <a:gd name="T30" fmla="*/ 18 w 24"/>
                <a:gd name="T31" fmla="*/ 5 h 26"/>
                <a:gd name="T32" fmla="*/ 12 w 24"/>
                <a:gd name="T33" fmla="*/ 3 h 26"/>
                <a:gd name="T34" fmla="*/ 8 w 24"/>
                <a:gd name="T35" fmla="*/ 3 h 26"/>
                <a:gd name="T36" fmla="*/ 4 w 24"/>
                <a:gd name="T37" fmla="*/ 23 h 26"/>
                <a:gd name="T38" fmla="*/ 9 w 24"/>
                <a:gd name="T39" fmla="*/ 23 h 26"/>
                <a:gd name="T40" fmla="*/ 14 w 24"/>
                <a:gd name="T41" fmla="*/ 22 h 26"/>
                <a:gd name="T42" fmla="*/ 18 w 24"/>
                <a:gd name="T43" fmla="*/ 19 h 26"/>
                <a:gd name="T44" fmla="*/ 20 w 24"/>
                <a:gd name="T45" fmla="*/ 16 h 26"/>
                <a:gd name="T46" fmla="*/ 21 w 24"/>
                <a:gd name="T47"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26">
                  <a:moveTo>
                    <a:pt x="24" y="11"/>
                  </a:moveTo>
                  <a:cubicBezTo>
                    <a:pt x="24" y="12"/>
                    <a:pt x="24" y="13"/>
                    <a:pt x="23" y="14"/>
                  </a:cubicBezTo>
                  <a:cubicBezTo>
                    <a:pt x="23" y="16"/>
                    <a:pt x="23" y="17"/>
                    <a:pt x="22" y="18"/>
                  </a:cubicBezTo>
                  <a:cubicBezTo>
                    <a:pt x="22" y="19"/>
                    <a:pt x="21" y="20"/>
                    <a:pt x="20" y="21"/>
                  </a:cubicBezTo>
                  <a:cubicBezTo>
                    <a:pt x="19" y="22"/>
                    <a:pt x="18" y="23"/>
                    <a:pt x="17" y="23"/>
                  </a:cubicBezTo>
                  <a:cubicBezTo>
                    <a:pt x="16" y="24"/>
                    <a:pt x="15" y="25"/>
                    <a:pt x="13" y="25"/>
                  </a:cubicBezTo>
                  <a:cubicBezTo>
                    <a:pt x="12" y="25"/>
                    <a:pt x="10" y="26"/>
                    <a:pt x="8" y="26"/>
                  </a:cubicBezTo>
                  <a:cubicBezTo>
                    <a:pt x="0" y="26"/>
                    <a:pt x="0" y="26"/>
                    <a:pt x="0" y="26"/>
                  </a:cubicBezTo>
                  <a:cubicBezTo>
                    <a:pt x="6" y="0"/>
                    <a:pt x="6" y="0"/>
                    <a:pt x="6" y="0"/>
                  </a:cubicBezTo>
                  <a:cubicBezTo>
                    <a:pt x="13" y="0"/>
                    <a:pt x="13" y="0"/>
                    <a:pt x="13" y="0"/>
                  </a:cubicBezTo>
                  <a:cubicBezTo>
                    <a:pt x="14" y="0"/>
                    <a:pt x="16" y="1"/>
                    <a:pt x="17" y="1"/>
                  </a:cubicBezTo>
                  <a:cubicBezTo>
                    <a:pt x="19" y="2"/>
                    <a:pt x="20" y="2"/>
                    <a:pt x="21" y="3"/>
                  </a:cubicBezTo>
                  <a:cubicBezTo>
                    <a:pt x="22" y="4"/>
                    <a:pt x="22" y="5"/>
                    <a:pt x="23" y="6"/>
                  </a:cubicBezTo>
                  <a:cubicBezTo>
                    <a:pt x="23" y="8"/>
                    <a:pt x="24" y="9"/>
                    <a:pt x="24" y="11"/>
                  </a:cubicBezTo>
                  <a:close/>
                  <a:moveTo>
                    <a:pt x="21" y="11"/>
                  </a:moveTo>
                  <a:cubicBezTo>
                    <a:pt x="21" y="8"/>
                    <a:pt x="20" y="6"/>
                    <a:pt x="18" y="5"/>
                  </a:cubicBezTo>
                  <a:cubicBezTo>
                    <a:pt x="17" y="4"/>
                    <a:pt x="15" y="3"/>
                    <a:pt x="12" y="3"/>
                  </a:cubicBezTo>
                  <a:cubicBezTo>
                    <a:pt x="8" y="3"/>
                    <a:pt x="8" y="3"/>
                    <a:pt x="8" y="3"/>
                  </a:cubicBezTo>
                  <a:cubicBezTo>
                    <a:pt x="4" y="23"/>
                    <a:pt x="4" y="23"/>
                    <a:pt x="4" y="23"/>
                  </a:cubicBezTo>
                  <a:cubicBezTo>
                    <a:pt x="9" y="23"/>
                    <a:pt x="9" y="23"/>
                    <a:pt x="9" y="23"/>
                  </a:cubicBezTo>
                  <a:cubicBezTo>
                    <a:pt x="11" y="23"/>
                    <a:pt x="12" y="23"/>
                    <a:pt x="14" y="22"/>
                  </a:cubicBezTo>
                  <a:cubicBezTo>
                    <a:pt x="15" y="21"/>
                    <a:pt x="17" y="20"/>
                    <a:pt x="18" y="19"/>
                  </a:cubicBezTo>
                  <a:cubicBezTo>
                    <a:pt x="19" y="18"/>
                    <a:pt x="19" y="17"/>
                    <a:pt x="20" y="16"/>
                  </a:cubicBezTo>
                  <a:cubicBezTo>
                    <a:pt x="20" y="14"/>
                    <a:pt x="21" y="12"/>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62" name="Freeform 97"/>
            <p:cNvSpPr>
              <a:spLocks/>
            </p:cNvSpPr>
            <p:nvPr/>
          </p:nvSpPr>
          <p:spPr bwMode="auto">
            <a:xfrm>
              <a:off x="6550746" y="1900161"/>
              <a:ext cx="54538" cy="84143"/>
            </a:xfrm>
            <a:custGeom>
              <a:avLst/>
              <a:gdLst>
                <a:gd name="T0" fmla="*/ 17 w 17"/>
                <a:gd name="T1" fmla="*/ 4 h 26"/>
                <a:gd name="T2" fmla="*/ 16 w 17"/>
                <a:gd name="T3" fmla="*/ 4 h 26"/>
                <a:gd name="T4" fmla="*/ 14 w 17"/>
                <a:gd name="T5" fmla="*/ 3 h 26"/>
                <a:gd name="T6" fmla="*/ 13 w 17"/>
                <a:gd name="T7" fmla="*/ 3 h 26"/>
                <a:gd name="T8" fmla="*/ 11 w 17"/>
                <a:gd name="T9" fmla="*/ 3 h 26"/>
                <a:gd name="T10" fmla="*/ 9 w 17"/>
                <a:gd name="T11" fmla="*/ 3 h 26"/>
                <a:gd name="T12" fmla="*/ 7 w 17"/>
                <a:gd name="T13" fmla="*/ 4 h 26"/>
                <a:gd name="T14" fmla="*/ 7 w 17"/>
                <a:gd name="T15" fmla="*/ 5 h 26"/>
                <a:gd name="T16" fmla="*/ 6 w 17"/>
                <a:gd name="T17" fmla="*/ 7 h 26"/>
                <a:gd name="T18" fmla="*/ 7 w 17"/>
                <a:gd name="T19" fmla="*/ 8 h 26"/>
                <a:gd name="T20" fmla="*/ 7 w 17"/>
                <a:gd name="T21" fmla="*/ 10 h 26"/>
                <a:gd name="T22" fmla="*/ 8 w 17"/>
                <a:gd name="T23" fmla="*/ 11 h 26"/>
                <a:gd name="T24" fmla="*/ 10 w 17"/>
                <a:gd name="T25" fmla="*/ 12 h 26"/>
                <a:gd name="T26" fmla="*/ 12 w 17"/>
                <a:gd name="T27" fmla="*/ 14 h 26"/>
                <a:gd name="T28" fmla="*/ 14 w 17"/>
                <a:gd name="T29" fmla="*/ 15 h 26"/>
                <a:gd name="T30" fmla="*/ 14 w 17"/>
                <a:gd name="T31" fmla="*/ 17 h 26"/>
                <a:gd name="T32" fmla="*/ 15 w 17"/>
                <a:gd name="T33" fmla="*/ 19 h 26"/>
                <a:gd name="T34" fmla="*/ 15 w 17"/>
                <a:gd name="T35" fmla="*/ 20 h 26"/>
                <a:gd name="T36" fmla="*/ 14 w 17"/>
                <a:gd name="T37" fmla="*/ 22 h 26"/>
                <a:gd name="T38" fmla="*/ 13 w 17"/>
                <a:gd name="T39" fmla="*/ 23 h 26"/>
                <a:gd name="T40" fmla="*/ 12 w 17"/>
                <a:gd name="T41" fmla="*/ 25 h 26"/>
                <a:gd name="T42" fmla="*/ 9 w 17"/>
                <a:gd name="T43" fmla="*/ 26 h 26"/>
                <a:gd name="T44" fmla="*/ 6 w 17"/>
                <a:gd name="T45" fmla="*/ 26 h 26"/>
                <a:gd name="T46" fmla="*/ 4 w 17"/>
                <a:gd name="T47" fmla="*/ 26 h 26"/>
                <a:gd name="T48" fmla="*/ 3 w 17"/>
                <a:gd name="T49" fmla="*/ 26 h 26"/>
                <a:gd name="T50" fmla="*/ 1 w 17"/>
                <a:gd name="T51" fmla="*/ 25 h 26"/>
                <a:gd name="T52" fmla="*/ 0 w 17"/>
                <a:gd name="T53" fmla="*/ 24 h 26"/>
                <a:gd name="T54" fmla="*/ 0 w 17"/>
                <a:gd name="T55" fmla="*/ 21 h 26"/>
                <a:gd name="T56" fmla="*/ 2 w 17"/>
                <a:gd name="T57" fmla="*/ 22 h 26"/>
                <a:gd name="T58" fmla="*/ 3 w 17"/>
                <a:gd name="T59" fmla="*/ 23 h 26"/>
                <a:gd name="T60" fmla="*/ 5 w 17"/>
                <a:gd name="T61" fmla="*/ 23 h 26"/>
                <a:gd name="T62" fmla="*/ 7 w 17"/>
                <a:gd name="T63" fmla="*/ 23 h 26"/>
                <a:gd name="T64" fmla="*/ 9 w 17"/>
                <a:gd name="T65" fmla="*/ 23 h 26"/>
                <a:gd name="T66" fmla="*/ 10 w 17"/>
                <a:gd name="T67" fmla="*/ 22 h 26"/>
                <a:gd name="T68" fmla="*/ 11 w 17"/>
                <a:gd name="T69" fmla="*/ 21 h 26"/>
                <a:gd name="T70" fmla="*/ 12 w 17"/>
                <a:gd name="T71" fmla="*/ 19 h 26"/>
                <a:gd name="T72" fmla="*/ 11 w 17"/>
                <a:gd name="T73" fmla="*/ 18 h 26"/>
                <a:gd name="T74" fmla="*/ 11 w 17"/>
                <a:gd name="T75" fmla="*/ 17 h 26"/>
                <a:gd name="T76" fmla="*/ 9 w 17"/>
                <a:gd name="T77" fmla="*/ 15 h 26"/>
                <a:gd name="T78" fmla="*/ 8 w 17"/>
                <a:gd name="T79" fmla="*/ 14 h 26"/>
                <a:gd name="T80" fmla="*/ 6 w 17"/>
                <a:gd name="T81" fmla="*/ 13 h 26"/>
                <a:gd name="T82" fmla="*/ 5 w 17"/>
                <a:gd name="T83" fmla="*/ 11 h 26"/>
                <a:gd name="T84" fmla="*/ 4 w 17"/>
                <a:gd name="T85" fmla="*/ 9 h 26"/>
                <a:gd name="T86" fmla="*/ 3 w 17"/>
                <a:gd name="T87" fmla="*/ 7 h 26"/>
                <a:gd name="T88" fmla="*/ 4 w 17"/>
                <a:gd name="T89" fmla="*/ 4 h 26"/>
                <a:gd name="T90" fmla="*/ 5 w 17"/>
                <a:gd name="T91" fmla="*/ 2 h 26"/>
                <a:gd name="T92" fmla="*/ 8 w 17"/>
                <a:gd name="T93" fmla="*/ 1 h 26"/>
                <a:gd name="T94" fmla="*/ 12 w 17"/>
                <a:gd name="T95" fmla="*/ 0 h 26"/>
                <a:gd name="T96" fmla="*/ 13 w 17"/>
                <a:gd name="T97" fmla="*/ 0 h 26"/>
                <a:gd name="T98" fmla="*/ 15 w 17"/>
                <a:gd name="T99" fmla="*/ 0 h 26"/>
                <a:gd name="T100" fmla="*/ 16 w 17"/>
                <a:gd name="T101" fmla="*/ 1 h 26"/>
                <a:gd name="T102" fmla="*/ 17 w 17"/>
                <a:gd name="T103" fmla="*/ 1 h 26"/>
                <a:gd name="T104" fmla="*/ 17 w 17"/>
                <a:gd name="T105"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 h="26">
                  <a:moveTo>
                    <a:pt x="17" y="4"/>
                  </a:moveTo>
                  <a:cubicBezTo>
                    <a:pt x="16" y="4"/>
                    <a:pt x="16" y="4"/>
                    <a:pt x="16" y="4"/>
                  </a:cubicBezTo>
                  <a:cubicBezTo>
                    <a:pt x="15" y="3"/>
                    <a:pt x="15" y="3"/>
                    <a:pt x="14" y="3"/>
                  </a:cubicBezTo>
                  <a:cubicBezTo>
                    <a:pt x="14" y="3"/>
                    <a:pt x="13" y="3"/>
                    <a:pt x="13" y="3"/>
                  </a:cubicBezTo>
                  <a:cubicBezTo>
                    <a:pt x="12" y="3"/>
                    <a:pt x="12" y="3"/>
                    <a:pt x="11" y="3"/>
                  </a:cubicBezTo>
                  <a:cubicBezTo>
                    <a:pt x="10" y="3"/>
                    <a:pt x="10" y="3"/>
                    <a:pt x="9" y="3"/>
                  </a:cubicBezTo>
                  <a:cubicBezTo>
                    <a:pt x="8" y="3"/>
                    <a:pt x="8" y="4"/>
                    <a:pt x="7" y="4"/>
                  </a:cubicBezTo>
                  <a:cubicBezTo>
                    <a:pt x="7" y="4"/>
                    <a:pt x="7" y="5"/>
                    <a:pt x="7" y="5"/>
                  </a:cubicBezTo>
                  <a:cubicBezTo>
                    <a:pt x="6" y="6"/>
                    <a:pt x="6" y="6"/>
                    <a:pt x="6" y="7"/>
                  </a:cubicBezTo>
                  <a:cubicBezTo>
                    <a:pt x="6" y="7"/>
                    <a:pt x="6" y="8"/>
                    <a:pt x="7" y="8"/>
                  </a:cubicBezTo>
                  <a:cubicBezTo>
                    <a:pt x="7" y="9"/>
                    <a:pt x="7" y="9"/>
                    <a:pt x="7" y="10"/>
                  </a:cubicBezTo>
                  <a:cubicBezTo>
                    <a:pt x="8" y="10"/>
                    <a:pt x="8" y="10"/>
                    <a:pt x="8" y="11"/>
                  </a:cubicBezTo>
                  <a:cubicBezTo>
                    <a:pt x="9" y="11"/>
                    <a:pt x="10" y="12"/>
                    <a:pt x="10" y="12"/>
                  </a:cubicBezTo>
                  <a:cubicBezTo>
                    <a:pt x="11" y="13"/>
                    <a:pt x="12" y="13"/>
                    <a:pt x="12" y="14"/>
                  </a:cubicBezTo>
                  <a:cubicBezTo>
                    <a:pt x="13" y="14"/>
                    <a:pt x="13" y="15"/>
                    <a:pt x="14" y="15"/>
                  </a:cubicBezTo>
                  <a:cubicBezTo>
                    <a:pt x="14" y="16"/>
                    <a:pt x="14" y="16"/>
                    <a:pt x="14" y="17"/>
                  </a:cubicBezTo>
                  <a:cubicBezTo>
                    <a:pt x="15" y="18"/>
                    <a:pt x="15" y="18"/>
                    <a:pt x="15" y="19"/>
                  </a:cubicBezTo>
                  <a:cubicBezTo>
                    <a:pt x="15" y="19"/>
                    <a:pt x="15" y="20"/>
                    <a:pt x="15" y="20"/>
                  </a:cubicBezTo>
                  <a:cubicBezTo>
                    <a:pt x="15" y="21"/>
                    <a:pt x="14" y="21"/>
                    <a:pt x="14" y="22"/>
                  </a:cubicBezTo>
                  <a:cubicBezTo>
                    <a:pt x="14" y="22"/>
                    <a:pt x="14" y="23"/>
                    <a:pt x="13" y="23"/>
                  </a:cubicBezTo>
                  <a:cubicBezTo>
                    <a:pt x="13" y="24"/>
                    <a:pt x="12" y="24"/>
                    <a:pt x="12" y="25"/>
                  </a:cubicBezTo>
                  <a:cubicBezTo>
                    <a:pt x="11" y="25"/>
                    <a:pt x="10" y="25"/>
                    <a:pt x="9" y="26"/>
                  </a:cubicBezTo>
                  <a:cubicBezTo>
                    <a:pt x="9" y="26"/>
                    <a:pt x="8" y="26"/>
                    <a:pt x="6" y="26"/>
                  </a:cubicBezTo>
                  <a:cubicBezTo>
                    <a:pt x="6" y="26"/>
                    <a:pt x="5" y="26"/>
                    <a:pt x="4" y="26"/>
                  </a:cubicBezTo>
                  <a:cubicBezTo>
                    <a:pt x="4" y="26"/>
                    <a:pt x="3" y="26"/>
                    <a:pt x="3" y="26"/>
                  </a:cubicBezTo>
                  <a:cubicBezTo>
                    <a:pt x="2" y="25"/>
                    <a:pt x="2" y="25"/>
                    <a:pt x="1" y="25"/>
                  </a:cubicBezTo>
                  <a:cubicBezTo>
                    <a:pt x="1" y="25"/>
                    <a:pt x="0" y="25"/>
                    <a:pt x="0" y="24"/>
                  </a:cubicBezTo>
                  <a:cubicBezTo>
                    <a:pt x="0" y="21"/>
                    <a:pt x="0" y="21"/>
                    <a:pt x="0" y="21"/>
                  </a:cubicBezTo>
                  <a:cubicBezTo>
                    <a:pt x="1" y="22"/>
                    <a:pt x="1" y="22"/>
                    <a:pt x="2" y="22"/>
                  </a:cubicBezTo>
                  <a:cubicBezTo>
                    <a:pt x="2" y="22"/>
                    <a:pt x="3" y="23"/>
                    <a:pt x="3" y="23"/>
                  </a:cubicBezTo>
                  <a:cubicBezTo>
                    <a:pt x="4" y="23"/>
                    <a:pt x="4" y="23"/>
                    <a:pt x="5" y="23"/>
                  </a:cubicBezTo>
                  <a:cubicBezTo>
                    <a:pt x="5" y="23"/>
                    <a:pt x="6" y="23"/>
                    <a:pt x="7" y="23"/>
                  </a:cubicBezTo>
                  <a:cubicBezTo>
                    <a:pt x="7" y="23"/>
                    <a:pt x="8" y="23"/>
                    <a:pt x="9" y="23"/>
                  </a:cubicBezTo>
                  <a:cubicBezTo>
                    <a:pt x="10" y="23"/>
                    <a:pt x="10" y="23"/>
                    <a:pt x="10" y="22"/>
                  </a:cubicBezTo>
                  <a:cubicBezTo>
                    <a:pt x="11" y="22"/>
                    <a:pt x="11" y="21"/>
                    <a:pt x="11" y="21"/>
                  </a:cubicBezTo>
                  <a:cubicBezTo>
                    <a:pt x="12" y="20"/>
                    <a:pt x="12" y="20"/>
                    <a:pt x="12" y="19"/>
                  </a:cubicBezTo>
                  <a:cubicBezTo>
                    <a:pt x="12" y="19"/>
                    <a:pt x="12" y="18"/>
                    <a:pt x="11" y="18"/>
                  </a:cubicBezTo>
                  <a:cubicBezTo>
                    <a:pt x="11" y="17"/>
                    <a:pt x="11" y="17"/>
                    <a:pt x="11" y="17"/>
                  </a:cubicBezTo>
                  <a:cubicBezTo>
                    <a:pt x="10" y="16"/>
                    <a:pt x="10" y="16"/>
                    <a:pt x="9" y="15"/>
                  </a:cubicBezTo>
                  <a:cubicBezTo>
                    <a:pt x="9" y="15"/>
                    <a:pt x="8" y="14"/>
                    <a:pt x="8" y="14"/>
                  </a:cubicBezTo>
                  <a:cubicBezTo>
                    <a:pt x="7" y="14"/>
                    <a:pt x="6" y="13"/>
                    <a:pt x="6" y="13"/>
                  </a:cubicBezTo>
                  <a:cubicBezTo>
                    <a:pt x="5" y="12"/>
                    <a:pt x="5" y="12"/>
                    <a:pt x="5" y="11"/>
                  </a:cubicBezTo>
                  <a:cubicBezTo>
                    <a:pt x="4" y="11"/>
                    <a:pt x="4" y="10"/>
                    <a:pt x="4" y="9"/>
                  </a:cubicBezTo>
                  <a:cubicBezTo>
                    <a:pt x="3" y="9"/>
                    <a:pt x="3" y="8"/>
                    <a:pt x="3" y="7"/>
                  </a:cubicBezTo>
                  <a:cubicBezTo>
                    <a:pt x="3" y="6"/>
                    <a:pt x="3" y="5"/>
                    <a:pt x="4" y="4"/>
                  </a:cubicBezTo>
                  <a:cubicBezTo>
                    <a:pt x="4" y="4"/>
                    <a:pt x="5" y="3"/>
                    <a:pt x="5" y="2"/>
                  </a:cubicBezTo>
                  <a:cubicBezTo>
                    <a:pt x="6" y="1"/>
                    <a:pt x="7" y="1"/>
                    <a:pt x="8" y="1"/>
                  </a:cubicBezTo>
                  <a:cubicBezTo>
                    <a:pt x="9" y="0"/>
                    <a:pt x="10" y="0"/>
                    <a:pt x="12" y="0"/>
                  </a:cubicBezTo>
                  <a:cubicBezTo>
                    <a:pt x="12" y="0"/>
                    <a:pt x="13" y="0"/>
                    <a:pt x="13" y="0"/>
                  </a:cubicBezTo>
                  <a:cubicBezTo>
                    <a:pt x="14" y="0"/>
                    <a:pt x="14" y="0"/>
                    <a:pt x="15" y="0"/>
                  </a:cubicBezTo>
                  <a:cubicBezTo>
                    <a:pt x="15" y="0"/>
                    <a:pt x="16" y="1"/>
                    <a:pt x="16" y="1"/>
                  </a:cubicBezTo>
                  <a:cubicBezTo>
                    <a:pt x="17" y="1"/>
                    <a:pt x="17" y="1"/>
                    <a:pt x="17" y="1"/>
                  </a:cubicBezTo>
                  <a:lnTo>
                    <a:pt x="1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grpSp>
        <p:nvGrpSpPr>
          <p:cNvPr id="463" name="North Europe"/>
          <p:cNvGrpSpPr/>
          <p:nvPr/>
        </p:nvGrpSpPr>
        <p:grpSpPr>
          <a:xfrm>
            <a:off x="4588763" y="2911950"/>
            <a:ext cx="1000952" cy="380358"/>
            <a:chOff x="4306909" y="2875596"/>
            <a:chExt cx="1090754" cy="414482"/>
          </a:xfrm>
        </p:grpSpPr>
        <p:sp>
          <p:nvSpPr>
            <p:cNvPr id="464" name="Rectangle 25"/>
            <p:cNvSpPr>
              <a:spLocks noChangeArrowheads="1"/>
            </p:cNvSpPr>
            <p:nvPr/>
          </p:nvSpPr>
          <p:spPr bwMode="auto">
            <a:xfrm>
              <a:off x="4306909" y="2875596"/>
              <a:ext cx="1090754"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65" name="Freeform 98"/>
            <p:cNvSpPr>
              <a:spLocks/>
            </p:cNvSpPr>
            <p:nvPr/>
          </p:nvSpPr>
          <p:spPr bwMode="auto">
            <a:xfrm>
              <a:off x="4401960" y="2970646"/>
              <a:ext cx="74795" cy="81026"/>
            </a:xfrm>
            <a:custGeom>
              <a:avLst/>
              <a:gdLst>
                <a:gd name="T0" fmla="*/ 23 w 23"/>
                <a:gd name="T1" fmla="*/ 25 h 25"/>
                <a:gd name="T2" fmla="*/ 17 w 23"/>
                <a:gd name="T3" fmla="*/ 25 h 25"/>
                <a:gd name="T4" fmla="*/ 7 w 23"/>
                <a:gd name="T5" fmla="*/ 9 h 25"/>
                <a:gd name="T6" fmla="*/ 5 w 23"/>
                <a:gd name="T7" fmla="*/ 7 h 25"/>
                <a:gd name="T8" fmla="*/ 5 w 23"/>
                <a:gd name="T9" fmla="*/ 7 h 25"/>
                <a:gd name="T10" fmla="*/ 6 w 23"/>
                <a:gd name="T11" fmla="*/ 11 h 25"/>
                <a:gd name="T12" fmla="*/ 6 w 23"/>
                <a:gd name="T13" fmla="*/ 25 h 25"/>
                <a:gd name="T14" fmla="*/ 0 w 23"/>
                <a:gd name="T15" fmla="*/ 25 h 25"/>
                <a:gd name="T16" fmla="*/ 0 w 23"/>
                <a:gd name="T17" fmla="*/ 0 h 25"/>
                <a:gd name="T18" fmla="*/ 6 w 23"/>
                <a:gd name="T19" fmla="*/ 0 h 25"/>
                <a:gd name="T20" fmla="*/ 16 w 23"/>
                <a:gd name="T21" fmla="*/ 15 h 25"/>
                <a:gd name="T22" fmla="*/ 18 w 23"/>
                <a:gd name="T23" fmla="*/ 17 h 25"/>
                <a:gd name="T24" fmla="*/ 18 w 23"/>
                <a:gd name="T25" fmla="*/ 17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9"/>
                    <a:pt x="6" y="8"/>
                    <a:pt x="5" y="7"/>
                  </a:cubicBezTo>
                  <a:cubicBezTo>
                    <a:pt x="5" y="7"/>
                    <a:pt x="5" y="7"/>
                    <a:pt x="5" y="7"/>
                  </a:cubicBezTo>
                  <a:cubicBezTo>
                    <a:pt x="6" y="8"/>
                    <a:pt x="6" y="10"/>
                    <a:pt x="6" y="11"/>
                  </a:cubicBezTo>
                  <a:cubicBezTo>
                    <a:pt x="6" y="25"/>
                    <a:pt x="6" y="25"/>
                    <a:pt x="6"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8" y="17"/>
                  </a:cubicBezTo>
                  <a:cubicBezTo>
                    <a:pt x="18" y="17"/>
                    <a:pt x="18" y="17"/>
                    <a:pt x="18" y="17"/>
                  </a:cubicBezTo>
                  <a:cubicBezTo>
                    <a:pt x="18" y="17"/>
                    <a:pt x="18" y="16"/>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66" name="Freeform 99"/>
            <p:cNvSpPr>
              <a:spLocks noEditPoints="1"/>
            </p:cNvSpPr>
            <p:nvPr/>
          </p:nvSpPr>
          <p:spPr bwMode="auto">
            <a:xfrm>
              <a:off x="4492337" y="2970646"/>
              <a:ext cx="79469" cy="84143"/>
            </a:xfrm>
            <a:custGeom>
              <a:avLst/>
              <a:gdLst>
                <a:gd name="T0" fmla="*/ 12 w 24"/>
                <a:gd name="T1" fmla="*/ 26 h 26"/>
                <a:gd name="T2" fmla="*/ 3 w 24"/>
                <a:gd name="T3" fmla="*/ 22 h 26"/>
                <a:gd name="T4" fmla="*/ 0 w 24"/>
                <a:gd name="T5" fmla="*/ 13 h 26"/>
                <a:gd name="T6" fmla="*/ 3 w 24"/>
                <a:gd name="T7" fmla="*/ 3 h 26"/>
                <a:gd name="T8" fmla="*/ 12 w 24"/>
                <a:gd name="T9" fmla="*/ 0 h 26"/>
                <a:gd name="T10" fmla="*/ 21 w 24"/>
                <a:gd name="T11" fmla="*/ 3 h 26"/>
                <a:gd name="T12" fmla="*/ 24 w 24"/>
                <a:gd name="T13" fmla="*/ 13 h 26"/>
                <a:gd name="T14" fmla="*/ 21 w 24"/>
                <a:gd name="T15" fmla="*/ 22 h 26"/>
                <a:gd name="T16" fmla="*/ 12 w 24"/>
                <a:gd name="T17" fmla="*/ 26 h 26"/>
                <a:gd name="T18" fmla="*/ 12 w 24"/>
                <a:gd name="T19" fmla="*/ 5 h 26"/>
                <a:gd name="T20" fmla="*/ 7 w 24"/>
                <a:gd name="T21" fmla="*/ 7 h 26"/>
                <a:gd name="T22" fmla="*/ 6 w 24"/>
                <a:gd name="T23" fmla="*/ 13 h 26"/>
                <a:gd name="T24" fmla="*/ 7 w 24"/>
                <a:gd name="T25" fmla="*/ 19 h 26"/>
                <a:gd name="T26" fmla="*/ 12 w 24"/>
                <a:gd name="T27" fmla="*/ 21 h 26"/>
                <a:gd name="T28" fmla="*/ 17 w 24"/>
                <a:gd name="T29" fmla="*/ 19 h 26"/>
                <a:gd name="T30" fmla="*/ 18 w 24"/>
                <a:gd name="T31" fmla="*/ 13 h 26"/>
                <a:gd name="T32" fmla="*/ 17 w 24"/>
                <a:gd name="T33" fmla="*/ 7 h 26"/>
                <a:gd name="T34" fmla="*/ 12 w 24"/>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26">
                  <a:moveTo>
                    <a:pt x="12" y="26"/>
                  </a:moveTo>
                  <a:cubicBezTo>
                    <a:pt x="8" y="26"/>
                    <a:pt x="5" y="25"/>
                    <a:pt x="3" y="22"/>
                  </a:cubicBezTo>
                  <a:cubicBezTo>
                    <a:pt x="1" y="20"/>
                    <a:pt x="0" y="17"/>
                    <a:pt x="0" y="13"/>
                  </a:cubicBezTo>
                  <a:cubicBezTo>
                    <a:pt x="0" y="9"/>
                    <a:pt x="1" y="6"/>
                    <a:pt x="3" y="3"/>
                  </a:cubicBezTo>
                  <a:cubicBezTo>
                    <a:pt x="5" y="1"/>
                    <a:pt x="8" y="0"/>
                    <a:pt x="12" y="0"/>
                  </a:cubicBezTo>
                  <a:cubicBezTo>
                    <a:pt x="16" y="0"/>
                    <a:pt x="19" y="1"/>
                    <a:pt x="21" y="3"/>
                  </a:cubicBezTo>
                  <a:cubicBezTo>
                    <a:pt x="23" y="6"/>
                    <a:pt x="24" y="9"/>
                    <a:pt x="24" y="13"/>
                  </a:cubicBezTo>
                  <a:cubicBezTo>
                    <a:pt x="24" y="16"/>
                    <a:pt x="23" y="20"/>
                    <a:pt x="21" y="22"/>
                  </a:cubicBezTo>
                  <a:cubicBezTo>
                    <a:pt x="19" y="25"/>
                    <a:pt x="16" y="26"/>
                    <a:pt x="12" y="26"/>
                  </a:cubicBezTo>
                  <a:close/>
                  <a:moveTo>
                    <a:pt x="12" y="5"/>
                  </a:moveTo>
                  <a:cubicBezTo>
                    <a:pt x="10" y="5"/>
                    <a:pt x="9" y="5"/>
                    <a:pt x="7" y="7"/>
                  </a:cubicBezTo>
                  <a:cubicBezTo>
                    <a:pt x="6" y="8"/>
                    <a:pt x="6" y="10"/>
                    <a:pt x="6" y="13"/>
                  </a:cubicBezTo>
                  <a:cubicBezTo>
                    <a:pt x="6" y="15"/>
                    <a:pt x="6" y="17"/>
                    <a:pt x="7" y="19"/>
                  </a:cubicBezTo>
                  <a:cubicBezTo>
                    <a:pt x="9" y="20"/>
                    <a:pt x="10" y="21"/>
                    <a:pt x="12" y="21"/>
                  </a:cubicBezTo>
                  <a:cubicBezTo>
                    <a:pt x="14" y="21"/>
                    <a:pt x="15" y="20"/>
                    <a:pt x="17" y="19"/>
                  </a:cubicBezTo>
                  <a:cubicBezTo>
                    <a:pt x="18" y="17"/>
                    <a:pt x="18" y="15"/>
                    <a:pt x="18" y="13"/>
                  </a:cubicBezTo>
                  <a:cubicBezTo>
                    <a:pt x="18" y="10"/>
                    <a:pt x="18" y="8"/>
                    <a:pt x="17" y="7"/>
                  </a:cubicBezTo>
                  <a:cubicBezTo>
                    <a:pt x="16" y="5"/>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67" name="Freeform 100"/>
            <p:cNvSpPr>
              <a:spLocks noEditPoints="1"/>
            </p:cNvSpPr>
            <p:nvPr/>
          </p:nvSpPr>
          <p:spPr bwMode="auto">
            <a:xfrm>
              <a:off x="4587389" y="2970646"/>
              <a:ext cx="68562" cy="81026"/>
            </a:xfrm>
            <a:custGeom>
              <a:avLst/>
              <a:gdLst>
                <a:gd name="T0" fmla="*/ 21 w 21"/>
                <a:gd name="T1" fmla="*/ 25 h 25"/>
                <a:gd name="T2" fmla="*/ 15 w 21"/>
                <a:gd name="T3" fmla="*/ 25 h 25"/>
                <a:gd name="T4" fmla="*/ 11 w 21"/>
                <a:gd name="T5" fmla="*/ 19 h 25"/>
                <a:gd name="T6" fmla="*/ 10 w 21"/>
                <a:gd name="T7" fmla="*/ 17 h 25"/>
                <a:gd name="T8" fmla="*/ 9 w 21"/>
                <a:gd name="T9" fmla="*/ 17 h 25"/>
                <a:gd name="T10" fmla="*/ 8 w 21"/>
                <a:gd name="T11" fmla="*/ 16 h 25"/>
                <a:gd name="T12" fmla="*/ 7 w 21"/>
                <a:gd name="T13" fmla="*/ 16 h 25"/>
                <a:gd name="T14" fmla="*/ 6 w 21"/>
                <a:gd name="T15" fmla="*/ 16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7 w 21"/>
                <a:gd name="T29" fmla="*/ 11 h 25"/>
                <a:gd name="T30" fmla="*/ 15 w 21"/>
                <a:gd name="T31" fmla="*/ 13 h 25"/>
                <a:gd name="T32" fmla="*/ 13 w 21"/>
                <a:gd name="T33" fmla="*/ 14 h 25"/>
                <a:gd name="T34" fmla="*/ 13 w 21"/>
                <a:gd name="T35" fmla="*/ 14 h 25"/>
                <a:gd name="T36" fmla="*/ 14 w 21"/>
                <a:gd name="T37" fmla="*/ 15 h 25"/>
                <a:gd name="T38" fmla="*/ 15 w 21"/>
                <a:gd name="T39" fmla="*/ 16 h 25"/>
                <a:gd name="T40" fmla="*/ 16 w 21"/>
                <a:gd name="T41" fmla="*/ 17 h 25"/>
                <a:gd name="T42" fmla="*/ 16 w 21"/>
                <a:gd name="T43" fmla="*/ 18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8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9"/>
                    <a:pt x="11" y="19"/>
                    <a:pt x="11" y="19"/>
                  </a:cubicBezTo>
                  <a:cubicBezTo>
                    <a:pt x="10" y="18"/>
                    <a:pt x="10" y="18"/>
                    <a:pt x="10" y="17"/>
                  </a:cubicBezTo>
                  <a:cubicBezTo>
                    <a:pt x="10" y="17"/>
                    <a:pt x="9" y="17"/>
                    <a:pt x="9" y="17"/>
                  </a:cubicBezTo>
                  <a:cubicBezTo>
                    <a:pt x="9" y="16"/>
                    <a:pt x="9" y="16"/>
                    <a:pt x="8" y="16"/>
                  </a:cubicBezTo>
                  <a:cubicBezTo>
                    <a:pt x="8" y="16"/>
                    <a:pt x="8" y="16"/>
                    <a:pt x="7"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8"/>
                    <a:pt x="18" y="9"/>
                    <a:pt x="18" y="9"/>
                  </a:cubicBezTo>
                  <a:cubicBezTo>
                    <a:pt x="18" y="10"/>
                    <a:pt x="17" y="11"/>
                    <a:pt x="17" y="11"/>
                  </a:cubicBezTo>
                  <a:cubicBezTo>
                    <a:pt x="16" y="12"/>
                    <a:pt x="16" y="13"/>
                    <a:pt x="15" y="13"/>
                  </a:cubicBezTo>
                  <a:cubicBezTo>
                    <a:pt x="14" y="13"/>
                    <a:pt x="13" y="14"/>
                    <a:pt x="13" y="14"/>
                  </a:cubicBezTo>
                  <a:cubicBezTo>
                    <a:pt x="13" y="14"/>
                    <a:pt x="13" y="14"/>
                    <a:pt x="13" y="14"/>
                  </a:cubicBezTo>
                  <a:cubicBezTo>
                    <a:pt x="13" y="14"/>
                    <a:pt x="13" y="14"/>
                    <a:pt x="14" y="15"/>
                  </a:cubicBezTo>
                  <a:cubicBezTo>
                    <a:pt x="14" y="15"/>
                    <a:pt x="14" y="15"/>
                    <a:pt x="15" y="16"/>
                  </a:cubicBezTo>
                  <a:cubicBezTo>
                    <a:pt x="15" y="16"/>
                    <a:pt x="15" y="16"/>
                    <a:pt x="16" y="17"/>
                  </a:cubicBezTo>
                  <a:cubicBezTo>
                    <a:pt x="16" y="17"/>
                    <a:pt x="16" y="17"/>
                    <a:pt x="16" y="18"/>
                  </a:cubicBezTo>
                  <a:lnTo>
                    <a:pt x="21" y="25"/>
                  </a:lnTo>
                  <a:close/>
                  <a:moveTo>
                    <a:pt x="6" y="4"/>
                  </a:moveTo>
                  <a:cubicBezTo>
                    <a:pt x="6" y="11"/>
                    <a:pt x="6" y="11"/>
                    <a:pt x="6" y="11"/>
                  </a:cubicBezTo>
                  <a:cubicBezTo>
                    <a:pt x="8" y="11"/>
                    <a:pt x="8" y="11"/>
                    <a:pt x="8" y="11"/>
                  </a:cubicBezTo>
                  <a:cubicBezTo>
                    <a:pt x="9" y="11"/>
                    <a:pt x="10" y="11"/>
                    <a:pt x="11" y="10"/>
                  </a:cubicBezTo>
                  <a:cubicBezTo>
                    <a:pt x="12" y="10"/>
                    <a:pt x="12" y="9"/>
                    <a:pt x="12" y="8"/>
                  </a:cubicBezTo>
                  <a:cubicBezTo>
                    <a:pt x="12"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68" name="Freeform 101"/>
            <p:cNvSpPr>
              <a:spLocks/>
            </p:cNvSpPr>
            <p:nvPr/>
          </p:nvSpPr>
          <p:spPr bwMode="auto">
            <a:xfrm>
              <a:off x="4655950" y="2970646"/>
              <a:ext cx="65445" cy="81026"/>
            </a:xfrm>
            <a:custGeom>
              <a:avLst/>
              <a:gdLst>
                <a:gd name="T0" fmla="*/ 42 w 42"/>
                <a:gd name="T1" fmla="*/ 10 h 52"/>
                <a:gd name="T2" fmla="*/ 27 w 42"/>
                <a:gd name="T3" fmla="*/ 10 h 52"/>
                <a:gd name="T4" fmla="*/ 27 w 42"/>
                <a:gd name="T5" fmla="*/ 52 h 52"/>
                <a:gd name="T6" fmla="*/ 15 w 42"/>
                <a:gd name="T7" fmla="*/ 52 h 52"/>
                <a:gd name="T8" fmla="*/ 15 w 42"/>
                <a:gd name="T9" fmla="*/ 10 h 52"/>
                <a:gd name="T10" fmla="*/ 0 w 42"/>
                <a:gd name="T11" fmla="*/ 10 h 52"/>
                <a:gd name="T12" fmla="*/ 0 w 42"/>
                <a:gd name="T13" fmla="*/ 0 h 52"/>
                <a:gd name="T14" fmla="*/ 42 w 42"/>
                <a:gd name="T15" fmla="*/ 0 h 52"/>
                <a:gd name="T16" fmla="*/ 42 w 42"/>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0"/>
                  </a:moveTo>
                  <a:lnTo>
                    <a:pt x="27" y="10"/>
                  </a:lnTo>
                  <a:lnTo>
                    <a:pt x="27" y="52"/>
                  </a:lnTo>
                  <a:lnTo>
                    <a:pt x="15" y="52"/>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69" name="Freeform 102"/>
            <p:cNvSpPr>
              <a:spLocks/>
            </p:cNvSpPr>
            <p:nvPr/>
          </p:nvSpPr>
          <p:spPr bwMode="auto">
            <a:xfrm>
              <a:off x="4735419" y="2970646"/>
              <a:ext cx="71678" cy="81026"/>
            </a:xfrm>
            <a:custGeom>
              <a:avLst/>
              <a:gdLst>
                <a:gd name="T0" fmla="*/ 46 w 46"/>
                <a:gd name="T1" fmla="*/ 52 h 52"/>
                <a:gd name="T2" fmla="*/ 33 w 46"/>
                <a:gd name="T3" fmla="*/ 52 h 52"/>
                <a:gd name="T4" fmla="*/ 33 w 46"/>
                <a:gd name="T5" fmla="*/ 31 h 52"/>
                <a:gd name="T6" fmla="*/ 12 w 46"/>
                <a:gd name="T7" fmla="*/ 31 h 52"/>
                <a:gd name="T8" fmla="*/ 12 w 46"/>
                <a:gd name="T9" fmla="*/ 52 h 52"/>
                <a:gd name="T10" fmla="*/ 0 w 46"/>
                <a:gd name="T11" fmla="*/ 52 h 52"/>
                <a:gd name="T12" fmla="*/ 0 w 46"/>
                <a:gd name="T13" fmla="*/ 0 h 52"/>
                <a:gd name="T14" fmla="*/ 12 w 46"/>
                <a:gd name="T15" fmla="*/ 0 h 52"/>
                <a:gd name="T16" fmla="*/ 12 w 46"/>
                <a:gd name="T17" fmla="*/ 21 h 52"/>
                <a:gd name="T18" fmla="*/ 33 w 46"/>
                <a:gd name="T19" fmla="*/ 21 h 52"/>
                <a:gd name="T20" fmla="*/ 33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3" y="52"/>
                  </a:lnTo>
                  <a:lnTo>
                    <a:pt x="33" y="31"/>
                  </a:lnTo>
                  <a:lnTo>
                    <a:pt x="12" y="31"/>
                  </a:lnTo>
                  <a:lnTo>
                    <a:pt x="12" y="52"/>
                  </a:lnTo>
                  <a:lnTo>
                    <a:pt x="0" y="52"/>
                  </a:lnTo>
                  <a:lnTo>
                    <a:pt x="0" y="0"/>
                  </a:lnTo>
                  <a:lnTo>
                    <a:pt x="12" y="0"/>
                  </a:lnTo>
                  <a:lnTo>
                    <a:pt x="12" y="21"/>
                  </a:lnTo>
                  <a:lnTo>
                    <a:pt x="33" y="21"/>
                  </a:lnTo>
                  <a:lnTo>
                    <a:pt x="33"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70" name="Freeform 103"/>
            <p:cNvSpPr>
              <a:spLocks/>
            </p:cNvSpPr>
            <p:nvPr/>
          </p:nvSpPr>
          <p:spPr bwMode="auto">
            <a:xfrm>
              <a:off x="4861635" y="2970646"/>
              <a:ext cx="49863" cy="81026"/>
            </a:xfrm>
            <a:custGeom>
              <a:avLst/>
              <a:gdLst>
                <a:gd name="T0" fmla="*/ 32 w 32"/>
                <a:gd name="T1" fmla="*/ 52 h 52"/>
                <a:gd name="T2" fmla="*/ 0 w 32"/>
                <a:gd name="T3" fmla="*/ 52 h 52"/>
                <a:gd name="T4" fmla="*/ 0 w 32"/>
                <a:gd name="T5" fmla="*/ 0 h 52"/>
                <a:gd name="T6" fmla="*/ 30 w 32"/>
                <a:gd name="T7" fmla="*/ 0 h 52"/>
                <a:gd name="T8" fmla="*/ 30 w 32"/>
                <a:gd name="T9" fmla="*/ 10 h 52"/>
                <a:gd name="T10" fmla="*/ 11 w 32"/>
                <a:gd name="T11" fmla="*/ 10 h 52"/>
                <a:gd name="T12" fmla="*/ 11 w 32"/>
                <a:gd name="T13" fmla="*/ 21 h 52"/>
                <a:gd name="T14" fmla="*/ 28 w 32"/>
                <a:gd name="T15" fmla="*/ 21 h 52"/>
                <a:gd name="T16" fmla="*/ 28 w 32"/>
                <a:gd name="T17" fmla="*/ 31 h 52"/>
                <a:gd name="T18" fmla="*/ 11 w 32"/>
                <a:gd name="T19" fmla="*/ 31 h 52"/>
                <a:gd name="T20" fmla="*/ 11 w 32"/>
                <a:gd name="T21" fmla="*/ 44 h 52"/>
                <a:gd name="T22" fmla="*/ 32 w 32"/>
                <a:gd name="T23" fmla="*/ 44 h 52"/>
                <a:gd name="T24" fmla="*/ 32 w 3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2">
                  <a:moveTo>
                    <a:pt x="32" y="52"/>
                  </a:moveTo>
                  <a:lnTo>
                    <a:pt x="0" y="52"/>
                  </a:lnTo>
                  <a:lnTo>
                    <a:pt x="0" y="0"/>
                  </a:lnTo>
                  <a:lnTo>
                    <a:pt x="30" y="0"/>
                  </a:lnTo>
                  <a:lnTo>
                    <a:pt x="30" y="10"/>
                  </a:lnTo>
                  <a:lnTo>
                    <a:pt x="11" y="10"/>
                  </a:lnTo>
                  <a:lnTo>
                    <a:pt x="11" y="21"/>
                  </a:lnTo>
                  <a:lnTo>
                    <a:pt x="28" y="21"/>
                  </a:lnTo>
                  <a:lnTo>
                    <a:pt x="28" y="31"/>
                  </a:lnTo>
                  <a:lnTo>
                    <a:pt x="11" y="31"/>
                  </a:lnTo>
                  <a:lnTo>
                    <a:pt x="11" y="44"/>
                  </a:lnTo>
                  <a:lnTo>
                    <a:pt x="32" y="44"/>
                  </a:lnTo>
                  <a:lnTo>
                    <a:pt x="3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71" name="Freeform 104"/>
            <p:cNvSpPr>
              <a:spLocks/>
            </p:cNvSpPr>
            <p:nvPr/>
          </p:nvSpPr>
          <p:spPr bwMode="auto">
            <a:xfrm>
              <a:off x="4923964" y="2970646"/>
              <a:ext cx="68562" cy="84143"/>
            </a:xfrm>
            <a:custGeom>
              <a:avLst/>
              <a:gdLst>
                <a:gd name="T0" fmla="*/ 21 w 21"/>
                <a:gd name="T1" fmla="*/ 14 h 26"/>
                <a:gd name="T2" fmla="*/ 10 w 21"/>
                <a:gd name="T3" fmla="*/ 26 h 26"/>
                <a:gd name="T4" fmla="*/ 0 w 21"/>
                <a:gd name="T5" fmla="*/ 15 h 26"/>
                <a:gd name="T6" fmla="*/ 0 w 21"/>
                <a:gd name="T7" fmla="*/ 0 h 26"/>
                <a:gd name="T8" fmla="*/ 6 w 21"/>
                <a:gd name="T9" fmla="*/ 0 h 26"/>
                <a:gd name="T10" fmla="*/ 6 w 21"/>
                <a:gd name="T11" fmla="*/ 15 h 26"/>
                <a:gd name="T12" fmla="*/ 10 w 21"/>
                <a:gd name="T13" fmla="*/ 21 h 26"/>
                <a:gd name="T14" fmla="*/ 15 w 21"/>
                <a:gd name="T15" fmla="*/ 15 h 26"/>
                <a:gd name="T16" fmla="*/ 15 w 21"/>
                <a:gd name="T17" fmla="*/ 0 h 26"/>
                <a:gd name="T18" fmla="*/ 21 w 21"/>
                <a:gd name="T19" fmla="*/ 0 h 26"/>
                <a:gd name="T20" fmla="*/ 21 w 21"/>
                <a:gd name="T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4"/>
                  </a:moveTo>
                  <a:cubicBezTo>
                    <a:pt x="21" y="22"/>
                    <a:pt x="17" y="26"/>
                    <a:pt x="10" y="26"/>
                  </a:cubicBezTo>
                  <a:cubicBezTo>
                    <a:pt x="3" y="26"/>
                    <a:pt x="0" y="22"/>
                    <a:pt x="0" y="15"/>
                  </a:cubicBezTo>
                  <a:cubicBezTo>
                    <a:pt x="0" y="0"/>
                    <a:pt x="0" y="0"/>
                    <a:pt x="0" y="0"/>
                  </a:cubicBezTo>
                  <a:cubicBezTo>
                    <a:pt x="6" y="0"/>
                    <a:pt x="6" y="0"/>
                    <a:pt x="6" y="0"/>
                  </a:cubicBezTo>
                  <a:cubicBezTo>
                    <a:pt x="6" y="15"/>
                    <a:pt x="6" y="15"/>
                    <a:pt x="6" y="15"/>
                  </a:cubicBezTo>
                  <a:cubicBezTo>
                    <a:pt x="6" y="19"/>
                    <a:pt x="7" y="21"/>
                    <a:pt x="10" y="21"/>
                  </a:cubicBezTo>
                  <a:cubicBezTo>
                    <a:pt x="14" y="21"/>
                    <a:pt x="15" y="19"/>
                    <a:pt x="15" y="15"/>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72" name="Freeform 105"/>
            <p:cNvSpPr>
              <a:spLocks noEditPoints="1"/>
            </p:cNvSpPr>
            <p:nvPr/>
          </p:nvSpPr>
          <p:spPr bwMode="auto">
            <a:xfrm>
              <a:off x="5012783" y="2970646"/>
              <a:ext cx="68562" cy="81026"/>
            </a:xfrm>
            <a:custGeom>
              <a:avLst/>
              <a:gdLst>
                <a:gd name="T0" fmla="*/ 21 w 21"/>
                <a:gd name="T1" fmla="*/ 25 h 25"/>
                <a:gd name="T2" fmla="*/ 14 w 21"/>
                <a:gd name="T3" fmla="*/ 25 h 25"/>
                <a:gd name="T4" fmla="*/ 11 w 21"/>
                <a:gd name="T5" fmla="*/ 19 h 25"/>
                <a:gd name="T6" fmla="*/ 10 w 21"/>
                <a:gd name="T7" fmla="*/ 17 h 25"/>
                <a:gd name="T8" fmla="*/ 9 w 21"/>
                <a:gd name="T9" fmla="*/ 17 h 25"/>
                <a:gd name="T10" fmla="*/ 8 w 21"/>
                <a:gd name="T11" fmla="*/ 16 h 25"/>
                <a:gd name="T12" fmla="*/ 7 w 21"/>
                <a:gd name="T13" fmla="*/ 16 h 25"/>
                <a:gd name="T14" fmla="*/ 6 w 21"/>
                <a:gd name="T15" fmla="*/ 16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6 w 21"/>
                <a:gd name="T29" fmla="*/ 11 h 25"/>
                <a:gd name="T30" fmla="*/ 15 w 21"/>
                <a:gd name="T31" fmla="*/ 13 h 25"/>
                <a:gd name="T32" fmla="*/ 12 w 21"/>
                <a:gd name="T33" fmla="*/ 14 h 25"/>
                <a:gd name="T34" fmla="*/ 12 w 21"/>
                <a:gd name="T35" fmla="*/ 14 h 25"/>
                <a:gd name="T36" fmla="*/ 13 w 21"/>
                <a:gd name="T37" fmla="*/ 15 h 25"/>
                <a:gd name="T38" fmla="*/ 14 w 21"/>
                <a:gd name="T39" fmla="*/ 16 h 25"/>
                <a:gd name="T40" fmla="*/ 15 w 21"/>
                <a:gd name="T41" fmla="*/ 17 h 25"/>
                <a:gd name="T42" fmla="*/ 16 w 21"/>
                <a:gd name="T43" fmla="*/ 18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8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4" y="25"/>
                    <a:pt x="14" y="25"/>
                    <a:pt x="14" y="25"/>
                  </a:cubicBezTo>
                  <a:cubicBezTo>
                    <a:pt x="11" y="19"/>
                    <a:pt x="11" y="19"/>
                    <a:pt x="11" y="19"/>
                  </a:cubicBezTo>
                  <a:cubicBezTo>
                    <a:pt x="10" y="18"/>
                    <a:pt x="10" y="18"/>
                    <a:pt x="10" y="17"/>
                  </a:cubicBezTo>
                  <a:cubicBezTo>
                    <a:pt x="9" y="17"/>
                    <a:pt x="9" y="17"/>
                    <a:pt x="9" y="17"/>
                  </a:cubicBezTo>
                  <a:cubicBezTo>
                    <a:pt x="9" y="16"/>
                    <a:pt x="8" y="16"/>
                    <a:pt x="8" y="16"/>
                  </a:cubicBezTo>
                  <a:cubicBezTo>
                    <a:pt x="8" y="16"/>
                    <a:pt x="7" y="16"/>
                    <a:pt x="7"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8"/>
                    <a:pt x="18" y="9"/>
                    <a:pt x="18" y="9"/>
                  </a:cubicBezTo>
                  <a:cubicBezTo>
                    <a:pt x="17" y="10"/>
                    <a:pt x="17" y="11"/>
                    <a:pt x="16" y="11"/>
                  </a:cubicBezTo>
                  <a:cubicBezTo>
                    <a:pt x="16" y="12"/>
                    <a:pt x="15" y="13"/>
                    <a:pt x="15" y="13"/>
                  </a:cubicBezTo>
                  <a:cubicBezTo>
                    <a:pt x="14" y="13"/>
                    <a:pt x="13" y="14"/>
                    <a:pt x="12" y="14"/>
                  </a:cubicBezTo>
                  <a:cubicBezTo>
                    <a:pt x="12" y="14"/>
                    <a:pt x="12" y="14"/>
                    <a:pt x="12" y="14"/>
                  </a:cubicBezTo>
                  <a:cubicBezTo>
                    <a:pt x="13" y="14"/>
                    <a:pt x="13" y="14"/>
                    <a:pt x="13" y="15"/>
                  </a:cubicBezTo>
                  <a:cubicBezTo>
                    <a:pt x="14" y="15"/>
                    <a:pt x="14" y="15"/>
                    <a:pt x="14" y="16"/>
                  </a:cubicBezTo>
                  <a:cubicBezTo>
                    <a:pt x="15" y="16"/>
                    <a:pt x="15" y="16"/>
                    <a:pt x="15" y="17"/>
                  </a:cubicBezTo>
                  <a:cubicBezTo>
                    <a:pt x="16" y="17"/>
                    <a:pt x="16" y="17"/>
                    <a:pt x="16" y="18"/>
                  </a:cubicBezTo>
                  <a:lnTo>
                    <a:pt x="21" y="25"/>
                  </a:lnTo>
                  <a:close/>
                  <a:moveTo>
                    <a:pt x="6" y="4"/>
                  </a:moveTo>
                  <a:cubicBezTo>
                    <a:pt x="6" y="11"/>
                    <a:pt x="6" y="11"/>
                    <a:pt x="6" y="11"/>
                  </a:cubicBezTo>
                  <a:cubicBezTo>
                    <a:pt x="8" y="11"/>
                    <a:pt x="8" y="11"/>
                    <a:pt x="8" y="11"/>
                  </a:cubicBezTo>
                  <a:cubicBezTo>
                    <a:pt x="9" y="11"/>
                    <a:pt x="10" y="11"/>
                    <a:pt x="11" y="10"/>
                  </a:cubicBezTo>
                  <a:cubicBezTo>
                    <a:pt x="12" y="10"/>
                    <a:pt x="12" y="9"/>
                    <a:pt x="12" y="8"/>
                  </a:cubicBezTo>
                  <a:cubicBezTo>
                    <a:pt x="12"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73" name="Freeform 106"/>
            <p:cNvSpPr>
              <a:spLocks noEditPoints="1"/>
            </p:cNvSpPr>
            <p:nvPr/>
          </p:nvSpPr>
          <p:spPr bwMode="auto">
            <a:xfrm>
              <a:off x="5084461" y="2970646"/>
              <a:ext cx="81027" cy="84143"/>
            </a:xfrm>
            <a:custGeom>
              <a:avLst/>
              <a:gdLst>
                <a:gd name="T0" fmla="*/ 12 w 25"/>
                <a:gd name="T1" fmla="*/ 26 h 26"/>
                <a:gd name="T2" fmla="*/ 3 w 25"/>
                <a:gd name="T3" fmla="*/ 22 h 26"/>
                <a:gd name="T4" fmla="*/ 0 w 25"/>
                <a:gd name="T5" fmla="*/ 13 h 26"/>
                <a:gd name="T6" fmla="*/ 3 w 25"/>
                <a:gd name="T7" fmla="*/ 3 h 26"/>
                <a:gd name="T8" fmla="*/ 13 w 25"/>
                <a:gd name="T9" fmla="*/ 0 h 26"/>
                <a:gd name="T10" fmla="*/ 21 w 25"/>
                <a:gd name="T11" fmla="*/ 3 h 26"/>
                <a:gd name="T12" fmla="*/ 25 w 25"/>
                <a:gd name="T13" fmla="*/ 13 h 26"/>
                <a:gd name="T14" fmla="*/ 21 w 25"/>
                <a:gd name="T15" fmla="*/ 22 h 26"/>
                <a:gd name="T16" fmla="*/ 12 w 25"/>
                <a:gd name="T17" fmla="*/ 26 h 26"/>
                <a:gd name="T18" fmla="*/ 12 w 25"/>
                <a:gd name="T19" fmla="*/ 5 h 26"/>
                <a:gd name="T20" fmla="*/ 8 w 25"/>
                <a:gd name="T21" fmla="*/ 7 h 26"/>
                <a:gd name="T22" fmla="*/ 6 w 25"/>
                <a:gd name="T23" fmla="*/ 13 h 26"/>
                <a:gd name="T24" fmla="*/ 8 w 25"/>
                <a:gd name="T25" fmla="*/ 19 h 26"/>
                <a:gd name="T26" fmla="*/ 12 w 25"/>
                <a:gd name="T27" fmla="*/ 21 h 26"/>
                <a:gd name="T28" fmla="*/ 17 w 25"/>
                <a:gd name="T29" fmla="*/ 19 h 26"/>
                <a:gd name="T30" fmla="*/ 19 w 25"/>
                <a:gd name="T31" fmla="*/ 13 h 26"/>
                <a:gd name="T32" fmla="*/ 17 w 25"/>
                <a:gd name="T33" fmla="*/ 7 h 26"/>
                <a:gd name="T34" fmla="*/ 12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9" y="26"/>
                    <a:pt x="6" y="25"/>
                    <a:pt x="3" y="22"/>
                  </a:cubicBezTo>
                  <a:cubicBezTo>
                    <a:pt x="1" y="20"/>
                    <a:pt x="0" y="17"/>
                    <a:pt x="0" y="13"/>
                  </a:cubicBezTo>
                  <a:cubicBezTo>
                    <a:pt x="0" y="9"/>
                    <a:pt x="1" y="6"/>
                    <a:pt x="3" y="3"/>
                  </a:cubicBezTo>
                  <a:cubicBezTo>
                    <a:pt x="6" y="1"/>
                    <a:pt x="9" y="0"/>
                    <a:pt x="13" y="0"/>
                  </a:cubicBezTo>
                  <a:cubicBezTo>
                    <a:pt x="16" y="0"/>
                    <a:pt x="19" y="1"/>
                    <a:pt x="21" y="3"/>
                  </a:cubicBezTo>
                  <a:cubicBezTo>
                    <a:pt x="24" y="6"/>
                    <a:pt x="25" y="9"/>
                    <a:pt x="25" y="13"/>
                  </a:cubicBezTo>
                  <a:cubicBezTo>
                    <a:pt x="25" y="16"/>
                    <a:pt x="24" y="20"/>
                    <a:pt x="21" y="22"/>
                  </a:cubicBezTo>
                  <a:cubicBezTo>
                    <a:pt x="19" y="25"/>
                    <a:pt x="16" y="26"/>
                    <a:pt x="12" y="26"/>
                  </a:cubicBezTo>
                  <a:close/>
                  <a:moveTo>
                    <a:pt x="12" y="5"/>
                  </a:moveTo>
                  <a:cubicBezTo>
                    <a:pt x="10" y="5"/>
                    <a:pt x="9" y="5"/>
                    <a:pt x="8" y="7"/>
                  </a:cubicBezTo>
                  <a:cubicBezTo>
                    <a:pt x="7" y="8"/>
                    <a:pt x="6" y="10"/>
                    <a:pt x="6" y="13"/>
                  </a:cubicBezTo>
                  <a:cubicBezTo>
                    <a:pt x="6" y="15"/>
                    <a:pt x="7" y="17"/>
                    <a:pt x="8" y="19"/>
                  </a:cubicBezTo>
                  <a:cubicBezTo>
                    <a:pt x="9" y="20"/>
                    <a:pt x="10" y="21"/>
                    <a:pt x="12" y="21"/>
                  </a:cubicBezTo>
                  <a:cubicBezTo>
                    <a:pt x="14" y="21"/>
                    <a:pt x="16" y="20"/>
                    <a:pt x="17" y="19"/>
                  </a:cubicBezTo>
                  <a:cubicBezTo>
                    <a:pt x="18" y="17"/>
                    <a:pt x="19" y="15"/>
                    <a:pt x="19" y="13"/>
                  </a:cubicBezTo>
                  <a:cubicBezTo>
                    <a:pt x="19" y="10"/>
                    <a:pt x="18" y="8"/>
                    <a:pt x="17" y="7"/>
                  </a:cubicBezTo>
                  <a:cubicBezTo>
                    <a:pt x="16" y="5"/>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74" name="Freeform 107"/>
            <p:cNvSpPr>
              <a:spLocks noEditPoints="1"/>
            </p:cNvSpPr>
            <p:nvPr/>
          </p:nvSpPr>
          <p:spPr bwMode="auto">
            <a:xfrm>
              <a:off x="5179512" y="2970646"/>
              <a:ext cx="60771" cy="81026"/>
            </a:xfrm>
            <a:custGeom>
              <a:avLst/>
              <a:gdLst>
                <a:gd name="T0" fmla="*/ 6 w 19"/>
                <a:gd name="T1" fmla="*/ 17 h 25"/>
                <a:gd name="T2" fmla="*/ 6 w 19"/>
                <a:gd name="T3" fmla="*/ 25 h 25"/>
                <a:gd name="T4" fmla="*/ 0 w 19"/>
                <a:gd name="T5" fmla="*/ 25 h 25"/>
                <a:gd name="T6" fmla="*/ 0 w 19"/>
                <a:gd name="T7" fmla="*/ 0 h 25"/>
                <a:gd name="T8" fmla="*/ 9 w 19"/>
                <a:gd name="T9" fmla="*/ 0 h 25"/>
                <a:gd name="T10" fmla="*/ 19 w 19"/>
                <a:gd name="T11" fmla="*/ 8 h 25"/>
                <a:gd name="T12" fmla="*/ 16 w 19"/>
                <a:gd name="T13" fmla="*/ 14 h 25"/>
                <a:gd name="T14" fmla="*/ 9 w 19"/>
                <a:gd name="T15" fmla="*/ 17 h 25"/>
                <a:gd name="T16" fmla="*/ 6 w 19"/>
                <a:gd name="T17" fmla="*/ 17 h 25"/>
                <a:gd name="T18" fmla="*/ 6 w 19"/>
                <a:gd name="T19" fmla="*/ 4 h 25"/>
                <a:gd name="T20" fmla="*/ 6 w 19"/>
                <a:gd name="T21" fmla="*/ 12 h 25"/>
                <a:gd name="T22" fmla="*/ 8 w 19"/>
                <a:gd name="T23" fmla="*/ 12 h 25"/>
                <a:gd name="T24" fmla="*/ 13 w 19"/>
                <a:gd name="T25" fmla="*/ 8 h 25"/>
                <a:gd name="T26" fmla="*/ 8 w 19"/>
                <a:gd name="T27" fmla="*/ 4 h 25"/>
                <a:gd name="T28" fmla="*/ 6 w 19"/>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6" y="17"/>
                  </a:moveTo>
                  <a:cubicBezTo>
                    <a:pt x="6" y="25"/>
                    <a:pt x="6" y="25"/>
                    <a:pt x="6" y="25"/>
                  </a:cubicBezTo>
                  <a:cubicBezTo>
                    <a:pt x="0" y="25"/>
                    <a:pt x="0" y="25"/>
                    <a:pt x="0" y="25"/>
                  </a:cubicBezTo>
                  <a:cubicBezTo>
                    <a:pt x="0" y="0"/>
                    <a:pt x="0" y="0"/>
                    <a:pt x="0" y="0"/>
                  </a:cubicBezTo>
                  <a:cubicBezTo>
                    <a:pt x="9" y="0"/>
                    <a:pt x="9" y="0"/>
                    <a:pt x="9" y="0"/>
                  </a:cubicBezTo>
                  <a:cubicBezTo>
                    <a:pt x="16" y="0"/>
                    <a:pt x="19" y="3"/>
                    <a:pt x="19" y="8"/>
                  </a:cubicBezTo>
                  <a:cubicBezTo>
                    <a:pt x="19" y="11"/>
                    <a:pt x="18" y="13"/>
                    <a:pt x="16" y="14"/>
                  </a:cubicBezTo>
                  <a:cubicBezTo>
                    <a:pt x="14" y="16"/>
                    <a:pt x="12" y="17"/>
                    <a:pt x="9" y="17"/>
                  </a:cubicBezTo>
                  <a:lnTo>
                    <a:pt x="6" y="17"/>
                  </a:lnTo>
                  <a:close/>
                  <a:moveTo>
                    <a:pt x="6" y="4"/>
                  </a:moveTo>
                  <a:cubicBezTo>
                    <a:pt x="6" y="12"/>
                    <a:pt x="6" y="12"/>
                    <a:pt x="6" y="12"/>
                  </a:cubicBezTo>
                  <a:cubicBezTo>
                    <a:pt x="8" y="12"/>
                    <a:pt x="8" y="12"/>
                    <a:pt x="8" y="12"/>
                  </a:cubicBezTo>
                  <a:cubicBezTo>
                    <a:pt x="11" y="12"/>
                    <a:pt x="13" y="11"/>
                    <a:pt x="13" y="8"/>
                  </a:cubicBezTo>
                  <a:cubicBezTo>
                    <a:pt x="13" y="6"/>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75" name="Freeform 108"/>
            <p:cNvSpPr>
              <a:spLocks/>
            </p:cNvSpPr>
            <p:nvPr/>
          </p:nvSpPr>
          <p:spPr bwMode="auto">
            <a:xfrm>
              <a:off x="5254307" y="2970646"/>
              <a:ext cx="48305" cy="81026"/>
            </a:xfrm>
            <a:custGeom>
              <a:avLst/>
              <a:gdLst>
                <a:gd name="T0" fmla="*/ 31 w 31"/>
                <a:gd name="T1" fmla="*/ 52 h 52"/>
                <a:gd name="T2" fmla="*/ 0 w 31"/>
                <a:gd name="T3" fmla="*/ 52 h 52"/>
                <a:gd name="T4" fmla="*/ 0 w 31"/>
                <a:gd name="T5" fmla="*/ 0 h 52"/>
                <a:gd name="T6" fmla="*/ 31 w 31"/>
                <a:gd name="T7" fmla="*/ 0 h 52"/>
                <a:gd name="T8" fmla="*/ 31 w 31"/>
                <a:gd name="T9" fmla="*/ 10 h 52"/>
                <a:gd name="T10" fmla="*/ 12 w 31"/>
                <a:gd name="T11" fmla="*/ 10 h 52"/>
                <a:gd name="T12" fmla="*/ 12 w 31"/>
                <a:gd name="T13" fmla="*/ 21 h 52"/>
                <a:gd name="T14" fmla="*/ 29 w 31"/>
                <a:gd name="T15" fmla="*/ 21 h 52"/>
                <a:gd name="T16" fmla="*/ 29 w 31"/>
                <a:gd name="T17" fmla="*/ 31 h 52"/>
                <a:gd name="T18" fmla="*/ 12 w 31"/>
                <a:gd name="T19" fmla="*/ 31 h 52"/>
                <a:gd name="T20" fmla="*/ 12 w 31"/>
                <a:gd name="T21" fmla="*/ 44 h 52"/>
                <a:gd name="T22" fmla="*/ 31 w 31"/>
                <a:gd name="T23" fmla="*/ 44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31" y="0"/>
                  </a:lnTo>
                  <a:lnTo>
                    <a:pt x="31" y="10"/>
                  </a:lnTo>
                  <a:lnTo>
                    <a:pt x="12" y="10"/>
                  </a:lnTo>
                  <a:lnTo>
                    <a:pt x="12" y="21"/>
                  </a:lnTo>
                  <a:lnTo>
                    <a:pt x="29" y="21"/>
                  </a:lnTo>
                  <a:lnTo>
                    <a:pt x="29" y="31"/>
                  </a:lnTo>
                  <a:lnTo>
                    <a:pt x="12" y="31"/>
                  </a:lnTo>
                  <a:lnTo>
                    <a:pt x="12" y="44"/>
                  </a:lnTo>
                  <a:lnTo>
                    <a:pt x="31" y="44"/>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76" name="Freeform 109"/>
            <p:cNvSpPr>
              <a:spLocks/>
            </p:cNvSpPr>
            <p:nvPr/>
          </p:nvSpPr>
          <p:spPr bwMode="auto">
            <a:xfrm>
              <a:off x="4616995" y="3110884"/>
              <a:ext cx="29606" cy="84143"/>
            </a:xfrm>
            <a:custGeom>
              <a:avLst/>
              <a:gdLst>
                <a:gd name="T0" fmla="*/ 6 w 19"/>
                <a:gd name="T1" fmla="*/ 54 h 54"/>
                <a:gd name="T2" fmla="*/ 0 w 19"/>
                <a:gd name="T3" fmla="*/ 54 h 54"/>
                <a:gd name="T4" fmla="*/ 13 w 19"/>
                <a:gd name="T5" fmla="*/ 0 h 54"/>
                <a:gd name="T6" fmla="*/ 19 w 19"/>
                <a:gd name="T7" fmla="*/ 0 h 54"/>
                <a:gd name="T8" fmla="*/ 6 w 19"/>
                <a:gd name="T9" fmla="*/ 54 h 54"/>
              </a:gdLst>
              <a:ahLst/>
              <a:cxnLst>
                <a:cxn ang="0">
                  <a:pos x="T0" y="T1"/>
                </a:cxn>
                <a:cxn ang="0">
                  <a:pos x="T2" y="T3"/>
                </a:cxn>
                <a:cxn ang="0">
                  <a:pos x="T4" y="T5"/>
                </a:cxn>
                <a:cxn ang="0">
                  <a:pos x="T6" y="T7"/>
                </a:cxn>
                <a:cxn ang="0">
                  <a:pos x="T8" y="T9"/>
                </a:cxn>
              </a:cxnLst>
              <a:rect l="0" t="0" r="r" b="b"/>
              <a:pathLst>
                <a:path w="19" h="54">
                  <a:moveTo>
                    <a:pt x="6" y="54"/>
                  </a:moveTo>
                  <a:lnTo>
                    <a:pt x="0" y="54"/>
                  </a:lnTo>
                  <a:lnTo>
                    <a:pt x="13" y="0"/>
                  </a:lnTo>
                  <a:lnTo>
                    <a:pt x="19" y="0"/>
                  </a:lnTo>
                  <a:lnTo>
                    <a:pt x="6"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77" name="Freeform 110"/>
            <p:cNvSpPr>
              <a:spLocks noEditPoints="1"/>
            </p:cNvSpPr>
            <p:nvPr/>
          </p:nvSpPr>
          <p:spPr bwMode="auto">
            <a:xfrm>
              <a:off x="4649717" y="3110884"/>
              <a:ext cx="65445" cy="84143"/>
            </a:xfrm>
            <a:custGeom>
              <a:avLst/>
              <a:gdLst>
                <a:gd name="T0" fmla="*/ 20 w 20"/>
                <a:gd name="T1" fmla="*/ 7 h 26"/>
                <a:gd name="T2" fmla="*/ 19 w 20"/>
                <a:gd name="T3" fmla="*/ 9 h 26"/>
                <a:gd name="T4" fmla="*/ 17 w 20"/>
                <a:gd name="T5" fmla="*/ 12 h 26"/>
                <a:gd name="T6" fmla="*/ 15 w 20"/>
                <a:gd name="T7" fmla="*/ 13 h 26"/>
                <a:gd name="T8" fmla="*/ 12 w 20"/>
                <a:gd name="T9" fmla="*/ 14 h 26"/>
                <a:gd name="T10" fmla="*/ 12 w 20"/>
                <a:gd name="T11" fmla="*/ 14 h 26"/>
                <a:gd name="T12" fmla="*/ 13 w 20"/>
                <a:gd name="T13" fmla="*/ 15 h 26"/>
                <a:gd name="T14" fmla="*/ 14 w 20"/>
                <a:gd name="T15" fmla="*/ 17 h 26"/>
                <a:gd name="T16" fmla="*/ 17 w 20"/>
                <a:gd name="T17" fmla="*/ 26 h 26"/>
                <a:gd name="T18" fmla="*/ 13 w 20"/>
                <a:gd name="T19" fmla="*/ 26 h 26"/>
                <a:gd name="T20" fmla="*/ 11 w 20"/>
                <a:gd name="T21" fmla="*/ 18 h 26"/>
                <a:gd name="T22" fmla="*/ 10 w 20"/>
                <a:gd name="T23" fmla="*/ 16 h 26"/>
                <a:gd name="T24" fmla="*/ 8 w 20"/>
                <a:gd name="T25" fmla="*/ 15 h 26"/>
                <a:gd name="T26" fmla="*/ 6 w 20"/>
                <a:gd name="T27" fmla="*/ 15 h 26"/>
                <a:gd name="T28" fmla="*/ 3 w 20"/>
                <a:gd name="T29" fmla="*/ 26 h 26"/>
                <a:gd name="T30" fmla="*/ 0 w 20"/>
                <a:gd name="T31" fmla="*/ 26 h 26"/>
                <a:gd name="T32" fmla="*/ 6 w 20"/>
                <a:gd name="T33" fmla="*/ 0 h 26"/>
                <a:gd name="T34" fmla="*/ 13 w 20"/>
                <a:gd name="T35" fmla="*/ 0 h 26"/>
                <a:gd name="T36" fmla="*/ 16 w 20"/>
                <a:gd name="T37" fmla="*/ 1 h 26"/>
                <a:gd name="T38" fmla="*/ 18 w 20"/>
                <a:gd name="T39" fmla="*/ 2 h 26"/>
                <a:gd name="T40" fmla="*/ 19 w 20"/>
                <a:gd name="T41" fmla="*/ 4 h 26"/>
                <a:gd name="T42" fmla="*/ 20 w 20"/>
                <a:gd name="T43" fmla="*/ 7 h 26"/>
                <a:gd name="T44" fmla="*/ 16 w 20"/>
                <a:gd name="T45" fmla="*/ 7 h 26"/>
                <a:gd name="T46" fmla="*/ 16 w 20"/>
                <a:gd name="T47" fmla="*/ 5 h 26"/>
                <a:gd name="T48" fmla="*/ 15 w 20"/>
                <a:gd name="T49" fmla="*/ 4 h 26"/>
                <a:gd name="T50" fmla="*/ 14 w 20"/>
                <a:gd name="T51" fmla="*/ 3 h 26"/>
                <a:gd name="T52" fmla="*/ 12 w 20"/>
                <a:gd name="T53" fmla="*/ 3 h 26"/>
                <a:gd name="T54" fmla="*/ 8 w 20"/>
                <a:gd name="T55" fmla="*/ 3 h 26"/>
                <a:gd name="T56" fmla="*/ 6 w 20"/>
                <a:gd name="T57" fmla="*/ 12 h 26"/>
                <a:gd name="T58" fmla="*/ 10 w 20"/>
                <a:gd name="T59" fmla="*/ 12 h 26"/>
                <a:gd name="T60" fmla="*/ 13 w 20"/>
                <a:gd name="T61" fmla="*/ 12 h 26"/>
                <a:gd name="T62" fmla="*/ 15 w 20"/>
                <a:gd name="T63" fmla="*/ 11 h 26"/>
                <a:gd name="T64" fmla="*/ 16 w 20"/>
                <a:gd name="T65" fmla="*/ 9 h 26"/>
                <a:gd name="T66" fmla="*/ 16 w 20"/>
                <a:gd name="T6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6">
                  <a:moveTo>
                    <a:pt x="20" y="7"/>
                  </a:moveTo>
                  <a:cubicBezTo>
                    <a:pt x="20" y="8"/>
                    <a:pt x="19" y="9"/>
                    <a:pt x="19" y="9"/>
                  </a:cubicBezTo>
                  <a:cubicBezTo>
                    <a:pt x="19" y="10"/>
                    <a:pt x="18" y="11"/>
                    <a:pt x="17" y="12"/>
                  </a:cubicBezTo>
                  <a:cubicBezTo>
                    <a:pt x="17" y="12"/>
                    <a:pt x="16" y="13"/>
                    <a:pt x="15" y="13"/>
                  </a:cubicBezTo>
                  <a:cubicBezTo>
                    <a:pt x="14" y="14"/>
                    <a:pt x="13" y="14"/>
                    <a:pt x="12" y="14"/>
                  </a:cubicBezTo>
                  <a:cubicBezTo>
                    <a:pt x="12" y="14"/>
                    <a:pt x="12" y="14"/>
                    <a:pt x="12" y="14"/>
                  </a:cubicBezTo>
                  <a:cubicBezTo>
                    <a:pt x="13" y="14"/>
                    <a:pt x="13" y="15"/>
                    <a:pt x="13" y="15"/>
                  </a:cubicBezTo>
                  <a:cubicBezTo>
                    <a:pt x="14" y="16"/>
                    <a:pt x="14" y="16"/>
                    <a:pt x="14" y="17"/>
                  </a:cubicBezTo>
                  <a:cubicBezTo>
                    <a:pt x="17" y="26"/>
                    <a:pt x="17" y="26"/>
                    <a:pt x="17" y="26"/>
                  </a:cubicBezTo>
                  <a:cubicBezTo>
                    <a:pt x="13" y="26"/>
                    <a:pt x="13" y="26"/>
                    <a:pt x="13" y="26"/>
                  </a:cubicBezTo>
                  <a:cubicBezTo>
                    <a:pt x="11" y="18"/>
                    <a:pt x="11" y="18"/>
                    <a:pt x="11" y="18"/>
                  </a:cubicBezTo>
                  <a:cubicBezTo>
                    <a:pt x="11" y="17"/>
                    <a:pt x="11" y="16"/>
                    <a:pt x="10" y="16"/>
                  </a:cubicBezTo>
                  <a:cubicBezTo>
                    <a:pt x="10" y="15"/>
                    <a:pt x="9" y="15"/>
                    <a:pt x="8" y="15"/>
                  </a:cubicBezTo>
                  <a:cubicBezTo>
                    <a:pt x="6" y="15"/>
                    <a:pt x="6" y="15"/>
                    <a:pt x="6" y="15"/>
                  </a:cubicBezTo>
                  <a:cubicBezTo>
                    <a:pt x="3" y="26"/>
                    <a:pt x="3" y="26"/>
                    <a:pt x="3" y="26"/>
                  </a:cubicBezTo>
                  <a:cubicBezTo>
                    <a:pt x="0" y="26"/>
                    <a:pt x="0" y="26"/>
                    <a:pt x="0" y="26"/>
                  </a:cubicBezTo>
                  <a:cubicBezTo>
                    <a:pt x="6" y="0"/>
                    <a:pt x="6" y="0"/>
                    <a:pt x="6" y="0"/>
                  </a:cubicBezTo>
                  <a:cubicBezTo>
                    <a:pt x="13" y="0"/>
                    <a:pt x="13" y="0"/>
                    <a:pt x="13" y="0"/>
                  </a:cubicBezTo>
                  <a:cubicBezTo>
                    <a:pt x="14" y="0"/>
                    <a:pt x="15" y="0"/>
                    <a:pt x="16" y="1"/>
                  </a:cubicBezTo>
                  <a:cubicBezTo>
                    <a:pt x="17" y="1"/>
                    <a:pt x="17" y="2"/>
                    <a:pt x="18" y="2"/>
                  </a:cubicBezTo>
                  <a:cubicBezTo>
                    <a:pt x="18" y="3"/>
                    <a:pt x="19" y="3"/>
                    <a:pt x="19" y="4"/>
                  </a:cubicBezTo>
                  <a:cubicBezTo>
                    <a:pt x="19" y="5"/>
                    <a:pt x="20" y="6"/>
                    <a:pt x="20" y="7"/>
                  </a:cubicBezTo>
                  <a:close/>
                  <a:moveTo>
                    <a:pt x="16" y="7"/>
                  </a:moveTo>
                  <a:cubicBezTo>
                    <a:pt x="16" y="6"/>
                    <a:pt x="16" y="6"/>
                    <a:pt x="16" y="5"/>
                  </a:cubicBezTo>
                  <a:cubicBezTo>
                    <a:pt x="16" y="5"/>
                    <a:pt x="16" y="4"/>
                    <a:pt x="15" y="4"/>
                  </a:cubicBezTo>
                  <a:cubicBezTo>
                    <a:pt x="15" y="4"/>
                    <a:pt x="15" y="3"/>
                    <a:pt x="14" y="3"/>
                  </a:cubicBezTo>
                  <a:cubicBezTo>
                    <a:pt x="13" y="3"/>
                    <a:pt x="13" y="3"/>
                    <a:pt x="12" y="3"/>
                  </a:cubicBezTo>
                  <a:cubicBezTo>
                    <a:pt x="8" y="3"/>
                    <a:pt x="8" y="3"/>
                    <a:pt x="8" y="3"/>
                  </a:cubicBezTo>
                  <a:cubicBezTo>
                    <a:pt x="6" y="12"/>
                    <a:pt x="6" y="12"/>
                    <a:pt x="6" y="12"/>
                  </a:cubicBezTo>
                  <a:cubicBezTo>
                    <a:pt x="10" y="12"/>
                    <a:pt x="10" y="12"/>
                    <a:pt x="10" y="12"/>
                  </a:cubicBezTo>
                  <a:cubicBezTo>
                    <a:pt x="11" y="12"/>
                    <a:pt x="12" y="12"/>
                    <a:pt x="13" y="12"/>
                  </a:cubicBezTo>
                  <a:cubicBezTo>
                    <a:pt x="14" y="11"/>
                    <a:pt x="14" y="11"/>
                    <a:pt x="15" y="11"/>
                  </a:cubicBezTo>
                  <a:cubicBezTo>
                    <a:pt x="15" y="10"/>
                    <a:pt x="16" y="9"/>
                    <a:pt x="16" y="9"/>
                  </a:cubicBezTo>
                  <a:cubicBezTo>
                    <a:pt x="16" y="8"/>
                    <a:pt x="16" y="8"/>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78" name="Freeform 111"/>
            <p:cNvSpPr>
              <a:spLocks/>
            </p:cNvSpPr>
            <p:nvPr/>
          </p:nvSpPr>
          <p:spPr bwMode="auto">
            <a:xfrm>
              <a:off x="4721395" y="3110884"/>
              <a:ext cx="59212" cy="84143"/>
            </a:xfrm>
            <a:custGeom>
              <a:avLst/>
              <a:gdLst>
                <a:gd name="T0" fmla="*/ 36 w 38"/>
                <a:gd name="T1" fmla="*/ 6 h 54"/>
                <a:gd name="T2" fmla="*/ 17 w 38"/>
                <a:gd name="T3" fmla="*/ 6 h 54"/>
                <a:gd name="T4" fmla="*/ 13 w 38"/>
                <a:gd name="T5" fmla="*/ 25 h 54"/>
                <a:gd name="T6" fmla="*/ 32 w 38"/>
                <a:gd name="T7" fmla="*/ 25 h 54"/>
                <a:gd name="T8" fmla="*/ 29 w 38"/>
                <a:gd name="T9" fmla="*/ 29 h 54"/>
                <a:gd name="T10" fmla="*/ 11 w 38"/>
                <a:gd name="T11" fmla="*/ 29 h 54"/>
                <a:gd name="T12" fmla="*/ 6 w 38"/>
                <a:gd name="T13" fmla="*/ 48 h 54"/>
                <a:gd name="T14" fmla="*/ 29 w 38"/>
                <a:gd name="T15" fmla="*/ 48 h 54"/>
                <a:gd name="T16" fmla="*/ 27 w 38"/>
                <a:gd name="T17" fmla="*/ 54 h 54"/>
                <a:gd name="T18" fmla="*/ 0 w 38"/>
                <a:gd name="T19" fmla="*/ 54 h 54"/>
                <a:gd name="T20" fmla="*/ 11 w 38"/>
                <a:gd name="T21" fmla="*/ 0 h 54"/>
                <a:gd name="T22" fmla="*/ 38 w 38"/>
                <a:gd name="T23" fmla="*/ 0 h 54"/>
                <a:gd name="T24" fmla="*/ 36 w 38"/>
                <a:gd name="T25"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54">
                  <a:moveTo>
                    <a:pt x="36" y="6"/>
                  </a:moveTo>
                  <a:lnTo>
                    <a:pt x="17" y="6"/>
                  </a:lnTo>
                  <a:lnTo>
                    <a:pt x="13" y="25"/>
                  </a:lnTo>
                  <a:lnTo>
                    <a:pt x="32" y="25"/>
                  </a:lnTo>
                  <a:lnTo>
                    <a:pt x="29" y="29"/>
                  </a:lnTo>
                  <a:lnTo>
                    <a:pt x="11" y="29"/>
                  </a:lnTo>
                  <a:lnTo>
                    <a:pt x="6" y="48"/>
                  </a:lnTo>
                  <a:lnTo>
                    <a:pt x="29" y="48"/>
                  </a:lnTo>
                  <a:lnTo>
                    <a:pt x="27" y="54"/>
                  </a:lnTo>
                  <a:lnTo>
                    <a:pt x="0" y="54"/>
                  </a:lnTo>
                  <a:lnTo>
                    <a:pt x="11" y="0"/>
                  </a:lnTo>
                  <a:lnTo>
                    <a:pt x="38" y="0"/>
                  </a:lnTo>
                  <a:lnTo>
                    <a:pt x="36"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79" name="Freeform 112"/>
            <p:cNvSpPr>
              <a:spLocks/>
            </p:cNvSpPr>
            <p:nvPr/>
          </p:nvSpPr>
          <p:spPr bwMode="auto">
            <a:xfrm>
              <a:off x="4780608" y="3110884"/>
              <a:ext cx="45188" cy="84143"/>
            </a:xfrm>
            <a:custGeom>
              <a:avLst/>
              <a:gdLst>
                <a:gd name="T0" fmla="*/ 27 w 29"/>
                <a:gd name="T1" fmla="*/ 54 h 54"/>
                <a:gd name="T2" fmla="*/ 0 w 29"/>
                <a:gd name="T3" fmla="*/ 54 h 54"/>
                <a:gd name="T4" fmla="*/ 12 w 29"/>
                <a:gd name="T5" fmla="*/ 0 h 54"/>
                <a:gd name="T6" fmla="*/ 19 w 29"/>
                <a:gd name="T7" fmla="*/ 0 h 54"/>
                <a:gd name="T8" fmla="*/ 8 w 29"/>
                <a:gd name="T9" fmla="*/ 48 h 54"/>
                <a:gd name="T10" fmla="*/ 29 w 29"/>
                <a:gd name="T11" fmla="*/ 48 h 54"/>
                <a:gd name="T12" fmla="*/ 27 w 29"/>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29" h="54">
                  <a:moveTo>
                    <a:pt x="27" y="54"/>
                  </a:moveTo>
                  <a:lnTo>
                    <a:pt x="0" y="54"/>
                  </a:lnTo>
                  <a:lnTo>
                    <a:pt x="12" y="0"/>
                  </a:lnTo>
                  <a:lnTo>
                    <a:pt x="19" y="0"/>
                  </a:lnTo>
                  <a:lnTo>
                    <a:pt x="8" y="48"/>
                  </a:lnTo>
                  <a:lnTo>
                    <a:pt x="29" y="48"/>
                  </a:lnTo>
                  <a:lnTo>
                    <a:pt x="27"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80" name="Freeform 113"/>
            <p:cNvSpPr>
              <a:spLocks noEditPoints="1"/>
            </p:cNvSpPr>
            <p:nvPr/>
          </p:nvSpPr>
          <p:spPr bwMode="auto">
            <a:xfrm>
              <a:off x="4828913" y="3110884"/>
              <a:ext cx="76353" cy="84143"/>
            </a:xfrm>
            <a:custGeom>
              <a:avLst/>
              <a:gdLst>
                <a:gd name="T0" fmla="*/ 20 w 23"/>
                <a:gd name="T1" fmla="*/ 26 h 26"/>
                <a:gd name="T2" fmla="*/ 19 w 23"/>
                <a:gd name="T3" fmla="*/ 18 h 26"/>
                <a:gd name="T4" fmla="*/ 8 w 23"/>
                <a:gd name="T5" fmla="*/ 18 h 26"/>
                <a:gd name="T6" fmla="*/ 4 w 23"/>
                <a:gd name="T7" fmla="*/ 26 h 26"/>
                <a:gd name="T8" fmla="*/ 0 w 23"/>
                <a:gd name="T9" fmla="*/ 26 h 26"/>
                <a:gd name="T10" fmla="*/ 15 w 23"/>
                <a:gd name="T11" fmla="*/ 0 h 26"/>
                <a:gd name="T12" fmla="*/ 19 w 23"/>
                <a:gd name="T13" fmla="*/ 0 h 26"/>
                <a:gd name="T14" fmla="*/ 23 w 23"/>
                <a:gd name="T15" fmla="*/ 26 h 26"/>
                <a:gd name="T16" fmla="*/ 20 w 23"/>
                <a:gd name="T17" fmla="*/ 26 h 26"/>
                <a:gd name="T18" fmla="*/ 17 w 23"/>
                <a:gd name="T19" fmla="*/ 5 h 26"/>
                <a:gd name="T20" fmla="*/ 17 w 23"/>
                <a:gd name="T21" fmla="*/ 5 h 26"/>
                <a:gd name="T22" fmla="*/ 17 w 23"/>
                <a:gd name="T23" fmla="*/ 4 h 26"/>
                <a:gd name="T24" fmla="*/ 17 w 23"/>
                <a:gd name="T25" fmla="*/ 4 h 26"/>
                <a:gd name="T26" fmla="*/ 17 w 23"/>
                <a:gd name="T27" fmla="*/ 3 h 26"/>
                <a:gd name="T28" fmla="*/ 16 w 23"/>
                <a:gd name="T29" fmla="*/ 3 h 26"/>
                <a:gd name="T30" fmla="*/ 16 w 23"/>
                <a:gd name="T31" fmla="*/ 4 h 26"/>
                <a:gd name="T32" fmla="*/ 16 w 23"/>
                <a:gd name="T33" fmla="*/ 4 h 26"/>
                <a:gd name="T34" fmla="*/ 16 w 23"/>
                <a:gd name="T35" fmla="*/ 5 h 26"/>
                <a:gd name="T36" fmla="*/ 16 w 23"/>
                <a:gd name="T37" fmla="*/ 5 h 26"/>
                <a:gd name="T38" fmla="*/ 10 w 23"/>
                <a:gd name="T39" fmla="*/ 16 h 26"/>
                <a:gd name="T40" fmla="*/ 18 w 23"/>
                <a:gd name="T41" fmla="*/ 16 h 26"/>
                <a:gd name="T42" fmla="*/ 17 w 23"/>
                <a:gd name="T4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6">
                  <a:moveTo>
                    <a:pt x="20" y="26"/>
                  </a:moveTo>
                  <a:cubicBezTo>
                    <a:pt x="19" y="18"/>
                    <a:pt x="19" y="18"/>
                    <a:pt x="19" y="18"/>
                  </a:cubicBezTo>
                  <a:cubicBezTo>
                    <a:pt x="8" y="18"/>
                    <a:pt x="8" y="18"/>
                    <a:pt x="8" y="18"/>
                  </a:cubicBezTo>
                  <a:cubicBezTo>
                    <a:pt x="4" y="26"/>
                    <a:pt x="4" y="26"/>
                    <a:pt x="4" y="26"/>
                  </a:cubicBezTo>
                  <a:cubicBezTo>
                    <a:pt x="0" y="26"/>
                    <a:pt x="0" y="26"/>
                    <a:pt x="0" y="26"/>
                  </a:cubicBezTo>
                  <a:cubicBezTo>
                    <a:pt x="15" y="0"/>
                    <a:pt x="15" y="0"/>
                    <a:pt x="15" y="0"/>
                  </a:cubicBezTo>
                  <a:cubicBezTo>
                    <a:pt x="19" y="0"/>
                    <a:pt x="19" y="0"/>
                    <a:pt x="19" y="0"/>
                  </a:cubicBezTo>
                  <a:cubicBezTo>
                    <a:pt x="23" y="26"/>
                    <a:pt x="23" y="26"/>
                    <a:pt x="23" y="26"/>
                  </a:cubicBezTo>
                  <a:lnTo>
                    <a:pt x="20" y="26"/>
                  </a:lnTo>
                  <a:close/>
                  <a:moveTo>
                    <a:pt x="17" y="5"/>
                  </a:moveTo>
                  <a:cubicBezTo>
                    <a:pt x="17" y="5"/>
                    <a:pt x="17" y="5"/>
                    <a:pt x="17" y="5"/>
                  </a:cubicBezTo>
                  <a:cubicBezTo>
                    <a:pt x="17" y="5"/>
                    <a:pt x="17" y="4"/>
                    <a:pt x="17" y="4"/>
                  </a:cubicBezTo>
                  <a:cubicBezTo>
                    <a:pt x="17" y="4"/>
                    <a:pt x="17" y="4"/>
                    <a:pt x="17" y="4"/>
                  </a:cubicBezTo>
                  <a:cubicBezTo>
                    <a:pt x="17" y="4"/>
                    <a:pt x="17" y="3"/>
                    <a:pt x="17" y="3"/>
                  </a:cubicBezTo>
                  <a:cubicBezTo>
                    <a:pt x="16" y="3"/>
                    <a:pt x="16" y="3"/>
                    <a:pt x="16" y="3"/>
                  </a:cubicBezTo>
                  <a:cubicBezTo>
                    <a:pt x="16" y="3"/>
                    <a:pt x="16" y="4"/>
                    <a:pt x="16" y="4"/>
                  </a:cubicBezTo>
                  <a:cubicBezTo>
                    <a:pt x="16" y="4"/>
                    <a:pt x="16" y="4"/>
                    <a:pt x="16" y="4"/>
                  </a:cubicBezTo>
                  <a:cubicBezTo>
                    <a:pt x="16" y="4"/>
                    <a:pt x="16" y="5"/>
                    <a:pt x="16" y="5"/>
                  </a:cubicBezTo>
                  <a:cubicBezTo>
                    <a:pt x="16" y="5"/>
                    <a:pt x="16" y="5"/>
                    <a:pt x="16" y="5"/>
                  </a:cubicBezTo>
                  <a:cubicBezTo>
                    <a:pt x="10" y="16"/>
                    <a:pt x="10" y="16"/>
                    <a:pt x="10" y="16"/>
                  </a:cubicBezTo>
                  <a:cubicBezTo>
                    <a:pt x="18" y="16"/>
                    <a:pt x="18" y="16"/>
                    <a:pt x="18" y="16"/>
                  </a:cubicBezTo>
                  <a:lnTo>
                    <a:pt x="1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81" name="Freeform 114"/>
            <p:cNvSpPr>
              <a:spLocks/>
            </p:cNvSpPr>
            <p:nvPr/>
          </p:nvSpPr>
          <p:spPr bwMode="auto">
            <a:xfrm>
              <a:off x="4917731" y="3110884"/>
              <a:ext cx="84144" cy="84143"/>
            </a:xfrm>
            <a:custGeom>
              <a:avLst/>
              <a:gdLst>
                <a:gd name="T0" fmla="*/ 20 w 26"/>
                <a:gd name="T1" fmla="*/ 26 h 26"/>
                <a:gd name="T2" fmla="*/ 17 w 26"/>
                <a:gd name="T3" fmla="*/ 26 h 26"/>
                <a:gd name="T4" fmla="*/ 8 w 26"/>
                <a:gd name="T5" fmla="*/ 5 h 26"/>
                <a:gd name="T6" fmla="*/ 8 w 26"/>
                <a:gd name="T7" fmla="*/ 5 h 26"/>
                <a:gd name="T8" fmla="*/ 8 w 26"/>
                <a:gd name="T9" fmla="*/ 5 h 26"/>
                <a:gd name="T10" fmla="*/ 7 w 26"/>
                <a:gd name="T11" fmla="*/ 4 h 26"/>
                <a:gd name="T12" fmla="*/ 7 w 26"/>
                <a:gd name="T13" fmla="*/ 4 h 26"/>
                <a:gd name="T14" fmla="*/ 7 w 26"/>
                <a:gd name="T15" fmla="*/ 4 h 26"/>
                <a:gd name="T16" fmla="*/ 7 w 26"/>
                <a:gd name="T17" fmla="*/ 4 h 26"/>
                <a:gd name="T18" fmla="*/ 7 w 26"/>
                <a:gd name="T19" fmla="*/ 5 h 26"/>
                <a:gd name="T20" fmla="*/ 7 w 26"/>
                <a:gd name="T21" fmla="*/ 5 h 26"/>
                <a:gd name="T22" fmla="*/ 7 w 26"/>
                <a:gd name="T23" fmla="*/ 6 h 26"/>
                <a:gd name="T24" fmla="*/ 3 w 26"/>
                <a:gd name="T25" fmla="*/ 26 h 26"/>
                <a:gd name="T26" fmla="*/ 0 w 26"/>
                <a:gd name="T27" fmla="*/ 26 h 26"/>
                <a:gd name="T28" fmla="*/ 5 w 26"/>
                <a:gd name="T29" fmla="*/ 0 h 26"/>
                <a:gd name="T30" fmla="*/ 9 w 26"/>
                <a:gd name="T31" fmla="*/ 0 h 26"/>
                <a:gd name="T32" fmla="*/ 18 w 26"/>
                <a:gd name="T33" fmla="*/ 20 h 26"/>
                <a:gd name="T34" fmla="*/ 18 w 26"/>
                <a:gd name="T35" fmla="*/ 20 h 26"/>
                <a:gd name="T36" fmla="*/ 18 w 26"/>
                <a:gd name="T37" fmla="*/ 21 h 26"/>
                <a:gd name="T38" fmla="*/ 18 w 26"/>
                <a:gd name="T39" fmla="*/ 21 h 26"/>
                <a:gd name="T40" fmla="*/ 18 w 26"/>
                <a:gd name="T41" fmla="*/ 22 h 26"/>
                <a:gd name="T42" fmla="*/ 18 w 26"/>
                <a:gd name="T43" fmla="*/ 22 h 26"/>
                <a:gd name="T44" fmla="*/ 18 w 26"/>
                <a:gd name="T45" fmla="*/ 21 h 26"/>
                <a:gd name="T46" fmla="*/ 18 w 26"/>
                <a:gd name="T47" fmla="*/ 21 h 26"/>
                <a:gd name="T48" fmla="*/ 19 w 26"/>
                <a:gd name="T49" fmla="*/ 20 h 26"/>
                <a:gd name="T50" fmla="*/ 19 w 26"/>
                <a:gd name="T51" fmla="*/ 20 h 26"/>
                <a:gd name="T52" fmla="*/ 23 w 26"/>
                <a:gd name="T53" fmla="*/ 0 h 26"/>
                <a:gd name="T54" fmla="*/ 26 w 26"/>
                <a:gd name="T55" fmla="*/ 0 h 26"/>
                <a:gd name="T56" fmla="*/ 20 w 26"/>
                <a:gd name="T5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6">
                  <a:moveTo>
                    <a:pt x="20" y="26"/>
                  </a:moveTo>
                  <a:cubicBezTo>
                    <a:pt x="17" y="26"/>
                    <a:pt x="17" y="26"/>
                    <a:pt x="17" y="26"/>
                  </a:cubicBezTo>
                  <a:cubicBezTo>
                    <a:pt x="8" y="5"/>
                    <a:pt x="8" y="5"/>
                    <a:pt x="8" y="5"/>
                  </a:cubicBezTo>
                  <a:cubicBezTo>
                    <a:pt x="8" y="5"/>
                    <a:pt x="8" y="5"/>
                    <a:pt x="8" y="5"/>
                  </a:cubicBezTo>
                  <a:cubicBezTo>
                    <a:pt x="8" y="5"/>
                    <a:pt x="8" y="5"/>
                    <a:pt x="8" y="5"/>
                  </a:cubicBezTo>
                  <a:cubicBezTo>
                    <a:pt x="7" y="4"/>
                    <a:pt x="7" y="4"/>
                    <a:pt x="7" y="4"/>
                  </a:cubicBezTo>
                  <a:cubicBezTo>
                    <a:pt x="7" y="4"/>
                    <a:pt x="7" y="4"/>
                    <a:pt x="7" y="4"/>
                  </a:cubicBezTo>
                  <a:cubicBezTo>
                    <a:pt x="7" y="4"/>
                    <a:pt x="7" y="4"/>
                    <a:pt x="7" y="4"/>
                  </a:cubicBezTo>
                  <a:cubicBezTo>
                    <a:pt x="7" y="4"/>
                    <a:pt x="7" y="4"/>
                    <a:pt x="7" y="4"/>
                  </a:cubicBezTo>
                  <a:cubicBezTo>
                    <a:pt x="7" y="4"/>
                    <a:pt x="7" y="5"/>
                    <a:pt x="7" y="5"/>
                  </a:cubicBezTo>
                  <a:cubicBezTo>
                    <a:pt x="7" y="5"/>
                    <a:pt x="7" y="5"/>
                    <a:pt x="7" y="5"/>
                  </a:cubicBezTo>
                  <a:cubicBezTo>
                    <a:pt x="7" y="5"/>
                    <a:pt x="7" y="6"/>
                    <a:pt x="7" y="6"/>
                  </a:cubicBezTo>
                  <a:cubicBezTo>
                    <a:pt x="3" y="26"/>
                    <a:pt x="3" y="26"/>
                    <a:pt x="3" y="26"/>
                  </a:cubicBezTo>
                  <a:cubicBezTo>
                    <a:pt x="0" y="26"/>
                    <a:pt x="0" y="26"/>
                    <a:pt x="0" y="26"/>
                  </a:cubicBezTo>
                  <a:cubicBezTo>
                    <a:pt x="5" y="0"/>
                    <a:pt x="5" y="0"/>
                    <a:pt x="5" y="0"/>
                  </a:cubicBezTo>
                  <a:cubicBezTo>
                    <a:pt x="9" y="0"/>
                    <a:pt x="9" y="0"/>
                    <a:pt x="9" y="0"/>
                  </a:cubicBezTo>
                  <a:cubicBezTo>
                    <a:pt x="18" y="20"/>
                    <a:pt x="18" y="20"/>
                    <a:pt x="18" y="20"/>
                  </a:cubicBezTo>
                  <a:cubicBezTo>
                    <a:pt x="18" y="20"/>
                    <a:pt x="18" y="20"/>
                    <a:pt x="18" y="20"/>
                  </a:cubicBezTo>
                  <a:cubicBezTo>
                    <a:pt x="18" y="21"/>
                    <a:pt x="18" y="21"/>
                    <a:pt x="18" y="21"/>
                  </a:cubicBezTo>
                  <a:cubicBezTo>
                    <a:pt x="18" y="21"/>
                    <a:pt x="18" y="21"/>
                    <a:pt x="18" y="21"/>
                  </a:cubicBezTo>
                  <a:cubicBezTo>
                    <a:pt x="18" y="22"/>
                    <a:pt x="18" y="22"/>
                    <a:pt x="18" y="22"/>
                  </a:cubicBezTo>
                  <a:cubicBezTo>
                    <a:pt x="18" y="22"/>
                    <a:pt x="18" y="22"/>
                    <a:pt x="18" y="22"/>
                  </a:cubicBezTo>
                  <a:cubicBezTo>
                    <a:pt x="18" y="22"/>
                    <a:pt x="18" y="21"/>
                    <a:pt x="18" y="21"/>
                  </a:cubicBezTo>
                  <a:cubicBezTo>
                    <a:pt x="18" y="21"/>
                    <a:pt x="18" y="21"/>
                    <a:pt x="18" y="21"/>
                  </a:cubicBezTo>
                  <a:cubicBezTo>
                    <a:pt x="18" y="20"/>
                    <a:pt x="19" y="20"/>
                    <a:pt x="19" y="20"/>
                  </a:cubicBezTo>
                  <a:cubicBezTo>
                    <a:pt x="19" y="20"/>
                    <a:pt x="19" y="20"/>
                    <a:pt x="19" y="20"/>
                  </a:cubicBezTo>
                  <a:cubicBezTo>
                    <a:pt x="23" y="0"/>
                    <a:pt x="23" y="0"/>
                    <a:pt x="23" y="0"/>
                  </a:cubicBezTo>
                  <a:cubicBezTo>
                    <a:pt x="26" y="0"/>
                    <a:pt x="26" y="0"/>
                    <a:pt x="26" y="0"/>
                  </a:cubicBezTo>
                  <a:lnTo>
                    <a:pt x="20"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82" name="Freeform 115"/>
            <p:cNvSpPr>
              <a:spLocks noEditPoints="1"/>
            </p:cNvSpPr>
            <p:nvPr/>
          </p:nvSpPr>
          <p:spPr bwMode="auto">
            <a:xfrm>
              <a:off x="5004991" y="3110884"/>
              <a:ext cx="79469" cy="84143"/>
            </a:xfrm>
            <a:custGeom>
              <a:avLst/>
              <a:gdLst>
                <a:gd name="T0" fmla="*/ 24 w 24"/>
                <a:gd name="T1" fmla="*/ 10 h 26"/>
                <a:gd name="T2" fmla="*/ 23 w 24"/>
                <a:gd name="T3" fmla="*/ 14 h 26"/>
                <a:gd name="T4" fmla="*/ 22 w 24"/>
                <a:gd name="T5" fmla="*/ 18 h 26"/>
                <a:gd name="T6" fmla="*/ 20 w 24"/>
                <a:gd name="T7" fmla="*/ 21 h 26"/>
                <a:gd name="T8" fmla="*/ 17 w 24"/>
                <a:gd name="T9" fmla="*/ 23 h 26"/>
                <a:gd name="T10" fmla="*/ 13 w 24"/>
                <a:gd name="T11" fmla="*/ 25 h 26"/>
                <a:gd name="T12" fmla="*/ 8 w 24"/>
                <a:gd name="T13" fmla="*/ 26 h 26"/>
                <a:gd name="T14" fmla="*/ 0 w 24"/>
                <a:gd name="T15" fmla="*/ 26 h 26"/>
                <a:gd name="T16" fmla="*/ 6 w 24"/>
                <a:gd name="T17" fmla="*/ 0 h 26"/>
                <a:gd name="T18" fmla="*/ 13 w 24"/>
                <a:gd name="T19" fmla="*/ 0 h 26"/>
                <a:gd name="T20" fmla="*/ 17 w 24"/>
                <a:gd name="T21" fmla="*/ 1 h 26"/>
                <a:gd name="T22" fmla="*/ 21 w 24"/>
                <a:gd name="T23" fmla="*/ 3 h 26"/>
                <a:gd name="T24" fmla="*/ 23 w 24"/>
                <a:gd name="T25" fmla="*/ 6 h 26"/>
                <a:gd name="T26" fmla="*/ 24 w 24"/>
                <a:gd name="T27" fmla="*/ 10 h 26"/>
                <a:gd name="T28" fmla="*/ 21 w 24"/>
                <a:gd name="T29" fmla="*/ 11 h 26"/>
                <a:gd name="T30" fmla="*/ 19 w 24"/>
                <a:gd name="T31" fmla="*/ 5 h 26"/>
                <a:gd name="T32" fmla="*/ 12 w 24"/>
                <a:gd name="T33" fmla="*/ 3 h 26"/>
                <a:gd name="T34" fmla="*/ 8 w 24"/>
                <a:gd name="T35" fmla="*/ 3 h 26"/>
                <a:gd name="T36" fmla="*/ 4 w 24"/>
                <a:gd name="T37" fmla="*/ 23 h 26"/>
                <a:gd name="T38" fmla="*/ 9 w 24"/>
                <a:gd name="T39" fmla="*/ 23 h 26"/>
                <a:gd name="T40" fmla="*/ 14 w 24"/>
                <a:gd name="T41" fmla="*/ 22 h 26"/>
                <a:gd name="T42" fmla="*/ 18 w 24"/>
                <a:gd name="T43" fmla="*/ 19 h 26"/>
                <a:gd name="T44" fmla="*/ 20 w 24"/>
                <a:gd name="T45" fmla="*/ 15 h 26"/>
                <a:gd name="T46" fmla="*/ 21 w 24"/>
                <a:gd name="T47"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 h="26">
                  <a:moveTo>
                    <a:pt x="24" y="10"/>
                  </a:moveTo>
                  <a:cubicBezTo>
                    <a:pt x="24" y="12"/>
                    <a:pt x="24" y="13"/>
                    <a:pt x="23" y="14"/>
                  </a:cubicBezTo>
                  <a:cubicBezTo>
                    <a:pt x="23" y="15"/>
                    <a:pt x="23" y="17"/>
                    <a:pt x="22" y="18"/>
                  </a:cubicBezTo>
                  <a:cubicBezTo>
                    <a:pt x="22" y="19"/>
                    <a:pt x="21" y="20"/>
                    <a:pt x="20" y="21"/>
                  </a:cubicBezTo>
                  <a:cubicBezTo>
                    <a:pt x="19" y="22"/>
                    <a:pt x="18" y="23"/>
                    <a:pt x="17" y="23"/>
                  </a:cubicBezTo>
                  <a:cubicBezTo>
                    <a:pt x="16" y="24"/>
                    <a:pt x="15" y="25"/>
                    <a:pt x="13" y="25"/>
                  </a:cubicBezTo>
                  <a:cubicBezTo>
                    <a:pt x="12" y="25"/>
                    <a:pt x="10" y="26"/>
                    <a:pt x="8" y="26"/>
                  </a:cubicBezTo>
                  <a:cubicBezTo>
                    <a:pt x="0" y="26"/>
                    <a:pt x="0" y="26"/>
                    <a:pt x="0" y="26"/>
                  </a:cubicBezTo>
                  <a:cubicBezTo>
                    <a:pt x="6" y="0"/>
                    <a:pt x="6" y="0"/>
                    <a:pt x="6" y="0"/>
                  </a:cubicBezTo>
                  <a:cubicBezTo>
                    <a:pt x="13" y="0"/>
                    <a:pt x="13" y="0"/>
                    <a:pt x="13" y="0"/>
                  </a:cubicBezTo>
                  <a:cubicBezTo>
                    <a:pt x="14" y="0"/>
                    <a:pt x="16" y="1"/>
                    <a:pt x="17" y="1"/>
                  </a:cubicBezTo>
                  <a:cubicBezTo>
                    <a:pt x="19" y="1"/>
                    <a:pt x="20" y="2"/>
                    <a:pt x="21" y="3"/>
                  </a:cubicBezTo>
                  <a:cubicBezTo>
                    <a:pt x="22" y="4"/>
                    <a:pt x="22" y="5"/>
                    <a:pt x="23" y="6"/>
                  </a:cubicBezTo>
                  <a:cubicBezTo>
                    <a:pt x="23" y="7"/>
                    <a:pt x="24" y="9"/>
                    <a:pt x="24" y="10"/>
                  </a:cubicBezTo>
                  <a:close/>
                  <a:moveTo>
                    <a:pt x="21" y="11"/>
                  </a:moveTo>
                  <a:cubicBezTo>
                    <a:pt x="21" y="8"/>
                    <a:pt x="20" y="6"/>
                    <a:pt x="19" y="5"/>
                  </a:cubicBezTo>
                  <a:cubicBezTo>
                    <a:pt x="17" y="4"/>
                    <a:pt x="15" y="3"/>
                    <a:pt x="12" y="3"/>
                  </a:cubicBezTo>
                  <a:cubicBezTo>
                    <a:pt x="8" y="3"/>
                    <a:pt x="8" y="3"/>
                    <a:pt x="8" y="3"/>
                  </a:cubicBezTo>
                  <a:cubicBezTo>
                    <a:pt x="4" y="23"/>
                    <a:pt x="4" y="23"/>
                    <a:pt x="4" y="23"/>
                  </a:cubicBezTo>
                  <a:cubicBezTo>
                    <a:pt x="9" y="23"/>
                    <a:pt x="9" y="23"/>
                    <a:pt x="9" y="23"/>
                  </a:cubicBezTo>
                  <a:cubicBezTo>
                    <a:pt x="11" y="23"/>
                    <a:pt x="12" y="23"/>
                    <a:pt x="14" y="22"/>
                  </a:cubicBezTo>
                  <a:cubicBezTo>
                    <a:pt x="15" y="21"/>
                    <a:pt x="17" y="20"/>
                    <a:pt x="18" y="19"/>
                  </a:cubicBezTo>
                  <a:cubicBezTo>
                    <a:pt x="19" y="18"/>
                    <a:pt x="19" y="17"/>
                    <a:pt x="20" y="15"/>
                  </a:cubicBezTo>
                  <a:cubicBezTo>
                    <a:pt x="20" y="14"/>
                    <a:pt x="21" y="12"/>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grpSp>
        <p:nvGrpSpPr>
          <p:cNvPr id="483" name="Brazil South"/>
          <p:cNvGrpSpPr/>
          <p:nvPr/>
        </p:nvGrpSpPr>
        <p:grpSpPr>
          <a:xfrm>
            <a:off x="4365613" y="5354647"/>
            <a:ext cx="940896" cy="380358"/>
            <a:chOff x="4068501" y="5513631"/>
            <a:chExt cx="1025309" cy="414482"/>
          </a:xfrm>
        </p:grpSpPr>
        <p:sp>
          <p:nvSpPr>
            <p:cNvPr id="484" name="Rectangle 24"/>
            <p:cNvSpPr>
              <a:spLocks noChangeArrowheads="1"/>
            </p:cNvSpPr>
            <p:nvPr/>
          </p:nvSpPr>
          <p:spPr bwMode="auto">
            <a:xfrm>
              <a:off x="4068501" y="5513631"/>
              <a:ext cx="1025309"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85" name="Freeform 116"/>
            <p:cNvSpPr>
              <a:spLocks noEditPoints="1"/>
            </p:cNvSpPr>
            <p:nvPr/>
          </p:nvSpPr>
          <p:spPr bwMode="auto">
            <a:xfrm>
              <a:off x="4163553" y="5611797"/>
              <a:ext cx="62329" cy="81026"/>
            </a:xfrm>
            <a:custGeom>
              <a:avLst/>
              <a:gdLst>
                <a:gd name="T0" fmla="*/ 0 w 19"/>
                <a:gd name="T1" fmla="*/ 25 h 25"/>
                <a:gd name="T2" fmla="*/ 0 w 19"/>
                <a:gd name="T3" fmla="*/ 0 h 25"/>
                <a:gd name="T4" fmla="*/ 9 w 19"/>
                <a:gd name="T5" fmla="*/ 0 h 25"/>
                <a:gd name="T6" fmla="*/ 15 w 19"/>
                <a:gd name="T7" fmla="*/ 1 h 25"/>
                <a:gd name="T8" fmla="*/ 18 w 19"/>
                <a:gd name="T9" fmla="*/ 6 h 25"/>
                <a:gd name="T10" fmla="*/ 16 w 19"/>
                <a:gd name="T11" fmla="*/ 9 h 25"/>
                <a:gd name="T12" fmla="*/ 13 w 19"/>
                <a:gd name="T13" fmla="*/ 11 h 25"/>
                <a:gd name="T14" fmla="*/ 13 w 19"/>
                <a:gd name="T15" fmla="*/ 11 h 25"/>
                <a:gd name="T16" fmla="*/ 17 w 19"/>
                <a:gd name="T17" fmla="*/ 13 h 25"/>
                <a:gd name="T18" fmla="*/ 19 w 19"/>
                <a:gd name="T19" fmla="*/ 17 h 25"/>
                <a:gd name="T20" fmla="*/ 16 w 19"/>
                <a:gd name="T21" fmla="*/ 23 h 25"/>
                <a:gd name="T22" fmla="*/ 9 w 19"/>
                <a:gd name="T23" fmla="*/ 25 h 25"/>
                <a:gd name="T24" fmla="*/ 0 w 19"/>
                <a:gd name="T25" fmla="*/ 25 h 25"/>
                <a:gd name="T26" fmla="*/ 5 w 19"/>
                <a:gd name="T27" fmla="*/ 4 h 25"/>
                <a:gd name="T28" fmla="*/ 5 w 19"/>
                <a:gd name="T29" fmla="*/ 10 h 25"/>
                <a:gd name="T30" fmla="*/ 8 w 19"/>
                <a:gd name="T31" fmla="*/ 10 h 25"/>
                <a:gd name="T32" fmla="*/ 11 w 19"/>
                <a:gd name="T33" fmla="*/ 9 h 25"/>
                <a:gd name="T34" fmla="*/ 12 w 19"/>
                <a:gd name="T35" fmla="*/ 7 h 25"/>
                <a:gd name="T36" fmla="*/ 7 w 19"/>
                <a:gd name="T37" fmla="*/ 4 h 25"/>
                <a:gd name="T38" fmla="*/ 5 w 19"/>
                <a:gd name="T39" fmla="*/ 4 h 25"/>
                <a:gd name="T40" fmla="*/ 5 w 19"/>
                <a:gd name="T41" fmla="*/ 14 h 25"/>
                <a:gd name="T42" fmla="*/ 5 w 19"/>
                <a:gd name="T43" fmla="*/ 21 h 25"/>
                <a:gd name="T44" fmla="*/ 8 w 19"/>
                <a:gd name="T45" fmla="*/ 21 h 25"/>
                <a:gd name="T46" fmla="*/ 11 w 19"/>
                <a:gd name="T47" fmla="*/ 20 h 25"/>
                <a:gd name="T48" fmla="*/ 13 w 19"/>
                <a:gd name="T49" fmla="*/ 17 h 25"/>
                <a:gd name="T50" fmla="*/ 11 w 19"/>
                <a:gd name="T51" fmla="*/ 15 h 25"/>
                <a:gd name="T52" fmla="*/ 8 w 19"/>
                <a:gd name="T53" fmla="*/ 14 h 25"/>
                <a:gd name="T54" fmla="*/ 5 w 19"/>
                <a:gd name="T55"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25">
                  <a:moveTo>
                    <a:pt x="0" y="25"/>
                  </a:moveTo>
                  <a:cubicBezTo>
                    <a:pt x="0" y="0"/>
                    <a:pt x="0" y="0"/>
                    <a:pt x="0" y="0"/>
                  </a:cubicBezTo>
                  <a:cubicBezTo>
                    <a:pt x="9" y="0"/>
                    <a:pt x="9" y="0"/>
                    <a:pt x="9" y="0"/>
                  </a:cubicBezTo>
                  <a:cubicBezTo>
                    <a:pt x="12" y="0"/>
                    <a:pt x="14" y="0"/>
                    <a:pt x="15" y="1"/>
                  </a:cubicBezTo>
                  <a:cubicBezTo>
                    <a:pt x="17" y="2"/>
                    <a:pt x="18" y="4"/>
                    <a:pt x="18" y="6"/>
                  </a:cubicBezTo>
                  <a:cubicBezTo>
                    <a:pt x="18" y="7"/>
                    <a:pt x="17" y="8"/>
                    <a:pt x="16" y="9"/>
                  </a:cubicBezTo>
                  <a:cubicBezTo>
                    <a:pt x="15" y="10"/>
                    <a:pt x="14" y="11"/>
                    <a:pt x="13" y="11"/>
                  </a:cubicBezTo>
                  <a:cubicBezTo>
                    <a:pt x="13" y="11"/>
                    <a:pt x="13" y="11"/>
                    <a:pt x="13" y="11"/>
                  </a:cubicBezTo>
                  <a:cubicBezTo>
                    <a:pt x="14" y="12"/>
                    <a:pt x="16" y="12"/>
                    <a:pt x="17" y="13"/>
                  </a:cubicBezTo>
                  <a:cubicBezTo>
                    <a:pt x="18" y="14"/>
                    <a:pt x="19" y="16"/>
                    <a:pt x="19" y="17"/>
                  </a:cubicBezTo>
                  <a:cubicBezTo>
                    <a:pt x="19" y="20"/>
                    <a:pt x="18" y="21"/>
                    <a:pt x="16" y="23"/>
                  </a:cubicBezTo>
                  <a:cubicBezTo>
                    <a:pt x="14" y="24"/>
                    <a:pt x="12" y="25"/>
                    <a:pt x="9" y="25"/>
                  </a:cubicBezTo>
                  <a:lnTo>
                    <a:pt x="0" y="25"/>
                  </a:lnTo>
                  <a:close/>
                  <a:moveTo>
                    <a:pt x="5" y="4"/>
                  </a:moveTo>
                  <a:cubicBezTo>
                    <a:pt x="5" y="10"/>
                    <a:pt x="5" y="10"/>
                    <a:pt x="5" y="10"/>
                  </a:cubicBezTo>
                  <a:cubicBezTo>
                    <a:pt x="8" y="10"/>
                    <a:pt x="8" y="10"/>
                    <a:pt x="8" y="10"/>
                  </a:cubicBezTo>
                  <a:cubicBezTo>
                    <a:pt x="9" y="10"/>
                    <a:pt x="10" y="10"/>
                    <a:pt x="11" y="9"/>
                  </a:cubicBezTo>
                  <a:cubicBezTo>
                    <a:pt x="11" y="8"/>
                    <a:pt x="12" y="8"/>
                    <a:pt x="12" y="7"/>
                  </a:cubicBezTo>
                  <a:cubicBezTo>
                    <a:pt x="12" y="5"/>
                    <a:pt x="10" y="4"/>
                    <a:pt x="7" y="4"/>
                  </a:cubicBezTo>
                  <a:lnTo>
                    <a:pt x="5" y="4"/>
                  </a:lnTo>
                  <a:close/>
                  <a:moveTo>
                    <a:pt x="5" y="14"/>
                  </a:moveTo>
                  <a:cubicBezTo>
                    <a:pt x="5" y="21"/>
                    <a:pt x="5" y="21"/>
                    <a:pt x="5" y="21"/>
                  </a:cubicBezTo>
                  <a:cubicBezTo>
                    <a:pt x="8" y="21"/>
                    <a:pt x="8" y="21"/>
                    <a:pt x="8" y="21"/>
                  </a:cubicBezTo>
                  <a:cubicBezTo>
                    <a:pt x="10" y="21"/>
                    <a:pt x="11" y="20"/>
                    <a:pt x="11" y="20"/>
                  </a:cubicBezTo>
                  <a:cubicBezTo>
                    <a:pt x="12" y="19"/>
                    <a:pt x="13" y="18"/>
                    <a:pt x="13" y="17"/>
                  </a:cubicBezTo>
                  <a:cubicBezTo>
                    <a:pt x="13" y="16"/>
                    <a:pt x="12" y="15"/>
                    <a:pt x="11" y="15"/>
                  </a:cubicBezTo>
                  <a:cubicBezTo>
                    <a:pt x="11" y="14"/>
                    <a:pt x="10" y="14"/>
                    <a:pt x="8" y="14"/>
                  </a:cubicBezTo>
                  <a:lnTo>
                    <a:pt x="5"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86" name="Freeform 117"/>
            <p:cNvSpPr>
              <a:spLocks noEditPoints="1"/>
            </p:cNvSpPr>
            <p:nvPr/>
          </p:nvSpPr>
          <p:spPr bwMode="auto">
            <a:xfrm>
              <a:off x="4238347" y="5611797"/>
              <a:ext cx="68562" cy="81026"/>
            </a:xfrm>
            <a:custGeom>
              <a:avLst/>
              <a:gdLst>
                <a:gd name="T0" fmla="*/ 21 w 21"/>
                <a:gd name="T1" fmla="*/ 25 h 25"/>
                <a:gd name="T2" fmla="*/ 15 w 21"/>
                <a:gd name="T3" fmla="*/ 25 h 25"/>
                <a:gd name="T4" fmla="*/ 11 w 21"/>
                <a:gd name="T5" fmla="*/ 18 h 25"/>
                <a:gd name="T6" fmla="*/ 10 w 21"/>
                <a:gd name="T7" fmla="*/ 17 h 25"/>
                <a:gd name="T8" fmla="*/ 9 w 21"/>
                <a:gd name="T9" fmla="*/ 16 h 25"/>
                <a:gd name="T10" fmla="*/ 8 w 21"/>
                <a:gd name="T11" fmla="*/ 15 h 25"/>
                <a:gd name="T12" fmla="*/ 7 w 21"/>
                <a:gd name="T13" fmla="*/ 15 h 25"/>
                <a:gd name="T14" fmla="*/ 6 w 21"/>
                <a:gd name="T15" fmla="*/ 15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7 w 21"/>
                <a:gd name="T29" fmla="*/ 11 h 25"/>
                <a:gd name="T30" fmla="*/ 15 w 21"/>
                <a:gd name="T31" fmla="*/ 12 h 25"/>
                <a:gd name="T32" fmla="*/ 13 w 21"/>
                <a:gd name="T33" fmla="*/ 14 h 25"/>
                <a:gd name="T34" fmla="*/ 13 w 21"/>
                <a:gd name="T35" fmla="*/ 14 h 25"/>
                <a:gd name="T36" fmla="*/ 14 w 21"/>
                <a:gd name="T37" fmla="*/ 14 h 25"/>
                <a:gd name="T38" fmla="*/ 15 w 21"/>
                <a:gd name="T39" fmla="*/ 15 h 25"/>
                <a:gd name="T40" fmla="*/ 16 w 21"/>
                <a:gd name="T41" fmla="*/ 16 h 25"/>
                <a:gd name="T42" fmla="*/ 17 w 21"/>
                <a:gd name="T43" fmla="*/ 17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7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8"/>
                    <a:pt x="11" y="18"/>
                    <a:pt x="11" y="18"/>
                  </a:cubicBezTo>
                  <a:cubicBezTo>
                    <a:pt x="11" y="18"/>
                    <a:pt x="10" y="17"/>
                    <a:pt x="10" y="17"/>
                  </a:cubicBezTo>
                  <a:cubicBezTo>
                    <a:pt x="10" y="17"/>
                    <a:pt x="10" y="16"/>
                    <a:pt x="9" y="16"/>
                  </a:cubicBezTo>
                  <a:cubicBezTo>
                    <a:pt x="9" y="16"/>
                    <a:pt x="9" y="16"/>
                    <a:pt x="8" y="15"/>
                  </a:cubicBezTo>
                  <a:cubicBezTo>
                    <a:pt x="8" y="15"/>
                    <a:pt x="8" y="15"/>
                    <a:pt x="7"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7"/>
                    <a:pt x="18" y="8"/>
                    <a:pt x="18" y="9"/>
                  </a:cubicBezTo>
                  <a:cubicBezTo>
                    <a:pt x="18" y="10"/>
                    <a:pt x="17" y="10"/>
                    <a:pt x="17" y="11"/>
                  </a:cubicBezTo>
                  <a:cubicBezTo>
                    <a:pt x="16" y="12"/>
                    <a:pt x="16" y="12"/>
                    <a:pt x="15" y="12"/>
                  </a:cubicBezTo>
                  <a:cubicBezTo>
                    <a:pt x="14" y="13"/>
                    <a:pt x="14" y="13"/>
                    <a:pt x="13" y="14"/>
                  </a:cubicBezTo>
                  <a:cubicBezTo>
                    <a:pt x="13" y="14"/>
                    <a:pt x="13" y="14"/>
                    <a:pt x="13" y="14"/>
                  </a:cubicBezTo>
                  <a:cubicBezTo>
                    <a:pt x="13" y="14"/>
                    <a:pt x="14" y="14"/>
                    <a:pt x="14" y="14"/>
                  </a:cubicBezTo>
                  <a:cubicBezTo>
                    <a:pt x="14" y="14"/>
                    <a:pt x="15" y="15"/>
                    <a:pt x="15" y="15"/>
                  </a:cubicBezTo>
                  <a:cubicBezTo>
                    <a:pt x="15" y="15"/>
                    <a:pt x="16" y="16"/>
                    <a:pt x="16" y="16"/>
                  </a:cubicBezTo>
                  <a:cubicBezTo>
                    <a:pt x="16" y="17"/>
                    <a:pt x="16" y="17"/>
                    <a:pt x="17" y="17"/>
                  </a:cubicBezTo>
                  <a:lnTo>
                    <a:pt x="21" y="25"/>
                  </a:lnTo>
                  <a:close/>
                  <a:moveTo>
                    <a:pt x="6" y="4"/>
                  </a:moveTo>
                  <a:cubicBezTo>
                    <a:pt x="6" y="11"/>
                    <a:pt x="6" y="11"/>
                    <a:pt x="6" y="11"/>
                  </a:cubicBezTo>
                  <a:cubicBezTo>
                    <a:pt x="8" y="11"/>
                    <a:pt x="8" y="11"/>
                    <a:pt x="8" y="11"/>
                  </a:cubicBezTo>
                  <a:cubicBezTo>
                    <a:pt x="10" y="11"/>
                    <a:pt x="11" y="11"/>
                    <a:pt x="11" y="10"/>
                  </a:cubicBezTo>
                  <a:cubicBezTo>
                    <a:pt x="12" y="9"/>
                    <a:pt x="12" y="8"/>
                    <a:pt x="12" y="7"/>
                  </a:cubicBezTo>
                  <a:cubicBezTo>
                    <a:pt x="12"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87" name="Freeform 118"/>
            <p:cNvSpPr>
              <a:spLocks noEditPoints="1"/>
            </p:cNvSpPr>
            <p:nvPr/>
          </p:nvSpPr>
          <p:spPr bwMode="auto">
            <a:xfrm>
              <a:off x="4310025" y="5611797"/>
              <a:ext cx="77911" cy="81026"/>
            </a:xfrm>
            <a:custGeom>
              <a:avLst/>
              <a:gdLst>
                <a:gd name="T0" fmla="*/ 24 w 24"/>
                <a:gd name="T1" fmla="*/ 25 h 25"/>
                <a:gd name="T2" fmla="*/ 18 w 24"/>
                <a:gd name="T3" fmla="*/ 25 h 25"/>
                <a:gd name="T4" fmla="*/ 16 w 24"/>
                <a:gd name="T5" fmla="*/ 19 h 25"/>
                <a:gd name="T6" fmla="*/ 8 w 24"/>
                <a:gd name="T7" fmla="*/ 19 h 25"/>
                <a:gd name="T8" fmla="*/ 6 w 24"/>
                <a:gd name="T9" fmla="*/ 25 h 25"/>
                <a:gd name="T10" fmla="*/ 0 w 24"/>
                <a:gd name="T11" fmla="*/ 25 h 25"/>
                <a:gd name="T12" fmla="*/ 9 w 24"/>
                <a:gd name="T13" fmla="*/ 0 h 25"/>
                <a:gd name="T14" fmla="*/ 15 w 24"/>
                <a:gd name="T15" fmla="*/ 0 h 25"/>
                <a:gd name="T16" fmla="*/ 24 w 24"/>
                <a:gd name="T17" fmla="*/ 25 h 25"/>
                <a:gd name="T18" fmla="*/ 15 w 24"/>
                <a:gd name="T19" fmla="*/ 15 h 25"/>
                <a:gd name="T20" fmla="*/ 12 w 24"/>
                <a:gd name="T21" fmla="*/ 6 h 25"/>
                <a:gd name="T22" fmla="*/ 12 w 24"/>
                <a:gd name="T23" fmla="*/ 4 h 25"/>
                <a:gd name="T24" fmla="*/ 12 w 24"/>
                <a:gd name="T25" fmla="*/ 4 h 25"/>
                <a:gd name="T26" fmla="*/ 11 w 24"/>
                <a:gd name="T27" fmla="*/ 6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19"/>
                    <a:pt x="16" y="19"/>
                    <a:pt x="16" y="19"/>
                  </a:cubicBezTo>
                  <a:cubicBezTo>
                    <a:pt x="8" y="19"/>
                    <a:pt x="8" y="19"/>
                    <a:pt x="8" y="19"/>
                  </a:cubicBezTo>
                  <a:cubicBezTo>
                    <a:pt x="6" y="25"/>
                    <a:pt x="6" y="25"/>
                    <a:pt x="6" y="25"/>
                  </a:cubicBezTo>
                  <a:cubicBezTo>
                    <a:pt x="0" y="25"/>
                    <a:pt x="0" y="25"/>
                    <a:pt x="0" y="25"/>
                  </a:cubicBezTo>
                  <a:cubicBezTo>
                    <a:pt x="9" y="0"/>
                    <a:pt x="9" y="0"/>
                    <a:pt x="9" y="0"/>
                  </a:cubicBezTo>
                  <a:cubicBezTo>
                    <a:pt x="15" y="0"/>
                    <a:pt x="15" y="0"/>
                    <a:pt x="15" y="0"/>
                  </a:cubicBezTo>
                  <a:lnTo>
                    <a:pt x="24" y="25"/>
                  </a:lnTo>
                  <a:close/>
                  <a:moveTo>
                    <a:pt x="15" y="15"/>
                  </a:moveTo>
                  <a:cubicBezTo>
                    <a:pt x="12" y="6"/>
                    <a:pt x="12" y="6"/>
                    <a:pt x="12" y="6"/>
                  </a:cubicBezTo>
                  <a:cubicBezTo>
                    <a:pt x="12" y="6"/>
                    <a:pt x="12" y="5"/>
                    <a:pt x="12" y="4"/>
                  </a:cubicBezTo>
                  <a:cubicBezTo>
                    <a:pt x="12" y="4"/>
                    <a:pt x="12" y="4"/>
                    <a:pt x="12" y="4"/>
                  </a:cubicBezTo>
                  <a:cubicBezTo>
                    <a:pt x="12" y="5"/>
                    <a:pt x="12" y="6"/>
                    <a:pt x="11" y="6"/>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88" name="Freeform 119"/>
            <p:cNvSpPr>
              <a:spLocks/>
            </p:cNvSpPr>
            <p:nvPr/>
          </p:nvSpPr>
          <p:spPr bwMode="auto">
            <a:xfrm>
              <a:off x="4395727" y="5611797"/>
              <a:ext cx="68562" cy="81026"/>
            </a:xfrm>
            <a:custGeom>
              <a:avLst/>
              <a:gdLst>
                <a:gd name="T0" fmla="*/ 44 w 44"/>
                <a:gd name="T1" fmla="*/ 52 h 52"/>
                <a:gd name="T2" fmla="*/ 0 w 44"/>
                <a:gd name="T3" fmla="*/ 52 h 52"/>
                <a:gd name="T4" fmla="*/ 0 w 44"/>
                <a:gd name="T5" fmla="*/ 46 h 52"/>
                <a:gd name="T6" fmla="*/ 27 w 44"/>
                <a:gd name="T7" fmla="*/ 8 h 52"/>
                <a:gd name="T8" fmla="*/ 2 w 44"/>
                <a:gd name="T9" fmla="*/ 8 h 52"/>
                <a:gd name="T10" fmla="*/ 2 w 44"/>
                <a:gd name="T11" fmla="*/ 0 h 52"/>
                <a:gd name="T12" fmla="*/ 44 w 44"/>
                <a:gd name="T13" fmla="*/ 0 h 52"/>
                <a:gd name="T14" fmla="*/ 44 w 44"/>
                <a:gd name="T15" fmla="*/ 6 h 52"/>
                <a:gd name="T16" fmla="*/ 16 w 44"/>
                <a:gd name="T17" fmla="*/ 42 h 52"/>
                <a:gd name="T18" fmla="*/ 44 w 44"/>
                <a:gd name="T19" fmla="*/ 42 h 52"/>
                <a:gd name="T20" fmla="*/ 44 w 44"/>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 h="52">
                  <a:moveTo>
                    <a:pt x="44" y="52"/>
                  </a:moveTo>
                  <a:lnTo>
                    <a:pt x="0" y="52"/>
                  </a:lnTo>
                  <a:lnTo>
                    <a:pt x="0" y="46"/>
                  </a:lnTo>
                  <a:lnTo>
                    <a:pt x="27" y="8"/>
                  </a:lnTo>
                  <a:lnTo>
                    <a:pt x="2" y="8"/>
                  </a:lnTo>
                  <a:lnTo>
                    <a:pt x="2" y="0"/>
                  </a:lnTo>
                  <a:lnTo>
                    <a:pt x="44" y="0"/>
                  </a:lnTo>
                  <a:lnTo>
                    <a:pt x="44" y="6"/>
                  </a:lnTo>
                  <a:lnTo>
                    <a:pt x="16" y="42"/>
                  </a:lnTo>
                  <a:lnTo>
                    <a:pt x="44" y="42"/>
                  </a:lnTo>
                  <a:lnTo>
                    <a:pt x="44"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89" name="Rectangle 120"/>
            <p:cNvSpPr>
              <a:spLocks noChangeArrowheads="1"/>
            </p:cNvSpPr>
            <p:nvPr/>
          </p:nvSpPr>
          <p:spPr bwMode="auto">
            <a:xfrm>
              <a:off x="4476755" y="5611797"/>
              <a:ext cx="20257" cy="810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90" name="Freeform 121"/>
            <p:cNvSpPr>
              <a:spLocks/>
            </p:cNvSpPr>
            <p:nvPr/>
          </p:nvSpPr>
          <p:spPr bwMode="auto">
            <a:xfrm>
              <a:off x="4515710" y="5611797"/>
              <a:ext cx="49863" cy="81026"/>
            </a:xfrm>
            <a:custGeom>
              <a:avLst/>
              <a:gdLst>
                <a:gd name="T0" fmla="*/ 32 w 32"/>
                <a:gd name="T1" fmla="*/ 52 h 52"/>
                <a:gd name="T2" fmla="*/ 0 w 32"/>
                <a:gd name="T3" fmla="*/ 52 h 52"/>
                <a:gd name="T4" fmla="*/ 0 w 32"/>
                <a:gd name="T5" fmla="*/ 0 h 52"/>
                <a:gd name="T6" fmla="*/ 13 w 32"/>
                <a:gd name="T7" fmla="*/ 0 h 52"/>
                <a:gd name="T8" fmla="*/ 13 w 32"/>
                <a:gd name="T9" fmla="*/ 42 h 52"/>
                <a:gd name="T10" fmla="*/ 32 w 32"/>
                <a:gd name="T11" fmla="*/ 42 h 52"/>
                <a:gd name="T12" fmla="*/ 3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32" y="52"/>
                  </a:moveTo>
                  <a:lnTo>
                    <a:pt x="0" y="52"/>
                  </a:lnTo>
                  <a:lnTo>
                    <a:pt x="0" y="0"/>
                  </a:lnTo>
                  <a:lnTo>
                    <a:pt x="13" y="0"/>
                  </a:lnTo>
                  <a:lnTo>
                    <a:pt x="13" y="42"/>
                  </a:lnTo>
                  <a:lnTo>
                    <a:pt x="32" y="42"/>
                  </a:lnTo>
                  <a:lnTo>
                    <a:pt x="3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91" name="Freeform 122"/>
            <p:cNvSpPr>
              <a:spLocks/>
            </p:cNvSpPr>
            <p:nvPr/>
          </p:nvSpPr>
          <p:spPr bwMode="auto">
            <a:xfrm>
              <a:off x="4607645" y="5608681"/>
              <a:ext cx="54538"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5 w 17"/>
                <a:gd name="T43" fmla="*/ 6 h 26"/>
                <a:gd name="T44" fmla="*/ 13 w 17"/>
                <a:gd name="T45" fmla="*/ 5 h 26"/>
                <a:gd name="T46" fmla="*/ 12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6 w 17"/>
                <a:gd name="T69" fmla="*/ 14 h 26"/>
                <a:gd name="T70" fmla="*/ 17 w 17"/>
                <a:gd name="T71" fmla="*/ 16 h 26"/>
                <a:gd name="T72" fmla="*/ 17 w 17"/>
                <a:gd name="T73" fmla="*/ 19 h 26"/>
                <a:gd name="T74" fmla="*/ 17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5" y="22"/>
                    <a:pt x="6" y="22"/>
                    <a:pt x="7" y="22"/>
                  </a:cubicBezTo>
                  <a:cubicBezTo>
                    <a:pt x="8" y="22"/>
                    <a:pt x="8" y="22"/>
                    <a:pt x="9" y="22"/>
                  </a:cubicBezTo>
                  <a:cubicBezTo>
                    <a:pt x="9" y="22"/>
                    <a:pt x="10" y="21"/>
                    <a:pt x="10" y="21"/>
                  </a:cubicBezTo>
                  <a:cubicBezTo>
                    <a:pt x="11" y="21"/>
                    <a:pt x="11" y="21"/>
                    <a:pt x="11" y="20"/>
                  </a:cubicBezTo>
                  <a:cubicBezTo>
                    <a:pt x="11" y="20"/>
                    <a:pt x="11" y="20"/>
                    <a:pt x="11" y="19"/>
                  </a:cubicBezTo>
                  <a:cubicBezTo>
                    <a:pt x="11" y="19"/>
                    <a:pt x="11" y="18"/>
                    <a:pt x="11" y="18"/>
                  </a:cubicBezTo>
                  <a:cubicBezTo>
                    <a:pt x="11" y="18"/>
                    <a:pt x="10" y="17"/>
                    <a:pt x="10" y="17"/>
                  </a:cubicBezTo>
                  <a:cubicBezTo>
                    <a:pt x="9" y="17"/>
                    <a:pt x="9" y="16"/>
                    <a:pt x="8" y="16"/>
                  </a:cubicBezTo>
                  <a:cubicBezTo>
                    <a:pt x="7" y="16"/>
                    <a:pt x="7" y="15"/>
                    <a:pt x="6" y="15"/>
                  </a:cubicBezTo>
                  <a:cubicBezTo>
                    <a:pt x="4" y="14"/>
                    <a:pt x="2" y="13"/>
                    <a:pt x="1" y="12"/>
                  </a:cubicBezTo>
                  <a:cubicBezTo>
                    <a:pt x="1" y="11"/>
                    <a:pt x="0" y="9"/>
                    <a:pt x="0" y="8"/>
                  </a:cubicBezTo>
                  <a:cubicBezTo>
                    <a:pt x="0" y="6"/>
                    <a:pt x="0" y="5"/>
                    <a:pt x="1" y="4"/>
                  </a:cubicBezTo>
                  <a:cubicBezTo>
                    <a:pt x="1" y="3"/>
                    <a:pt x="2" y="3"/>
                    <a:pt x="3" y="2"/>
                  </a:cubicBezTo>
                  <a:cubicBezTo>
                    <a:pt x="4" y="1"/>
                    <a:pt x="5" y="1"/>
                    <a:pt x="6" y="1"/>
                  </a:cubicBezTo>
                  <a:cubicBezTo>
                    <a:pt x="7" y="0"/>
                    <a:pt x="9" y="0"/>
                    <a:pt x="10" y="0"/>
                  </a:cubicBezTo>
                  <a:cubicBezTo>
                    <a:pt x="11" y="0"/>
                    <a:pt x="12" y="0"/>
                    <a:pt x="13" y="0"/>
                  </a:cubicBezTo>
                  <a:cubicBezTo>
                    <a:pt x="14" y="1"/>
                    <a:pt x="15" y="1"/>
                    <a:pt x="16" y="1"/>
                  </a:cubicBezTo>
                  <a:cubicBezTo>
                    <a:pt x="16" y="6"/>
                    <a:pt x="16" y="6"/>
                    <a:pt x="16" y="6"/>
                  </a:cubicBezTo>
                  <a:cubicBezTo>
                    <a:pt x="16" y="6"/>
                    <a:pt x="15" y="6"/>
                    <a:pt x="15" y="6"/>
                  </a:cubicBezTo>
                  <a:cubicBezTo>
                    <a:pt x="14" y="5"/>
                    <a:pt x="14" y="5"/>
                    <a:pt x="13" y="5"/>
                  </a:cubicBezTo>
                  <a:cubicBezTo>
                    <a:pt x="13" y="5"/>
                    <a:pt x="12" y="5"/>
                    <a:pt x="12" y="5"/>
                  </a:cubicBezTo>
                  <a:cubicBezTo>
                    <a:pt x="11" y="5"/>
                    <a:pt x="11" y="5"/>
                    <a:pt x="10" y="5"/>
                  </a:cubicBezTo>
                  <a:cubicBezTo>
                    <a:pt x="10" y="5"/>
                    <a:pt x="9" y="5"/>
                    <a:pt x="8" y="5"/>
                  </a:cubicBezTo>
                  <a:cubicBezTo>
                    <a:pt x="8" y="5"/>
                    <a:pt x="8" y="5"/>
                    <a:pt x="7" y="5"/>
                  </a:cubicBezTo>
                  <a:cubicBezTo>
                    <a:pt x="7" y="6"/>
                    <a:pt x="7" y="6"/>
                    <a:pt x="6" y="6"/>
                  </a:cubicBezTo>
                  <a:cubicBezTo>
                    <a:pt x="6" y="7"/>
                    <a:pt x="6" y="7"/>
                    <a:pt x="6" y="7"/>
                  </a:cubicBezTo>
                  <a:cubicBezTo>
                    <a:pt x="6" y="8"/>
                    <a:pt x="6" y="8"/>
                    <a:pt x="6" y="8"/>
                  </a:cubicBezTo>
                  <a:cubicBezTo>
                    <a:pt x="7" y="9"/>
                    <a:pt x="7" y="9"/>
                    <a:pt x="7" y="9"/>
                  </a:cubicBezTo>
                  <a:cubicBezTo>
                    <a:pt x="8" y="10"/>
                    <a:pt x="8" y="10"/>
                    <a:pt x="9" y="10"/>
                  </a:cubicBezTo>
                  <a:cubicBezTo>
                    <a:pt x="9" y="10"/>
                    <a:pt x="10" y="11"/>
                    <a:pt x="11" y="11"/>
                  </a:cubicBezTo>
                  <a:cubicBezTo>
                    <a:pt x="12" y="12"/>
                    <a:pt x="13" y="12"/>
                    <a:pt x="13" y="12"/>
                  </a:cubicBezTo>
                  <a:cubicBezTo>
                    <a:pt x="14" y="13"/>
                    <a:pt x="15" y="13"/>
                    <a:pt x="16" y="14"/>
                  </a:cubicBezTo>
                  <a:cubicBezTo>
                    <a:pt x="16" y="15"/>
                    <a:pt x="17" y="15"/>
                    <a:pt x="17" y="16"/>
                  </a:cubicBezTo>
                  <a:cubicBezTo>
                    <a:pt x="17" y="17"/>
                    <a:pt x="17" y="18"/>
                    <a:pt x="17" y="19"/>
                  </a:cubicBezTo>
                  <a:cubicBezTo>
                    <a:pt x="17" y="20"/>
                    <a:pt x="17" y="21"/>
                    <a:pt x="17" y="22"/>
                  </a:cubicBezTo>
                  <a:cubicBezTo>
                    <a:pt x="16" y="23"/>
                    <a:pt x="15" y="24"/>
                    <a:pt x="14" y="25"/>
                  </a:cubicBezTo>
                  <a:cubicBezTo>
                    <a:pt x="13" y="25"/>
                    <a:pt x="12" y="26"/>
                    <a:pt x="11" y="26"/>
                  </a:cubicBezTo>
                  <a:cubicBezTo>
                    <a:pt x="10" y="26"/>
                    <a:pt x="9" y="26"/>
                    <a:pt x="7" y="26"/>
                  </a:cubicBezTo>
                  <a:cubicBezTo>
                    <a:pt x="6" y="26"/>
                    <a:pt x="5"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92" name="Freeform 123"/>
            <p:cNvSpPr>
              <a:spLocks noEditPoints="1"/>
            </p:cNvSpPr>
            <p:nvPr/>
          </p:nvSpPr>
          <p:spPr bwMode="auto">
            <a:xfrm>
              <a:off x="4673091" y="5608681"/>
              <a:ext cx="81027" cy="84143"/>
            </a:xfrm>
            <a:custGeom>
              <a:avLst/>
              <a:gdLst>
                <a:gd name="T0" fmla="*/ 13 w 25"/>
                <a:gd name="T1" fmla="*/ 26 h 26"/>
                <a:gd name="T2" fmla="*/ 4 w 25"/>
                <a:gd name="T3" fmla="*/ 23 h 26"/>
                <a:gd name="T4" fmla="*/ 0 w 25"/>
                <a:gd name="T5" fmla="*/ 14 h 26"/>
                <a:gd name="T6" fmla="*/ 4 w 25"/>
                <a:gd name="T7" fmla="*/ 4 h 26"/>
                <a:gd name="T8" fmla="*/ 13 w 25"/>
                <a:gd name="T9" fmla="*/ 0 h 26"/>
                <a:gd name="T10" fmla="*/ 22 w 25"/>
                <a:gd name="T11" fmla="*/ 4 h 26"/>
                <a:gd name="T12" fmla="*/ 25 w 25"/>
                <a:gd name="T13" fmla="*/ 13 h 26"/>
                <a:gd name="T14" fmla="*/ 22 w 25"/>
                <a:gd name="T15" fmla="*/ 23 h 26"/>
                <a:gd name="T16" fmla="*/ 13 w 25"/>
                <a:gd name="T17" fmla="*/ 26 h 26"/>
                <a:gd name="T18" fmla="*/ 13 w 25"/>
                <a:gd name="T19" fmla="*/ 5 h 26"/>
                <a:gd name="T20" fmla="*/ 8 w 25"/>
                <a:gd name="T21" fmla="*/ 7 h 26"/>
                <a:gd name="T22" fmla="*/ 6 w 25"/>
                <a:gd name="T23" fmla="*/ 13 h 26"/>
                <a:gd name="T24" fmla="*/ 8 w 25"/>
                <a:gd name="T25" fmla="*/ 19 h 26"/>
                <a:gd name="T26" fmla="*/ 13 w 25"/>
                <a:gd name="T27" fmla="*/ 21 h 26"/>
                <a:gd name="T28" fmla="*/ 17 w 25"/>
                <a:gd name="T29" fmla="*/ 19 h 26"/>
                <a:gd name="T30" fmla="*/ 19 w 25"/>
                <a:gd name="T31" fmla="*/ 13 h 26"/>
                <a:gd name="T32" fmla="*/ 17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3" y="26"/>
                  </a:moveTo>
                  <a:cubicBezTo>
                    <a:pt x="9" y="26"/>
                    <a:pt x="6" y="25"/>
                    <a:pt x="4" y="23"/>
                  </a:cubicBezTo>
                  <a:cubicBezTo>
                    <a:pt x="2" y="20"/>
                    <a:pt x="0" y="17"/>
                    <a:pt x="0" y="14"/>
                  </a:cubicBezTo>
                  <a:cubicBezTo>
                    <a:pt x="0" y="10"/>
                    <a:pt x="2" y="6"/>
                    <a:pt x="4" y="4"/>
                  </a:cubicBezTo>
                  <a:cubicBezTo>
                    <a:pt x="6" y="1"/>
                    <a:pt x="9" y="0"/>
                    <a:pt x="13" y="0"/>
                  </a:cubicBezTo>
                  <a:cubicBezTo>
                    <a:pt x="17" y="0"/>
                    <a:pt x="20" y="1"/>
                    <a:pt x="22" y="4"/>
                  </a:cubicBezTo>
                  <a:cubicBezTo>
                    <a:pt x="24" y="6"/>
                    <a:pt x="25" y="9"/>
                    <a:pt x="25" y="13"/>
                  </a:cubicBezTo>
                  <a:cubicBezTo>
                    <a:pt x="25" y="17"/>
                    <a:pt x="24" y="20"/>
                    <a:pt x="22" y="23"/>
                  </a:cubicBezTo>
                  <a:cubicBezTo>
                    <a:pt x="19" y="25"/>
                    <a:pt x="16" y="26"/>
                    <a:pt x="13" y="26"/>
                  </a:cubicBezTo>
                  <a:close/>
                  <a:moveTo>
                    <a:pt x="13" y="5"/>
                  </a:moveTo>
                  <a:cubicBezTo>
                    <a:pt x="11" y="5"/>
                    <a:pt x="9" y="6"/>
                    <a:pt x="8" y="7"/>
                  </a:cubicBezTo>
                  <a:cubicBezTo>
                    <a:pt x="7" y="9"/>
                    <a:pt x="6" y="11"/>
                    <a:pt x="6" y="13"/>
                  </a:cubicBezTo>
                  <a:cubicBezTo>
                    <a:pt x="6" y="16"/>
                    <a:pt x="7" y="18"/>
                    <a:pt x="8" y="19"/>
                  </a:cubicBezTo>
                  <a:cubicBezTo>
                    <a:pt x="9" y="21"/>
                    <a:pt x="11" y="21"/>
                    <a:pt x="13" y="21"/>
                  </a:cubicBezTo>
                  <a:cubicBezTo>
                    <a:pt x="15" y="21"/>
                    <a:pt x="16" y="21"/>
                    <a:pt x="17" y="19"/>
                  </a:cubicBezTo>
                  <a:cubicBezTo>
                    <a:pt x="19" y="18"/>
                    <a:pt x="19" y="16"/>
                    <a:pt x="19" y="13"/>
                  </a:cubicBezTo>
                  <a:cubicBezTo>
                    <a:pt x="19" y="11"/>
                    <a:pt x="19" y="9"/>
                    <a:pt x="17" y="7"/>
                  </a:cubicBezTo>
                  <a:cubicBezTo>
                    <a:pt x="16" y="6"/>
                    <a:pt x="15"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93" name="Freeform 124"/>
            <p:cNvSpPr>
              <a:spLocks/>
            </p:cNvSpPr>
            <p:nvPr/>
          </p:nvSpPr>
          <p:spPr bwMode="auto">
            <a:xfrm>
              <a:off x="4771258" y="5611797"/>
              <a:ext cx="63887" cy="81026"/>
            </a:xfrm>
            <a:custGeom>
              <a:avLst/>
              <a:gdLst>
                <a:gd name="T0" fmla="*/ 20 w 20"/>
                <a:gd name="T1" fmla="*/ 14 h 25"/>
                <a:gd name="T2" fmla="*/ 10 w 20"/>
                <a:gd name="T3" fmla="*/ 25 h 25"/>
                <a:gd name="T4" fmla="*/ 0 w 20"/>
                <a:gd name="T5" fmla="*/ 14 h 25"/>
                <a:gd name="T6" fmla="*/ 0 w 20"/>
                <a:gd name="T7" fmla="*/ 0 h 25"/>
                <a:gd name="T8" fmla="*/ 5 w 20"/>
                <a:gd name="T9" fmla="*/ 0 h 25"/>
                <a:gd name="T10" fmla="*/ 5 w 20"/>
                <a:gd name="T11" fmla="*/ 14 h 25"/>
                <a:gd name="T12" fmla="*/ 10 w 20"/>
                <a:gd name="T13" fmla="*/ 20 h 25"/>
                <a:gd name="T14" fmla="*/ 15 w 20"/>
                <a:gd name="T15" fmla="*/ 14 h 25"/>
                <a:gd name="T16" fmla="*/ 15 w 20"/>
                <a:gd name="T17" fmla="*/ 0 h 25"/>
                <a:gd name="T18" fmla="*/ 20 w 20"/>
                <a:gd name="T19" fmla="*/ 0 h 25"/>
                <a:gd name="T20" fmla="*/ 20 w 20"/>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5">
                  <a:moveTo>
                    <a:pt x="20" y="14"/>
                  </a:moveTo>
                  <a:cubicBezTo>
                    <a:pt x="20" y="22"/>
                    <a:pt x="17" y="25"/>
                    <a:pt x="10" y="25"/>
                  </a:cubicBezTo>
                  <a:cubicBezTo>
                    <a:pt x="3" y="25"/>
                    <a:pt x="0" y="22"/>
                    <a:pt x="0" y="14"/>
                  </a:cubicBezTo>
                  <a:cubicBezTo>
                    <a:pt x="0" y="0"/>
                    <a:pt x="0" y="0"/>
                    <a:pt x="0" y="0"/>
                  </a:cubicBezTo>
                  <a:cubicBezTo>
                    <a:pt x="5" y="0"/>
                    <a:pt x="5" y="0"/>
                    <a:pt x="5" y="0"/>
                  </a:cubicBezTo>
                  <a:cubicBezTo>
                    <a:pt x="5" y="14"/>
                    <a:pt x="5" y="14"/>
                    <a:pt x="5" y="14"/>
                  </a:cubicBezTo>
                  <a:cubicBezTo>
                    <a:pt x="5" y="18"/>
                    <a:pt x="7" y="20"/>
                    <a:pt x="10" y="20"/>
                  </a:cubicBezTo>
                  <a:cubicBezTo>
                    <a:pt x="13" y="20"/>
                    <a:pt x="15" y="18"/>
                    <a:pt x="15" y="14"/>
                  </a:cubicBezTo>
                  <a:cubicBezTo>
                    <a:pt x="15" y="0"/>
                    <a:pt x="15" y="0"/>
                    <a:pt x="15" y="0"/>
                  </a:cubicBezTo>
                  <a:cubicBezTo>
                    <a:pt x="20" y="0"/>
                    <a:pt x="20" y="0"/>
                    <a:pt x="20" y="0"/>
                  </a:cubicBezTo>
                  <a:lnTo>
                    <a:pt x="2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94" name="Freeform 125"/>
            <p:cNvSpPr>
              <a:spLocks/>
            </p:cNvSpPr>
            <p:nvPr/>
          </p:nvSpPr>
          <p:spPr bwMode="auto">
            <a:xfrm>
              <a:off x="4849169" y="5611797"/>
              <a:ext cx="65445" cy="81026"/>
            </a:xfrm>
            <a:custGeom>
              <a:avLst/>
              <a:gdLst>
                <a:gd name="T0" fmla="*/ 42 w 42"/>
                <a:gd name="T1" fmla="*/ 8 h 52"/>
                <a:gd name="T2" fmla="*/ 27 w 42"/>
                <a:gd name="T3" fmla="*/ 8 h 52"/>
                <a:gd name="T4" fmla="*/ 27 w 42"/>
                <a:gd name="T5" fmla="*/ 52 h 52"/>
                <a:gd name="T6" fmla="*/ 15 w 42"/>
                <a:gd name="T7" fmla="*/ 52 h 52"/>
                <a:gd name="T8" fmla="*/ 15 w 42"/>
                <a:gd name="T9" fmla="*/ 8 h 52"/>
                <a:gd name="T10" fmla="*/ 0 w 42"/>
                <a:gd name="T11" fmla="*/ 8 h 52"/>
                <a:gd name="T12" fmla="*/ 0 w 42"/>
                <a:gd name="T13" fmla="*/ 0 h 52"/>
                <a:gd name="T14" fmla="*/ 42 w 42"/>
                <a:gd name="T15" fmla="*/ 0 h 52"/>
                <a:gd name="T16" fmla="*/ 42 w 42"/>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8"/>
                  </a:moveTo>
                  <a:lnTo>
                    <a:pt x="27" y="8"/>
                  </a:lnTo>
                  <a:lnTo>
                    <a:pt x="27" y="52"/>
                  </a:lnTo>
                  <a:lnTo>
                    <a:pt x="15" y="52"/>
                  </a:lnTo>
                  <a:lnTo>
                    <a:pt x="15" y="8"/>
                  </a:lnTo>
                  <a:lnTo>
                    <a:pt x="0" y="8"/>
                  </a:lnTo>
                  <a:lnTo>
                    <a:pt x="0" y="0"/>
                  </a:lnTo>
                  <a:lnTo>
                    <a:pt x="42" y="0"/>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95" name="Freeform 126"/>
            <p:cNvSpPr>
              <a:spLocks/>
            </p:cNvSpPr>
            <p:nvPr/>
          </p:nvSpPr>
          <p:spPr bwMode="auto">
            <a:xfrm>
              <a:off x="4927080" y="5611797"/>
              <a:ext cx="71678" cy="81026"/>
            </a:xfrm>
            <a:custGeom>
              <a:avLst/>
              <a:gdLst>
                <a:gd name="T0" fmla="*/ 46 w 46"/>
                <a:gd name="T1" fmla="*/ 52 h 52"/>
                <a:gd name="T2" fmla="*/ 34 w 46"/>
                <a:gd name="T3" fmla="*/ 52 h 52"/>
                <a:gd name="T4" fmla="*/ 34 w 46"/>
                <a:gd name="T5" fmla="*/ 31 h 52"/>
                <a:gd name="T6" fmla="*/ 13 w 46"/>
                <a:gd name="T7" fmla="*/ 31 h 52"/>
                <a:gd name="T8" fmla="*/ 13 w 46"/>
                <a:gd name="T9" fmla="*/ 52 h 52"/>
                <a:gd name="T10" fmla="*/ 0 w 46"/>
                <a:gd name="T11" fmla="*/ 52 h 52"/>
                <a:gd name="T12" fmla="*/ 0 w 46"/>
                <a:gd name="T13" fmla="*/ 0 h 52"/>
                <a:gd name="T14" fmla="*/ 13 w 46"/>
                <a:gd name="T15" fmla="*/ 0 h 52"/>
                <a:gd name="T16" fmla="*/ 13 w 46"/>
                <a:gd name="T17" fmla="*/ 21 h 52"/>
                <a:gd name="T18" fmla="*/ 34 w 46"/>
                <a:gd name="T19" fmla="*/ 21 h 52"/>
                <a:gd name="T20" fmla="*/ 34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4" y="52"/>
                  </a:lnTo>
                  <a:lnTo>
                    <a:pt x="34" y="31"/>
                  </a:lnTo>
                  <a:lnTo>
                    <a:pt x="13" y="31"/>
                  </a:lnTo>
                  <a:lnTo>
                    <a:pt x="13" y="52"/>
                  </a:lnTo>
                  <a:lnTo>
                    <a:pt x="0" y="52"/>
                  </a:lnTo>
                  <a:lnTo>
                    <a:pt x="0" y="0"/>
                  </a:lnTo>
                  <a:lnTo>
                    <a:pt x="13" y="0"/>
                  </a:lnTo>
                  <a:lnTo>
                    <a:pt x="13" y="21"/>
                  </a:lnTo>
                  <a:lnTo>
                    <a:pt x="34" y="21"/>
                  </a:lnTo>
                  <a:lnTo>
                    <a:pt x="34"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96" name="Freeform 127"/>
            <p:cNvSpPr>
              <a:spLocks/>
            </p:cNvSpPr>
            <p:nvPr/>
          </p:nvSpPr>
          <p:spPr bwMode="auto">
            <a:xfrm>
              <a:off x="4277303" y="5748919"/>
              <a:ext cx="56096" cy="84143"/>
            </a:xfrm>
            <a:custGeom>
              <a:avLst/>
              <a:gdLst>
                <a:gd name="T0" fmla="*/ 16 w 17"/>
                <a:gd name="T1" fmla="*/ 5 h 26"/>
                <a:gd name="T2" fmla="*/ 15 w 17"/>
                <a:gd name="T3" fmla="*/ 4 h 26"/>
                <a:gd name="T4" fmla="*/ 14 w 17"/>
                <a:gd name="T5" fmla="*/ 4 h 26"/>
                <a:gd name="T6" fmla="*/ 13 w 17"/>
                <a:gd name="T7" fmla="*/ 3 h 26"/>
                <a:gd name="T8" fmla="*/ 11 w 17"/>
                <a:gd name="T9" fmla="*/ 3 h 26"/>
                <a:gd name="T10" fmla="*/ 9 w 17"/>
                <a:gd name="T11" fmla="*/ 3 h 26"/>
                <a:gd name="T12" fmla="*/ 7 w 17"/>
                <a:gd name="T13" fmla="*/ 4 h 26"/>
                <a:gd name="T14" fmla="*/ 6 w 17"/>
                <a:gd name="T15" fmla="*/ 6 h 26"/>
                <a:gd name="T16" fmla="*/ 6 w 17"/>
                <a:gd name="T17" fmla="*/ 7 h 26"/>
                <a:gd name="T18" fmla="*/ 6 w 17"/>
                <a:gd name="T19" fmla="*/ 9 h 26"/>
                <a:gd name="T20" fmla="*/ 7 w 17"/>
                <a:gd name="T21" fmla="*/ 10 h 26"/>
                <a:gd name="T22" fmla="*/ 8 w 17"/>
                <a:gd name="T23" fmla="*/ 11 h 26"/>
                <a:gd name="T24" fmla="*/ 10 w 17"/>
                <a:gd name="T25" fmla="*/ 12 h 26"/>
                <a:gd name="T26" fmla="*/ 12 w 17"/>
                <a:gd name="T27" fmla="*/ 14 h 26"/>
                <a:gd name="T28" fmla="*/ 13 w 17"/>
                <a:gd name="T29" fmla="*/ 16 h 26"/>
                <a:gd name="T30" fmla="*/ 14 w 17"/>
                <a:gd name="T31" fmla="*/ 17 h 26"/>
                <a:gd name="T32" fmla="*/ 14 w 17"/>
                <a:gd name="T33" fmla="*/ 19 h 26"/>
                <a:gd name="T34" fmla="*/ 14 w 17"/>
                <a:gd name="T35" fmla="*/ 21 h 26"/>
                <a:gd name="T36" fmla="*/ 14 w 17"/>
                <a:gd name="T37" fmla="*/ 22 h 26"/>
                <a:gd name="T38" fmla="*/ 13 w 17"/>
                <a:gd name="T39" fmla="*/ 24 h 26"/>
                <a:gd name="T40" fmla="*/ 11 w 17"/>
                <a:gd name="T41" fmla="*/ 25 h 26"/>
                <a:gd name="T42" fmla="*/ 9 w 17"/>
                <a:gd name="T43" fmla="*/ 26 h 26"/>
                <a:gd name="T44" fmla="*/ 6 w 17"/>
                <a:gd name="T45" fmla="*/ 26 h 26"/>
                <a:gd name="T46" fmla="*/ 4 w 17"/>
                <a:gd name="T47" fmla="*/ 26 h 26"/>
                <a:gd name="T48" fmla="*/ 2 w 17"/>
                <a:gd name="T49" fmla="*/ 26 h 26"/>
                <a:gd name="T50" fmla="*/ 1 w 17"/>
                <a:gd name="T51" fmla="*/ 25 h 26"/>
                <a:gd name="T52" fmla="*/ 0 w 17"/>
                <a:gd name="T53" fmla="*/ 25 h 26"/>
                <a:gd name="T54" fmla="*/ 0 w 17"/>
                <a:gd name="T55" fmla="*/ 22 h 26"/>
                <a:gd name="T56" fmla="*/ 1 w 17"/>
                <a:gd name="T57" fmla="*/ 23 h 26"/>
                <a:gd name="T58" fmla="*/ 3 w 17"/>
                <a:gd name="T59" fmla="*/ 23 h 26"/>
                <a:gd name="T60" fmla="*/ 5 w 17"/>
                <a:gd name="T61" fmla="*/ 24 h 26"/>
                <a:gd name="T62" fmla="*/ 6 w 17"/>
                <a:gd name="T63" fmla="*/ 24 h 26"/>
                <a:gd name="T64" fmla="*/ 9 w 17"/>
                <a:gd name="T65" fmla="*/ 24 h 26"/>
                <a:gd name="T66" fmla="*/ 10 w 17"/>
                <a:gd name="T67" fmla="*/ 23 h 26"/>
                <a:gd name="T68" fmla="*/ 11 w 17"/>
                <a:gd name="T69" fmla="*/ 21 h 26"/>
                <a:gd name="T70" fmla="*/ 11 w 17"/>
                <a:gd name="T71" fmla="*/ 20 h 26"/>
                <a:gd name="T72" fmla="*/ 11 w 17"/>
                <a:gd name="T73" fmla="*/ 18 h 26"/>
                <a:gd name="T74" fmla="*/ 10 w 17"/>
                <a:gd name="T75" fmla="*/ 17 h 26"/>
                <a:gd name="T76" fmla="*/ 9 w 17"/>
                <a:gd name="T77" fmla="*/ 16 h 26"/>
                <a:gd name="T78" fmla="*/ 7 w 17"/>
                <a:gd name="T79" fmla="*/ 14 h 26"/>
                <a:gd name="T80" fmla="*/ 6 w 17"/>
                <a:gd name="T81" fmla="*/ 13 h 26"/>
                <a:gd name="T82" fmla="*/ 4 w 17"/>
                <a:gd name="T83" fmla="*/ 12 h 26"/>
                <a:gd name="T84" fmla="*/ 3 w 17"/>
                <a:gd name="T85" fmla="*/ 10 h 26"/>
                <a:gd name="T86" fmla="*/ 3 w 17"/>
                <a:gd name="T87" fmla="*/ 8 h 26"/>
                <a:gd name="T88" fmla="*/ 3 w 17"/>
                <a:gd name="T89" fmla="*/ 5 h 26"/>
                <a:gd name="T90" fmla="*/ 5 w 17"/>
                <a:gd name="T91" fmla="*/ 3 h 26"/>
                <a:gd name="T92" fmla="*/ 8 w 17"/>
                <a:gd name="T93" fmla="*/ 1 h 26"/>
                <a:gd name="T94" fmla="*/ 11 w 17"/>
                <a:gd name="T95" fmla="*/ 0 h 26"/>
                <a:gd name="T96" fmla="*/ 13 w 17"/>
                <a:gd name="T97" fmla="*/ 1 h 26"/>
                <a:gd name="T98" fmla="*/ 14 w 17"/>
                <a:gd name="T99" fmla="*/ 1 h 26"/>
                <a:gd name="T100" fmla="*/ 16 w 17"/>
                <a:gd name="T101" fmla="*/ 1 h 26"/>
                <a:gd name="T102" fmla="*/ 17 w 17"/>
                <a:gd name="T103" fmla="*/ 2 h 26"/>
                <a:gd name="T104" fmla="*/ 16 w 17"/>
                <a:gd name="T10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 h="26">
                  <a:moveTo>
                    <a:pt x="16" y="5"/>
                  </a:moveTo>
                  <a:cubicBezTo>
                    <a:pt x="16" y="4"/>
                    <a:pt x="16" y="4"/>
                    <a:pt x="15" y="4"/>
                  </a:cubicBezTo>
                  <a:cubicBezTo>
                    <a:pt x="15" y="4"/>
                    <a:pt x="14" y="4"/>
                    <a:pt x="14" y="4"/>
                  </a:cubicBezTo>
                  <a:cubicBezTo>
                    <a:pt x="14" y="3"/>
                    <a:pt x="13" y="3"/>
                    <a:pt x="13" y="3"/>
                  </a:cubicBezTo>
                  <a:cubicBezTo>
                    <a:pt x="12" y="3"/>
                    <a:pt x="12" y="3"/>
                    <a:pt x="11" y="3"/>
                  </a:cubicBezTo>
                  <a:cubicBezTo>
                    <a:pt x="10" y="3"/>
                    <a:pt x="9" y="3"/>
                    <a:pt x="9" y="3"/>
                  </a:cubicBezTo>
                  <a:cubicBezTo>
                    <a:pt x="8" y="4"/>
                    <a:pt x="8" y="4"/>
                    <a:pt x="7" y="4"/>
                  </a:cubicBezTo>
                  <a:cubicBezTo>
                    <a:pt x="7" y="5"/>
                    <a:pt x="7" y="5"/>
                    <a:pt x="6" y="6"/>
                  </a:cubicBezTo>
                  <a:cubicBezTo>
                    <a:pt x="6" y="6"/>
                    <a:pt x="6" y="7"/>
                    <a:pt x="6" y="7"/>
                  </a:cubicBezTo>
                  <a:cubicBezTo>
                    <a:pt x="6" y="8"/>
                    <a:pt x="6" y="8"/>
                    <a:pt x="6" y="9"/>
                  </a:cubicBezTo>
                  <a:cubicBezTo>
                    <a:pt x="6" y="9"/>
                    <a:pt x="7" y="10"/>
                    <a:pt x="7" y="10"/>
                  </a:cubicBezTo>
                  <a:cubicBezTo>
                    <a:pt x="7" y="10"/>
                    <a:pt x="8" y="11"/>
                    <a:pt x="8" y="11"/>
                  </a:cubicBezTo>
                  <a:cubicBezTo>
                    <a:pt x="9" y="12"/>
                    <a:pt x="9" y="12"/>
                    <a:pt x="10" y="12"/>
                  </a:cubicBezTo>
                  <a:cubicBezTo>
                    <a:pt x="11" y="13"/>
                    <a:pt x="11" y="14"/>
                    <a:pt x="12" y="14"/>
                  </a:cubicBezTo>
                  <a:cubicBezTo>
                    <a:pt x="12" y="15"/>
                    <a:pt x="13" y="15"/>
                    <a:pt x="13" y="16"/>
                  </a:cubicBezTo>
                  <a:cubicBezTo>
                    <a:pt x="14" y="16"/>
                    <a:pt x="14" y="17"/>
                    <a:pt x="14" y="17"/>
                  </a:cubicBezTo>
                  <a:cubicBezTo>
                    <a:pt x="14" y="18"/>
                    <a:pt x="14" y="19"/>
                    <a:pt x="14" y="19"/>
                  </a:cubicBezTo>
                  <a:cubicBezTo>
                    <a:pt x="14" y="20"/>
                    <a:pt x="14" y="20"/>
                    <a:pt x="14" y="21"/>
                  </a:cubicBezTo>
                  <a:cubicBezTo>
                    <a:pt x="14" y="21"/>
                    <a:pt x="14" y="22"/>
                    <a:pt x="14" y="22"/>
                  </a:cubicBezTo>
                  <a:cubicBezTo>
                    <a:pt x="14" y="23"/>
                    <a:pt x="13" y="23"/>
                    <a:pt x="13" y="24"/>
                  </a:cubicBezTo>
                  <a:cubicBezTo>
                    <a:pt x="13" y="24"/>
                    <a:pt x="12" y="25"/>
                    <a:pt x="11" y="25"/>
                  </a:cubicBezTo>
                  <a:cubicBezTo>
                    <a:pt x="11" y="26"/>
                    <a:pt x="10" y="26"/>
                    <a:pt x="9" y="26"/>
                  </a:cubicBezTo>
                  <a:cubicBezTo>
                    <a:pt x="8" y="26"/>
                    <a:pt x="7" y="26"/>
                    <a:pt x="6" y="26"/>
                  </a:cubicBezTo>
                  <a:cubicBezTo>
                    <a:pt x="5" y="26"/>
                    <a:pt x="5" y="26"/>
                    <a:pt x="4" y="26"/>
                  </a:cubicBezTo>
                  <a:cubicBezTo>
                    <a:pt x="4" y="26"/>
                    <a:pt x="3" y="26"/>
                    <a:pt x="2" y="26"/>
                  </a:cubicBezTo>
                  <a:cubicBezTo>
                    <a:pt x="2" y="26"/>
                    <a:pt x="1" y="26"/>
                    <a:pt x="1" y="25"/>
                  </a:cubicBezTo>
                  <a:cubicBezTo>
                    <a:pt x="0" y="25"/>
                    <a:pt x="0" y="25"/>
                    <a:pt x="0" y="25"/>
                  </a:cubicBezTo>
                  <a:cubicBezTo>
                    <a:pt x="0" y="22"/>
                    <a:pt x="0" y="22"/>
                    <a:pt x="0" y="22"/>
                  </a:cubicBezTo>
                  <a:cubicBezTo>
                    <a:pt x="0" y="22"/>
                    <a:pt x="1" y="22"/>
                    <a:pt x="1" y="23"/>
                  </a:cubicBezTo>
                  <a:cubicBezTo>
                    <a:pt x="2" y="23"/>
                    <a:pt x="2" y="23"/>
                    <a:pt x="3" y="23"/>
                  </a:cubicBezTo>
                  <a:cubicBezTo>
                    <a:pt x="3" y="23"/>
                    <a:pt x="4" y="24"/>
                    <a:pt x="5" y="24"/>
                  </a:cubicBezTo>
                  <a:cubicBezTo>
                    <a:pt x="5" y="24"/>
                    <a:pt x="6" y="24"/>
                    <a:pt x="6" y="24"/>
                  </a:cubicBezTo>
                  <a:cubicBezTo>
                    <a:pt x="7" y="24"/>
                    <a:pt x="8" y="24"/>
                    <a:pt x="9" y="24"/>
                  </a:cubicBezTo>
                  <a:cubicBezTo>
                    <a:pt x="9" y="23"/>
                    <a:pt x="10" y="23"/>
                    <a:pt x="10" y="23"/>
                  </a:cubicBezTo>
                  <a:cubicBezTo>
                    <a:pt x="11" y="22"/>
                    <a:pt x="11" y="22"/>
                    <a:pt x="11" y="21"/>
                  </a:cubicBezTo>
                  <a:cubicBezTo>
                    <a:pt x="11" y="21"/>
                    <a:pt x="11" y="20"/>
                    <a:pt x="11" y="20"/>
                  </a:cubicBezTo>
                  <a:cubicBezTo>
                    <a:pt x="11" y="19"/>
                    <a:pt x="11" y="19"/>
                    <a:pt x="11" y="18"/>
                  </a:cubicBezTo>
                  <a:cubicBezTo>
                    <a:pt x="11" y="18"/>
                    <a:pt x="11" y="17"/>
                    <a:pt x="10" y="17"/>
                  </a:cubicBezTo>
                  <a:cubicBezTo>
                    <a:pt x="10" y="17"/>
                    <a:pt x="10" y="16"/>
                    <a:pt x="9" y="16"/>
                  </a:cubicBezTo>
                  <a:cubicBezTo>
                    <a:pt x="9" y="15"/>
                    <a:pt x="8" y="15"/>
                    <a:pt x="7" y="14"/>
                  </a:cubicBezTo>
                  <a:cubicBezTo>
                    <a:pt x="7" y="14"/>
                    <a:pt x="6" y="14"/>
                    <a:pt x="6" y="13"/>
                  </a:cubicBezTo>
                  <a:cubicBezTo>
                    <a:pt x="5" y="13"/>
                    <a:pt x="5" y="12"/>
                    <a:pt x="4" y="12"/>
                  </a:cubicBezTo>
                  <a:cubicBezTo>
                    <a:pt x="4" y="11"/>
                    <a:pt x="4" y="10"/>
                    <a:pt x="3" y="10"/>
                  </a:cubicBezTo>
                  <a:cubicBezTo>
                    <a:pt x="3" y="9"/>
                    <a:pt x="3" y="8"/>
                    <a:pt x="3" y="8"/>
                  </a:cubicBezTo>
                  <a:cubicBezTo>
                    <a:pt x="3" y="7"/>
                    <a:pt x="3" y="6"/>
                    <a:pt x="3" y="5"/>
                  </a:cubicBezTo>
                  <a:cubicBezTo>
                    <a:pt x="4" y="4"/>
                    <a:pt x="4" y="3"/>
                    <a:pt x="5" y="3"/>
                  </a:cubicBezTo>
                  <a:cubicBezTo>
                    <a:pt x="6" y="2"/>
                    <a:pt x="7" y="1"/>
                    <a:pt x="8" y="1"/>
                  </a:cubicBezTo>
                  <a:cubicBezTo>
                    <a:pt x="9" y="1"/>
                    <a:pt x="10" y="0"/>
                    <a:pt x="11" y="0"/>
                  </a:cubicBezTo>
                  <a:cubicBezTo>
                    <a:pt x="12" y="0"/>
                    <a:pt x="12" y="0"/>
                    <a:pt x="13" y="1"/>
                  </a:cubicBezTo>
                  <a:cubicBezTo>
                    <a:pt x="13" y="1"/>
                    <a:pt x="14" y="1"/>
                    <a:pt x="14" y="1"/>
                  </a:cubicBezTo>
                  <a:cubicBezTo>
                    <a:pt x="15" y="1"/>
                    <a:pt x="15" y="1"/>
                    <a:pt x="16" y="1"/>
                  </a:cubicBezTo>
                  <a:cubicBezTo>
                    <a:pt x="16" y="1"/>
                    <a:pt x="17" y="1"/>
                    <a:pt x="17" y="2"/>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97" name="Freeform 128"/>
            <p:cNvSpPr>
              <a:spLocks noEditPoints="1"/>
            </p:cNvSpPr>
            <p:nvPr/>
          </p:nvSpPr>
          <p:spPr bwMode="auto">
            <a:xfrm>
              <a:off x="4330282" y="5752036"/>
              <a:ext cx="71678" cy="81026"/>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4 h 25"/>
                <a:gd name="T22" fmla="*/ 16 w 22"/>
                <a:gd name="T23" fmla="*/ 4 h 25"/>
                <a:gd name="T24" fmla="*/ 16 w 22"/>
                <a:gd name="T25" fmla="*/ 3 h 25"/>
                <a:gd name="T26" fmla="*/ 16 w 22"/>
                <a:gd name="T27" fmla="*/ 3 h 25"/>
                <a:gd name="T28" fmla="*/ 16 w 22"/>
                <a:gd name="T29" fmla="*/ 3 h 25"/>
                <a:gd name="T30" fmla="*/ 15 w 22"/>
                <a:gd name="T31" fmla="*/ 3 h 25"/>
                <a:gd name="T32" fmla="*/ 15 w 22"/>
                <a:gd name="T33" fmla="*/ 4 h 25"/>
                <a:gd name="T34" fmla="*/ 15 w 22"/>
                <a:gd name="T35" fmla="*/ 4 h 25"/>
                <a:gd name="T36" fmla="*/ 15 w 22"/>
                <a:gd name="T37" fmla="*/ 5 h 25"/>
                <a:gd name="T38" fmla="*/ 9 w 22"/>
                <a:gd name="T39" fmla="*/ 15 h 25"/>
                <a:gd name="T40" fmla="*/ 17 w 22"/>
                <a:gd name="T41" fmla="*/ 15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4"/>
                    <a:pt x="16" y="4"/>
                    <a:pt x="16" y="4"/>
                  </a:cubicBezTo>
                  <a:cubicBezTo>
                    <a:pt x="16" y="4"/>
                    <a:pt x="16" y="4"/>
                    <a:pt x="16" y="4"/>
                  </a:cubicBezTo>
                  <a:cubicBezTo>
                    <a:pt x="16" y="4"/>
                    <a:pt x="16" y="3"/>
                    <a:pt x="16" y="3"/>
                  </a:cubicBezTo>
                  <a:cubicBezTo>
                    <a:pt x="16" y="3"/>
                    <a:pt x="16" y="3"/>
                    <a:pt x="16" y="3"/>
                  </a:cubicBezTo>
                  <a:cubicBezTo>
                    <a:pt x="16" y="3"/>
                    <a:pt x="16" y="3"/>
                    <a:pt x="16" y="3"/>
                  </a:cubicBezTo>
                  <a:cubicBezTo>
                    <a:pt x="16" y="3"/>
                    <a:pt x="16" y="3"/>
                    <a:pt x="15" y="3"/>
                  </a:cubicBezTo>
                  <a:cubicBezTo>
                    <a:pt x="15" y="3"/>
                    <a:pt x="15" y="4"/>
                    <a:pt x="15" y="4"/>
                  </a:cubicBezTo>
                  <a:cubicBezTo>
                    <a:pt x="15" y="4"/>
                    <a:pt x="15" y="4"/>
                    <a:pt x="15" y="4"/>
                  </a:cubicBezTo>
                  <a:cubicBezTo>
                    <a:pt x="15" y="4"/>
                    <a:pt x="15" y="4"/>
                    <a:pt x="15" y="5"/>
                  </a:cubicBezTo>
                  <a:cubicBezTo>
                    <a:pt x="9" y="15"/>
                    <a:pt x="9" y="15"/>
                    <a:pt x="9" y="15"/>
                  </a:cubicBezTo>
                  <a:cubicBezTo>
                    <a:pt x="17" y="15"/>
                    <a:pt x="17" y="15"/>
                    <a:pt x="17" y="15"/>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98" name="Freeform 129"/>
            <p:cNvSpPr>
              <a:spLocks noEditPoints="1"/>
            </p:cNvSpPr>
            <p:nvPr/>
          </p:nvSpPr>
          <p:spPr bwMode="auto">
            <a:xfrm>
              <a:off x="4414426" y="5748919"/>
              <a:ext cx="74795" cy="84143"/>
            </a:xfrm>
            <a:custGeom>
              <a:avLst/>
              <a:gdLst>
                <a:gd name="T0" fmla="*/ 23 w 23"/>
                <a:gd name="T1" fmla="*/ 11 h 26"/>
                <a:gd name="T2" fmla="*/ 23 w 23"/>
                <a:gd name="T3" fmla="*/ 14 h 26"/>
                <a:gd name="T4" fmla="*/ 22 w 23"/>
                <a:gd name="T5" fmla="*/ 17 h 26"/>
                <a:gd name="T6" fmla="*/ 21 w 23"/>
                <a:gd name="T7" fmla="*/ 20 h 26"/>
                <a:gd name="T8" fmla="*/ 19 w 23"/>
                <a:gd name="T9" fmla="*/ 23 h 26"/>
                <a:gd name="T10" fmla="*/ 17 w 23"/>
                <a:gd name="T11" fmla="*/ 24 h 26"/>
                <a:gd name="T12" fmla="*/ 15 w 23"/>
                <a:gd name="T13" fmla="*/ 25 h 26"/>
                <a:gd name="T14" fmla="*/ 13 w 23"/>
                <a:gd name="T15" fmla="*/ 26 h 26"/>
                <a:gd name="T16" fmla="*/ 10 w 23"/>
                <a:gd name="T17" fmla="*/ 26 h 26"/>
                <a:gd name="T18" fmla="*/ 6 w 23"/>
                <a:gd name="T19" fmla="*/ 26 h 26"/>
                <a:gd name="T20" fmla="*/ 2 w 23"/>
                <a:gd name="T21" fmla="*/ 23 h 26"/>
                <a:gd name="T22" fmla="*/ 0 w 23"/>
                <a:gd name="T23" fmla="*/ 20 h 26"/>
                <a:gd name="T24" fmla="*/ 0 w 23"/>
                <a:gd name="T25" fmla="*/ 16 h 26"/>
                <a:gd name="T26" fmla="*/ 1 w 23"/>
                <a:gd name="T27" fmla="*/ 9 h 26"/>
                <a:gd name="T28" fmla="*/ 4 w 23"/>
                <a:gd name="T29" fmla="*/ 4 h 26"/>
                <a:gd name="T30" fmla="*/ 8 w 23"/>
                <a:gd name="T31" fmla="*/ 1 h 26"/>
                <a:gd name="T32" fmla="*/ 13 w 23"/>
                <a:gd name="T33" fmla="*/ 0 h 26"/>
                <a:gd name="T34" fmla="*/ 18 w 23"/>
                <a:gd name="T35" fmla="*/ 1 h 26"/>
                <a:gd name="T36" fmla="*/ 21 w 23"/>
                <a:gd name="T37" fmla="*/ 3 h 26"/>
                <a:gd name="T38" fmla="*/ 23 w 23"/>
                <a:gd name="T39" fmla="*/ 7 h 26"/>
                <a:gd name="T40" fmla="*/ 23 w 23"/>
                <a:gd name="T41" fmla="*/ 11 h 26"/>
                <a:gd name="T42" fmla="*/ 20 w 23"/>
                <a:gd name="T43" fmla="*/ 11 h 26"/>
                <a:gd name="T44" fmla="*/ 20 w 23"/>
                <a:gd name="T45" fmla="*/ 8 h 26"/>
                <a:gd name="T46" fmla="*/ 18 w 23"/>
                <a:gd name="T47" fmla="*/ 5 h 26"/>
                <a:gd name="T48" fmla="*/ 16 w 23"/>
                <a:gd name="T49" fmla="*/ 4 h 26"/>
                <a:gd name="T50" fmla="*/ 13 w 23"/>
                <a:gd name="T51" fmla="*/ 3 h 26"/>
                <a:gd name="T52" fmla="*/ 9 w 23"/>
                <a:gd name="T53" fmla="*/ 4 h 26"/>
                <a:gd name="T54" fmla="*/ 6 w 23"/>
                <a:gd name="T55" fmla="*/ 6 h 26"/>
                <a:gd name="T56" fmla="*/ 5 w 23"/>
                <a:gd name="T57" fmla="*/ 8 h 26"/>
                <a:gd name="T58" fmla="*/ 4 w 23"/>
                <a:gd name="T59" fmla="*/ 11 h 26"/>
                <a:gd name="T60" fmla="*/ 3 w 23"/>
                <a:gd name="T61" fmla="*/ 13 h 26"/>
                <a:gd name="T62" fmla="*/ 3 w 23"/>
                <a:gd name="T63" fmla="*/ 16 h 26"/>
                <a:gd name="T64" fmla="*/ 3 w 23"/>
                <a:gd name="T65" fmla="*/ 19 h 26"/>
                <a:gd name="T66" fmla="*/ 5 w 23"/>
                <a:gd name="T67" fmla="*/ 22 h 26"/>
                <a:gd name="T68" fmla="*/ 7 w 23"/>
                <a:gd name="T69" fmla="*/ 23 h 26"/>
                <a:gd name="T70" fmla="*/ 10 w 23"/>
                <a:gd name="T71" fmla="*/ 24 h 26"/>
                <a:gd name="T72" fmla="*/ 14 w 23"/>
                <a:gd name="T73" fmla="*/ 23 h 26"/>
                <a:gd name="T74" fmla="*/ 17 w 23"/>
                <a:gd name="T75" fmla="*/ 21 h 26"/>
                <a:gd name="T76" fmla="*/ 18 w 23"/>
                <a:gd name="T77" fmla="*/ 19 h 26"/>
                <a:gd name="T78" fmla="*/ 19 w 23"/>
                <a:gd name="T79" fmla="*/ 16 h 26"/>
                <a:gd name="T80" fmla="*/ 20 w 23"/>
                <a:gd name="T81" fmla="*/ 14 h 26"/>
                <a:gd name="T82" fmla="*/ 20 w 23"/>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6">
                  <a:moveTo>
                    <a:pt x="23" y="11"/>
                  </a:moveTo>
                  <a:cubicBezTo>
                    <a:pt x="23" y="12"/>
                    <a:pt x="23" y="13"/>
                    <a:pt x="23" y="14"/>
                  </a:cubicBezTo>
                  <a:cubicBezTo>
                    <a:pt x="23" y="15"/>
                    <a:pt x="23" y="16"/>
                    <a:pt x="22" y="17"/>
                  </a:cubicBezTo>
                  <a:cubicBezTo>
                    <a:pt x="22" y="18"/>
                    <a:pt x="21" y="19"/>
                    <a:pt x="21" y="20"/>
                  </a:cubicBezTo>
                  <a:cubicBezTo>
                    <a:pt x="20" y="21"/>
                    <a:pt x="20" y="22"/>
                    <a:pt x="19" y="23"/>
                  </a:cubicBezTo>
                  <a:cubicBezTo>
                    <a:pt x="18" y="23"/>
                    <a:pt x="18" y="24"/>
                    <a:pt x="17" y="24"/>
                  </a:cubicBezTo>
                  <a:cubicBezTo>
                    <a:pt x="17" y="25"/>
                    <a:pt x="16" y="25"/>
                    <a:pt x="15" y="25"/>
                  </a:cubicBezTo>
                  <a:cubicBezTo>
                    <a:pt x="14" y="26"/>
                    <a:pt x="14" y="26"/>
                    <a:pt x="13" y="26"/>
                  </a:cubicBezTo>
                  <a:cubicBezTo>
                    <a:pt x="12" y="26"/>
                    <a:pt x="11" y="26"/>
                    <a:pt x="10" y="26"/>
                  </a:cubicBezTo>
                  <a:cubicBezTo>
                    <a:pt x="8" y="26"/>
                    <a:pt x="7" y="26"/>
                    <a:pt x="6" y="26"/>
                  </a:cubicBezTo>
                  <a:cubicBezTo>
                    <a:pt x="4" y="25"/>
                    <a:pt x="3" y="24"/>
                    <a:pt x="2" y="23"/>
                  </a:cubicBezTo>
                  <a:cubicBezTo>
                    <a:pt x="2" y="22"/>
                    <a:pt x="1" y="21"/>
                    <a:pt x="0" y="20"/>
                  </a:cubicBezTo>
                  <a:cubicBezTo>
                    <a:pt x="0" y="19"/>
                    <a:pt x="0" y="17"/>
                    <a:pt x="0" y="16"/>
                  </a:cubicBezTo>
                  <a:cubicBezTo>
                    <a:pt x="0" y="13"/>
                    <a:pt x="0" y="11"/>
                    <a:pt x="1" y="9"/>
                  </a:cubicBezTo>
                  <a:cubicBezTo>
                    <a:pt x="2" y="7"/>
                    <a:pt x="3" y="6"/>
                    <a:pt x="4" y="4"/>
                  </a:cubicBezTo>
                  <a:cubicBezTo>
                    <a:pt x="5" y="3"/>
                    <a:pt x="7" y="2"/>
                    <a:pt x="8" y="1"/>
                  </a:cubicBezTo>
                  <a:cubicBezTo>
                    <a:pt x="10" y="1"/>
                    <a:pt x="11" y="0"/>
                    <a:pt x="13" y="0"/>
                  </a:cubicBezTo>
                  <a:cubicBezTo>
                    <a:pt x="15" y="0"/>
                    <a:pt x="16" y="1"/>
                    <a:pt x="18" y="1"/>
                  </a:cubicBezTo>
                  <a:cubicBezTo>
                    <a:pt x="19" y="2"/>
                    <a:pt x="20" y="2"/>
                    <a:pt x="21" y="3"/>
                  </a:cubicBezTo>
                  <a:cubicBezTo>
                    <a:pt x="22" y="4"/>
                    <a:pt x="22" y="6"/>
                    <a:pt x="23" y="7"/>
                  </a:cubicBezTo>
                  <a:cubicBezTo>
                    <a:pt x="23" y="8"/>
                    <a:pt x="23" y="10"/>
                    <a:pt x="23" y="11"/>
                  </a:cubicBezTo>
                  <a:close/>
                  <a:moveTo>
                    <a:pt x="20" y="11"/>
                  </a:moveTo>
                  <a:cubicBezTo>
                    <a:pt x="20" y="10"/>
                    <a:pt x="20" y="9"/>
                    <a:pt x="20" y="8"/>
                  </a:cubicBezTo>
                  <a:cubicBezTo>
                    <a:pt x="19" y="7"/>
                    <a:pt x="19" y="6"/>
                    <a:pt x="18" y="5"/>
                  </a:cubicBezTo>
                  <a:cubicBezTo>
                    <a:pt x="18" y="5"/>
                    <a:pt x="17" y="4"/>
                    <a:pt x="16" y="4"/>
                  </a:cubicBezTo>
                  <a:cubicBezTo>
                    <a:pt x="15" y="3"/>
                    <a:pt x="14" y="3"/>
                    <a:pt x="13" y="3"/>
                  </a:cubicBezTo>
                  <a:cubicBezTo>
                    <a:pt x="12" y="3"/>
                    <a:pt x="11" y="3"/>
                    <a:pt x="9" y="4"/>
                  </a:cubicBezTo>
                  <a:cubicBezTo>
                    <a:pt x="8" y="4"/>
                    <a:pt x="7" y="5"/>
                    <a:pt x="6" y="6"/>
                  </a:cubicBezTo>
                  <a:cubicBezTo>
                    <a:pt x="6" y="7"/>
                    <a:pt x="5" y="7"/>
                    <a:pt x="5" y="8"/>
                  </a:cubicBezTo>
                  <a:cubicBezTo>
                    <a:pt x="4" y="9"/>
                    <a:pt x="4" y="10"/>
                    <a:pt x="4" y="11"/>
                  </a:cubicBezTo>
                  <a:cubicBezTo>
                    <a:pt x="3" y="11"/>
                    <a:pt x="3" y="12"/>
                    <a:pt x="3" y="13"/>
                  </a:cubicBezTo>
                  <a:cubicBezTo>
                    <a:pt x="3" y="14"/>
                    <a:pt x="3" y="15"/>
                    <a:pt x="3" y="16"/>
                  </a:cubicBezTo>
                  <a:cubicBezTo>
                    <a:pt x="3" y="17"/>
                    <a:pt x="3" y="18"/>
                    <a:pt x="3" y="19"/>
                  </a:cubicBezTo>
                  <a:cubicBezTo>
                    <a:pt x="4" y="20"/>
                    <a:pt x="4" y="21"/>
                    <a:pt x="5" y="22"/>
                  </a:cubicBezTo>
                  <a:cubicBezTo>
                    <a:pt x="5" y="22"/>
                    <a:pt x="6" y="23"/>
                    <a:pt x="7" y="23"/>
                  </a:cubicBezTo>
                  <a:cubicBezTo>
                    <a:pt x="8" y="24"/>
                    <a:pt x="9" y="24"/>
                    <a:pt x="10" y="24"/>
                  </a:cubicBezTo>
                  <a:cubicBezTo>
                    <a:pt x="11" y="24"/>
                    <a:pt x="13" y="24"/>
                    <a:pt x="14" y="23"/>
                  </a:cubicBezTo>
                  <a:cubicBezTo>
                    <a:pt x="15" y="23"/>
                    <a:pt x="16" y="22"/>
                    <a:pt x="17" y="21"/>
                  </a:cubicBezTo>
                  <a:cubicBezTo>
                    <a:pt x="18" y="20"/>
                    <a:pt x="18" y="19"/>
                    <a:pt x="18" y="19"/>
                  </a:cubicBezTo>
                  <a:cubicBezTo>
                    <a:pt x="19" y="18"/>
                    <a:pt x="19" y="17"/>
                    <a:pt x="19" y="16"/>
                  </a:cubicBezTo>
                  <a:cubicBezTo>
                    <a:pt x="20" y="15"/>
                    <a:pt x="20" y="14"/>
                    <a:pt x="20" y="14"/>
                  </a:cubicBezTo>
                  <a:cubicBezTo>
                    <a:pt x="20" y="13"/>
                    <a:pt x="20" y="12"/>
                    <a:pt x="20"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499" name="Freeform 130"/>
            <p:cNvSpPr>
              <a:spLocks noEditPoints="1"/>
            </p:cNvSpPr>
            <p:nvPr/>
          </p:nvSpPr>
          <p:spPr bwMode="auto">
            <a:xfrm>
              <a:off x="4535967" y="5752036"/>
              <a:ext cx="62329" cy="81026"/>
            </a:xfrm>
            <a:custGeom>
              <a:avLst/>
              <a:gdLst>
                <a:gd name="T0" fmla="*/ 19 w 19"/>
                <a:gd name="T1" fmla="*/ 6 h 25"/>
                <a:gd name="T2" fmla="*/ 18 w 19"/>
                <a:gd name="T3" fmla="*/ 10 h 25"/>
                <a:gd name="T4" fmla="*/ 17 w 19"/>
                <a:gd name="T5" fmla="*/ 13 h 25"/>
                <a:gd name="T6" fmla="*/ 13 w 19"/>
                <a:gd name="T7" fmla="*/ 15 h 25"/>
                <a:gd name="T8" fmla="*/ 9 w 19"/>
                <a:gd name="T9" fmla="*/ 16 h 25"/>
                <a:gd name="T10" fmla="*/ 5 w 19"/>
                <a:gd name="T11" fmla="*/ 16 h 25"/>
                <a:gd name="T12" fmla="*/ 3 w 19"/>
                <a:gd name="T13" fmla="*/ 25 h 25"/>
                <a:gd name="T14" fmla="*/ 0 w 19"/>
                <a:gd name="T15" fmla="*/ 25 h 25"/>
                <a:gd name="T16" fmla="*/ 5 w 19"/>
                <a:gd name="T17" fmla="*/ 0 h 25"/>
                <a:gd name="T18" fmla="*/ 12 w 19"/>
                <a:gd name="T19" fmla="*/ 0 h 25"/>
                <a:gd name="T20" fmla="*/ 15 w 19"/>
                <a:gd name="T21" fmla="*/ 0 h 25"/>
                <a:gd name="T22" fmla="*/ 17 w 19"/>
                <a:gd name="T23" fmla="*/ 2 h 25"/>
                <a:gd name="T24" fmla="*/ 19 w 19"/>
                <a:gd name="T25" fmla="*/ 4 h 25"/>
                <a:gd name="T26" fmla="*/ 19 w 19"/>
                <a:gd name="T27" fmla="*/ 6 h 25"/>
                <a:gd name="T28" fmla="*/ 16 w 19"/>
                <a:gd name="T29" fmla="*/ 7 h 25"/>
                <a:gd name="T30" fmla="*/ 16 w 19"/>
                <a:gd name="T31" fmla="*/ 5 h 25"/>
                <a:gd name="T32" fmla="*/ 15 w 19"/>
                <a:gd name="T33" fmla="*/ 4 h 25"/>
                <a:gd name="T34" fmla="*/ 13 w 19"/>
                <a:gd name="T35" fmla="*/ 3 h 25"/>
                <a:gd name="T36" fmla="*/ 11 w 19"/>
                <a:gd name="T37" fmla="*/ 3 h 25"/>
                <a:gd name="T38" fmla="*/ 8 w 19"/>
                <a:gd name="T39" fmla="*/ 3 h 25"/>
                <a:gd name="T40" fmla="*/ 5 w 19"/>
                <a:gd name="T41" fmla="*/ 13 h 25"/>
                <a:gd name="T42" fmla="*/ 9 w 19"/>
                <a:gd name="T43" fmla="*/ 13 h 25"/>
                <a:gd name="T44" fmla="*/ 12 w 19"/>
                <a:gd name="T45" fmla="*/ 12 h 25"/>
                <a:gd name="T46" fmla="*/ 14 w 19"/>
                <a:gd name="T47" fmla="*/ 11 h 25"/>
                <a:gd name="T48" fmla="*/ 16 w 19"/>
                <a:gd name="T49" fmla="*/ 9 h 25"/>
                <a:gd name="T50" fmla="*/ 16 w 19"/>
                <a:gd name="T51"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5">
                  <a:moveTo>
                    <a:pt x="19" y="6"/>
                  </a:moveTo>
                  <a:cubicBezTo>
                    <a:pt x="19" y="8"/>
                    <a:pt x="19" y="9"/>
                    <a:pt x="18" y="10"/>
                  </a:cubicBezTo>
                  <a:cubicBezTo>
                    <a:pt x="18" y="11"/>
                    <a:pt x="17" y="12"/>
                    <a:pt x="17" y="13"/>
                  </a:cubicBezTo>
                  <a:cubicBezTo>
                    <a:pt x="16" y="14"/>
                    <a:pt x="15" y="14"/>
                    <a:pt x="13" y="15"/>
                  </a:cubicBezTo>
                  <a:cubicBezTo>
                    <a:pt x="12" y="15"/>
                    <a:pt x="10" y="16"/>
                    <a:pt x="9" y="16"/>
                  </a:cubicBezTo>
                  <a:cubicBezTo>
                    <a:pt x="5" y="16"/>
                    <a:pt x="5" y="16"/>
                    <a:pt x="5" y="16"/>
                  </a:cubicBezTo>
                  <a:cubicBezTo>
                    <a:pt x="3" y="25"/>
                    <a:pt x="3" y="25"/>
                    <a:pt x="3" y="25"/>
                  </a:cubicBezTo>
                  <a:cubicBezTo>
                    <a:pt x="0" y="25"/>
                    <a:pt x="0" y="25"/>
                    <a:pt x="0" y="25"/>
                  </a:cubicBezTo>
                  <a:cubicBezTo>
                    <a:pt x="5" y="0"/>
                    <a:pt x="5" y="0"/>
                    <a:pt x="5" y="0"/>
                  </a:cubicBezTo>
                  <a:cubicBezTo>
                    <a:pt x="12" y="0"/>
                    <a:pt x="12" y="0"/>
                    <a:pt x="12" y="0"/>
                  </a:cubicBezTo>
                  <a:cubicBezTo>
                    <a:pt x="13" y="0"/>
                    <a:pt x="14" y="0"/>
                    <a:pt x="15" y="0"/>
                  </a:cubicBezTo>
                  <a:cubicBezTo>
                    <a:pt x="16" y="1"/>
                    <a:pt x="17" y="1"/>
                    <a:pt x="17" y="2"/>
                  </a:cubicBezTo>
                  <a:cubicBezTo>
                    <a:pt x="18" y="2"/>
                    <a:pt x="18" y="3"/>
                    <a:pt x="19" y="4"/>
                  </a:cubicBezTo>
                  <a:cubicBezTo>
                    <a:pt x="19" y="5"/>
                    <a:pt x="19" y="6"/>
                    <a:pt x="19" y="6"/>
                  </a:cubicBezTo>
                  <a:close/>
                  <a:moveTo>
                    <a:pt x="16" y="7"/>
                  </a:moveTo>
                  <a:cubicBezTo>
                    <a:pt x="16" y="6"/>
                    <a:pt x="16" y="6"/>
                    <a:pt x="16" y="5"/>
                  </a:cubicBezTo>
                  <a:cubicBezTo>
                    <a:pt x="15" y="4"/>
                    <a:pt x="15" y="4"/>
                    <a:pt x="15" y="4"/>
                  </a:cubicBezTo>
                  <a:cubicBezTo>
                    <a:pt x="14" y="3"/>
                    <a:pt x="14" y="3"/>
                    <a:pt x="13" y="3"/>
                  </a:cubicBezTo>
                  <a:cubicBezTo>
                    <a:pt x="12" y="3"/>
                    <a:pt x="12" y="3"/>
                    <a:pt x="11" y="3"/>
                  </a:cubicBezTo>
                  <a:cubicBezTo>
                    <a:pt x="8" y="3"/>
                    <a:pt x="8" y="3"/>
                    <a:pt x="8" y="3"/>
                  </a:cubicBezTo>
                  <a:cubicBezTo>
                    <a:pt x="5" y="13"/>
                    <a:pt x="5" y="13"/>
                    <a:pt x="5" y="13"/>
                  </a:cubicBezTo>
                  <a:cubicBezTo>
                    <a:pt x="9" y="13"/>
                    <a:pt x="9" y="13"/>
                    <a:pt x="9" y="13"/>
                  </a:cubicBezTo>
                  <a:cubicBezTo>
                    <a:pt x="10" y="13"/>
                    <a:pt x="11" y="13"/>
                    <a:pt x="12" y="12"/>
                  </a:cubicBezTo>
                  <a:cubicBezTo>
                    <a:pt x="13" y="12"/>
                    <a:pt x="14" y="12"/>
                    <a:pt x="14" y="11"/>
                  </a:cubicBezTo>
                  <a:cubicBezTo>
                    <a:pt x="15" y="11"/>
                    <a:pt x="15" y="10"/>
                    <a:pt x="16" y="9"/>
                  </a:cubicBezTo>
                  <a:cubicBezTo>
                    <a:pt x="16" y="8"/>
                    <a:pt x="16" y="8"/>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00" name="Freeform 131"/>
            <p:cNvSpPr>
              <a:spLocks noEditPoints="1"/>
            </p:cNvSpPr>
            <p:nvPr/>
          </p:nvSpPr>
          <p:spPr bwMode="auto">
            <a:xfrm>
              <a:off x="4587389" y="5752036"/>
              <a:ext cx="71678" cy="81026"/>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4 h 25"/>
                <a:gd name="T22" fmla="*/ 16 w 22"/>
                <a:gd name="T23" fmla="*/ 4 h 25"/>
                <a:gd name="T24" fmla="*/ 16 w 22"/>
                <a:gd name="T25" fmla="*/ 3 h 25"/>
                <a:gd name="T26" fmla="*/ 16 w 22"/>
                <a:gd name="T27" fmla="*/ 3 h 25"/>
                <a:gd name="T28" fmla="*/ 16 w 22"/>
                <a:gd name="T29" fmla="*/ 3 h 25"/>
                <a:gd name="T30" fmla="*/ 16 w 22"/>
                <a:gd name="T31" fmla="*/ 3 h 25"/>
                <a:gd name="T32" fmla="*/ 16 w 22"/>
                <a:gd name="T33" fmla="*/ 4 h 25"/>
                <a:gd name="T34" fmla="*/ 15 w 22"/>
                <a:gd name="T35" fmla="*/ 4 h 25"/>
                <a:gd name="T36" fmla="*/ 15 w 22"/>
                <a:gd name="T37" fmla="*/ 5 h 25"/>
                <a:gd name="T38" fmla="*/ 9 w 22"/>
                <a:gd name="T39" fmla="*/ 15 h 25"/>
                <a:gd name="T40" fmla="*/ 18 w 22"/>
                <a:gd name="T41" fmla="*/ 15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4"/>
                    <a:pt x="16" y="4"/>
                    <a:pt x="16" y="4"/>
                  </a:cubicBezTo>
                  <a:cubicBezTo>
                    <a:pt x="16" y="4"/>
                    <a:pt x="16" y="4"/>
                    <a:pt x="16" y="4"/>
                  </a:cubicBezTo>
                  <a:cubicBezTo>
                    <a:pt x="16" y="4"/>
                    <a:pt x="16" y="3"/>
                    <a:pt x="16" y="3"/>
                  </a:cubicBezTo>
                  <a:cubicBezTo>
                    <a:pt x="16" y="3"/>
                    <a:pt x="16" y="3"/>
                    <a:pt x="16" y="3"/>
                  </a:cubicBezTo>
                  <a:cubicBezTo>
                    <a:pt x="16" y="3"/>
                    <a:pt x="16" y="3"/>
                    <a:pt x="16" y="3"/>
                  </a:cubicBezTo>
                  <a:cubicBezTo>
                    <a:pt x="16" y="3"/>
                    <a:pt x="16" y="3"/>
                    <a:pt x="16" y="3"/>
                  </a:cubicBezTo>
                  <a:cubicBezTo>
                    <a:pt x="16" y="3"/>
                    <a:pt x="16" y="4"/>
                    <a:pt x="16" y="4"/>
                  </a:cubicBezTo>
                  <a:cubicBezTo>
                    <a:pt x="15" y="4"/>
                    <a:pt x="15" y="4"/>
                    <a:pt x="15" y="4"/>
                  </a:cubicBezTo>
                  <a:cubicBezTo>
                    <a:pt x="15" y="4"/>
                    <a:pt x="15" y="4"/>
                    <a:pt x="15" y="5"/>
                  </a:cubicBezTo>
                  <a:cubicBezTo>
                    <a:pt x="9" y="15"/>
                    <a:pt x="9" y="15"/>
                    <a:pt x="9" y="15"/>
                  </a:cubicBezTo>
                  <a:cubicBezTo>
                    <a:pt x="18" y="15"/>
                    <a:pt x="18" y="15"/>
                    <a:pt x="18" y="15"/>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01" name="Freeform 132"/>
            <p:cNvSpPr>
              <a:spLocks/>
            </p:cNvSpPr>
            <p:nvPr/>
          </p:nvSpPr>
          <p:spPr bwMode="auto">
            <a:xfrm>
              <a:off x="4676207" y="5752036"/>
              <a:ext cx="71678" cy="81026"/>
            </a:xfrm>
            <a:custGeom>
              <a:avLst/>
              <a:gdLst>
                <a:gd name="T0" fmla="*/ 19 w 22"/>
                <a:gd name="T1" fmla="*/ 15 h 25"/>
                <a:gd name="T2" fmla="*/ 18 w 22"/>
                <a:gd name="T3" fmla="*/ 20 h 25"/>
                <a:gd name="T4" fmla="*/ 16 w 22"/>
                <a:gd name="T5" fmla="*/ 23 h 25"/>
                <a:gd name="T6" fmla="*/ 13 w 22"/>
                <a:gd name="T7" fmla="*/ 25 h 25"/>
                <a:gd name="T8" fmla="*/ 8 w 22"/>
                <a:gd name="T9" fmla="*/ 25 h 25"/>
                <a:gd name="T10" fmla="*/ 5 w 22"/>
                <a:gd name="T11" fmla="*/ 25 h 25"/>
                <a:gd name="T12" fmla="*/ 2 w 22"/>
                <a:gd name="T13" fmla="*/ 23 h 25"/>
                <a:gd name="T14" fmla="*/ 1 w 22"/>
                <a:gd name="T15" fmla="*/ 21 h 25"/>
                <a:gd name="T16" fmla="*/ 0 w 22"/>
                <a:gd name="T17" fmla="*/ 17 h 25"/>
                <a:gd name="T18" fmla="*/ 0 w 22"/>
                <a:gd name="T19" fmla="*/ 16 h 25"/>
                <a:gd name="T20" fmla="*/ 0 w 22"/>
                <a:gd name="T21" fmla="*/ 14 h 25"/>
                <a:gd name="T22" fmla="*/ 3 w 22"/>
                <a:gd name="T23" fmla="*/ 0 h 25"/>
                <a:gd name="T24" fmla="*/ 6 w 22"/>
                <a:gd name="T25" fmla="*/ 0 h 25"/>
                <a:gd name="T26" fmla="*/ 3 w 22"/>
                <a:gd name="T27" fmla="*/ 14 h 25"/>
                <a:gd name="T28" fmla="*/ 3 w 22"/>
                <a:gd name="T29" fmla="*/ 15 h 25"/>
                <a:gd name="T30" fmla="*/ 3 w 22"/>
                <a:gd name="T31" fmla="*/ 16 h 25"/>
                <a:gd name="T32" fmla="*/ 3 w 22"/>
                <a:gd name="T33" fmla="*/ 17 h 25"/>
                <a:gd name="T34" fmla="*/ 3 w 22"/>
                <a:gd name="T35" fmla="*/ 17 h 25"/>
                <a:gd name="T36" fmla="*/ 3 w 22"/>
                <a:gd name="T37" fmla="*/ 20 h 25"/>
                <a:gd name="T38" fmla="*/ 5 w 22"/>
                <a:gd name="T39" fmla="*/ 21 h 25"/>
                <a:gd name="T40" fmla="*/ 6 w 22"/>
                <a:gd name="T41" fmla="*/ 22 h 25"/>
                <a:gd name="T42" fmla="*/ 9 w 22"/>
                <a:gd name="T43" fmla="*/ 23 h 25"/>
                <a:gd name="T44" fmla="*/ 11 w 22"/>
                <a:gd name="T45" fmla="*/ 22 h 25"/>
                <a:gd name="T46" fmla="*/ 13 w 22"/>
                <a:gd name="T47" fmla="*/ 21 h 25"/>
                <a:gd name="T48" fmla="*/ 15 w 22"/>
                <a:gd name="T49" fmla="*/ 19 h 25"/>
                <a:gd name="T50" fmla="*/ 16 w 22"/>
                <a:gd name="T51" fmla="*/ 15 h 25"/>
                <a:gd name="T52" fmla="*/ 19 w 22"/>
                <a:gd name="T53" fmla="*/ 0 h 25"/>
                <a:gd name="T54" fmla="*/ 22 w 22"/>
                <a:gd name="T55" fmla="*/ 0 h 25"/>
                <a:gd name="T56" fmla="*/ 19 w 22"/>
                <a:gd name="T57"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 h="25">
                  <a:moveTo>
                    <a:pt x="19" y="15"/>
                  </a:moveTo>
                  <a:cubicBezTo>
                    <a:pt x="19" y="17"/>
                    <a:pt x="18" y="18"/>
                    <a:pt x="18" y="20"/>
                  </a:cubicBezTo>
                  <a:cubicBezTo>
                    <a:pt x="17" y="21"/>
                    <a:pt x="16" y="22"/>
                    <a:pt x="16" y="23"/>
                  </a:cubicBezTo>
                  <a:cubicBezTo>
                    <a:pt x="15" y="24"/>
                    <a:pt x="14" y="24"/>
                    <a:pt x="13" y="25"/>
                  </a:cubicBezTo>
                  <a:cubicBezTo>
                    <a:pt x="11" y="25"/>
                    <a:pt x="10" y="25"/>
                    <a:pt x="8" y="25"/>
                  </a:cubicBezTo>
                  <a:cubicBezTo>
                    <a:pt x="7" y="25"/>
                    <a:pt x="6" y="25"/>
                    <a:pt x="5" y="25"/>
                  </a:cubicBezTo>
                  <a:cubicBezTo>
                    <a:pt x="4" y="24"/>
                    <a:pt x="3" y="24"/>
                    <a:pt x="2" y="23"/>
                  </a:cubicBezTo>
                  <a:cubicBezTo>
                    <a:pt x="1" y="22"/>
                    <a:pt x="1" y="22"/>
                    <a:pt x="1" y="21"/>
                  </a:cubicBezTo>
                  <a:cubicBezTo>
                    <a:pt x="0" y="20"/>
                    <a:pt x="0" y="19"/>
                    <a:pt x="0" y="17"/>
                  </a:cubicBezTo>
                  <a:cubicBezTo>
                    <a:pt x="0" y="17"/>
                    <a:pt x="0" y="16"/>
                    <a:pt x="0" y="16"/>
                  </a:cubicBezTo>
                  <a:cubicBezTo>
                    <a:pt x="0" y="15"/>
                    <a:pt x="0" y="15"/>
                    <a:pt x="0" y="14"/>
                  </a:cubicBezTo>
                  <a:cubicBezTo>
                    <a:pt x="3" y="0"/>
                    <a:pt x="3" y="0"/>
                    <a:pt x="3" y="0"/>
                  </a:cubicBezTo>
                  <a:cubicBezTo>
                    <a:pt x="6" y="0"/>
                    <a:pt x="6" y="0"/>
                    <a:pt x="6" y="0"/>
                  </a:cubicBezTo>
                  <a:cubicBezTo>
                    <a:pt x="3" y="14"/>
                    <a:pt x="3" y="14"/>
                    <a:pt x="3" y="14"/>
                  </a:cubicBezTo>
                  <a:cubicBezTo>
                    <a:pt x="3" y="14"/>
                    <a:pt x="3" y="14"/>
                    <a:pt x="3" y="15"/>
                  </a:cubicBezTo>
                  <a:cubicBezTo>
                    <a:pt x="3" y="15"/>
                    <a:pt x="3" y="15"/>
                    <a:pt x="3" y="16"/>
                  </a:cubicBezTo>
                  <a:cubicBezTo>
                    <a:pt x="3" y="16"/>
                    <a:pt x="3" y="16"/>
                    <a:pt x="3" y="17"/>
                  </a:cubicBezTo>
                  <a:cubicBezTo>
                    <a:pt x="3" y="17"/>
                    <a:pt x="3" y="17"/>
                    <a:pt x="3" y="17"/>
                  </a:cubicBezTo>
                  <a:cubicBezTo>
                    <a:pt x="3" y="18"/>
                    <a:pt x="3" y="19"/>
                    <a:pt x="3" y="20"/>
                  </a:cubicBezTo>
                  <a:cubicBezTo>
                    <a:pt x="4" y="20"/>
                    <a:pt x="4" y="21"/>
                    <a:pt x="5" y="21"/>
                  </a:cubicBezTo>
                  <a:cubicBezTo>
                    <a:pt x="5" y="22"/>
                    <a:pt x="6" y="22"/>
                    <a:pt x="6" y="22"/>
                  </a:cubicBezTo>
                  <a:cubicBezTo>
                    <a:pt x="7" y="23"/>
                    <a:pt x="8" y="23"/>
                    <a:pt x="9" y="23"/>
                  </a:cubicBezTo>
                  <a:cubicBezTo>
                    <a:pt x="10" y="23"/>
                    <a:pt x="10" y="23"/>
                    <a:pt x="11" y="22"/>
                  </a:cubicBezTo>
                  <a:cubicBezTo>
                    <a:pt x="12" y="22"/>
                    <a:pt x="13" y="22"/>
                    <a:pt x="13" y="21"/>
                  </a:cubicBezTo>
                  <a:cubicBezTo>
                    <a:pt x="14" y="20"/>
                    <a:pt x="14" y="20"/>
                    <a:pt x="15" y="19"/>
                  </a:cubicBezTo>
                  <a:cubicBezTo>
                    <a:pt x="15" y="18"/>
                    <a:pt x="16" y="17"/>
                    <a:pt x="16" y="15"/>
                  </a:cubicBezTo>
                  <a:cubicBezTo>
                    <a:pt x="19" y="0"/>
                    <a:pt x="19" y="0"/>
                    <a:pt x="19" y="0"/>
                  </a:cubicBezTo>
                  <a:cubicBezTo>
                    <a:pt x="22" y="0"/>
                    <a:pt x="22" y="0"/>
                    <a:pt x="22" y="0"/>
                  </a:cubicBezTo>
                  <a:lnTo>
                    <a:pt x="19"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02" name="Freeform 133"/>
            <p:cNvSpPr>
              <a:spLocks/>
            </p:cNvSpPr>
            <p:nvPr/>
          </p:nvSpPr>
          <p:spPr bwMode="auto">
            <a:xfrm>
              <a:off x="4754118" y="5752036"/>
              <a:ext cx="42072" cy="81026"/>
            </a:xfrm>
            <a:custGeom>
              <a:avLst/>
              <a:gdLst>
                <a:gd name="T0" fmla="*/ 27 w 27"/>
                <a:gd name="T1" fmla="*/ 52 h 52"/>
                <a:gd name="T2" fmla="*/ 0 w 27"/>
                <a:gd name="T3" fmla="*/ 52 h 52"/>
                <a:gd name="T4" fmla="*/ 11 w 27"/>
                <a:gd name="T5" fmla="*/ 0 h 52"/>
                <a:gd name="T6" fmla="*/ 17 w 27"/>
                <a:gd name="T7" fmla="*/ 0 h 52"/>
                <a:gd name="T8" fmla="*/ 6 w 27"/>
                <a:gd name="T9" fmla="*/ 46 h 52"/>
                <a:gd name="T10" fmla="*/ 27 w 27"/>
                <a:gd name="T11" fmla="*/ 46 h 52"/>
                <a:gd name="T12" fmla="*/ 27 w 2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27" h="52">
                  <a:moveTo>
                    <a:pt x="27" y="52"/>
                  </a:moveTo>
                  <a:lnTo>
                    <a:pt x="0" y="52"/>
                  </a:lnTo>
                  <a:lnTo>
                    <a:pt x="11" y="0"/>
                  </a:lnTo>
                  <a:lnTo>
                    <a:pt x="17" y="0"/>
                  </a:lnTo>
                  <a:lnTo>
                    <a:pt x="6" y="46"/>
                  </a:lnTo>
                  <a:lnTo>
                    <a:pt x="27" y="46"/>
                  </a:lnTo>
                  <a:lnTo>
                    <a:pt x="27"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03" name="Freeform 134"/>
            <p:cNvSpPr>
              <a:spLocks noEditPoints="1"/>
            </p:cNvSpPr>
            <p:nvPr/>
          </p:nvSpPr>
          <p:spPr bwMode="auto">
            <a:xfrm>
              <a:off x="4807098" y="5748919"/>
              <a:ext cx="77911" cy="84143"/>
            </a:xfrm>
            <a:custGeom>
              <a:avLst/>
              <a:gdLst>
                <a:gd name="T0" fmla="*/ 24 w 24"/>
                <a:gd name="T1" fmla="*/ 11 h 26"/>
                <a:gd name="T2" fmla="*/ 23 w 24"/>
                <a:gd name="T3" fmla="*/ 14 h 26"/>
                <a:gd name="T4" fmla="*/ 22 w 24"/>
                <a:gd name="T5" fmla="*/ 17 h 26"/>
                <a:gd name="T6" fmla="*/ 21 w 24"/>
                <a:gd name="T7" fmla="*/ 20 h 26"/>
                <a:gd name="T8" fmla="*/ 19 w 24"/>
                <a:gd name="T9" fmla="*/ 23 h 26"/>
                <a:gd name="T10" fmla="*/ 17 w 24"/>
                <a:gd name="T11" fmla="*/ 24 h 26"/>
                <a:gd name="T12" fmla="*/ 15 w 24"/>
                <a:gd name="T13" fmla="*/ 25 h 26"/>
                <a:gd name="T14" fmla="*/ 13 w 24"/>
                <a:gd name="T15" fmla="*/ 26 h 26"/>
                <a:gd name="T16" fmla="*/ 10 w 24"/>
                <a:gd name="T17" fmla="*/ 26 h 26"/>
                <a:gd name="T18" fmla="*/ 6 w 24"/>
                <a:gd name="T19" fmla="*/ 26 h 26"/>
                <a:gd name="T20" fmla="*/ 3 w 24"/>
                <a:gd name="T21" fmla="*/ 23 h 26"/>
                <a:gd name="T22" fmla="*/ 1 w 24"/>
                <a:gd name="T23" fmla="*/ 20 h 26"/>
                <a:gd name="T24" fmla="*/ 0 w 24"/>
                <a:gd name="T25" fmla="*/ 16 h 26"/>
                <a:gd name="T26" fmla="*/ 1 w 24"/>
                <a:gd name="T27" fmla="*/ 9 h 26"/>
                <a:gd name="T28" fmla="*/ 4 w 24"/>
                <a:gd name="T29" fmla="*/ 4 h 26"/>
                <a:gd name="T30" fmla="*/ 8 w 24"/>
                <a:gd name="T31" fmla="*/ 1 h 26"/>
                <a:gd name="T32" fmla="*/ 13 w 24"/>
                <a:gd name="T33" fmla="*/ 0 h 26"/>
                <a:gd name="T34" fmla="*/ 18 w 24"/>
                <a:gd name="T35" fmla="*/ 1 h 26"/>
                <a:gd name="T36" fmla="*/ 21 w 24"/>
                <a:gd name="T37" fmla="*/ 3 h 26"/>
                <a:gd name="T38" fmla="*/ 23 w 24"/>
                <a:gd name="T39" fmla="*/ 7 h 26"/>
                <a:gd name="T40" fmla="*/ 24 w 24"/>
                <a:gd name="T41" fmla="*/ 11 h 26"/>
                <a:gd name="T42" fmla="*/ 20 w 24"/>
                <a:gd name="T43" fmla="*/ 11 h 26"/>
                <a:gd name="T44" fmla="*/ 20 w 24"/>
                <a:gd name="T45" fmla="*/ 8 h 26"/>
                <a:gd name="T46" fmla="*/ 18 w 24"/>
                <a:gd name="T47" fmla="*/ 5 h 26"/>
                <a:gd name="T48" fmla="*/ 16 w 24"/>
                <a:gd name="T49" fmla="*/ 4 h 26"/>
                <a:gd name="T50" fmla="*/ 13 w 24"/>
                <a:gd name="T51" fmla="*/ 3 h 26"/>
                <a:gd name="T52" fmla="*/ 9 w 24"/>
                <a:gd name="T53" fmla="*/ 4 h 26"/>
                <a:gd name="T54" fmla="*/ 6 w 24"/>
                <a:gd name="T55" fmla="*/ 6 h 26"/>
                <a:gd name="T56" fmla="*/ 5 w 24"/>
                <a:gd name="T57" fmla="*/ 8 h 26"/>
                <a:gd name="T58" fmla="*/ 4 w 24"/>
                <a:gd name="T59" fmla="*/ 11 h 26"/>
                <a:gd name="T60" fmla="*/ 3 w 24"/>
                <a:gd name="T61" fmla="*/ 13 h 26"/>
                <a:gd name="T62" fmla="*/ 3 w 24"/>
                <a:gd name="T63" fmla="*/ 16 h 26"/>
                <a:gd name="T64" fmla="*/ 3 w 24"/>
                <a:gd name="T65" fmla="*/ 19 h 26"/>
                <a:gd name="T66" fmla="*/ 5 w 24"/>
                <a:gd name="T67" fmla="*/ 22 h 26"/>
                <a:gd name="T68" fmla="*/ 7 w 24"/>
                <a:gd name="T69" fmla="*/ 23 h 26"/>
                <a:gd name="T70" fmla="*/ 10 w 24"/>
                <a:gd name="T71" fmla="*/ 24 h 26"/>
                <a:gd name="T72" fmla="*/ 14 w 24"/>
                <a:gd name="T73" fmla="*/ 23 h 26"/>
                <a:gd name="T74" fmla="*/ 17 w 24"/>
                <a:gd name="T75" fmla="*/ 21 h 26"/>
                <a:gd name="T76" fmla="*/ 19 w 24"/>
                <a:gd name="T77" fmla="*/ 19 h 26"/>
                <a:gd name="T78" fmla="*/ 20 w 24"/>
                <a:gd name="T79" fmla="*/ 16 h 26"/>
                <a:gd name="T80" fmla="*/ 20 w 24"/>
                <a:gd name="T81" fmla="*/ 14 h 26"/>
                <a:gd name="T82" fmla="*/ 20 w 24"/>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6">
                  <a:moveTo>
                    <a:pt x="24" y="11"/>
                  </a:moveTo>
                  <a:cubicBezTo>
                    <a:pt x="24" y="12"/>
                    <a:pt x="23" y="13"/>
                    <a:pt x="23" y="14"/>
                  </a:cubicBezTo>
                  <a:cubicBezTo>
                    <a:pt x="23" y="15"/>
                    <a:pt x="23" y="16"/>
                    <a:pt x="22" y="17"/>
                  </a:cubicBezTo>
                  <a:cubicBezTo>
                    <a:pt x="22" y="18"/>
                    <a:pt x="22" y="19"/>
                    <a:pt x="21" y="20"/>
                  </a:cubicBezTo>
                  <a:cubicBezTo>
                    <a:pt x="20" y="21"/>
                    <a:pt x="20" y="22"/>
                    <a:pt x="19" y="23"/>
                  </a:cubicBezTo>
                  <a:cubicBezTo>
                    <a:pt x="19" y="23"/>
                    <a:pt x="18" y="24"/>
                    <a:pt x="17" y="24"/>
                  </a:cubicBezTo>
                  <a:cubicBezTo>
                    <a:pt x="17" y="25"/>
                    <a:pt x="16" y="25"/>
                    <a:pt x="15" y="25"/>
                  </a:cubicBezTo>
                  <a:cubicBezTo>
                    <a:pt x="14" y="26"/>
                    <a:pt x="14" y="26"/>
                    <a:pt x="13" y="26"/>
                  </a:cubicBezTo>
                  <a:cubicBezTo>
                    <a:pt x="12" y="26"/>
                    <a:pt x="11" y="26"/>
                    <a:pt x="10" y="26"/>
                  </a:cubicBezTo>
                  <a:cubicBezTo>
                    <a:pt x="8" y="26"/>
                    <a:pt x="7" y="26"/>
                    <a:pt x="6" y="26"/>
                  </a:cubicBezTo>
                  <a:cubicBezTo>
                    <a:pt x="5" y="25"/>
                    <a:pt x="3" y="24"/>
                    <a:pt x="3" y="23"/>
                  </a:cubicBezTo>
                  <a:cubicBezTo>
                    <a:pt x="2" y="22"/>
                    <a:pt x="1" y="21"/>
                    <a:pt x="1" y="20"/>
                  </a:cubicBezTo>
                  <a:cubicBezTo>
                    <a:pt x="0" y="19"/>
                    <a:pt x="0" y="17"/>
                    <a:pt x="0" y="16"/>
                  </a:cubicBezTo>
                  <a:cubicBezTo>
                    <a:pt x="0" y="13"/>
                    <a:pt x="0" y="11"/>
                    <a:pt x="1" y="9"/>
                  </a:cubicBezTo>
                  <a:cubicBezTo>
                    <a:pt x="2" y="7"/>
                    <a:pt x="3" y="6"/>
                    <a:pt x="4" y="4"/>
                  </a:cubicBezTo>
                  <a:cubicBezTo>
                    <a:pt x="5" y="3"/>
                    <a:pt x="7" y="2"/>
                    <a:pt x="8" y="1"/>
                  </a:cubicBezTo>
                  <a:cubicBezTo>
                    <a:pt x="10" y="1"/>
                    <a:pt x="12" y="0"/>
                    <a:pt x="13" y="0"/>
                  </a:cubicBezTo>
                  <a:cubicBezTo>
                    <a:pt x="15" y="0"/>
                    <a:pt x="16" y="1"/>
                    <a:pt x="18" y="1"/>
                  </a:cubicBezTo>
                  <a:cubicBezTo>
                    <a:pt x="19" y="2"/>
                    <a:pt x="20" y="2"/>
                    <a:pt x="21" y="3"/>
                  </a:cubicBezTo>
                  <a:cubicBezTo>
                    <a:pt x="22" y="4"/>
                    <a:pt x="22" y="6"/>
                    <a:pt x="23" y="7"/>
                  </a:cubicBezTo>
                  <a:cubicBezTo>
                    <a:pt x="23" y="8"/>
                    <a:pt x="24" y="10"/>
                    <a:pt x="24" y="11"/>
                  </a:cubicBezTo>
                  <a:close/>
                  <a:moveTo>
                    <a:pt x="20" y="11"/>
                  </a:moveTo>
                  <a:cubicBezTo>
                    <a:pt x="20" y="10"/>
                    <a:pt x="20" y="9"/>
                    <a:pt x="20" y="8"/>
                  </a:cubicBezTo>
                  <a:cubicBezTo>
                    <a:pt x="20" y="7"/>
                    <a:pt x="19" y="6"/>
                    <a:pt x="18" y="5"/>
                  </a:cubicBezTo>
                  <a:cubicBezTo>
                    <a:pt x="18" y="5"/>
                    <a:pt x="17" y="4"/>
                    <a:pt x="16" y="4"/>
                  </a:cubicBezTo>
                  <a:cubicBezTo>
                    <a:pt x="15" y="3"/>
                    <a:pt x="14" y="3"/>
                    <a:pt x="13" y="3"/>
                  </a:cubicBezTo>
                  <a:cubicBezTo>
                    <a:pt x="12" y="3"/>
                    <a:pt x="11" y="3"/>
                    <a:pt x="9" y="4"/>
                  </a:cubicBezTo>
                  <a:cubicBezTo>
                    <a:pt x="8" y="4"/>
                    <a:pt x="7" y="5"/>
                    <a:pt x="6" y="6"/>
                  </a:cubicBezTo>
                  <a:cubicBezTo>
                    <a:pt x="6" y="7"/>
                    <a:pt x="5" y="7"/>
                    <a:pt x="5" y="8"/>
                  </a:cubicBezTo>
                  <a:cubicBezTo>
                    <a:pt x="5" y="9"/>
                    <a:pt x="4" y="10"/>
                    <a:pt x="4" y="11"/>
                  </a:cubicBezTo>
                  <a:cubicBezTo>
                    <a:pt x="4" y="11"/>
                    <a:pt x="3" y="12"/>
                    <a:pt x="3" y="13"/>
                  </a:cubicBezTo>
                  <a:cubicBezTo>
                    <a:pt x="3" y="14"/>
                    <a:pt x="3" y="15"/>
                    <a:pt x="3" y="16"/>
                  </a:cubicBezTo>
                  <a:cubicBezTo>
                    <a:pt x="3" y="17"/>
                    <a:pt x="3" y="18"/>
                    <a:pt x="3" y="19"/>
                  </a:cubicBezTo>
                  <a:cubicBezTo>
                    <a:pt x="4" y="20"/>
                    <a:pt x="4" y="21"/>
                    <a:pt x="5" y="22"/>
                  </a:cubicBezTo>
                  <a:cubicBezTo>
                    <a:pt x="5" y="22"/>
                    <a:pt x="6" y="23"/>
                    <a:pt x="7" y="23"/>
                  </a:cubicBezTo>
                  <a:cubicBezTo>
                    <a:pt x="8" y="24"/>
                    <a:pt x="9" y="24"/>
                    <a:pt x="10" y="24"/>
                  </a:cubicBezTo>
                  <a:cubicBezTo>
                    <a:pt x="11" y="24"/>
                    <a:pt x="13" y="24"/>
                    <a:pt x="14" y="23"/>
                  </a:cubicBezTo>
                  <a:cubicBezTo>
                    <a:pt x="15" y="23"/>
                    <a:pt x="16" y="22"/>
                    <a:pt x="17" y="21"/>
                  </a:cubicBezTo>
                  <a:cubicBezTo>
                    <a:pt x="18" y="20"/>
                    <a:pt x="18" y="19"/>
                    <a:pt x="19" y="19"/>
                  </a:cubicBezTo>
                  <a:cubicBezTo>
                    <a:pt x="19" y="18"/>
                    <a:pt x="19" y="17"/>
                    <a:pt x="20" y="16"/>
                  </a:cubicBezTo>
                  <a:cubicBezTo>
                    <a:pt x="20" y="15"/>
                    <a:pt x="20" y="14"/>
                    <a:pt x="20" y="14"/>
                  </a:cubicBezTo>
                  <a:cubicBezTo>
                    <a:pt x="20" y="13"/>
                    <a:pt x="20" y="12"/>
                    <a:pt x="20"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grpSp>
        <p:nvGrpSpPr>
          <p:cNvPr id="504" name="India West"/>
          <p:cNvGrpSpPr/>
          <p:nvPr/>
        </p:nvGrpSpPr>
        <p:grpSpPr>
          <a:xfrm>
            <a:off x="7031598" y="3888904"/>
            <a:ext cx="806482" cy="380358"/>
            <a:chOff x="6980815" y="3921149"/>
            <a:chExt cx="878836" cy="414482"/>
          </a:xfrm>
        </p:grpSpPr>
        <p:sp>
          <p:nvSpPr>
            <p:cNvPr id="505" name="Rectangle 27"/>
            <p:cNvSpPr>
              <a:spLocks noChangeArrowheads="1"/>
            </p:cNvSpPr>
            <p:nvPr/>
          </p:nvSpPr>
          <p:spPr bwMode="auto">
            <a:xfrm>
              <a:off x="6980815" y="3921149"/>
              <a:ext cx="878836"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06" name="Rectangle 135"/>
            <p:cNvSpPr>
              <a:spLocks noChangeArrowheads="1"/>
            </p:cNvSpPr>
            <p:nvPr/>
          </p:nvSpPr>
          <p:spPr bwMode="auto">
            <a:xfrm>
              <a:off x="7075866" y="4017757"/>
              <a:ext cx="17140" cy="825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07" name="Freeform 136"/>
            <p:cNvSpPr>
              <a:spLocks/>
            </p:cNvSpPr>
            <p:nvPr/>
          </p:nvSpPr>
          <p:spPr bwMode="auto">
            <a:xfrm>
              <a:off x="7114821" y="4017757"/>
              <a:ext cx="71678" cy="82585"/>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3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7"/>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6"/>
                    <a:pt x="17" y="17"/>
                  </a:cubicBezTo>
                  <a:cubicBezTo>
                    <a:pt x="17" y="17"/>
                    <a:pt x="17" y="17"/>
                    <a:pt x="17" y="17"/>
                  </a:cubicBezTo>
                  <a:cubicBezTo>
                    <a:pt x="17" y="16"/>
                    <a:pt x="17" y="15"/>
                    <a:pt x="17" y="13"/>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08" name="Freeform 137"/>
            <p:cNvSpPr>
              <a:spLocks noEditPoints="1"/>
            </p:cNvSpPr>
            <p:nvPr/>
          </p:nvSpPr>
          <p:spPr bwMode="auto">
            <a:xfrm>
              <a:off x="7209873" y="4017757"/>
              <a:ext cx="71678" cy="82585"/>
            </a:xfrm>
            <a:custGeom>
              <a:avLst/>
              <a:gdLst>
                <a:gd name="T0" fmla="*/ 0 w 22"/>
                <a:gd name="T1" fmla="*/ 25 h 25"/>
                <a:gd name="T2" fmla="*/ 0 w 22"/>
                <a:gd name="T3" fmla="*/ 0 h 25"/>
                <a:gd name="T4" fmla="*/ 9 w 22"/>
                <a:gd name="T5" fmla="*/ 0 h 25"/>
                <a:gd name="T6" fmla="*/ 22 w 22"/>
                <a:gd name="T7" fmla="*/ 12 h 25"/>
                <a:gd name="T8" fmla="*/ 18 w 22"/>
                <a:gd name="T9" fmla="*/ 21 h 25"/>
                <a:gd name="T10" fmla="*/ 9 w 22"/>
                <a:gd name="T11" fmla="*/ 25 h 25"/>
                <a:gd name="T12" fmla="*/ 0 w 22"/>
                <a:gd name="T13" fmla="*/ 25 h 25"/>
                <a:gd name="T14" fmla="*/ 5 w 22"/>
                <a:gd name="T15" fmla="*/ 4 h 25"/>
                <a:gd name="T16" fmla="*/ 5 w 22"/>
                <a:gd name="T17" fmla="*/ 20 h 25"/>
                <a:gd name="T18" fmla="*/ 8 w 22"/>
                <a:gd name="T19" fmla="*/ 20 h 25"/>
                <a:gd name="T20" fmla="*/ 14 w 22"/>
                <a:gd name="T21" fmla="*/ 18 h 25"/>
                <a:gd name="T22" fmla="*/ 16 w 22"/>
                <a:gd name="T23" fmla="*/ 12 h 25"/>
                <a:gd name="T24" fmla="*/ 14 w 22"/>
                <a:gd name="T25" fmla="*/ 6 h 25"/>
                <a:gd name="T26" fmla="*/ 8 w 22"/>
                <a:gd name="T27" fmla="*/ 4 h 25"/>
                <a:gd name="T28" fmla="*/ 5 w 22"/>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5">
                  <a:moveTo>
                    <a:pt x="0" y="25"/>
                  </a:moveTo>
                  <a:cubicBezTo>
                    <a:pt x="0" y="0"/>
                    <a:pt x="0" y="0"/>
                    <a:pt x="0" y="0"/>
                  </a:cubicBezTo>
                  <a:cubicBezTo>
                    <a:pt x="9" y="0"/>
                    <a:pt x="9" y="0"/>
                    <a:pt x="9" y="0"/>
                  </a:cubicBezTo>
                  <a:cubicBezTo>
                    <a:pt x="18" y="0"/>
                    <a:pt x="22" y="4"/>
                    <a:pt x="22" y="12"/>
                  </a:cubicBezTo>
                  <a:cubicBezTo>
                    <a:pt x="22" y="16"/>
                    <a:pt x="21" y="19"/>
                    <a:pt x="18" y="21"/>
                  </a:cubicBezTo>
                  <a:cubicBezTo>
                    <a:pt x="16" y="24"/>
                    <a:pt x="13" y="25"/>
                    <a:pt x="9" y="25"/>
                  </a:cubicBezTo>
                  <a:lnTo>
                    <a:pt x="0" y="25"/>
                  </a:lnTo>
                  <a:close/>
                  <a:moveTo>
                    <a:pt x="5" y="4"/>
                  </a:moveTo>
                  <a:cubicBezTo>
                    <a:pt x="5" y="20"/>
                    <a:pt x="5" y="20"/>
                    <a:pt x="5" y="20"/>
                  </a:cubicBezTo>
                  <a:cubicBezTo>
                    <a:pt x="8" y="20"/>
                    <a:pt x="8" y="20"/>
                    <a:pt x="8" y="20"/>
                  </a:cubicBezTo>
                  <a:cubicBezTo>
                    <a:pt x="11" y="20"/>
                    <a:pt x="13" y="19"/>
                    <a:pt x="14" y="18"/>
                  </a:cubicBezTo>
                  <a:cubicBezTo>
                    <a:pt x="15" y="16"/>
                    <a:pt x="16" y="14"/>
                    <a:pt x="16" y="12"/>
                  </a:cubicBezTo>
                  <a:cubicBezTo>
                    <a:pt x="16" y="9"/>
                    <a:pt x="15" y="8"/>
                    <a:pt x="14" y="6"/>
                  </a:cubicBezTo>
                  <a:cubicBezTo>
                    <a:pt x="13" y="5"/>
                    <a:pt x="11" y="4"/>
                    <a:pt x="8" y="4"/>
                  </a:cubicBezTo>
                  <a:lnTo>
                    <a:pt x="5"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09" name="Rectangle 138"/>
            <p:cNvSpPr>
              <a:spLocks noChangeArrowheads="1"/>
            </p:cNvSpPr>
            <p:nvPr/>
          </p:nvSpPr>
          <p:spPr bwMode="auto">
            <a:xfrm>
              <a:off x="7298691" y="4017757"/>
              <a:ext cx="15582" cy="8258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10" name="Freeform 139"/>
            <p:cNvSpPr>
              <a:spLocks noEditPoints="1"/>
            </p:cNvSpPr>
            <p:nvPr/>
          </p:nvSpPr>
          <p:spPr bwMode="auto">
            <a:xfrm>
              <a:off x="7328298" y="4017757"/>
              <a:ext cx="81027" cy="82585"/>
            </a:xfrm>
            <a:custGeom>
              <a:avLst/>
              <a:gdLst>
                <a:gd name="T0" fmla="*/ 25 w 25"/>
                <a:gd name="T1" fmla="*/ 25 h 25"/>
                <a:gd name="T2" fmla="*/ 19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6 h 25"/>
                <a:gd name="T22" fmla="*/ 12 w 25"/>
                <a:gd name="T23" fmla="*/ 4 h 25"/>
                <a:gd name="T24" fmla="*/ 12 w 25"/>
                <a:gd name="T25" fmla="*/ 4 h 25"/>
                <a:gd name="T26" fmla="*/ 12 w 25"/>
                <a:gd name="T27" fmla="*/ 6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6"/>
                    <a:pt x="13" y="6"/>
                    <a:pt x="13" y="6"/>
                  </a:cubicBezTo>
                  <a:cubicBezTo>
                    <a:pt x="13" y="6"/>
                    <a:pt x="12" y="5"/>
                    <a:pt x="12" y="4"/>
                  </a:cubicBezTo>
                  <a:cubicBezTo>
                    <a:pt x="12" y="4"/>
                    <a:pt x="12" y="4"/>
                    <a:pt x="12" y="4"/>
                  </a:cubicBezTo>
                  <a:cubicBezTo>
                    <a:pt x="12" y="5"/>
                    <a:pt x="12" y="5"/>
                    <a:pt x="12" y="6"/>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11" name="Freeform 140"/>
            <p:cNvSpPr>
              <a:spLocks/>
            </p:cNvSpPr>
            <p:nvPr/>
          </p:nvSpPr>
          <p:spPr bwMode="auto">
            <a:xfrm>
              <a:off x="7445164" y="4017757"/>
              <a:ext cx="118425" cy="82585"/>
            </a:xfrm>
            <a:custGeom>
              <a:avLst/>
              <a:gdLst>
                <a:gd name="T0" fmla="*/ 36 w 36"/>
                <a:gd name="T1" fmla="*/ 0 h 25"/>
                <a:gd name="T2" fmla="*/ 29 w 36"/>
                <a:gd name="T3" fmla="*/ 25 h 25"/>
                <a:gd name="T4" fmla="*/ 23 w 36"/>
                <a:gd name="T5" fmla="*/ 25 h 25"/>
                <a:gd name="T6" fmla="*/ 19 w 36"/>
                <a:gd name="T7" fmla="*/ 9 h 25"/>
                <a:gd name="T8" fmla="*/ 18 w 36"/>
                <a:gd name="T9" fmla="*/ 6 h 25"/>
                <a:gd name="T10" fmla="*/ 18 w 36"/>
                <a:gd name="T11" fmla="*/ 6 h 25"/>
                <a:gd name="T12" fmla="*/ 18 w 36"/>
                <a:gd name="T13" fmla="*/ 9 h 25"/>
                <a:gd name="T14" fmla="*/ 14 w 36"/>
                <a:gd name="T15" fmla="*/ 25 h 25"/>
                <a:gd name="T16" fmla="*/ 7 w 36"/>
                <a:gd name="T17" fmla="*/ 25 h 25"/>
                <a:gd name="T18" fmla="*/ 0 w 36"/>
                <a:gd name="T19" fmla="*/ 0 h 25"/>
                <a:gd name="T20" fmla="*/ 7 w 36"/>
                <a:gd name="T21" fmla="*/ 0 h 25"/>
                <a:gd name="T22" fmla="*/ 10 w 36"/>
                <a:gd name="T23" fmla="*/ 16 h 25"/>
                <a:gd name="T24" fmla="*/ 11 w 36"/>
                <a:gd name="T25" fmla="*/ 19 h 25"/>
                <a:gd name="T26" fmla="*/ 11 w 36"/>
                <a:gd name="T27" fmla="*/ 19 h 25"/>
                <a:gd name="T28" fmla="*/ 11 w 36"/>
                <a:gd name="T29" fmla="*/ 16 h 25"/>
                <a:gd name="T30" fmla="*/ 16 w 36"/>
                <a:gd name="T31" fmla="*/ 0 h 25"/>
                <a:gd name="T32" fmla="*/ 22 w 36"/>
                <a:gd name="T33" fmla="*/ 0 h 25"/>
                <a:gd name="T34" fmla="*/ 26 w 36"/>
                <a:gd name="T35" fmla="*/ 16 h 25"/>
                <a:gd name="T36" fmla="*/ 26 w 36"/>
                <a:gd name="T37" fmla="*/ 19 h 25"/>
                <a:gd name="T38" fmla="*/ 26 w 36"/>
                <a:gd name="T39" fmla="*/ 19 h 25"/>
                <a:gd name="T40" fmla="*/ 27 w 36"/>
                <a:gd name="T41" fmla="*/ 16 h 25"/>
                <a:gd name="T42" fmla="*/ 30 w 36"/>
                <a:gd name="T43" fmla="*/ 0 h 25"/>
                <a:gd name="T44" fmla="*/ 36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36" y="0"/>
                  </a:moveTo>
                  <a:cubicBezTo>
                    <a:pt x="29" y="25"/>
                    <a:pt x="29" y="25"/>
                    <a:pt x="29" y="25"/>
                  </a:cubicBezTo>
                  <a:cubicBezTo>
                    <a:pt x="23" y="25"/>
                    <a:pt x="23" y="25"/>
                    <a:pt x="23" y="25"/>
                  </a:cubicBezTo>
                  <a:cubicBezTo>
                    <a:pt x="19" y="9"/>
                    <a:pt x="19" y="9"/>
                    <a:pt x="19" y="9"/>
                  </a:cubicBezTo>
                  <a:cubicBezTo>
                    <a:pt x="19" y="8"/>
                    <a:pt x="18" y="7"/>
                    <a:pt x="18" y="6"/>
                  </a:cubicBezTo>
                  <a:cubicBezTo>
                    <a:pt x="18" y="6"/>
                    <a:pt x="18" y="6"/>
                    <a:pt x="18" y="6"/>
                  </a:cubicBezTo>
                  <a:cubicBezTo>
                    <a:pt x="18" y="7"/>
                    <a:pt x="18" y="8"/>
                    <a:pt x="18" y="9"/>
                  </a:cubicBezTo>
                  <a:cubicBezTo>
                    <a:pt x="14" y="25"/>
                    <a:pt x="14" y="25"/>
                    <a:pt x="14" y="25"/>
                  </a:cubicBezTo>
                  <a:cubicBezTo>
                    <a:pt x="7" y="25"/>
                    <a:pt x="7" y="25"/>
                    <a:pt x="7" y="25"/>
                  </a:cubicBezTo>
                  <a:cubicBezTo>
                    <a:pt x="0" y="0"/>
                    <a:pt x="0" y="0"/>
                    <a:pt x="0" y="0"/>
                  </a:cubicBezTo>
                  <a:cubicBezTo>
                    <a:pt x="7" y="0"/>
                    <a:pt x="7" y="0"/>
                    <a:pt x="7" y="0"/>
                  </a:cubicBezTo>
                  <a:cubicBezTo>
                    <a:pt x="10" y="16"/>
                    <a:pt x="10" y="16"/>
                    <a:pt x="10" y="16"/>
                  </a:cubicBezTo>
                  <a:cubicBezTo>
                    <a:pt x="10" y="17"/>
                    <a:pt x="10" y="18"/>
                    <a:pt x="11" y="19"/>
                  </a:cubicBezTo>
                  <a:cubicBezTo>
                    <a:pt x="11" y="19"/>
                    <a:pt x="11" y="19"/>
                    <a:pt x="11" y="19"/>
                  </a:cubicBezTo>
                  <a:cubicBezTo>
                    <a:pt x="11" y="18"/>
                    <a:pt x="11" y="17"/>
                    <a:pt x="11" y="16"/>
                  </a:cubicBezTo>
                  <a:cubicBezTo>
                    <a:pt x="16" y="0"/>
                    <a:pt x="16" y="0"/>
                    <a:pt x="16" y="0"/>
                  </a:cubicBezTo>
                  <a:cubicBezTo>
                    <a:pt x="22" y="0"/>
                    <a:pt x="22" y="0"/>
                    <a:pt x="22" y="0"/>
                  </a:cubicBezTo>
                  <a:cubicBezTo>
                    <a:pt x="26" y="16"/>
                    <a:pt x="26" y="16"/>
                    <a:pt x="26" y="16"/>
                  </a:cubicBezTo>
                  <a:cubicBezTo>
                    <a:pt x="26" y="17"/>
                    <a:pt x="26" y="18"/>
                    <a:pt x="26" y="19"/>
                  </a:cubicBezTo>
                  <a:cubicBezTo>
                    <a:pt x="26" y="19"/>
                    <a:pt x="26" y="19"/>
                    <a:pt x="26" y="19"/>
                  </a:cubicBezTo>
                  <a:cubicBezTo>
                    <a:pt x="26" y="18"/>
                    <a:pt x="27" y="17"/>
                    <a:pt x="27" y="16"/>
                  </a:cubicBezTo>
                  <a:cubicBezTo>
                    <a:pt x="30" y="0"/>
                    <a:pt x="30" y="0"/>
                    <a:pt x="30"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12" name="Freeform 141"/>
            <p:cNvSpPr>
              <a:spLocks/>
            </p:cNvSpPr>
            <p:nvPr/>
          </p:nvSpPr>
          <p:spPr bwMode="auto">
            <a:xfrm>
              <a:off x="7576055" y="4017757"/>
              <a:ext cx="48305" cy="82585"/>
            </a:xfrm>
            <a:custGeom>
              <a:avLst/>
              <a:gdLst>
                <a:gd name="T0" fmla="*/ 31 w 31"/>
                <a:gd name="T1" fmla="*/ 53 h 53"/>
                <a:gd name="T2" fmla="*/ 0 w 31"/>
                <a:gd name="T3" fmla="*/ 53 h 53"/>
                <a:gd name="T4" fmla="*/ 0 w 31"/>
                <a:gd name="T5" fmla="*/ 0 h 53"/>
                <a:gd name="T6" fmla="*/ 29 w 31"/>
                <a:gd name="T7" fmla="*/ 0 h 53"/>
                <a:gd name="T8" fmla="*/ 29 w 31"/>
                <a:gd name="T9" fmla="*/ 9 h 53"/>
                <a:gd name="T10" fmla="*/ 10 w 31"/>
                <a:gd name="T11" fmla="*/ 9 h 53"/>
                <a:gd name="T12" fmla="*/ 10 w 31"/>
                <a:gd name="T13" fmla="*/ 21 h 53"/>
                <a:gd name="T14" fmla="*/ 29 w 31"/>
                <a:gd name="T15" fmla="*/ 21 h 53"/>
                <a:gd name="T16" fmla="*/ 29 w 31"/>
                <a:gd name="T17" fmla="*/ 30 h 53"/>
                <a:gd name="T18" fmla="*/ 10 w 31"/>
                <a:gd name="T19" fmla="*/ 30 h 53"/>
                <a:gd name="T20" fmla="*/ 10 w 31"/>
                <a:gd name="T21" fmla="*/ 42 h 53"/>
                <a:gd name="T22" fmla="*/ 31 w 31"/>
                <a:gd name="T23" fmla="*/ 42 h 53"/>
                <a:gd name="T24" fmla="*/ 31 w 31"/>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3">
                  <a:moveTo>
                    <a:pt x="31" y="53"/>
                  </a:moveTo>
                  <a:lnTo>
                    <a:pt x="0" y="53"/>
                  </a:lnTo>
                  <a:lnTo>
                    <a:pt x="0" y="0"/>
                  </a:lnTo>
                  <a:lnTo>
                    <a:pt x="29" y="0"/>
                  </a:lnTo>
                  <a:lnTo>
                    <a:pt x="29" y="9"/>
                  </a:lnTo>
                  <a:lnTo>
                    <a:pt x="10" y="9"/>
                  </a:lnTo>
                  <a:lnTo>
                    <a:pt x="10" y="21"/>
                  </a:lnTo>
                  <a:lnTo>
                    <a:pt x="29" y="21"/>
                  </a:lnTo>
                  <a:lnTo>
                    <a:pt x="29" y="30"/>
                  </a:lnTo>
                  <a:lnTo>
                    <a:pt x="10" y="30"/>
                  </a:lnTo>
                  <a:lnTo>
                    <a:pt x="10" y="42"/>
                  </a:lnTo>
                  <a:lnTo>
                    <a:pt x="31" y="42"/>
                  </a:lnTo>
                  <a:lnTo>
                    <a:pt x="31"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13" name="Freeform 142"/>
            <p:cNvSpPr>
              <a:spLocks/>
            </p:cNvSpPr>
            <p:nvPr/>
          </p:nvSpPr>
          <p:spPr bwMode="auto">
            <a:xfrm>
              <a:off x="7635267" y="4014641"/>
              <a:ext cx="54538" cy="85701"/>
            </a:xfrm>
            <a:custGeom>
              <a:avLst/>
              <a:gdLst>
                <a:gd name="T0" fmla="*/ 0 w 17"/>
                <a:gd name="T1" fmla="*/ 25 h 26"/>
                <a:gd name="T2" fmla="*/ 0 w 17"/>
                <a:gd name="T3" fmla="*/ 19 h 26"/>
                <a:gd name="T4" fmla="*/ 4 w 17"/>
                <a:gd name="T5" fmla="*/ 21 h 26"/>
                <a:gd name="T6" fmla="*/ 7 w 17"/>
                <a:gd name="T7" fmla="*/ 22 h 26"/>
                <a:gd name="T8" fmla="*/ 9 w 17"/>
                <a:gd name="T9" fmla="*/ 21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2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4 w 17"/>
                <a:gd name="T37" fmla="*/ 0 h 26"/>
                <a:gd name="T38" fmla="*/ 16 w 17"/>
                <a:gd name="T39" fmla="*/ 1 h 26"/>
                <a:gd name="T40" fmla="*/ 16 w 17"/>
                <a:gd name="T41" fmla="*/ 6 h 26"/>
                <a:gd name="T42" fmla="*/ 15 w 17"/>
                <a:gd name="T43" fmla="*/ 6 h 26"/>
                <a:gd name="T44" fmla="*/ 13 w 17"/>
                <a:gd name="T45" fmla="*/ 5 h 26"/>
                <a:gd name="T46" fmla="*/ 12 w 17"/>
                <a:gd name="T47" fmla="*/ 5 h 26"/>
                <a:gd name="T48" fmla="*/ 10 w 17"/>
                <a:gd name="T49" fmla="*/ 5 h 26"/>
                <a:gd name="T50" fmla="*/ 9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4 w 17"/>
                <a:gd name="T67" fmla="*/ 12 h 26"/>
                <a:gd name="T68" fmla="*/ 16 w 17"/>
                <a:gd name="T69" fmla="*/ 14 h 26"/>
                <a:gd name="T70" fmla="*/ 17 w 17"/>
                <a:gd name="T71" fmla="*/ 16 h 26"/>
                <a:gd name="T72" fmla="*/ 17 w 17"/>
                <a:gd name="T73" fmla="*/ 19 h 26"/>
                <a:gd name="T74" fmla="*/ 17 w 17"/>
                <a:gd name="T75" fmla="*/ 22 h 26"/>
                <a:gd name="T76" fmla="*/ 14 w 17"/>
                <a:gd name="T77" fmla="*/ 24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4" y="21"/>
                  </a:cubicBezTo>
                  <a:cubicBezTo>
                    <a:pt x="5" y="21"/>
                    <a:pt x="6" y="22"/>
                    <a:pt x="7" y="22"/>
                  </a:cubicBezTo>
                  <a:cubicBezTo>
                    <a:pt x="8" y="22"/>
                    <a:pt x="9" y="22"/>
                    <a:pt x="9" y="21"/>
                  </a:cubicBezTo>
                  <a:cubicBezTo>
                    <a:pt x="10" y="21"/>
                    <a:pt x="10" y="21"/>
                    <a:pt x="10" y="21"/>
                  </a:cubicBezTo>
                  <a:cubicBezTo>
                    <a:pt x="11" y="21"/>
                    <a:pt x="11" y="20"/>
                    <a:pt x="11" y="20"/>
                  </a:cubicBezTo>
                  <a:cubicBezTo>
                    <a:pt x="11" y="20"/>
                    <a:pt x="11" y="19"/>
                    <a:pt x="11" y="19"/>
                  </a:cubicBezTo>
                  <a:cubicBezTo>
                    <a:pt x="11" y="19"/>
                    <a:pt x="11" y="18"/>
                    <a:pt x="11" y="18"/>
                  </a:cubicBezTo>
                  <a:cubicBezTo>
                    <a:pt x="11" y="17"/>
                    <a:pt x="10" y="17"/>
                    <a:pt x="10" y="17"/>
                  </a:cubicBezTo>
                  <a:cubicBezTo>
                    <a:pt x="9" y="16"/>
                    <a:pt x="9" y="16"/>
                    <a:pt x="8" y="16"/>
                  </a:cubicBezTo>
                  <a:cubicBezTo>
                    <a:pt x="7" y="15"/>
                    <a:pt x="7" y="15"/>
                    <a:pt x="6" y="15"/>
                  </a:cubicBezTo>
                  <a:cubicBezTo>
                    <a:pt x="4" y="14"/>
                    <a:pt x="3" y="13"/>
                    <a:pt x="2" y="12"/>
                  </a:cubicBezTo>
                  <a:cubicBezTo>
                    <a:pt x="1" y="11"/>
                    <a:pt x="0" y="9"/>
                    <a:pt x="0" y="8"/>
                  </a:cubicBezTo>
                  <a:cubicBezTo>
                    <a:pt x="0" y="6"/>
                    <a:pt x="0" y="5"/>
                    <a:pt x="1" y="4"/>
                  </a:cubicBezTo>
                  <a:cubicBezTo>
                    <a:pt x="1" y="3"/>
                    <a:pt x="2" y="2"/>
                    <a:pt x="3" y="2"/>
                  </a:cubicBezTo>
                  <a:cubicBezTo>
                    <a:pt x="4" y="1"/>
                    <a:pt x="5" y="1"/>
                    <a:pt x="6" y="1"/>
                  </a:cubicBezTo>
                  <a:cubicBezTo>
                    <a:pt x="7" y="0"/>
                    <a:pt x="9" y="0"/>
                    <a:pt x="10" y="0"/>
                  </a:cubicBezTo>
                  <a:cubicBezTo>
                    <a:pt x="11" y="0"/>
                    <a:pt x="12" y="0"/>
                    <a:pt x="14" y="0"/>
                  </a:cubicBezTo>
                  <a:cubicBezTo>
                    <a:pt x="15" y="0"/>
                    <a:pt x="15" y="1"/>
                    <a:pt x="16" y="1"/>
                  </a:cubicBezTo>
                  <a:cubicBezTo>
                    <a:pt x="16" y="6"/>
                    <a:pt x="16" y="6"/>
                    <a:pt x="16" y="6"/>
                  </a:cubicBezTo>
                  <a:cubicBezTo>
                    <a:pt x="16" y="6"/>
                    <a:pt x="15" y="6"/>
                    <a:pt x="15" y="6"/>
                  </a:cubicBezTo>
                  <a:cubicBezTo>
                    <a:pt x="14" y="5"/>
                    <a:pt x="14" y="5"/>
                    <a:pt x="13" y="5"/>
                  </a:cubicBezTo>
                  <a:cubicBezTo>
                    <a:pt x="13" y="5"/>
                    <a:pt x="12" y="5"/>
                    <a:pt x="12" y="5"/>
                  </a:cubicBezTo>
                  <a:cubicBezTo>
                    <a:pt x="11" y="5"/>
                    <a:pt x="11" y="5"/>
                    <a:pt x="10" y="5"/>
                  </a:cubicBezTo>
                  <a:cubicBezTo>
                    <a:pt x="10" y="5"/>
                    <a:pt x="9" y="5"/>
                    <a:pt x="9" y="5"/>
                  </a:cubicBezTo>
                  <a:cubicBezTo>
                    <a:pt x="8" y="5"/>
                    <a:pt x="8" y="5"/>
                    <a:pt x="7" y="5"/>
                  </a:cubicBezTo>
                  <a:cubicBezTo>
                    <a:pt x="7" y="5"/>
                    <a:pt x="7" y="6"/>
                    <a:pt x="6" y="6"/>
                  </a:cubicBezTo>
                  <a:cubicBezTo>
                    <a:pt x="6" y="6"/>
                    <a:pt x="6" y="7"/>
                    <a:pt x="6" y="7"/>
                  </a:cubicBezTo>
                  <a:cubicBezTo>
                    <a:pt x="6" y="8"/>
                    <a:pt x="6" y="8"/>
                    <a:pt x="6" y="8"/>
                  </a:cubicBezTo>
                  <a:cubicBezTo>
                    <a:pt x="7" y="9"/>
                    <a:pt x="7" y="9"/>
                    <a:pt x="7" y="9"/>
                  </a:cubicBezTo>
                  <a:cubicBezTo>
                    <a:pt x="8" y="9"/>
                    <a:pt x="8" y="10"/>
                    <a:pt x="9" y="10"/>
                  </a:cubicBezTo>
                  <a:cubicBezTo>
                    <a:pt x="9" y="10"/>
                    <a:pt x="10" y="11"/>
                    <a:pt x="11" y="11"/>
                  </a:cubicBezTo>
                  <a:cubicBezTo>
                    <a:pt x="12" y="11"/>
                    <a:pt x="13" y="12"/>
                    <a:pt x="14" y="12"/>
                  </a:cubicBezTo>
                  <a:cubicBezTo>
                    <a:pt x="14" y="13"/>
                    <a:pt x="15" y="13"/>
                    <a:pt x="16" y="14"/>
                  </a:cubicBezTo>
                  <a:cubicBezTo>
                    <a:pt x="16" y="14"/>
                    <a:pt x="17" y="15"/>
                    <a:pt x="17" y="16"/>
                  </a:cubicBezTo>
                  <a:cubicBezTo>
                    <a:pt x="17" y="17"/>
                    <a:pt x="17" y="18"/>
                    <a:pt x="17" y="19"/>
                  </a:cubicBezTo>
                  <a:cubicBezTo>
                    <a:pt x="17" y="20"/>
                    <a:pt x="17" y="21"/>
                    <a:pt x="17" y="22"/>
                  </a:cubicBezTo>
                  <a:cubicBezTo>
                    <a:pt x="16" y="23"/>
                    <a:pt x="15" y="24"/>
                    <a:pt x="14" y="24"/>
                  </a:cubicBezTo>
                  <a:cubicBezTo>
                    <a:pt x="14" y="25"/>
                    <a:pt x="12" y="26"/>
                    <a:pt x="11" y="26"/>
                  </a:cubicBezTo>
                  <a:cubicBezTo>
                    <a:pt x="10" y="26"/>
                    <a:pt x="9" y="26"/>
                    <a:pt x="7" y="26"/>
                  </a:cubicBezTo>
                  <a:cubicBezTo>
                    <a:pt x="6" y="26"/>
                    <a:pt x="5"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14" name="Freeform 143"/>
            <p:cNvSpPr>
              <a:spLocks/>
            </p:cNvSpPr>
            <p:nvPr/>
          </p:nvSpPr>
          <p:spPr bwMode="auto">
            <a:xfrm>
              <a:off x="7700712" y="4017757"/>
              <a:ext cx="63887" cy="82585"/>
            </a:xfrm>
            <a:custGeom>
              <a:avLst/>
              <a:gdLst>
                <a:gd name="T0" fmla="*/ 41 w 41"/>
                <a:gd name="T1" fmla="*/ 9 h 53"/>
                <a:gd name="T2" fmla="*/ 27 w 41"/>
                <a:gd name="T3" fmla="*/ 9 h 53"/>
                <a:gd name="T4" fmla="*/ 27 w 41"/>
                <a:gd name="T5" fmla="*/ 53 h 53"/>
                <a:gd name="T6" fmla="*/ 14 w 41"/>
                <a:gd name="T7" fmla="*/ 53 h 53"/>
                <a:gd name="T8" fmla="*/ 14 w 41"/>
                <a:gd name="T9" fmla="*/ 9 h 53"/>
                <a:gd name="T10" fmla="*/ 0 w 41"/>
                <a:gd name="T11" fmla="*/ 9 h 53"/>
                <a:gd name="T12" fmla="*/ 0 w 41"/>
                <a:gd name="T13" fmla="*/ 0 h 53"/>
                <a:gd name="T14" fmla="*/ 41 w 41"/>
                <a:gd name="T15" fmla="*/ 0 h 53"/>
                <a:gd name="T16" fmla="*/ 41 w 41"/>
                <a:gd name="T17"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3">
                  <a:moveTo>
                    <a:pt x="41" y="9"/>
                  </a:moveTo>
                  <a:lnTo>
                    <a:pt x="27" y="9"/>
                  </a:lnTo>
                  <a:lnTo>
                    <a:pt x="27" y="53"/>
                  </a:lnTo>
                  <a:lnTo>
                    <a:pt x="14" y="53"/>
                  </a:lnTo>
                  <a:lnTo>
                    <a:pt x="14" y="9"/>
                  </a:lnTo>
                  <a:lnTo>
                    <a:pt x="0" y="9"/>
                  </a:lnTo>
                  <a:lnTo>
                    <a:pt x="0" y="0"/>
                  </a:lnTo>
                  <a:lnTo>
                    <a:pt x="41" y="0"/>
                  </a:lnTo>
                  <a:lnTo>
                    <a:pt x="41"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15" name="Freeform 144"/>
            <p:cNvSpPr>
              <a:spLocks/>
            </p:cNvSpPr>
            <p:nvPr/>
          </p:nvSpPr>
          <p:spPr bwMode="auto">
            <a:xfrm>
              <a:off x="7317390" y="4159554"/>
              <a:ext cx="59212" cy="81026"/>
            </a:xfrm>
            <a:custGeom>
              <a:avLst/>
              <a:gdLst>
                <a:gd name="T0" fmla="*/ 38 w 38"/>
                <a:gd name="T1" fmla="*/ 4 h 52"/>
                <a:gd name="T2" fmla="*/ 23 w 38"/>
                <a:gd name="T3" fmla="*/ 4 h 52"/>
                <a:gd name="T4" fmla="*/ 13 w 38"/>
                <a:gd name="T5" fmla="*/ 52 h 52"/>
                <a:gd name="T6" fmla="*/ 7 w 38"/>
                <a:gd name="T7" fmla="*/ 52 h 52"/>
                <a:gd name="T8" fmla="*/ 17 w 38"/>
                <a:gd name="T9" fmla="*/ 4 h 52"/>
                <a:gd name="T10" fmla="*/ 0 w 38"/>
                <a:gd name="T11" fmla="*/ 4 h 52"/>
                <a:gd name="T12" fmla="*/ 2 w 38"/>
                <a:gd name="T13" fmla="*/ 0 h 52"/>
                <a:gd name="T14" fmla="*/ 38 w 38"/>
                <a:gd name="T15" fmla="*/ 0 h 52"/>
                <a:gd name="T16" fmla="*/ 38 w 38"/>
                <a:gd name="T17" fmla="*/ 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2">
                  <a:moveTo>
                    <a:pt x="38" y="4"/>
                  </a:moveTo>
                  <a:lnTo>
                    <a:pt x="23" y="4"/>
                  </a:lnTo>
                  <a:lnTo>
                    <a:pt x="13" y="52"/>
                  </a:lnTo>
                  <a:lnTo>
                    <a:pt x="7" y="52"/>
                  </a:lnTo>
                  <a:lnTo>
                    <a:pt x="17" y="4"/>
                  </a:lnTo>
                  <a:lnTo>
                    <a:pt x="0" y="4"/>
                  </a:lnTo>
                  <a:lnTo>
                    <a:pt x="2" y="0"/>
                  </a:lnTo>
                  <a:lnTo>
                    <a:pt x="38" y="0"/>
                  </a:lnTo>
                  <a:lnTo>
                    <a:pt x="38"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16" name="Freeform 145"/>
            <p:cNvSpPr>
              <a:spLocks noEditPoints="1"/>
            </p:cNvSpPr>
            <p:nvPr/>
          </p:nvSpPr>
          <p:spPr bwMode="auto">
            <a:xfrm>
              <a:off x="7376602" y="4159554"/>
              <a:ext cx="59212" cy="81026"/>
            </a:xfrm>
            <a:custGeom>
              <a:avLst/>
              <a:gdLst>
                <a:gd name="T0" fmla="*/ 18 w 18"/>
                <a:gd name="T1" fmla="*/ 5 h 25"/>
                <a:gd name="T2" fmla="*/ 18 w 18"/>
                <a:gd name="T3" fmla="*/ 7 h 25"/>
                <a:gd name="T4" fmla="*/ 17 w 18"/>
                <a:gd name="T5" fmla="*/ 9 h 25"/>
                <a:gd name="T6" fmla="*/ 15 w 18"/>
                <a:gd name="T7" fmla="*/ 11 h 25"/>
                <a:gd name="T8" fmla="*/ 12 w 18"/>
                <a:gd name="T9" fmla="*/ 12 h 25"/>
                <a:gd name="T10" fmla="*/ 12 w 18"/>
                <a:gd name="T11" fmla="*/ 12 h 25"/>
                <a:gd name="T12" fmla="*/ 14 w 18"/>
                <a:gd name="T13" fmla="*/ 13 h 25"/>
                <a:gd name="T14" fmla="*/ 16 w 18"/>
                <a:gd name="T15" fmla="*/ 14 h 25"/>
                <a:gd name="T16" fmla="*/ 17 w 18"/>
                <a:gd name="T17" fmla="*/ 15 h 25"/>
                <a:gd name="T18" fmla="*/ 17 w 18"/>
                <a:gd name="T19" fmla="*/ 17 h 25"/>
                <a:gd name="T20" fmla="*/ 16 w 18"/>
                <a:gd name="T21" fmla="*/ 20 h 25"/>
                <a:gd name="T22" fmla="*/ 14 w 18"/>
                <a:gd name="T23" fmla="*/ 23 h 25"/>
                <a:gd name="T24" fmla="*/ 11 w 18"/>
                <a:gd name="T25" fmla="*/ 24 h 25"/>
                <a:gd name="T26" fmla="*/ 7 w 18"/>
                <a:gd name="T27" fmla="*/ 25 h 25"/>
                <a:gd name="T28" fmla="*/ 0 w 18"/>
                <a:gd name="T29" fmla="*/ 25 h 25"/>
                <a:gd name="T30" fmla="*/ 5 w 18"/>
                <a:gd name="T31" fmla="*/ 0 h 25"/>
                <a:gd name="T32" fmla="*/ 12 w 18"/>
                <a:gd name="T33" fmla="*/ 0 h 25"/>
                <a:gd name="T34" fmla="*/ 15 w 18"/>
                <a:gd name="T35" fmla="*/ 0 h 25"/>
                <a:gd name="T36" fmla="*/ 17 w 18"/>
                <a:gd name="T37" fmla="*/ 1 h 25"/>
                <a:gd name="T38" fmla="*/ 18 w 18"/>
                <a:gd name="T39" fmla="*/ 3 h 25"/>
                <a:gd name="T40" fmla="*/ 18 w 18"/>
                <a:gd name="T41" fmla="*/ 5 h 25"/>
                <a:gd name="T42" fmla="*/ 14 w 18"/>
                <a:gd name="T43" fmla="*/ 17 h 25"/>
                <a:gd name="T44" fmla="*/ 12 w 18"/>
                <a:gd name="T45" fmla="*/ 14 h 25"/>
                <a:gd name="T46" fmla="*/ 9 w 18"/>
                <a:gd name="T47" fmla="*/ 13 h 25"/>
                <a:gd name="T48" fmla="*/ 5 w 18"/>
                <a:gd name="T49" fmla="*/ 13 h 25"/>
                <a:gd name="T50" fmla="*/ 3 w 18"/>
                <a:gd name="T51" fmla="*/ 22 h 25"/>
                <a:gd name="T52" fmla="*/ 7 w 18"/>
                <a:gd name="T53" fmla="*/ 22 h 25"/>
                <a:gd name="T54" fmla="*/ 10 w 18"/>
                <a:gd name="T55" fmla="*/ 22 h 25"/>
                <a:gd name="T56" fmla="*/ 12 w 18"/>
                <a:gd name="T57" fmla="*/ 21 h 25"/>
                <a:gd name="T58" fmla="*/ 13 w 18"/>
                <a:gd name="T59" fmla="*/ 19 h 25"/>
                <a:gd name="T60" fmla="*/ 14 w 18"/>
                <a:gd name="T61" fmla="*/ 17 h 25"/>
                <a:gd name="T62" fmla="*/ 15 w 18"/>
                <a:gd name="T63" fmla="*/ 6 h 25"/>
                <a:gd name="T64" fmla="*/ 15 w 18"/>
                <a:gd name="T65" fmla="*/ 4 h 25"/>
                <a:gd name="T66" fmla="*/ 14 w 18"/>
                <a:gd name="T67" fmla="*/ 3 h 25"/>
                <a:gd name="T68" fmla="*/ 13 w 18"/>
                <a:gd name="T69" fmla="*/ 3 h 25"/>
                <a:gd name="T70" fmla="*/ 11 w 18"/>
                <a:gd name="T71" fmla="*/ 2 h 25"/>
                <a:gd name="T72" fmla="*/ 8 w 18"/>
                <a:gd name="T73" fmla="*/ 2 h 25"/>
                <a:gd name="T74" fmla="*/ 6 w 18"/>
                <a:gd name="T75" fmla="*/ 11 h 25"/>
                <a:gd name="T76" fmla="*/ 9 w 18"/>
                <a:gd name="T77" fmla="*/ 11 h 25"/>
                <a:gd name="T78" fmla="*/ 12 w 18"/>
                <a:gd name="T79" fmla="*/ 10 h 25"/>
                <a:gd name="T80" fmla="*/ 14 w 18"/>
                <a:gd name="T81" fmla="*/ 9 h 25"/>
                <a:gd name="T82" fmla="*/ 15 w 18"/>
                <a:gd name="T83" fmla="*/ 8 h 25"/>
                <a:gd name="T84" fmla="*/ 15 w 18"/>
                <a:gd name="T85"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5">
                  <a:moveTo>
                    <a:pt x="18" y="5"/>
                  </a:moveTo>
                  <a:cubicBezTo>
                    <a:pt x="18" y="6"/>
                    <a:pt x="18" y="7"/>
                    <a:pt x="18" y="7"/>
                  </a:cubicBezTo>
                  <a:cubicBezTo>
                    <a:pt x="18" y="8"/>
                    <a:pt x="17" y="9"/>
                    <a:pt x="17" y="9"/>
                  </a:cubicBezTo>
                  <a:cubicBezTo>
                    <a:pt x="16" y="10"/>
                    <a:pt x="16" y="10"/>
                    <a:pt x="15" y="11"/>
                  </a:cubicBezTo>
                  <a:cubicBezTo>
                    <a:pt x="14" y="11"/>
                    <a:pt x="13" y="12"/>
                    <a:pt x="12" y="12"/>
                  </a:cubicBezTo>
                  <a:cubicBezTo>
                    <a:pt x="12" y="12"/>
                    <a:pt x="12" y="12"/>
                    <a:pt x="12" y="12"/>
                  </a:cubicBezTo>
                  <a:cubicBezTo>
                    <a:pt x="13" y="12"/>
                    <a:pt x="14" y="12"/>
                    <a:pt x="14" y="13"/>
                  </a:cubicBezTo>
                  <a:cubicBezTo>
                    <a:pt x="15" y="13"/>
                    <a:pt x="15" y="13"/>
                    <a:pt x="16" y="14"/>
                  </a:cubicBezTo>
                  <a:cubicBezTo>
                    <a:pt x="16" y="14"/>
                    <a:pt x="16" y="15"/>
                    <a:pt x="17" y="15"/>
                  </a:cubicBezTo>
                  <a:cubicBezTo>
                    <a:pt x="17" y="16"/>
                    <a:pt x="17" y="16"/>
                    <a:pt x="17" y="17"/>
                  </a:cubicBezTo>
                  <a:cubicBezTo>
                    <a:pt x="17" y="18"/>
                    <a:pt x="17" y="19"/>
                    <a:pt x="16" y="20"/>
                  </a:cubicBezTo>
                  <a:cubicBezTo>
                    <a:pt x="16" y="21"/>
                    <a:pt x="15" y="22"/>
                    <a:pt x="14" y="23"/>
                  </a:cubicBezTo>
                  <a:cubicBezTo>
                    <a:pt x="13" y="24"/>
                    <a:pt x="12" y="24"/>
                    <a:pt x="11" y="24"/>
                  </a:cubicBezTo>
                  <a:cubicBezTo>
                    <a:pt x="10" y="25"/>
                    <a:pt x="9" y="25"/>
                    <a:pt x="7" y="25"/>
                  </a:cubicBezTo>
                  <a:cubicBezTo>
                    <a:pt x="0" y="25"/>
                    <a:pt x="0" y="25"/>
                    <a:pt x="0" y="25"/>
                  </a:cubicBezTo>
                  <a:cubicBezTo>
                    <a:pt x="5" y="0"/>
                    <a:pt x="5" y="0"/>
                    <a:pt x="5" y="0"/>
                  </a:cubicBezTo>
                  <a:cubicBezTo>
                    <a:pt x="12" y="0"/>
                    <a:pt x="12" y="0"/>
                    <a:pt x="12" y="0"/>
                  </a:cubicBezTo>
                  <a:cubicBezTo>
                    <a:pt x="13" y="0"/>
                    <a:pt x="14" y="0"/>
                    <a:pt x="15" y="0"/>
                  </a:cubicBezTo>
                  <a:cubicBezTo>
                    <a:pt x="15" y="0"/>
                    <a:pt x="16" y="1"/>
                    <a:pt x="17" y="1"/>
                  </a:cubicBezTo>
                  <a:cubicBezTo>
                    <a:pt x="17" y="2"/>
                    <a:pt x="18" y="2"/>
                    <a:pt x="18" y="3"/>
                  </a:cubicBezTo>
                  <a:cubicBezTo>
                    <a:pt x="18" y="4"/>
                    <a:pt x="18" y="4"/>
                    <a:pt x="18" y="5"/>
                  </a:cubicBezTo>
                  <a:close/>
                  <a:moveTo>
                    <a:pt x="14" y="17"/>
                  </a:moveTo>
                  <a:cubicBezTo>
                    <a:pt x="14" y="16"/>
                    <a:pt x="13" y="15"/>
                    <a:pt x="12" y="14"/>
                  </a:cubicBezTo>
                  <a:cubicBezTo>
                    <a:pt x="12" y="14"/>
                    <a:pt x="10" y="13"/>
                    <a:pt x="9" y="13"/>
                  </a:cubicBezTo>
                  <a:cubicBezTo>
                    <a:pt x="5" y="13"/>
                    <a:pt x="5" y="13"/>
                    <a:pt x="5" y="13"/>
                  </a:cubicBezTo>
                  <a:cubicBezTo>
                    <a:pt x="3" y="22"/>
                    <a:pt x="3" y="22"/>
                    <a:pt x="3" y="22"/>
                  </a:cubicBezTo>
                  <a:cubicBezTo>
                    <a:pt x="7" y="22"/>
                    <a:pt x="7" y="22"/>
                    <a:pt x="7" y="22"/>
                  </a:cubicBezTo>
                  <a:cubicBezTo>
                    <a:pt x="8" y="22"/>
                    <a:pt x="9" y="22"/>
                    <a:pt x="10" y="22"/>
                  </a:cubicBezTo>
                  <a:cubicBezTo>
                    <a:pt x="11" y="22"/>
                    <a:pt x="12" y="21"/>
                    <a:pt x="12" y="21"/>
                  </a:cubicBezTo>
                  <a:cubicBezTo>
                    <a:pt x="13" y="20"/>
                    <a:pt x="13" y="20"/>
                    <a:pt x="13" y="19"/>
                  </a:cubicBezTo>
                  <a:cubicBezTo>
                    <a:pt x="14" y="19"/>
                    <a:pt x="14" y="18"/>
                    <a:pt x="14" y="17"/>
                  </a:cubicBezTo>
                  <a:close/>
                  <a:moveTo>
                    <a:pt x="15" y="6"/>
                  </a:moveTo>
                  <a:cubicBezTo>
                    <a:pt x="15" y="5"/>
                    <a:pt x="15" y="5"/>
                    <a:pt x="15" y="4"/>
                  </a:cubicBezTo>
                  <a:cubicBezTo>
                    <a:pt x="15" y="4"/>
                    <a:pt x="15" y="4"/>
                    <a:pt x="14" y="3"/>
                  </a:cubicBezTo>
                  <a:cubicBezTo>
                    <a:pt x="14" y="3"/>
                    <a:pt x="14" y="3"/>
                    <a:pt x="13" y="3"/>
                  </a:cubicBezTo>
                  <a:cubicBezTo>
                    <a:pt x="13" y="2"/>
                    <a:pt x="12" y="2"/>
                    <a:pt x="11" y="2"/>
                  </a:cubicBezTo>
                  <a:cubicBezTo>
                    <a:pt x="8" y="2"/>
                    <a:pt x="8" y="2"/>
                    <a:pt x="8" y="2"/>
                  </a:cubicBezTo>
                  <a:cubicBezTo>
                    <a:pt x="6" y="11"/>
                    <a:pt x="6" y="11"/>
                    <a:pt x="6" y="11"/>
                  </a:cubicBezTo>
                  <a:cubicBezTo>
                    <a:pt x="9" y="11"/>
                    <a:pt x="9" y="11"/>
                    <a:pt x="9" y="11"/>
                  </a:cubicBezTo>
                  <a:cubicBezTo>
                    <a:pt x="10" y="11"/>
                    <a:pt x="11" y="10"/>
                    <a:pt x="12" y="10"/>
                  </a:cubicBezTo>
                  <a:cubicBezTo>
                    <a:pt x="12" y="10"/>
                    <a:pt x="13" y="10"/>
                    <a:pt x="14" y="9"/>
                  </a:cubicBezTo>
                  <a:cubicBezTo>
                    <a:pt x="14" y="9"/>
                    <a:pt x="14" y="8"/>
                    <a:pt x="15" y="8"/>
                  </a:cubicBezTo>
                  <a:cubicBezTo>
                    <a:pt x="15" y="7"/>
                    <a:pt x="15" y="6"/>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17" name="Freeform 146"/>
            <p:cNvSpPr>
              <a:spLocks noEditPoints="1"/>
            </p:cNvSpPr>
            <p:nvPr/>
          </p:nvSpPr>
          <p:spPr bwMode="auto">
            <a:xfrm>
              <a:off x="7445164" y="4159554"/>
              <a:ext cx="74795" cy="81026"/>
            </a:xfrm>
            <a:custGeom>
              <a:avLst/>
              <a:gdLst>
                <a:gd name="T0" fmla="*/ 23 w 23"/>
                <a:gd name="T1" fmla="*/ 10 h 25"/>
                <a:gd name="T2" fmla="*/ 23 w 23"/>
                <a:gd name="T3" fmla="*/ 14 h 25"/>
                <a:gd name="T4" fmla="*/ 22 w 23"/>
                <a:gd name="T5" fmla="*/ 17 h 25"/>
                <a:gd name="T6" fmla="*/ 20 w 23"/>
                <a:gd name="T7" fmla="*/ 20 h 25"/>
                <a:gd name="T8" fmla="*/ 17 w 23"/>
                <a:gd name="T9" fmla="*/ 23 h 25"/>
                <a:gd name="T10" fmla="*/ 13 w 23"/>
                <a:gd name="T11" fmla="*/ 24 h 25"/>
                <a:gd name="T12" fmla="*/ 8 w 23"/>
                <a:gd name="T13" fmla="*/ 25 h 25"/>
                <a:gd name="T14" fmla="*/ 0 w 23"/>
                <a:gd name="T15" fmla="*/ 25 h 25"/>
                <a:gd name="T16" fmla="*/ 5 w 23"/>
                <a:gd name="T17" fmla="*/ 0 h 25"/>
                <a:gd name="T18" fmla="*/ 12 w 23"/>
                <a:gd name="T19" fmla="*/ 0 h 25"/>
                <a:gd name="T20" fmla="*/ 17 w 23"/>
                <a:gd name="T21" fmla="*/ 0 h 25"/>
                <a:gd name="T22" fmla="*/ 20 w 23"/>
                <a:gd name="T23" fmla="*/ 2 h 25"/>
                <a:gd name="T24" fmla="*/ 22 w 23"/>
                <a:gd name="T25" fmla="*/ 6 h 25"/>
                <a:gd name="T26" fmla="*/ 23 w 23"/>
                <a:gd name="T27" fmla="*/ 10 h 25"/>
                <a:gd name="T28" fmla="*/ 20 w 23"/>
                <a:gd name="T29" fmla="*/ 10 h 25"/>
                <a:gd name="T30" fmla="*/ 18 w 23"/>
                <a:gd name="T31" fmla="*/ 4 h 25"/>
                <a:gd name="T32" fmla="*/ 12 w 23"/>
                <a:gd name="T33" fmla="*/ 2 h 25"/>
                <a:gd name="T34" fmla="*/ 8 w 23"/>
                <a:gd name="T35" fmla="*/ 2 h 25"/>
                <a:gd name="T36" fmla="*/ 3 w 23"/>
                <a:gd name="T37" fmla="*/ 22 h 25"/>
                <a:gd name="T38" fmla="*/ 8 w 23"/>
                <a:gd name="T39" fmla="*/ 22 h 25"/>
                <a:gd name="T40" fmla="*/ 13 w 23"/>
                <a:gd name="T41" fmla="*/ 21 h 25"/>
                <a:gd name="T42" fmla="*/ 17 w 23"/>
                <a:gd name="T43" fmla="*/ 19 h 25"/>
                <a:gd name="T44" fmla="*/ 19 w 23"/>
                <a:gd name="T45" fmla="*/ 15 h 25"/>
                <a:gd name="T46" fmla="*/ 20 w 23"/>
                <a:gd name="T47"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25">
                  <a:moveTo>
                    <a:pt x="23" y="10"/>
                  </a:moveTo>
                  <a:cubicBezTo>
                    <a:pt x="23" y="11"/>
                    <a:pt x="23" y="12"/>
                    <a:pt x="23" y="14"/>
                  </a:cubicBezTo>
                  <a:cubicBezTo>
                    <a:pt x="23" y="15"/>
                    <a:pt x="22" y="16"/>
                    <a:pt x="22" y="17"/>
                  </a:cubicBezTo>
                  <a:cubicBezTo>
                    <a:pt x="21" y="18"/>
                    <a:pt x="20" y="19"/>
                    <a:pt x="20" y="20"/>
                  </a:cubicBezTo>
                  <a:cubicBezTo>
                    <a:pt x="19" y="21"/>
                    <a:pt x="18" y="22"/>
                    <a:pt x="17" y="23"/>
                  </a:cubicBezTo>
                  <a:cubicBezTo>
                    <a:pt x="16" y="23"/>
                    <a:pt x="14" y="24"/>
                    <a:pt x="13" y="24"/>
                  </a:cubicBezTo>
                  <a:cubicBezTo>
                    <a:pt x="11" y="25"/>
                    <a:pt x="10" y="25"/>
                    <a:pt x="8" y="25"/>
                  </a:cubicBezTo>
                  <a:cubicBezTo>
                    <a:pt x="0" y="25"/>
                    <a:pt x="0" y="25"/>
                    <a:pt x="0" y="25"/>
                  </a:cubicBezTo>
                  <a:cubicBezTo>
                    <a:pt x="5" y="0"/>
                    <a:pt x="5" y="0"/>
                    <a:pt x="5" y="0"/>
                  </a:cubicBezTo>
                  <a:cubicBezTo>
                    <a:pt x="12" y="0"/>
                    <a:pt x="12" y="0"/>
                    <a:pt x="12" y="0"/>
                  </a:cubicBezTo>
                  <a:cubicBezTo>
                    <a:pt x="14" y="0"/>
                    <a:pt x="15" y="0"/>
                    <a:pt x="17" y="0"/>
                  </a:cubicBezTo>
                  <a:cubicBezTo>
                    <a:pt x="18" y="1"/>
                    <a:pt x="19" y="2"/>
                    <a:pt x="20" y="2"/>
                  </a:cubicBezTo>
                  <a:cubicBezTo>
                    <a:pt x="21" y="3"/>
                    <a:pt x="22" y="4"/>
                    <a:pt x="22" y="6"/>
                  </a:cubicBezTo>
                  <a:cubicBezTo>
                    <a:pt x="23" y="7"/>
                    <a:pt x="23" y="8"/>
                    <a:pt x="23" y="10"/>
                  </a:cubicBezTo>
                  <a:close/>
                  <a:moveTo>
                    <a:pt x="20" y="10"/>
                  </a:moveTo>
                  <a:cubicBezTo>
                    <a:pt x="20" y="8"/>
                    <a:pt x="19" y="6"/>
                    <a:pt x="18" y="4"/>
                  </a:cubicBezTo>
                  <a:cubicBezTo>
                    <a:pt x="17" y="3"/>
                    <a:pt x="14" y="2"/>
                    <a:pt x="12" y="2"/>
                  </a:cubicBezTo>
                  <a:cubicBezTo>
                    <a:pt x="8" y="2"/>
                    <a:pt x="8" y="2"/>
                    <a:pt x="8" y="2"/>
                  </a:cubicBezTo>
                  <a:cubicBezTo>
                    <a:pt x="3" y="22"/>
                    <a:pt x="3" y="22"/>
                    <a:pt x="3" y="22"/>
                  </a:cubicBezTo>
                  <a:cubicBezTo>
                    <a:pt x="8" y="22"/>
                    <a:pt x="8" y="22"/>
                    <a:pt x="8" y="22"/>
                  </a:cubicBezTo>
                  <a:cubicBezTo>
                    <a:pt x="10" y="22"/>
                    <a:pt x="12" y="22"/>
                    <a:pt x="13" y="21"/>
                  </a:cubicBezTo>
                  <a:cubicBezTo>
                    <a:pt x="15" y="21"/>
                    <a:pt x="16" y="20"/>
                    <a:pt x="17" y="19"/>
                  </a:cubicBezTo>
                  <a:cubicBezTo>
                    <a:pt x="18" y="18"/>
                    <a:pt x="19" y="16"/>
                    <a:pt x="19" y="15"/>
                  </a:cubicBezTo>
                  <a:cubicBezTo>
                    <a:pt x="20" y="13"/>
                    <a:pt x="20" y="12"/>
                    <a:pt x="2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grpSp>
        <p:nvGrpSpPr>
          <p:cNvPr id="518" name="SE Asia"/>
          <p:cNvGrpSpPr/>
          <p:nvPr/>
        </p:nvGrpSpPr>
        <p:grpSpPr>
          <a:xfrm>
            <a:off x="7966774" y="4527992"/>
            <a:ext cx="797901" cy="380358"/>
            <a:chOff x="7999890" y="4622339"/>
            <a:chExt cx="869487" cy="414482"/>
          </a:xfrm>
        </p:grpSpPr>
        <p:sp>
          <p:nvSpPr>
            <p:cNvPr id="519" name="Rectangle 29"/>
            <p:cNvSpPr>
              <a:spLocks noChangeArrowheads="1"/>
            </p:cNvSpPr>
            <p:nvPr/>
          </p:nvSpPr>
          <p:spPr bwMode="auto">
            <a:xfrm>
              <a:off x="7999890" y="4622339"/>
              <a:ext cx="869487"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20" name="Freeform 147"/>
            <p:cNvSpPr>
              <a:spLocks/>
            </p:cNvSpPr>
            <p:nvPr/>
          </p:nvSpPr>
          <p:spPr bwMode="auto">
            <a:xfrm>
              <a:off x="8216483" y="4717390"/>
              <a:ext cx="57654" cy="84143"/>
            </a:xfrm>
            <a:custGeom>
              <a:avLst/>
              <a:gdLst>
                <a:gd name="T0" fmla="*/ 1 w 18"/>
                <a:gd name="T1" fmla="*/ 24 h 26"/>
                <a:gd name="T2" fmla="*/ 1 w 18"/>
                <a:gd name="T3" fmla="*/ 19 h 26"/>
                <a:gd name="T4" fmla="*/ 4 w 18"/>
                <a:gd name="T5" fmla="*/ 21 h 26"/>
                <a:gd name="T6" fmla="*/ 7 w 18"/>
                <a:gd name="T7" fmla="*/ 21 h 26"/>
                <a:gd name="T8" fmla="*/ 9 w 18"/>
                <a:gd name="T9" fmla="*/ 21 h 26"/>
                <a:gd name="T10" fmla="*/ 11 w 18"/>
                <a:gd name="T11" fmla="*/ 21 h 26"/>
                <a:gd name="T12" fmla="*/ 11 w 18"/>
                <a:gd name="T13" fmla="*/ 20 h 26"/>
                <a:gd name="T14" fmla="*/ 12 w 18"/>
                <a:gd name="T15" fmla="*/ 19 h 26"/>
                <a:gd name="T16" fmla="*/ 11 w 18"/>
                <a:gd name="T17" fmla="*/ 17 h 26"/>
                <a:gd name="T18" fmla="*/ 10 w 18"/>
                <a:gd name="T19" fmla="*/ 16 h 26"/>
                <a:gd name="T20" fmla="*/ 8 w 18"/>
                <a:gd name="T21" fmla="*/ 15 h 26"/>
                <a:gd name="T22" fmla="*/ 6 w 18"/>
                <a:gd name="T23" fmla="*/ 14 h 26"/>
                <a:gd name="T24" fmla="*/ 2 w 18"/>
                <a:gd name="T25" fmla="*/ 11 h 26"/>
                <a:gd name="T26" fmla="*/ 0 w 18"/>
                <a:gd name="T27" fmla="*/ 7 h 26"/>
                <a:gd name="T28" fmla="*/ 1 w 18"/>
                <a:gd name="T29" fmla="*/ 4 h 26"/>
                <a:gd name="T30" fmla="*/ 3 w 18"/>
                <a:gd name="T31" fmla="*/ 1 h 26"/>
                <a:gd name="T32" fmla="*/ 7 w 18"/>
                <a:gd name="T33" fmla="*/ 0 h 26"/>
                <a:gd name="T34" fmla="*/ 10 w 18"/>
                <a:gd name="T35" fmla="*/ 0 h 26"/>
                <a:gd name="T36" fmla="*/ 14 w 18"/>
                <a:gd name="T37" fmla="*/ 0 h 26"/>
                <a:gd name="T38" fmla="*/ 17 w 18"/>
                <a:gd name="T39" fmla="*/ 1 h 26"/>
                <a:gd name="T40" fmla="*/ 17 w 18"/>
                <a:gd name="T41" fmla="*/ 6 h 26"/>
                <a:gd name="T42" fmla="*/ 15 w 18"/>
                <a:gd name="T43" fmla="*/ 5 h 26"/>
                <a:gd name="T44" fmla="*/ 14 w 18"/>
                <a:gd name="T45" fmla="*/ 5 h 26"/>
                <a:gd name="T46" fmla="*/ 12 w 18"/>
                <a:gd name="T47" fmla="*/ 4 h 26"/>
                <a:gd name="T48" fmla="*/ 11 w 18"/>
                <a:gd name="T49" fmla="*/ 4 h 26"/>
                <a:gd name="T50" fmla="*/ 9 w 18"/>
                <a:gd name="T51" fmla="*/ 4 h 26"/>
                <a:gd name="T52" fmla="*/ 8 w 18"/>
                <a:gd name="T53" fmla="*/ 5 h 26"/>
                <a:gd name="T54" fmla="*/ 7 w 18"/>
                <a:gd name="T55" fmla="*/ 6 h 26"/>
                <a:gd name="T56" fmla="*/ 6 w 18"/>
                <a:gd name="T57" fmla="*/ 7 h 26"/>
                <a:gd name="T58" fmla="*/ 7 w 18"/>
                <a:gd name="T59" fmla="*/ 8 h 26"/>
                <a:gd name="T60" fmla="*/ 8 w 18"/>
                <a:gd name="T61" fmla="*/ 9 h 26"/>
                <a:gd name="T62" fmla="*/ 9 w 18"/>
                <a:gd name="T63" fmla="*/ 10 h 26"/>
                <a:gd name="T64" fmla="*/ 11 w 18"/>
                <a:gd name="T65" fmla="*/ 11 h 26"/>
                <a:gd name="T66" fmla="*/ 14 w 18"/>
                <a:gd name="T67" fmla="*/ 12 h 26"/>
                <a:gd name="T68" fmla="*/ 16 w 18"/>
                <a:gd name="T69" fmla="*/ 13 h 26"/>
                <a:gd name="T70" fmla="*/ 17 w 18"/>
                <a:gd name="T71" fmla="*/ 16 h 26"/>
                <a:gd name="T72" fmla="*/ 18 w 18"/>
                <a:gd name="T73" fmla="*/ 18 h 26"/>
                <a:gd name="T74" fmla="*/ 17 w 18"/>
                <a:gd name="T75" fmla="*/ 22 h 26"/>
                <a:gd name="T76" fmla="*/ 15 w 18"/>
                <a:gd name="T77" fmla="*/ 24 h 26"/>
                <a:gd name="T78" fmla="*/ 12 w 18"/>
                <a:gd name="T79" fmla="*/ 25 h 26"/>
                <a:gd name="T80" fmla="*/ 8 w 18"/>
                <a:gd name="T81" fmla="*/ 26 h 26"/>
                <a:gd name="T82" fmla="*/ 4 w 18"/>
                <a:gd name="T83" fmla="*/ 25 h 26"/>
                <a:gd name="T84" fmla="*/ 1 w 18"/>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1" y="24"/>
                  </a:moveTo>
                  <a:cubicBezTo>
                    <a:pt x="1" y="19"/>
                    <a:pt x="1" y="19"/>
                    <a:pt x="1" y="19"/>
                  </a:cubicBezTo>
                  <a:cubicBezTo>
                    <a:pt x="2" y="20"/>
                    <a:pt x="3" y="20"/>
                    <a:pt x="4" y="21"/>
                  </a:cubicBezTo>
                  <a:cubicBezTo>
                    <a:pt x="5" y="21"/>
                    <a:pt x="6" y="21"/>
                    <a:pt x="7" y="21"/>
                  </a:cubicBezTo>
                  <a:cubicBezTo>
                    <a:pt x="8" y="21"/>
                    <a:pt x="9" y="21"/>
                    <a:pt x="9" y="21"/>
                  </a:cubicBezTo>
                  <a:cubicBezTo>
                    <a:pt x="10" y="21"/>
                    <a:pt x="10" y="21"/>
                    <a:pt x="11" y="21"/>
                  </a:cubicBezTo>
                  <a:cubicBezTo>
                    <a:pt x="11" y="20"/>
                    <a:pt x="11" y="20"/>
                    <a:pt x="11" y="20"/>
                  </a:cubicBezTo>
                  <a:cubicBezTo>
                    <a:pt x="12" y="19"/>
                    <a:pt x="12" y="19"/>
                    <a:pt x="12" y="19"/>
                  </a:cubicBezTo>
                  <a:cubicBezTo>
                    <a:pt x="12" y="18"/>
                    <a:pt x="12" y="18"/>
                    <a:pt x="11" y="17"/>
                  </a:cubicBezTo>
                  <a:cubicBezTo>
                    <a:pt x="11" y="17"/>
                    <a:pt x="11" y="17"/>
                    <a:pt x="10" y="16"/>
                  </a:cubicBezTo>
                  <a:cubicBezTo>
                    <a:pt x="10" y="16"/>
                    <a:pt x="9" y="16"/>
                    <a:pt x="8" y="15"/>
                  </a:cubicBezTo>
                  <a:cubicBezTo>
                    <a:pt x="8" y="15"/>
                    <a:pt x="7" y="15"/>
                    <a:pt x="6" y="14"/>
                  </a:cubicBezTo>
                  <a:cubicBezTo>
                    <a:pt x="4" y="14"/>
                    <a:pt x="3" y="13"/>
                    <a:pt x="2" y="11"/>
                  </a:cubicBezTo>
                  <a:cubicBezTo>
                    <a:pt x="1" y="10"/>
                    <a:pt x="0" y="9"/>
                    <a:pt x="0" y="7"/>
                  </a:cubicBezTo>
                  <a:cubicBezTo>
                    <a:pt x="0" y="6"/>
                    <a:pt x="1" y="5"/>
                    <a:pt x="1" y="4"/>
                  </a:cubicBezTo>
                  <a:cubicBezTo>
                    <a:pt x="2" y="3"/>
                    <a:pt x="2" y="2"/>
                    <a:pt x="3" y="1"/>
                  </a:cubicBezTo>
                  <a:cubicBezTo>
                    <a:pt x="4" y="1"/>
                    <a:pt x="5" y="0"/>
                    <a:pt x="7" y="0"/>
                  </a:cubicBezTo>
                  <a:cubicBezTo>
                    <a:pt x="8" y="0"/>
                    <a:pt x="9" y="0"/>
                    <a:pt x="10" y="0"/>
                  </a:cubicBezTo>
                  <a:cubicBezTo>
                    <a:pt x="12" y="0"/>
                    <a:pt x="13" y="0"/>
                    <a:pt x="14" y="0"/>
                  </a:cubicBezTo>
                  <a:cubicBezTo>
                    <a:pt x="15" y="0"/>
                    <a:pt x="16" y="0"/>
                    <a:pt x="17" y="1"/>
                  </a:cubicBezTo>
                  <a:cubicBezTo>
                    <a:pt x="17" y="6"/>
                    <a:pt x="17" y="6"/>
                    <a:pt x="17" y="6"/>
                  </a:cubicBezTo>
                  <a:cubicBezTo>
                    <a:pt x="16" y="6"/>
                    <a:pt x="16" y="5"/>
                    <a:pt x="15" y="5"/>
                  </a:cubicBezTo>
                  <a:cubicBezTo>
                    <a:pt x="15" y="5"/>
                    <a:pt x="14" y="5"/>
                    <a:pt x="14" y="5"/>
                  </a:cubicBezTo>
                  <a:cubicBezTo>
                    <a:pt x="13" y="4"/>
                    <a:pt x="13" y="4"/>
                    <a:pt x="12" y="4"/>
                  </a:cubicBezTo>
                  <a:cubicBezTo>
                    <a:pt x="12" y="4"/>
                    <a:pt x="11" y="4"/>
                    <a:pt x="11" y="4"/>
                  </a:cubicBezTo>
                  <a:cubicBezTo>
                    <a:pt x="10" y="4"/>
                    <a:pt x="9" y="4"/>
                    <a:pt x="9" y="4"/>
                  </a:cubicBezTo>
                  <a:cubicBezTo>
                    <a:pt x="8" y="4"/>
                    <a:pt x="8" y="5"/>
                    <a:pt x="8" y="5"/>
                  </a:cubicBezTo>
                  <a:cubicBezTo>
                    <a:pt x="7" y="5"/>
                    <a:pt x="7" y="5"/>
                    <a:pt x="7" y="6"/>
                  </a:cubicBezTo>
                  <a:cubicBezTo>
                    <a:pt x="7" y="6"/>
                    <a:pt x="6" y="6"/>
                    <a:pt x="6" y="7"/>
                  </a:cubicBezTo>
                  <a:cubicBezTo>
                    <a:pt x="6" y="7"/>
                    <a:pt x="7" y="7"/>
                    <a:pt x="7" y="8"/>
                  </a:cubicBezTo>
                  <a:cubicBezTo>
                    <a:pt x="7" y="8"/>
                    <a:pt x="7" y="8"/>
                    <a:pt x="8" y="9"/>
                  </a:cubicBezTo>
                  <a:cubicBezTo>
                    <a:pt x="8" y="9"/>
                    <a:pt x="9" y="9"/>
                    <a:pt x="9" y="10"/>
                  </a:cubicBezTo>
                  <a:cubicBezTo>
                    <a:pt x="10" y="10"/>
                    <a:pt x="10" y="10"/>
                    <a:pt x="11" y="11"/>
                  </a:cubicBezTo>
                  <a:cubicBezTo>
                    <a:pt x="12" y="11"/>
                    <a:pt x="13" y="11"/>
                    <a:pt x="14" y="12"/>
                  </a:cubicBezTo>
                  <a:cubicBezTo>
                    <a:pt x="15" y="12"/>
                    <a:pt x="15" y="13"/>
                    <a:pt x="16" y="13"/>
                  </a:cubicBezTo>
                  <a:cubicBezTo>
                    <a:pt x="17" y="14"/>
                    <a:pt x="17" y="15"/>
                    <a:pt x="17" y="16"/>
                  </a:cubicBezTo>
                  <a:cubicBezTo>
                    <a:pt x="18" y="16"/>
                    <a:pt x="18" y="17"/>
                    <a:pt x="18" y="18"/>
                  </a:cubicBezTo>
                  <a:cubicBezTo>
                    <a:pt x="18" y="20"/>
                    <a:pt x="17" y="21"/>
                    <a:pt x="17" y="22"/>
                  </a:cubicBezTo>
                  <a:cubicBezTo>
                    <a:pt x="16" y="23"/>
                    <a:pt x="16" y="23"/>
                    <a:pt x="15" y="24"/>
                  </a:cubicBezTo>
                  <a:cubicBezTo>
                    <a:pt x="14" y="25"/>
                    <a:pt x="13" y="25"/>
                    <a:pt x="12" y="25"/>
                  </a:cubicBezTo>
                  <a:cubicBezTo>
                    <a:pt x="10" y="26"/>
                    <a:pt x="9" y="26"/>
                    <a:pt x="8" y="26"/>
                  </a:cubicBezTo>
                  <a:cubicBezTo>
                    <a:pt x="6" y="26"/>
                    <a:pt x="5" y="26"/>
                    <a:pt x="4" y="25"/>
                  </a:cubicBezTo>
                  <a:cubicBezTo>
                    <a:pt x="3" y="25"/>
                    <a:pt x="1" y="25"/>
                    <a:pt x="1"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21" name="Freeform 148"/>
            <p:cNvSpPr>
              <a:spLocks/>
            </p:cNvSpPr>
            <p:nvPr/>
          </p:nvSpPr>
          <p:spPr bwMode="auto">
            <a:xfrm>
              <a:off x="8288161" y="4717390"/>
              <a:ext cx="51421" cy="81026"/>
            </a:xfrm>
            <a:custGeom>
              <a:avLst/>
              <a:gdLst>
                <a:gd name="T0" fmla="*/ 33 w 33"/>
                <a:gd name="T1" fmla="*/ 52 h 52"/>
                <a:gd name="T2" fmla="*/ 0 w 33"/>
                <a:gd name="T3" fmla="*/ 52 h 52"/>
                <a:gd name="T4" fmla="*/ 0 w 33"/>
                <a:gd name="T5" fmla="*/ 0 h 52"/>
                <a:gd name="T6" fmla="*/ 31 w 33"/>
                <a:gd name="T7" fmla="*/ 0 h 52"/>
                <a:gd name="T8" fmla="*/ 31 w 33"/>
                <a:gd name="T9" fmla="*/ 10 h 52"/>
                <a:gd name="T10" fmla="*/ 12 w 33"/>
                <a:gd name="T11" fmla="*/ 10 h 52"/>
                <a:gd name="T12" fmla="*/ 12 w 33"/>
                <a:gd name="T13" fmla="*/ 21 h 52"/>
                <a:gd name="T14" fmla="*/ 29 w 33"/>
                <a:gd name="T15" fmla="*/ 21 h 52"/>
                <a:gd name="T16" fmla="*/ 29 w 33"/>
                <a:gd name="T17" fmla="*/ 31 h 52"/>
                <a:gd name="T18" fmla="*/ 12 w 33"/>
                <a:gd name="T19" fmla="*/ 31 h 52"/>
                <a:gd name="T20" fmla="*/ 12 w 33"/>
                <a:gd name="T21" fmla="*/ 44 h 52"/>
                <a:gd name="T22" fmla="*/ 33 w 33"/>
                <a:gd name="T23" fmla="*/ 44 h 52"/>
                <a:gd name="T24" fmla="*/ 33 w 3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2">
                  <a:moveTo>
                    <a:pt x="33" y="52"/>
                  </a:moveTo>
                  <a:lnTo>
                    <a:pt x="0" y="52"/>
                  </a:lnTo>
                  <a:lnTo>
                    <a:pt x="0" y="0"/>
                  </a:lnTo>
                  <a:lnTo>
                    <a:pt x="31" y="0"/>
                  </a:lnTo>
                  <a:lnTo>
                    <a:pt x="31" y="10"/>
                  </a:lnTo>
                  <a:lnTo>
                    <a:pt x="12" y="10"/>
                  </a:lnTo>
                  <a:lnTo>
                    <a:pt x="12" y="21"/>
                  </a:lnTo>
                  <a:lnTo>
                    <a:pt x="29" y="21"/>
                  </a:lnTo>
                  <a:lnTo>
                    <a:pt x="29" y="31"/>
                  </a:lnTo>
                  <a:lnTo>
                    <a:pt x="12" y="31"/>
                  </a:lnTo>
                  <a:lnTo>
                    <a:pt x="12" y="44"/>
                  </a:lnTo>
                  <a:lnTo>
                    <a:pt x="33" y="44"/>
                  </a:lnTo>
                  <a:lnTo>
                    <a:pt x="33"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22" name="Freeform 149"/>
            <p:cNvSpPr>
              <a:spLocks noEditPoints="1"/>
            </p:cNvSpPr>
            <p:nvPr/>
          </p:nvSpPr>
          <p:spPr bwMode="auto">
            <a:xfrm>
              <a:off x="8378538" y="4717390"/>
              <a:ext cx="82586" cy="81026"/>
            </a:xfrm>
            <a:custGeom>
              <a:avLst/>
              <a:gdLst>
                <a:gd name="T0" fmla="*/ 25 w 25"/>
                <a:gd name="T1" fmla="*/ 25 h 25"/>
                <a:gd name="T2" fmla="*/ 19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5 h 25"/>
                <a:gd name="T24" fmla="*/ 12 w 25"/>
                <a:gd name="T25" fmla="*/ 5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3" y="6"/>
                    <a:pt x="12" y="5"/>
                    <a:pt x="12" y="5"/>
                  </a:cubicBezTo>
                  <a:cubicBezTo>
                    <a:pt x="12" y="5"/>
                    <a:pt x="12" y="5"/>
                    <a:pt x="12" y="5"/>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23" name="Freeform 150"/>
            <p:cNvSpPr>
              <a:spLocks/>
            </p:cNvSpPr>
            <p:nvPr/>
          </p:nvSpPr>
          <p:spPr bwMode="auto">
            <a:xfrm>
              <a:off x="8467356" y="4717390"/>
              <a:ext cx="56096" cy="84143"/>
            </a:xfrm>
            <a:custGeom>
              <a:avLst/>
              <a:gdLst>
                <a:gd name="T0" fmla="*/ 0 w 17"/>
                <a:gd name="T1" fmla="*/ 24 h 26"/>
                <a:gd name="T2" fmla="*/ 0 w 17"/>
                <a:gd name="T3" fmla="*/ 19 h 26"/>
                <a:gd name="T4" fmla="*/ 4 w 17"/>
                <a:gd name="T5" fmla="*/ 21 h 26"/>
                <a:gd name="T6" fmla="*/ 7 w 17"/>
                <a:gd name="T7" fmla="*/ 21 h 26"/>
                <a:gd name="T8" fmla="*/ 9 w 17"/>
                <a:gd name="T9" fmla="*/ 21 h 26"/>
                <a:gd name="T10" fmla="*/ 10 w 17"/>
                <a:gd name="T11" fmla="*/ 21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4 h 26"/>
                <a:gd name="T24" fmla="*/ 2 w 17"/>
                <a:gd name="T25" fmla="*/ 11 h 26"/>
                <a:gd name="T26" fmla="*/ 0 w 17"/>
                <a:gd name="T27" fmla="*/ 7 h 26"/>
                <a:gd name="T28" fmla="*/ 1 w 17"/>
                <a:gd name="T29" fmla="*/ 4 h 26"/>
                <a:gd name="T30" fmla="*/ 3 w 17"/>
                <a:gd name="T31" fmla="*/ 1 h 26"/>
                <a:gd name="T32" fmla="*/ 6 w 17"/>
                <a:gd name="T33" fmla="*/ 0 h 26"/>
                <a:gd name="T34" fmla="*/ 10 w 17"/>
                <a:gd name="T35" fmla="*/ 0 h 26"/>
                <a:gd name="T36" fmla="*/ 14 w 17"/>
                <a:gd name="T37" fmla="*/ 0 h 26"/>
                <a:gd name="T38" fmla="*/ 16 w 17"/>
                <a:gd name="T39" fmla="*/ 1 h 26"/>
                <a:gd name="T40" fmla="*/ 16 w 17"/>
                <a:gd name="T41" fmla="*/ 6 h 26"/>
                <a:gd name="T42" fmla="*/ 15 w 17"/>
                <a:gd name="T43" fmla="*/ 5 h 26"/>
                <a:gd name="T44" fmla="*/ 13 w 17"/>
                <a:gd name="T45" fmla="*/ 5 h 26"/>
                <a:gd name="T46" fmla="*/ 12 w 17"/>
                <a:gd name="T47" fmla="*/ 4 h 26"/>
                <a:gd name="T48" fmla="*/ 10 w 17"/>
                <a:gd name="T49" fmla="*/ 4 h 26"/>
                <a:gd name="T50" fmla="*/ 9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4 w 17"/>
                <a:gd name="T67" fmla="*/ 12 h 26"/>
                <a:gd name="T68" fmla="*/ 16 w 17"/>
                <a:gd name="T69" fmla="*/ 13 h 26"/>
                <a:gd name="T70" fmla="*/ 17 w 17"/>
                <a:gd name="T71" fmla="*/ 16 h 26"/>
                <a:gd name="T72" fmla="*/ 17 w 17"/>
                <a:gd name="T73" fmla="*/ 18 h 26"/>
                <a:gd name="T74" fmla="*/ 17 w 17"/>
                <a:gd name="T75" fmla="*/ 22 h 26"/>
                <a:gd name="T76" fmla="*/ 14 w 17"/>
                <a:gd name="T77" fmla="*/ 24 h 26"/>
                <a:gd name="T78" fmla="*/ 11 w 17"/>
                <a:gd name="T79" fmla="*/ 25 h 26"/>
                <a:gd name="T80" fmla="*/ 7 w 17"/>
                <a:gd name="T81" fmla="*/ 26 h 26"/>
                <a:gd name="T82" fmla="*/ 4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20"/>
                    <a:pt x="2" y="20"/>
                    <a:pt x="4" y="21"/>
                  </a:cubicBezTo>
                  <a:cubicBezTo>
                    <a:pt x="5" y="21"/>
                    <a:pt x="6" y="21"/>
                    <a:pt x="7" y="21"/>
                  </a:cubicBezTo>
                  <a:cubicBezTo>
                    <a:pt x="8" y="21"/>
                    <a:pt x="9" y="21"/>
                    <a:pt x="9" y="21"/>
                  </a:cubicBezTo>
                  <a:cubicBezTo>
                    <a:pt x="10" y="21"/>
                    <a:pt x="10" y="21"/>
                    <a:pt x="10" y="21"/>
                  </a:cubicBezTo>
                  <a:cubicBezTo>
                    <a:pt x="11" y="20"/>
                    <a:pt x="11" y="20"/>
                    <a:pt x="11" y="20"/>
                  </a:cubicBezTo>
                  <a:cubicBezTo>
                    <a:pt x="11" y="19"/>
                    <a:pt x="11" y="19"/>
                    <a:pt x="11" y="19"/>
                  </a:cubicBezTo>
                  <a:cubicBezTo>
                    <a:pt x="11" y="18"/>
                    <a:pt x="11" y="18"/>
                    <a:pt x="11" y="17"/>
                  </a:cubicBezTo>
                  <a:cubicBezTo>
                    <a:pt x="11" y="17"/>
                    <a:pt x="10" y="17"/>
                    <a:pt x="10" y="16"/>
                  </a:cubicBezTo>
                  <a:cubicBezTo>
                    <a:pt x="9" y="16"/>
                    <a:pt x="9" y="16"/>
                    <a:pt x="8" y="15"/>
                  </a:cubicBezTo>
                  <a:cubicBezTo>
                    <a:pt x="8" y="15"/>
                    <a:pt x="7" y="15"/>
                    <a:pt x="6" y="14"/>
                  </a:cubicBezTo>
                  <a:cubicBezTo>
                    <a:pt x="4" y="14"/>
                    <a:pt x="3" y="13"/>
                    <a:pt x="2" y="11"/>
                  </a:cubicBezTo>
                  <a:cubicBezTo>
                    <a:pt x="1" y="10"/>
                    <a:pt x="0" y="9"/>
                    <a:pt x="0" y="7"/>
                  </a:cubicBezTo>
                  <a:cubicBezTo>
                    <a:pt x="0" y="6"/>
                    <a:pt x="0" y="5"/>
                    <a:pt x="1" y="4"/>
                  </a:cubicBezTo>
                  <a:cubicBezTo>
                    <a:pt x="1" y="3"/>
                    <a:pt x="2" y="2"/>
                    <a:pt x="3" y="1"/>
                  </a:cubicBezTo>
                  <a:cubicBezTo>
                    <a:pt x="4" y="1"/>
                    <a:pt x="5" y="0"/>
                    <a:pt x="6" y="0"/>
                  </a:cubicBezTo>
                  <a:cubicBezTo>
                    <a:pt x="7" y="0"/>
                    <a:pt x="9" y="0"/>
                    <a:pt x="10" y="0"/>
                  </a:cubicBezTo>
                  <a:cubicBezTo>
                    <a:pt x="11" y="0"/>
                    <a:pt x="13" y="0"/>
                    <a:pt x="14" y="0"/>
                  </a:cubicBezTo>
                  <a:cubicBezTo>
                    <a:pt x="15" y="0"/>
                    <a:pt x="16" y="0"/>
                    <a:pt x="16" y="1"/>
                  </a:cubicBezTo>
                  <a:cubicBezTo>
                    <a:pt x="16" y="6"/>
                    <a:pt x="16" y="6"/>
                    <a:pt x="16" y="6"/>
                  </a:cubicBezTo>
                  <a:cubicBezTo>
                    <a:pt x="16" y="6"/>
                    <a:pt x="15" y="5"/>
                    <a:pt x="15" y="5"/>
                  </a:cubicBezTo>
                  <a:cubicBezTo>
                    <a:pt x="14" y="5"/>
                    <a:pt x="14" y="5"/>
                    <a:pt x="13" y="5"/>
                  </a:cubicBezTo>
                  <a:cubicBezTo>
                    <a:pt x="13" y="4"/>
                    <a:pt x="12" y="4"/>
                    <a:pt x="12" y="4"/>
                  </a:cubicBezTo>
                  <a:cubicBezTo>
                    <a:pt x="11" y="4"/>
                    <a:pt x="11" y="4"/>
                    <a:pt x="10" y="4"/>
                  </a:cubicBezTo>
                  <a:cubicBezTo>
                    <a:pt x="10" y="4"/>
                    <a:pt x="9" y="4"/>
                    <a:pt x="9" y="4"/>
                  </a:cubicBezTo>
                  <a:cubicBezTo>
                    <a:pt x="8" y="4"/>
                    <a:pt x="8" y="5"/>
                    <a:pt x="7" y="5"/>
                  </a:cubicBezTo>
                  <a:cubicBezTo>
                    <a:pt x="7" y="5"/>
                    <a:pt x="7" y="5"/>
                    <a:pt x="6" y="6"/>
                  </a:cubicBezTo>
                  <a:cubicBezTo>
                    <a:pt x="6" y="6"/>
                    <a:pt x="6" y="6"/>
                    <a:pt x="6" y="7"/>
                  </a:cubicBezTo>
                  <a:cubicBezTo>
                    <a:pt x="6" y="7"/>
                    <a:pt x="6" y="7"/>
                    <a:pt x="6" y="8"/>
                  </a:cubicBezTo>
                  <a:cubicBezTo>
                    <a:pt x="7" y="8"/>
                    <a:pt x="7" y="8"/>
                    <a:pt x="7" y="9"/>
                  </a:cubicBezTo>
                  <a:cubicBezTo>
                    <a:pt x="8" y="9"/>
                    <a:pt x="8" y="9"/>
                    <a:pt x="9" y="10"/>
                  </a:cubicBezTo>
                  <a:cubicBezTo>
                    <a:pt x="10" y="10"/>
                    <a:pt x="10" y="10"/>
                    <a:pt x="11" y="11"/>
                  </a:cubicBezTo>
                  <a:cubicBezTo>
                    <a:pt x="12" y="11"/>
                    <a:pt x="13" y="11"/>
                    <a:pt x="14" y="12"/>
                  </a:cubicBezTo>
                  <a:cubicBezTo>
                    <a:pt x="14" y="12"/>
                    <a:pt x="15" y="13"/>
                    <a:pt x="16" y="13"/>
                  </a:cubicBezTo>
                  <a:cubicBezTo>
                    <a:pt x="16" y="14"/>
                    <a:pt x="17" y="15"/>
                    <a:pt x="17" y="16"/>
                  </a:cubicBezTo>
                  <a:cubicBezTo>
                    <a:pt x="17" y="16"/>
                    <a:pt x="17" y="17"/>
                    <a:pt x="17" y="18"/>
                  </a:cubicBezTo>
                  <a:cubicBezTo>
                    <a:pt x="17" y="20"/>
                    <a:pt x="17" y="21"/>
                    <a:pt x="17" y="22"/>
                  </a:cubicBezTo>
                  <a:cubicBezTo>
                    <a:pt x="16" y="23"/>
                    <a:pt x="15" y="23"/>
                    <a:pt x="14" y="24"/>
                  </a:cubicBezTo>
                  <a:cubicBezTo>
                    <a:pt x="14" y="25"/>
                    <a:pt x="13" y="25"/>
                    <a:pt x="11" y="25"/>
                  </a:cubicBezTo>
                  <a:cubicBezTo>
                    <a:pt x="10" y="26"/>
                    <a:pt x="9" y="26"/>
                    <a:pt x="7" y="26"/>
                  </a:cubicBezTo>
                  <a:cubicBezTo>
                    <a:pt x="6" y="26"/>
                    <a:pt x="5" y="26"/>
                    <a:pt x="4"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24" name="Rectangle 151"/>
            <p:cNvSpPr>
              <a:spLocks noChangeArrowheads="1"/>
            </p:cNvSpPr>
            <p:nvPr/>
          </p:nvSpPr>
          <p:spPr bwMode="auto">
            <a:xfrm>
              <a:off x="8539035" y="4717390"/>
              <a:ext cx="20257" cy="810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25" name="Freeform 152"/>
            <p:cNvSpPr>
              <a:spLocks noEditPoints="1"/>
            </p:cNvSpPr>
            <p:nvPr/>
          </p:nvSpPr>
          <p:spPr bwMode="auto">
            <a:xfrm>
              <a:off x="8568641" y="4717390"/>
              <a:ext cx="81027" cy="81026"/>
            </a:xfrm>
            <a:custGeom>
              <a:avLst/>
              <a:gdLst>
                <a:gd name="T0" fmla="*/ 25 w 25"/>
                <a:gd name="T1" fmla="*/ 25 h 25"/>
                <a:gd name="T2" fmla="*/ 19 w 25"/>
                <a:gd name="T3" fmla="*/ 25 h 25"/>
                <a:gd name="T4" fmla="*/ 17 w 25"/>
                <a:gd name="T5" fmla="*/ 20 h 25"/>
                <a:gd name="T6" fmla="*/ 8 w 25"/>
                <a:gd name="T7" fmla="*/ 20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3 w 25"/>
                <a:gd name="T25" fmla="*/ 5 h 25"/>
                <a:gd name="T26" fmla="*/ 12 w 25"/>
                <a:gd name="T27" fmla="*/ 7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7"/>
                    <a:pt x="13" y="7"/>
                    <a:pt x="13" y="7"/>
                  </a:cubicBezTo>
                  <a:cubicBezTo>
                    <a:pt x="13" y="6"/>
                    <a:pt x="13" y="5"/>
                    <a:pt x="13" y="5"/>
                  </a:cubicBezTo>
                  <a:cubicBezTo>
                    <a:pt x="13" y="5"/>
                    <a:pt x="13" y="5"/>
                    <a:pt x="13" y="5"/>
                  </a:cubicBezTo>
                  <a:cubicBezTo>
                    <a:pt x="13" y="5"/>
                    <a:pt x="13" y="6"/>
                    <a:pt x="12" y="7"/>
                  </a:cubicBezTo>
                  <a:cubicBezTo>
                    <a:pt x="10" y="15"/>
                    <a:pt x="10" y="15"/>
                    <a:pt x="10"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26" name="Freeform 153"/>
            <p:cNvSpPr>
              <a:spLocks/>
            </p:cNvSpPr>
            <p:nvPr/>
          </p:nvSpPr>
          <p:spPr bwMode="auto">
            <a:xfrm>
              <a:off x="8118315" y="4857628"/>
              <a:ext cx="59212" cy="84143"/>
            </a:xfrm>
            <a:custGeom>
              <a:avLst/>
              <a:gdLst>
                <a:gd name="T0" fmla="*/ 17 w 18"/>
                <a:gd name="T1" fmla="*/ 4 h 26"/>
                <a:gd name="T2" fmla="*/ 16 w 18"/>
                <a:gd name="T3" fmla="*/ 3 h 26"/>
                <a:gd name="T4" fmla="*/ 15 w 18"/>
                <a:gd name="T5" fmla="*/ 3 h 26"/>
                <a:gd name="T6" fmla="*/ 13 w 18"/>
                <a:gd name="T7" fmla="*/ 3 h 26"/>
                <a:gd name="T8" fmla="*/ 12 w 18"/>
                <a:gd name="T9" fmla="*/ 3 h 26"/>
                <a:gd name="T10" fmla="*/ 9 w 18"/>
                <a:gd name="T11" fmla="*/ 3 h 26"/>
                <a:gd name="T12" fmla="*/ 8 w 18"/>
                <a:gd name="T13" fmla="*/ 4 h 26"/>
                <a:gd name="T14" fmla="*/ 7 w 18"/>
                <a:gd name="T15" fmla="*/ 5 h 26"/>
                <a:gd name="T16" fmla="*/ 7 w 18"/>
                <a:gd name="T17" fmla="*/ 7 h 26"/>
                <a:gd name="T18" fmla="*/ 7 w 18"/>
                <a:gd name="T19" fmla="*/ 8 h 26"/>
                <a:gd name="T20" fmla="*/ 8 w 18"/>
                <a:gd name="T21" fmla="*/ 9 h 26"/>
                <a:gd name="T22" fmla="*/ 9 w 18"/>
                <a:gd name="T23" fmla="*/ 11 h 26"/>
                <a:gd name="T24" fmla="*/ 11 w 18"/>
                <a:gd name="T25" fmla="*/ 12 h 26"/>
                <a:gd name="T26" fmla="*/ 12 w 18"/>
                <a:gd name="T27" fmla="*/ 13 h 26"/>
                <a:gd name="T28" fmla="*/ 14 w 18"/>
                <a:gd name="T29" fmla="*/ 15 h 26"/>
                <a:gd name="T30" fmla="*/ 15 w 18"/>
                <a:gd name="T31" fmla="*/ 17 h 26"/>
                <a:gd name="T32" fmla="*/ 15 w 18"/>
                <a:gd name="T33" fmla="*/ 19 h 26"/>
                <a:gd name="T34" fmla="*/ 15 w 18"/>
                <a:gd name="T35" fmla="*/ 20 h 26"/>
                <a:gd name="T36" fmla="*/ 15 w 18"/>
                <a:gd name="T37" fmla="*/ 22 h 26"/>
                <a:gd name="T38" fmla="*/ 14 w 18"/>
                <a:gd name="T39" fmla="*/ 23 h 26"/>
                <a:gd name="T40" fmla="*/ 12 w 18"/>
                <a:gd name="T41" fmla="*/ 25 h 26"/>
                <a:gd name="T42" fmla="*/ 10 w 18"/>
                <a:gd name="T43" fmla="*/ 26 h 26"/>
                <a:gd name="T44" fmla="*/ 7 w 18"/>
                <a:gd name="T45" fmla="*/ 26 h 26"/>
                <a:gd name="T46" fmla="*/ 5 w 18"/>
                <a:gd name="T47" fmla="*/ 26 h 26"/>
                <a:gd name="T48" fmla="*/ 3 w 18"/>
                <a:gd name="T49" fmla="*/ 25 h 26"/>
                <a:gd name="T50" fmla="*/ 1 w 18"/>
                <a:gd name="T51" fmla="*/ 25 h 26"/>
                <a:gd name="T52" fmla="*/ 0 w 18"/>
                <a:gd name="T53" fmla="*/ 24 h 26"/>
                <a:gd name="T54" fmla="*/ 1 w 18"/>
                <a:gd name="T55" fmla="*/ 21 h 26"/>
                <a:gd name="T56" fmla="*/ 2 w 18"/>
                <a:gd name="T57" fmla="*/ 22 h 26"/>
                <a:gd name="T58" fmla="*/ 4 w 18"/>
                <a:gd name="T59" fmla="*/ 23 h 26"/>
                <a:gd name="T60" fmla="*/ 5 w 18"/>
                <a:gd name="T61" fmla="*/ 23 h 26"/>
                <a:gd name="T62" fmla="*/ 7 w 18"/>
                <a:gd name="T63" fmla="*/ 23 h 26"/>
                <a:gd name="T64" fmla="*/ 9 w 18"/>
                <a:gd name="T65" fmla="*/ 23 h 26"/>
                <a:gd name="T66" fmla="*/ 11 w 18"/>
                <a:gd name="T67" fmla="*/ 22 h 26"/>
                <a:gd name="T68" fmla="*/ 12 w 18"/>
                <a:gd name="T69" fmla="*/ 21 h 26"/>
                <a:gd name="T70" fmla="*/ 12 w 18"/>
                <a:gd name="T71" fmla="*/ 19 h 26"/>
                <a:gd name="T72" fmla="*/ 12 w 18"/>
                <a:gd name="T73" fmla="*/ 18 h 26"/>
                <a:gd name="T74" fmla="*/ 11 w 18"/>
                <a:gd name="T75" fmla="*/ 16 h 26"/>
                <a:gd name="T76" fmla="*/ 10 w 18"/>
                <a:gd name="T77" fmla="*/ 15 h 26"/>
                <a:gd name="T78" fmla="*/ 8 w 18"/>
                <a:gd name="T79" fmla="*/ 14 h 26"/>
                <a:gd name="T80" fmla="*/ 6 w 18"/>
                <a:gd name="T81" fmla="*/ 13 h 26"/>
                <a:gd name="T82" fmla="*/ 5 w 18"/>
                <a:gd name="T83" fmla="*/ 11 h 26"/>
                <a:gd name="T84" fmla="*/ 4 w 18"/>
                <a:gd name="T85" fmla="*/ 9 h 26"/>
                <a:gd name="T86" fmla="*/ 4 w 18"/>
                <a:gd name="T87" fmla="*/ 7 h 26"/>
                <a:gd name="T88" fmla="*/ 4 w 18"/>
                <a:gd name="T89" fmla="*/ 4 h 26"/>
                <a:gd name="T90" fmla="*/ 6 w 18"/>
                <a:gd name="T91" fmla="*/ 2 h 26"/>
                <a:gd name="T92" fmla="*/ 8 w 18"/>
                <a:gd name="T93" fmla="*/ 0 h 26"/>
                <a:gd name="T94" fmla="*/ 12 w 18"/>
                <a:gd name="T95" fmla="*/ 0 h 26"/>
                <a:gd name="T96" fmla="*/ 14 w 18"/>
                <a:gd name="T97" fmla="*/ 0 h 26"/>
                <a:gd name="T98" fmla="*/ 15 w 18"/>
                <a:gd name="T99" fmla="*/ 0 h 26"/>
                <a:gd name="T100" fmla="*/ 16 w 18"/>
                <a:gd name="T101" fmla="*/ 1 h 26"/>
                <a:gd name="T102" fmla="*/ 18 w 18"/>
                <a:gd name="T103" fmla="*/ 1 h 26"/>
                <a:gd name="T104" fmla="*/ 17 w 18"/>
                <a:gd name="T105"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26">
                  <a:moveTo>
                    <a:pt x="17" y="4"/>
                  </a:moveTo>
                  <a:cubicBezTo>
                    <a:pt x="17" y="4"/>
                    <a:pt x="16" y="4"/>
                    <a:pt x="16" y="3"/>
                  </a:cubicBezTo>
                  <a:cubicBezTo>
                    <a:pt x="16" y="3"/>
                    <a:pt x="15" y="3"/>
                    <a:pt x="15" y="3"/>
                  </a:cubicBezTo>
                  <a:cubicBezTo>
                    <a:pt x="14" y="3"/>
                    <a:pt x="14" y="3"/>
                    <a:pt x="13" y="3"/>
                  </a:cubicBezTo>
                  <a:cubicBezTo>
                    <a:pt x="13" y="3"/>
                    <a:pt x="12" y="3"/>
                    <a:pt x="12" y="3"/>
                  </a:cubicBezTo>
                  <a:cubicBezTo>
                    <a:pt x="11" y="3"/>
                    <a:pt x="10" y="3"/>
                    <a:pt x="9" y="3"/>
                  </a:cubicBezTo>
                  <a:cubicBezTo>
                    <a:pt x="9" y="3"/>
                    <a:pt x="8" y="4"/>
                    <a:pt x="8" y="4"/>
                  </a:cubicBezTo>
                  <a:cubicBezTo>
                    <a:pt x="7" y="4"/>
                    <a:pt x="7" y="5"/>
                    <a:pt x="7" y="5"/>
                  </a:cubicBezTo>
                  <a:cubicBezTo>
                    <a:pt x="7" y="6"/>
                    <a:pt x="7" y="6"/>
                    <a:pt x="7" y="7"/>
                  </a:cubicBezTo>
                  <a:cubicBezTo>
                    <a:pt x="7" y="7"/>
                    <a:pt x="7" y="8"/>
                    <a:pt x="7" y="8"/>
                  </a:cubicBezTo>
                  <a:cubicBezTo>
                    <a:pt x="7" y="9"/>
                    <a:pt x="7" y="9"/>
                    <a:pt x="8" y="9"/>
                  </a:cubicBezTo>
                  <a:cubicBezTo>
                    <a:pt x="8" y="10"/>
                    <a:pt x="8" y="10"/>
                    <a:pt x="9" y="11"/>
                  </a:cubicBezTo>
                  <a:cubicBezTo>
                    <a:pt x="9" y="11"/>
                    <a:pt x="10" y="11"/>
                    <a:pt x="11" y="12"/>
                  </a:cubicBezTo>
                  <a:cubicBezTo>
                    <a:pt x="11" y="12"/>
                    <a:pt x="12" y="13"/>
                    <a:pt x="12" y="13"/>
                  </a:cubicBezTo>
                  <a:cubicBezTo>
                    <a:pt x="13" y="14"/>
                    <a:pt x="14" y="15"/>
                    <a:pt x="14" y="15"/>
                  </a:cubicBezTo>
                  <a:cubicBezTo>
                    <a:pt x="14" y="16"/>
                    <a:pt x="15" y="16"/>
                    <a:pt x="15" y="17"/>
                  </a:cubicBezTo>
                  <a:cubicBezTo>
                    <a:pt x="15" y="17"/>
                    <a:pt x="15" y="18"/>
                    <a:pt x="15" y="19"/>
                  </a:cubicBezTo>
                  <a:cubicBezTo>
                    <a:pt x="15" y="19"/>
                    <a:pt x="15" y="20"/>
                    <a:pt x="15" y="20"/>
                  </a:cubicBezTo>
                  <a:cubicBezTo>
                    <a:pt x="15" y="21"/>
                    <a:pt x="15" y="21"/>
                    <a:pt x="15" y="22"/>
                  </a:cubicBezTo>
                  <a:cubicBezTo>
                    <a:pt x="14" y="22"/>
                    <a:pt x="14" y="23"/>
                    <a:pt x="14" y="23"/>
                  </a:cubicBezTo>
                  <a:cubicBezTo>
                    <a:pt x="13" y="24"/>
                    <a:pt x="13" y="24"/>
                    <a:pt x="12" y="25"/>
                  </a:cubicBezTo>
                  <a:cubicBezTo>
                    <a:pt x="11" y="25"/>
                    <a:pt x="11" y="25"/>
                    <a:pt x="10" y="26"/>
                  </a:cubicBezTo>
                  <a:cubicBezTo>
                    <a:pt x="9" y="26"/>
                    <a:pt x="8" y="26"/>
                    <a:pt x="7" y="26"/>
                  </a:cubicBezTo>
                  <a:cubicBezTo>
                    <a:pt x="6" y="26"/>
                    <a:pt x="5" y="26"/>
                    <a:pt x="5" y="26"/>
                  </a:cubicBezTo>
                  <a:cubicBezTo>
                    <a:pt x="4" y="26"/>
                    <a:pt x="4" y="26"/>
                    <a:pt x="3" y="25"/>
                  </a:cubicBezTo>
                  <a:cubicBezTo>
                    <a:pt x="2" y="25"/>
                    <a:pt x="2" y="25"/>
                    <a:pt x="1" y="25"/>
                  </a:cubicBezTo>
                  <a:cubicBezTo>
                    <a:pt x="1" y="25"/>
                    <a:pt x="1" y="25"/>
                    <a:pt x="0" y="24"/>
                  </a:cubicBezTo>
                  <a:cubicBezTo>
                    <a:pt x="1" y="21"/>
                    <a:pt x="1" y="21"/>
                    <a:pt x="1" y="21"/>
                  </a:cubicBezTo>
                  <a:cubicBezTo>
                    <a:pt x="1" y="22"/>
                    <a:pt x="2" y="22"/>
                    <a:pt x="2" y="22"/>
                  </a:cubicBezTo>
                  <a:cubicBezTo>
                    <a:pt x="3" y="22"/>
                    <a:pt x="3" y="22"/>
                    <a:pt x="4" y="23"/>
                  </a:cubicBezTo>
                  <a:cubicBezTo>
                    <a:pt x="4" y="23"/>
                    <a:pt x="5" y="23"/>
                    <a:pt x="5" y="23"/>
                  </a:cubicBezTo>
                  <a:cubicBezTo>
                    <a:pt x="6" y="23"/>
                    <a:pt x="6" y="23"/>
                    <a:pt x="7" y="23"/>
                  </a:cubicBezTo>
                  <a:cubicBezTo>
                    <a:pt x="8" y="23"/>
                    <a:pt x="9" y="23"/>
                    <a:pt x="9" y="23"/>
                  </a:cubicBezTo>
                  <a:cubicBezTo>
                    <a:pt x="10" y="23"/>
                    <a:pt x="10" y="22"/>
                    <a:pt x="11" y="22"/>
                  </a:cubicBezTo>
                  <a:cubicBezTo>
                    <a:pt x="11" y="22"/>
                    <a:pt x="12" y="21"/>
                    <a:pt x="12" y="21"/>
                  </a:cubicBezTo>
                  <a:cubicBezTo>
                    <a:pt x="12" y="20"/>
                    <a:pt x="12" y="20"/>
                    <a:pt x="12" y="19"/>
                  </a:cubicBezTo>
                  <a:cubicBezTo>
                    <a:pt x="12" y="19"/>
                    <a:pt x="12" y="18"/>
                    <a:pt x="12" y="18"/>
                  </a:cubicBezTo>
                  <a:cubicBezTo>
                    <a:pt x="12" y="17"/>
                    <a:pt x="11" y="17"/>
                    <a:pt x="11" y="16"/>
                  </a:cubicBezTo>
                  <a:cubicBezTo>
                    <a:pt x="11" y="16"/>
                    <a:pt x="10" y="16"/>
                    <a:pt x="10" y="15"/>
                  </a:cubicBezTo>
                  <a:cubicBezTo>
                    <a:pt x="9" y="15"/>
                    <a:pt x="9" y="14"/>
                    <a:pt x="8" y="14"/>
                  </a:cubicBezTo>
                  <a:cubicBezTo>
                    <a:pt x="7" y="13"/>
                    <a:pt x="7" y="13"/>
                    <a:pt x="6" y="13"/>
                  </a:cubicBezTo>
                  <a:cubicBezTo>
                    <a:pt x="6" y="12"/>
                    <a:pt x="5" y="12"/>
                    <a:pt x="5" y="11"/>
                  </a:cubicBezTo>
                  <a:cubicBezTo>
                    <a:pt x="4" y="10"/>
                    <a:pt x="4" y="10"/>
                    <a:pt x="4" y="9"/>
                  </a:cubicBezTo>
                  <a:cubicBezTo>
                    <a:pt x="4" y="8"/>
                    <a:pt x="4" y="8"/>
                    <a:pt x="4" y="7"/>
                  </a:cubicBezTo>
                  <a:cubicBezTo>
                    <a:pt x="4" y="6"/>
                    <a:pt x="4" y="5"/>
                    <a:pt x="4" y="4"/>
                  </a:cubicBezTo>
                  <a:cubicBezTo>
                    <a:pt x="5" y="3"/>
                    <a:pt x="5" y="3"/>
                    <a:pt x="6" y="2"/>
                  </a:cubicBezTo>
                  <a:cubicBezTo>
                    <a:pt x="6" y="1"/>
                    <a:pt x="7" y="1"/>
                    <a:pt x="8" y="0"/>
                  </a:cubicBezTo>
                  <a:cubicBezTo>
                    <a:pt x="9" y="0"/>
                    <a:pt x="11" y="0"/>
                    <a:pt x="12" y="0"/>
                  </a:cubicBezTo>
                  <a:cubicBezTo>
                    <a:pt x="12" y="0"/>
                    <a:pt x="13" y="0"/>
                    <a:pt x="14" y="0"/>
                  </a:cubicBezTo>
                  <a:cubicBezTo>
                    <a:pt x="14" y="0"/>
                    <a:pt x="15" y="0"/>
                    <a:pt x="15" y="0"/>
                  </a:cubicBezTo>
                  <a:cubicBezTo>
                    <a:pt x="16" y="0"/>
                    <a:pt x="16" y="0"/>
                    <a:pt x="16" y="1"/>
                  </a:cubicBezTo>
                  <a:cubicBezTo>
                    <a:pt x="17" y="1"/>
                    <a:pt x="17" y="1"/>
                    <a:pt x="18" y="1"/>
                  </a:cubicBezTo>
                  <a:lnTo>
                    <a:pt x="1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27" name="Freeform 154"/>
            <p:cNvSpPr>
              <a:spLocks/>
            </p:cNvSpPr>
            <p:nvPr/>
          </p:nvSpPr>
          <p:spPr bwMode="auto">
            <a:xfrm>
              <a:off x="8180644" y="4857628"/>
              <a:ext cx="28048" cy="84143"/>
            </a:xfrm>
            <a:custGeom>
              <a:avLst/>
              <a:gdLst>
                <a:gd name="T0" fmla="*/ 6 w 18"/>
                <a:gd name="T1" fmla="*/ 54 h 54"/>
                <a:gd name="T2" fmla="*/ 0 w 18"/>
                <a:gd name="T3" fmla="*/ 54 h 54"/>
                <a:gd name="T4" fmla="*/ 12 w 18"/>
                <a:gd name="T5" fmla="*/ 0 h 54"/>
                <a:gd name="T6" fmla="*/ 18 w 18"/>
                <a:gd name="T7" fmla="*/ 0 h 54"/>
                <a:gd name="T8" fmla="*/ 6 w 18"/>
                <a:gd name="T9" fmla="*/ 54 h 54"/>
              </a:gdLst>
              <a:ahLst/>
              <a:cxnLst>
                <a:cxn ang="0">
                  <a:pos x="T0" y="T1"/>
                </a:cxn>
                <a:cxn ang="0">
                  <a:pos x="T2" y="T3"/>
                </a:cxn>
                <a:cxn ang="0">
                  <a:pos x="T4" y="T5"/>
                </a:cxn>
                <a:cxn ang="0">
                  <a:pos x="T6" y="T7"/>
                </a:cxn>
                <a:cxn ang="0">
                  <a:pos x="T8" y="T9"/>
                </a:cxn>
              </a:cxnLst>
              <a:rect l="0" t="0" r="r" b="b"/>
              <a:pathLst>
                <a:path w="18" h="54">
                  <a:moveTo>
                    <a:pt x="6" y="54"/>
                  </a:moveTo>
                  <a:lnTo>
                    <a:pt x="0" y="54"/>
                  </a:lnTo>
                  <a:lnTo>
                    <a:pt x="12" y="0"/>
                  </a:lnTo>
                  <a:lnTo>
                    <a:pt x="18" y="0"/>
                  </a:lnTo>
                  <a:lnTo>
                    <a:pt x="6"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28" name="Freeform 155"/>
            <p:cNvSpPr>
              <a:spLocks/>
            </p:cNvSpPr>
            <p:nvPr/>
          </p:nvSpPr>
          <p:spPr bwMode="auto">
            <a:xfrm>
              <a:off x="8213367" y="4857628"/>
              <a:ext cx="84144" cy="84143"/>
            </a:xfrm>
            <a:custGeom>
              <a:avLst/>
              <a:gdLst>
                <a:gd name="T0" fmla="*/ 21 w 26"/>
                <a:gd name="T1" fmla="*/ 26 h 26"/>
                <a:gd name="T2" fmla="*/ 18 w 26"/>
                <a:gd name="T3" fmla="*/ 26 h 26"/>
                <a:gd name="T4" fmla="*/ 8 w 26"/>
                <a:gd name="T5" fmla="*/ 5 h 26"/>
                <a:gd name="T6" fmla="*/ 8 w 26"/>
                <a:gd name="T7" fmla="*/ 5 h 26"/>
                <a:gd name="T8" fmla="*/ 8 w 26"/>
                <a:gd name="T9" fmla="*/ 5 h 26"/>
                <a:gd name="T10" fmla="*/ 8 w 26"/>
                <a:gd name="T11" fmla="*/ 4 h 26"/>
                <a:gd name="T12" fmla="*/ 8 w 26"/>
                <a:gd name="T13" fmla="*/ 4 h 26"/>
                <a:gd name="T14" fmla="*/ 8 w 26"/>
                <a:gd name="T15" fmla="*/ 4 h 26"/>
                <a:gd name="T16" fmla="*/ 8 w 26"/>
                <a:gd name="T17" fmla="*/ 4 h 26"/>
                <a:gd name="T18" fmla="*/ 8 w 26"/>
                <a:gd name="T19" fmla="*/ 5 h 26"/>
                <a:gd name="T20" fmla="*/ 8 w 26"/>
                <a:gd name="T21" fmla="*/ 5 h 26"/>
                <a:gd name="T22" fmla="*/ 8 w 26"/>
                <a:gd name="T23" fmla="*/ 6 h 26"/>
                <a:gd name="T24" fmla="*/ 3 w 26"/>
                <a:gd name="T25" fmla="*/ 26 h 26"/>
                <a:gd name="T26" fmla="*/ 0 w 26"/>
                <a:gd name="T27" fmla="*/ 26 h 26"/>
                <a:gd name="T28" fmla="*/ 6 w 26"/>
                <a:gd name="T29" fmla="*/ 0 h 26"/>
                <a:gd name="T30" fmla="*/ 9 w 26"/>
                <a:gd name="T31" fmla="*/ 0 h 26"/>
                <a:gd name="T32" fmla="*/ 18 w 26"/>
                <a:gd name="T33" fmla="*/ 20 h 26"/>
                <a:gd name="T34" fmla="*/ 18 w 26"/>
                <a:gd name="T35" fmla="*/ 20 h 26"/>
                <a:gd name="T36" fmla="*/ 19 w 26"/>
                <a:gd name="T37" fmla="*/ 21 h 26"/>
                <a:gd name="T38" fmla="*/ 19 w 26"/>
                <a:gd name="T39" fmla="*/ 21 h 26"/>
                <a:gd name="T40" fmla="*/ 19 w 26"/>
                <a:gd name="T41" fmla="*/ 22 h 26"/>
                <a:gd name="T42" fmla="*/ 19 w 26"/>
                <a:gd name="T43" fmla="*/ 22 h 26"/>
                <a:gd name="T44" fmla="*/ 19 w 26"/>
                <a:gd name="T45" fmla="*/ 21 h 26"/>
                <a:gd name="T46" fmla="*/ 19 w 26"/>
                <a:gd name="T47" fmla="*/ 21 h 26"/>
                <a:gd name="T48" fmla="*/ 19 w 26"/>
                <a:gd name="T49" fmla="*/ 20 h 26"/>
                <a:gd name="T50" fmla="*/ 19 w 26"/>
                <a:gd name="T51" fmla="*/ 20 h 26"/>
                <a:gd name="T52" fmla="*/ 23 w 26"/>
                <a:gd name="T53" fmla="*/ 0 h 26"/>
                <a:gd name="T54" fmla="*/ 26 w 26"/>
                <a:gd name="T55" fmla="*/ 0 h 26"/>
                <a:gd name="T56" fmla="*/ 21 w 26"/>
                <a:gd name="T5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6">
                  <a:moveTo>
                    <a:pt x="21" y="26"/>
                  </a:moveTo>
                  <a:cubicBezTo>
                    <a:pt x="18" y="26"/>
                    <a:pt x="18" y="26"/>
                    <a:pt x="18" y="26"/>
                  </a:cubicBezTo>
                  <a:cubicBezTo>
                    <a:pt x="8" y="5"/>
                    <a:pt x="8" y="5"/>
                    <a:pt x="8" y="5"/>
                  </a:cubicBezTo>
                  <a:cubicBezTo>
                    <a:pt x="8" y="5"/>
                    <a:pt x="8" y="5"/>
                    <a:pt x="8" y="5"/>
                  </a:cubicBezTo>
                  <a:cubicBezTo>
                    <a:pt x="8" y="5"/>
                    <a:pt x="8" y="5"/>
                    <a:pt x="8" y="5"/>
                  </a:cubicBezTo>
                  <a:cubicBezTo>
                    <a:pt x="8" y="4"/>
                    <a:pt x="8" y="4"/>
                    <a:pt x="8" y="4"/>
                  </a:cubicBezTo>
                  <a:cubicBezTo>
                    <a:pt x="8" y="4"/>
                    <a:pt x="8" y="4"/>
                    <a:pt x="8" y="4"/>
                  </a:cubicBezTo>
                  <a:cubicBezTo>
                    <a:pt x="8" y="4"/>
                    <a:pt x="8" y="4"/>
                    <a:pt x="8" y="4"/>
                  </a:cubicBezTo>
                  <a:cubicBezTo>
                    <a:pt x="8" y="4"/>
                    <a:pt x="8" y="4"/>
                    <a:pt x="8" y="4"/>
                  </a:cubicBezTo>
                  <a:cubicBezTo>
                    <a:pt x="8" y="4"/>
                    <a:pt x="8" y="5"/>
                    <a:pt x="8" y="5"/>
                  </a:cubicBezTo>
                  <a:cubicBezTo>
                    <a:pt x="8" y="5"/>
                    <a:pt x="8" y="5"/>
                    <a:pt x="8" y="5"/>
                  </a:cubicBezTo>
                  <a:cubicBezTo>
                    <a:pt x="8" y="5"/>
                    <a:pt x="8" y="6"/>
                    <a:pt x="8" y="6"/>
                  </a:cubicBezTo>
                  <a:cubicBezTo>
                    <a:pt x="3" y="26"/>
                    <a:pt x="3" y="26"/>
                    <a:pt x="3" y="26"/>
                  </a:cubicBezTo>
                  <a:cubicBezTo>
                    <a:pt x="0" y="26"/>
                    <a:pt x="0" y="26"/>
                    <a:pt x="0" y="26"/>
                  </a:cubicBezTo>
                  <a:cubicBezTo>
                    <a:pt x="6" y="0"/>
                    <a:pt x="6" y="0"/>
                    <a:pt x="6" y="0"/>
                  </a:cubicBezTo>
                  <a:cubicBezTo>
                    <a:pt x="9" y="0"/>
                    <a:pt x="9" y="0"/>
                    <a:pt x="9" y="0"/>
                  </a:cubicBezTo>
                  <a:cubicBezTo>
                    <a:pt x="18" y="20"/>
                    <a:pt x="18" y="20"/>
                    <a:pt x="18" y="20"/>
                  </a:cubicBezTo>
                  <a:cubicBezTo>
                    <a:pt x="18" y="20"/>
                    <a:pt x="18" y="20"/>
                    <a:pt x="18" y="20"/>
                  </a:cubicBezTo>
                  <a:cubicBezTo>
                    <a:pt x="18" y="21"/>
                    <a:pt x="19" y="21"/>
                    <a:pt x="19" y="21"/>
                  </a:cubicBezTo>
                  <a:cubicBezTo>
                    <a:pt x="19" y="21"/>
                    <a:pt x="19" y="21"/>
                    <a:pt x="19" y="21"/>
                  </a:cubicBezTo>
                  <a:cubicBezTo>
                    <a:pt x="19" y="22"/>
                    <a:pt x="19" y="22"/>
                    <a:pt x="19" y="22"/>
                  </a:cubicBezTo>
                  <a:cubicBezTo>
                    <a:pt x="19" y="22"/>
                    <a:pt x="19" y="22"/>
                    <a:pt x="19" y="22"/>
                  </a:cubicBezTo>
                  <a:cubicBezTo>
                    <a:pt x="19" y="22"/>
                    <a:pt x="19" y="21"/>
                    <a:pt x="19" y="21"/>
                  </a:cubicBezTo>
                  <a:cubicBezTo>
                    <a:pt x="19" y="21"/>
                    <a:pt x="19" y="21"/>
                    <a:pt x="19" y="21"/>
                  </a:cubicBezTo>
                  <a:cubicBezTo>
                    <a:pt x="19" y="20"/>
                    <a:pt x="19" y="20"/>
                    <a:pt x="19" y="20"/>
                  </a:cubicBezTo>
                  <a:cubicBezTo>
                    <a:pt x="19" y="20"/>
                    <a:pt x="19" y="20"/>
                    <a:pt x="19" y="20"/>
                  </a:cubicBezTo>
                  <a:cubicBezTo>
                    <a:pt x="23" y="0"/>
                    <a:pt x="23" y="0"/>
                    <a:pt x="23" y="0"/>
                  </a:cubicBezTo>
                  <a:cubicBezTo>
                    <a:pt x="26" y="0"/>
                    <a:pt x="26" y="0"/>
                    <a:pt x="26" y="0"/>
                  </a:cubicBezTo>
                  <a:lnTo>
                    <a:pt x="21"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29" name="Freeform 156"/>
            <p:cNvSpPr>
              <a:spLocks/>
            </p:cNvSpPr>
            <p:nvPr/>
          </p:nvSpPr>
          <p:spPr bwMode="auto">
            <a:xfrm>
              <a:off x="8306860" y="4857628"/>
              <a:ext cx="71678" cy="84143"/>
            </a:xfrm>
            <a:custGeom>
              <a:avLst/>
              <a:gdLst>
                <a:gd name="T0" fmla="*/ 21 w 22"/>
                <a:gd name="T1" fmla="*/ 5 h 26"/>
                <a:gd name="T2" fmla="*/ 20 w 22"/>
                <a:gd name="T3" fmla="*/ 4 h 26"/>
                <a:gd name="T4" fmla="*/ 19 w 22"/>
                <a:gd name="T5" fmla="*/ 3 h 26"/>
                <a:gd name="T6" fmla="*/ 17 w 22"/>
                <a:gd name="T7" fmla="*/ 3 h 26"/>
                <a:gd name="T8" fmla="*/ 14 w 22"/>
                <a:gd name="T9" fmla="*/ 3 h 26"/>
                <a:gd name="T10" fmla="*/ 10 w 22"/>
                <a:gd name="T11" fmla="*/ 3 h 26"/>
                <a:gd name="T12" fmla="*/ 6 w 22"/>
                <a:gd name="T13" fmla="*/ 6 h 26"/>
                <a:gd name="T14" fmla="*/ 4 w 22"/>
                <a:gd name="T15" fmla="*/ 10 h 26"/>
                <a:gd name="T16" fmla="*/ 3 w 22"/>
                <a:gd name="T17" fmla="*/ 14 h 26"/>
                <a:gd name="T18" fmla="*/ 4 w 22"/>
                <a:gd name="T19" fmla="*/ 18 h 26"/>
                <a:gd name="T20" fmla="*/ 5 w 22"/>
                <a:gd name="T21" fmla="*/ 21 h 26"/>
                <a:gd name="T22" fmla="*/ 8 w 22"/>
                <a:gd name="T23" fmla="*/ 23 h 26"/>
                <a:gd name="T24" fmla="*/ 11 w 22"/>
                <a:gd name="T25" fmla="*/ 23 h 26"/>
                <a:gd name="T26" fmla="*/ 14 w 22"/>
                <a:gd name="T27" fmla="*/ 23 h 26"/>
                <a:gd name="T28" fmla="*/ 16 w 22"/>
                <a:gd name="T29" fmla="*/ 22 h 26"/>
                <a:gd name="T30" fmla="*/ 17 w 22"/>
                <a:gd name="T31" fmla="*/ 15 h 26"/>
                <a:gd name="T32" fmla="*/ 12 w 22"/>
                <a:gd name="T33" fmla="*/ 15 h 26"/>
                <a:gd name="T34" fmla="*/ 12 w 22"/>
                <a:gd name="T35" fmla="*/ 13 h 26"/>
                <a:gd name="T36" fmla="*/ 21 w 22"/>
                <a:gd name="T37" fmla="*/ 13 h 26"/>
                <a:gd name="T38" fmla="*/ 18 w 22"/>
                <a:gd name="T39" fmla="*/ 24 h 26"/>
                <a:gd name="T40" fmla="*/ 15 w 22"/>
                <a:gd name="T41" fmla="*/ 25 h 26"/>
                <a:gd name="T42" fmla="*/ 11 w 22"/>
                <a:gd name="T43" fmla="*/ 26 h 26"/>
                <a:gd name="T44" fmla="*/ 7 w 22"/>
                <a:gd name="T45" fmla="*/ 25 h 26"/>
                <a:gd name="T46" fmla="*/ 3 w 22"/>
                <a:gd name="T47" fmla="*/ 23 h 26"/>
                <a:gd name="T48" fmla="*/ 1 w 22"/>
                <a:gd name="T49" fmla="*/ 19 h 26"/>
                <a:gd name="T50" fmla="*/ 0 w 22"/>
                <a:gd name="T51" fmla="*/ 15 h 26"/>
                <a:gd name="T52" fmla="*/ 1 w 22"/>
                <a:gd name="T53" fmla="*/ 11 h 26"/>
                <a:gd name="T54" fmla="*/ 2 w 22"/>
                <a:gd name="T55" fmla="*/ 7 h 26"/>
                <a:gd name="T56" fmla="*/ 4 w 22"/>
                <a:gd name="T57" fmla="*/ 4 h 26"/>
                <a:gd name="T58" fmla="*/ 7 w 22"/>
                <a:gd name="T59" fmla="*/ 2 h 26"/>
                <a:gd name="T60" fmla="*/ 10 w 22"/>
                <a:gd name="T61" fmla="*/ 0 h 26"/>
                <a:gd name="T62" fmla="*/ 15 w 22"/>
                <a:gd name="T63" fmla="*/ 0 h 26"/>
                <a:gd name="T64" fmla="*/ 17 w 22"/>
                <a:gd name="T65" fmla="*/ 0 h 26"/>
                <a:gd name="T66" fmla="*/ 19 w 22"/>
                <a:gd name="T67" fmla="*/ 0 h 26"/>
                <a:gd name="T68" fmla="*/ 21 w 22"/>
                <a:gd name="T69" fmla="*/ 1 h 26"/>
                <a:gd name="T70" fmla="*/ 22 w 22"/>
                <a:gd name="T71" fmla="*/ 2 h 26"/>
                <a:gd name="T72" fmla="*/ 21 w 22"/>
                <a:gd name="T7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1" y="5"/>
                  </a:moveTo>
                  <a:cubicBezTo>
                    <a:pt x="21" y="4"/>
                    <a:pt x="21" y="4"/>
                    <a:pt x="20" y="4"/>
                  </a:cubicBezTo>
                  <a:cubicBezTo>
                    <a:pt x="20" y="4"/>
                    <a:pt x="19" y="3"/>
                    <a:pt x="19" y="3"/>
                  </a:cubicBezTo>
                  <a:cubicBezTo>
                    <a:pt x="18" y="3"/>
                    <a:pt x="17" y="3"/>
                    <a:pt x="17" y="3"/>
                  </a:cubicBezTo>
                  <a:cubicBezTo>
                    <a:pt x="16" y="3"/>
                    <a:pt x="15" y="3"/>
                    <a:pt x="14" y="3"/>
                  </a:cubicBezTo>
                  <a:cubicBezTo>
                    <a:pt x="13" y="3"/>
                    <a:pt x="11" y="3"/>
                    <a:pt x="10" y="3"/>
                  </a:cubicBezTo>
                  <a:cubicBezTo>
                    <a:pt x="8" y="4"/>
                    <a:pt x="7" y="5"/>
                    <a:pt x="6" y="6"/>
                  </a:cubicBezTo>
                  <a:cubicBezTo>
                    <a:pt x="5" y="7"/>
                    <a:pt x="5" y="8"/>
                    <a:pt x="4" y="10"/>
                  </a:cubicBezTo>
                  <a:cubicBezTo>
                    <a:pt x="4" y="11"/>
                    <a:pt x="3" y="13"/>
                    <a:pt x="3" y="14"/>
                  </a:cubicBezTo>
                  <a:cubicBezTo>
                    <a:pt x="3" y="16"/>
                    <a:pt x="3" y="17"/>
                    <a:pt x="4" y="18"/>
                  </a:cubicBezTo>
                  <a:cubicBezTo>
                    <a:pt x="4" y="19"/>
                    <a:pt x="5" y="20"/>
                    <a:pt x="5" y="21"/>
                  </a:cubicBezTo>
                  <a:cubicBezTo>
                    <a:pt x="6" y="22"/>
                    <a:pt x="7" y="22"/>
                    <a:pt x="8" y="23"/>
                  </a:cubicBezTo>
                  <a:cubicBezTo>
                    <a:pt x="9" y="23"/>
                    <a:pt x="10" y="23"/>
                    <a:pt x="11" y="23"/>
                  </a:cubicBezTo>
                  <a:cubicBezTo>
                    <a:pt x="12" y="23"/>
                    <a:pt x="13" y="23"/>
                    <a:pt x="14" y="23"/>
                  </a:cubicBezTo>
                  <a:cubicBezTo>
                    <a:pt x="15" y="23"/>
                    <a:pt x="15" y="23"/>
                    <a:pt x="16" y="22"/>
                  </a:cubicBezTo>
                  <a:cubicBezTo>
                    <a:pt x="17" y="15"/>
                    <a:pt x="17" y="15"/>
                    <a:pt x="17" y="15"/>
                  </a:cubicBezTo>
                  <a:cubicBezTo>
                    <a:pt x="12" y="15"/>
                    <a:pt x="12" y="15"/>
                    <a:pt x="12" y="15"/>
                  </a:cubicBezTo>
                  <a:cubicBezTo>
                    <a:pt x="12" y="13"/>
                    <a:pt x="12" y="13"/>
                    <a:pt x="12" y="13"/>
                  </a:cubicBezTo>
                  <a:cubicBezTo>
                    <a:pt x="21" y="13"/>
                    <a:pt x="21" y="13"/>
                    <a:pt x="21" y="13"/>
                  </a:cubicBezTo>
                  <a:cubicBezTo>
                    <a:pt x="18" y="24"/>
                    <a:pt x="18" y="24"/>
                    <a:pt x="18" y="24"/>
                  </a:cubicBezTo>
                  <a:cubicBezTo>
                    <a:pt x="17" y="25"/>
                    <a:pt x="16" y="25"/>
                    <a:pt x="15" y="25"/>
                  </a:cubicBezTo>
                  <a:cubicBezTo>
                    <a:pt x="14" y="26"/>
                    <a:pt x="13" y="26"/>
                    <a:pt x="11" y="26"/>
                  </a:cubicBezTo>
                  <a:cubicBezTo>
                    <a:pt x="9" y="26"/>
                    <a:pt x="8" y="26"/>
                    <a:pt x="7" y="25"/>
                  </a:cubicBezTo>
                  <a:cubicBezTo>
                    <a:pt x="5" y="25"/>
                    <a:pt x="4" y="24"/>
                    <a:pt x="3" y="23"/>
                  </a:cubicBezTo>
                  <a:cubicBezTo>
                    <a:pt x="2" y="22"/>
                    <a:pt x="1" y="21"/>
                    <a:pt x="1" y="19"/>
                  </a:cubicBezTo>
                  <a:cubicBezTo>
                    <a:pt x="0" y="18"/>
                    <a:pt x="0" y="16"/>
                    <a:pt x="0" y="15"/>
                  </a:cubicBezTo>
                  <a:cubicBezTo>
                    <a:pt x="0" y="13"/>
                    <a:pt x="0" y="12"/>
                    <a:pt x="1" y="11"/>
                  </a:cubicBezTo>
                  <a:cubicBezTo>
                    <a:pt x="1" y="10"/>
                    <a:pt x="1" y="8"/>
                    <a:pt x="2" y="7"/>
                  </a:cubicBezTo>
                  <a:cubicBezTo>
                    <a:pt x="2" y="6"/>
                    <a:pt x="3" y="5"/>
                    <a:pt x="4" y="4"/>
                  </a:cubicBezTo>
                  <a:cubicBezTo>
                    <a:pt x="5" y="3"/>
                    <a:pt x="6" y="3"/>
                    <a:pt x="7" y="2"/>
                  </a:cubicBezTo>
                  <a:cubicBezTo>
                    <a:pt x="8" y="1"/>
                    <a:pt x="9" y="1"/>
                    <a:pt x="10" y="0"/>
                  </a:cubicBezTo>
                  <a:cubicBezTo>
                    <a:pt x="12" y="0"/>
                    <a:pt x="13" y="0"/>
                    <a:pt x="15" y="0"/>
                  </a:cubicBezTo>
                  <a:cubicBezTo>
                    <a:pt x="16" y="0"/>
                    <a:pt x="16" y="0"/>
                    <a:pt x="17" y="0"/>
                  </a:cubicBezTo>
                  <a:cubicBezTo>
                    <a:pt x="18" y="0"/>
                    <a:pt x="19" y="0"/>
                    <a:pt x="19" y="0"/>
                  </a:cubicBezTo>
                  <a:cubicBezTo>
                    <a:pt x="20" y="1"/>
                    <a:pt x="20" y="1"/>
                    <a:pt x="21" y="1"/>
                  </a:cubicBezTo>
                  <a:cubicBezTo>
                    <a:pt x="21" y="1"/>
                    <a:pt x="22" y="1"/>
                    <a:pt x="22" y="2"/>
                  </a:cubicBezTo>
                  <a:lnTo>
                    <a:pt x="2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30" name="Freeform 157"/>
            <p:cNvSpPr>
              <a:spLocks noEditPoints="1"/>
            </p:cNvSpPr>
            <p:nvPr/>
          </p:nvSpPr>
          <p:spPr bwMode="auto">
            <a:xfrm>
              <a:off x="8375421" y="4857628"/>
              <a:ext cx="76353" cy="84143"/>
            </a:xfrm>
            <a:custGeom>
              <a:avLst/>
              <a:gdLst>
                <a:gd name="T0" fmla="*/ 20 w 23"/>
                <a:gd name="T1" fmla="*/ 26 h 26"/>
                <a:gd name="T2" fmla="*/ 18 w 23"/>
                <a:gd name="T3" fmla="*/ 18 h 26"/>
                <a:gd name="T4" fmla="*/ 8 w 23"/>
                <a:gd name="T5" fmla="*/ 18 h 26"/>
                <a:gd name="T6" fmla="*/ 4 w 23"/>
                <a:gd name="T7" fmla="*/ 26 h 26"/>
                <a:gd name="T8" fmla="*/ 0 w 23"/>
                <a:gd name="T9" fmla="*/ 26 h 26"/>
                <a:gd name="T10" fmla="*/ 15 w 23"/>
                <a:gd name="T11" fmla="*/ 0 h 26"/>
                <a:gd name="T12" fmla="*/ 18 w 23"/>
                <a:gd name="T13" fmla="*/ 0 h 26"/>
                <a:gd name="T14" fmla="*/ 23 w 23"/>
                <a:gd name="T15" fmla="*/ 26 h 26"/>
                <a:gd name="T16" fmla="*/ 20 w 23"/>
                <a:gd name="T17" fmla="*/ 26 h 26"/>
                <a:gd name="T18" fmla="*/ 16 w 23"/>
                <a:gd name="T19" fmla="*/ 5 h 26"/>
                <a:gd name="T20" fmla="*/ 16 w 23"/>
                <a:gd name="T21" fmla="*/ 5 h 26"/>
                <a:gd name="T22" fmla="*/ 16 w 23"/>
                <a:gd name="T23" fmla="*/ 4 h 26"/>
                <a:gd name="T24" fmla="*/ 16 w 23"/>
                <a:gd name="T25" fmla="*/ 4 h 26"/>
                <a:gd name="T26" fmla="*/ 16 w 23"/>
                <a:gd name="T27" fmla="*/ 3 h 26"/>
                <a:gd name="T28" fmla="*/ 16 w 23"/>
                <a:gd name="T29" fmla="*/ 3 h 26"/>
                <a:gd name="T30" fmla="*/ 16 w 23"/>
                <a:gd name="T31" fmla="*/ 4 h 26"/>
                <a:gd name="T32" fmla="*/ 16 w 23"/>
                <a:gd name="T33" fmla="*/ 4 h 26"/>
                <a:gd name="T34" fmla="*/ 16 w 23"/>
                <a:gd name="T35" fmla="*/ 5 h 26"/>
                <a:gd name="T36" fmla="*/ 16 w 23"/>
                <a:gd name="T37" fmla="*/ 5 h 26"/>
                <a:gd name="T38" fmla="*/ 9 w 23"/>
                <a:gd name="T39" fmla="*/ 16 h 26"/>
                <a:gd name="T40" fmla="*/ 18 w 23"/>
                <a:gd name="T41" fmla="*/ 16 h 26"/>
                <a:gd name="T42" fmla="*/ 16 w 23"/>
                <a:gd name="T4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6">
                  <a:moveTo>
                    <a:pt x="20" y="26"/>
                  </a:moveTo>
                  <a:cubicBezTo>
                    <a:pt x="18" y="18"/>
                    <a:pt x="18" y="18"/>
                    <a:pt x="18" y="18"/>
                  </a:cubicBezTo>
                  <a:cubicBezTo>
                    <a:pt x="8" y="18"/>
                    <a:pt x="8" y="18"/>
                    <a:pt x="8" y="18"/>
                  </a:cubicBezTo>
                  <a:cubicBezTo>
                    <a:pt x="4" y="26"/>
                    <a:pt x="4" y="26"/>
                    <a:pt x="4" y="26"/>
                  </a:cubicBezTo>
                  <a:cubicBezTo>
                    <a:pt x="0" y="26"/>
                    <a:pt x="0" y="26"/>
                    <a:pt x="0" y="26"/>
                  </a:cubicBezTo>
                  <a:cubicBezTo>
                    <a:pt x="15" y="0"/>
                    <a:pt x="15" y="0"/>
                    <a:pt x="15" y="0"/>
                  </a:cubicBezTo>
                  <a:cubicBezTo>
                    <a:pt x="18" y="0"/>
                    <a:pt x="18" y="0"/>
                    <a:pt x="18" y="0"/>
                  </a:cubicBezTo>
                  <a:cubicBezTo>
                    <a:pt x="23" y="26"/>
                    <a:pt x="23" y="26"/>
                    <a:pt x="23" y="26"/>
                  </a:cubicBezTo>
                  <a:lnTo>
                    <a:pt x="20" y="26"/>
                  </a:lnTo>
                  <a:close/>
                  <a:moveTo>
                    <a:pt x="16" y="5"/>
                  </a:moveTo>
                  <a:cubicBezTo>
                    <a:pt x="16" y="5"/>
                    <a:pt x="16" y="5"/>
                    <a:pt x="16" y="5"/>
                  </a:cubicBezTo>
                  <a:cubicBezTo>
                    <a:pt x="16" y="5"/>
                    <a:pt x="16" y="4"/>
                    <a:pt x="16" y="4"/>
                  </a:cubicBezTo>
                  <a:cubicBezTo>
                    <a:pt x="16" y="4"/>
                    <a:pt x="16" y="4"/>
                    <a:pt x="16" y="4"/>
                  </a:cubicBezTo>
                  <a:cubicBezTo>
                    <a:pt x="16" y="4"/>
                    <a:pt x="16" y="3"/>
                    <a:pt x="16" y="3"/>
                  </a:cubicBezTo>
                  <a:cubicBezTo>
                    <a:pt x="16" y="3"/>
                    <a:pt x="16" y="3"/>
                    <a:pt x="16" y="3"/>
                  </a:cubicBezTo>
                  <a:cubicBezTo>
                    <a:pt x="16" y="3"/>
                    <a:pt x="16" y="4"/>
                    <a:pt x="16" y="4"/>
                  </a:cubicBezTo>
                  <a:cubicBezTo>
                    <a:pt x="16" y="4"/>
                    <a:pt x="16" y="4"/>
                    <a:pt x="16" y="4"/>
                  </a:cubicBezTo>
                  <a:cubicBezTo>
                    <a:pt x="16" y="4"/>
                    <a:pt x="16" y="5"/>
                    <a:pt x="16" y="5"/>
                  </a:cubicBezTo>
                  <a:cubicBezTo>
                    <a:pt x="16" y="5"/>
                    <a:pt x="16" y="5"/>
                    <a:pt x="16" y="5"/>
                  </a:cubicBezTo>
                  <a:cubicBezTo>
                    <a:pt x="9" y="16"/>
                    <a:pt x="9" y="16"/>
                    <a:pt x="9" y="16"/>
                  </a:cubicBezTo>
                  <a:cubicBezTo>
                    <a:pt x="18" y="16"/>
                    <a:pt x="18" y="16"/>
                    <a:pt x="18" y="16"/>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31" name="Freeform 158"/>
            <p:cNvSpPr>
              <a:spLocks noEditPoints="1"/>
            </p:cNvSpPr>
            <p:nvPr/>
          </p:nvSpPr>
          <p:spPr bwMode="auto">
            <a:xfrm>
              <a:off x="8464240" y="4857628"/>
              <a:ext cx="62329" cy="84143"/>
            </a:xfrm>
            <a:custGeom>
              <a:avLst/>
              <a:gdLst>
                <a:gd name="T0" fmla="*/ 19 w 19"/>
                <a:gd name="T1" fmla="*/ 7 h 26"/>
                <a:gd name="T2" fmla="*/ 18 w 19"/>
                <a:gd name="T3" fmla="*/ 10 h 26"/>
                <a:gd name="T4" fmla="*/ 16 w 19"/>
                <a:gd name="T5" fmla="*/ 13 h 26"/>
                <a:gd name="T6" fmla="*/ 13 w 19"/>
                <a:gd name="T7" fmla="*/ 15 h 26"/>
                <a:gd name="T8" fmla="*/ 9 w 19"/>
                <a:gd name="T9" fmla="*/ 16 h 26"/>
                <a:gd name="T10" fmla="*/ 5 w 19"/>
                <a:gd name="T11" fmla="*/ 16 h 26"/>
                <a:gd name="T12" fmla="*/ 3 w 19"/>
                <a:gd name="T13" fmla="*/ 26 h 26"/>
                <a:gd name="T14" fmla="*/ 0 w 19"/>
                <a:gd name="T15" fmla="*/ 26 h 26"/>
                <a:gd name="T16" fmla="*/ 5 w 19"/>
                <a:gd name="T17" fmla="*/ 0 h 26"/>
                <a:gd name="T18" fmla="*/ 11 w 19"/>
                <a:gd name="T19" fmla="*/ 0 h 26"/>
                <a:gd name="T20" fmla="*/ 15 w 19"/>
                <a:gd name="T21" fmla="*/ 1 h 26"/>
                <a:gd name="T22" fmla="*/ 17 w 19"/>
                <a:gd name="T23" fmla="*/ 2 h 26"/>
                <a:gd name="T24" fmla="*/ 19 w 19"/>
                <a:gd name="T25" fmla="*/ 4 h 26"/>
                <a:gd name="T26" fmla="*/ 19 w 19"/>
                <a:gd name="T27" fmla="*/ 7 h 26"/>
                <a:gd name="T28" fmla="*/ 16 w 19"/>
                <a:gd name="T29" fmla="*/ 7 h 26"/>
                <a:gd name="T30" fmla="*/ 16 w 19"/>
                <a:gd name="T31" fmla="*/ 5 h 26"/>
                <a:gd name="T32" fmla="*/ 15 w 19"/>
                <a:gd name="T33" fmla="*/ 4 h 26"/>
                <a:gd name="T34" fmla="*/ 13 w 19"/>
                <a:gd name="T35" fmla="*/ 3 h 26"/>
                <a:gd name="T36" fmla="*/ 11 w 19"/>
                <a:gd name="T37" fmla="*/ 3 h 26"/>
                <a:gd name="T38" fmla="*/ 7 w 19"/>
                <a:gd name="T39" fmla="*/ 3 h 26"/>
                <a:gd name="T40" fmla="*/ 5 w 19"/>
                <a:gd name="T41" fmla="*/ 13 h 26"/>
                <a:gd name="T42" fmla="*/ 9 w 19"/>
                <a:gd name="T43" fmla="*/ 13 h 26"/>
                <a:gd name="T44" fmla="*/ 12 w 19"/>
                <a:gd name="T45" fmla="*/ 13 h 26"/>
                <a:gd name="T46" fmla="*/ 14 w 19"/>
                <a:gd name="T47" fmla="*/ 12 h 26"/>
                <a:gd name="T48" fmla="*/ 15 w 19"/>
                <a:gd name="T49" fmla="*/ 10 h 26"/>
                <a:gd name="T50" fmla="*/ 16 w 19"/>
                <a:gd name="T51"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26">
                  <a:moveTo>
                    <a:pt x="19" y="7"/>
                  </a:moveTo>
                  <a:cubicBezTo>
                    <a:pt x="19" y="8"/>
                    <a:pt x="19" y="9"/>
                    <a:pt x="18" y="10"/>
                  </a:cubicBezTo>
                  <a:cubicBezTo>
                    <a:pt x="18" y="12"/>
                    <a:pt x="17" y="12"/>
                    <a:pt x="16" y="13"/>
                  </a:cubicBezTo>
                  <a:cubicBezTo>
                    <a:pt x="16" y="14"/>
                    <a:pt x="15" y="15"/>
                    <a:pt x="13" y="15"/>
                  </a:cubicBezTo>
                  <a:cubicBezTo>
                    <a:pt x="12" y="16"/>
                    <a:pt x="10" y="16"/>
                    <a:pt x="9" y="16"/>
                  </a:cubicBezTo>
                  <a:cubicBezTo>
                    <a:pt x="5" y="16"/>
                    <a:pt x="5" y="16"/>
                    <a:pt x="5" y="16"/>
                  </a:cubicBezTo>
                  <a:cubicBezTo>
                    <a:pt x="3" y="26"/>
                    <a:pt x="3" y="26"/>
                    <a:pt x="3" y="26"/>
                  </a:cubicBezTo>
                  <a:cubicBezTo>
                    <a:pt x="0" y="26"/>
                    <a:pt x="0" y="26"/>
                    <a:pt x="0" y="26"/>
                  </a:cubicBezTo>
                  <a:cubicBezTo>
                    <a:pt x="5" y="0"/>
                    <a:pt x="5" y="0"/>
                    <a:pt x="5" y="0"/>
                  </a:cubicBezTo>
                  <a:cubicBezTo>
                    <a:pt x="11" y="0"/>
                    <a:pt x="11" y="0"/>
                    <a:pt x="11" y="0"/>
                  </a:cubicBezTo>
                  <a:cubicBezTo>
                    <a:pt x="13" y="0"/>
                    <a:pt x="14" y="0"/>
                    <a:pt x="15" y="1"/>
                  </a:cubicBezTo>
                  <a:cubicBezTo>
                    <a:pt x="16" y="1"/>
                    <a:pt x="17" y="2"/>
                    <a:pt x="17" y="2"/>
                  </a:cubicBezTo>
                  <a:cubicBezTo>
                    <a:pt x="18" y="3"/>
                    <a:pt x="18" y="4"/>
                    <a:pt x="19" y="4"/>
                  </a:cubicBezTo>
                  <a:cubicBezTo>
                    <a:pt x="19" y="5"/>
                    <a:pt x="19" y="6"/>
                    <a:pt x="19" y="7"/>
                  </a:cubicBezTo>
                  <a:close/>
                  <a:moveTo>
                    <a:pt x="16" y="7"/>
                  </a:moveTo>
                  <a:cubicBezTo>
                    <a:pt x="16" y="7"/>
                    <a:pt x="16" y="6"/>
                    <a:pt x="16" y="5"/>
                  </a:cubicBezTo>
                  <a:cubicBezTo>
                    <a:pt x="15" y="5"/>
                    <a:pt x="15" y="4"/>
                    <a:pt x="15" y="4"/>
                  </a:cubicBezTo>
                  <a:cubicBezTo>
                    <a:pt x="14" y="4"/>
                    <a:pt x="14" y="3"/>
                    <a:pt x="13" y="3"/>
                  </a:cubicBezTo>
                  <a:cubicBezTo>
                    <a:pt x="12" y="3"/>
                    <a:pt x="12" y="3"/>
                    <a:pt x="11" y="3"/>
                  </a:cubicBezTo>
                  <a:cubicBezTo>
                    <a:pt x="7" y="3"/>
                    <a:pt x="7" y="3"/>
                    <a:pt x="7" y="3"/>
                  </a:cubicBezTo>
                  <a:cubicBezTo>
                    <a:pt x="5" y="13"/>
                    <a:pt x="5" y="13"/>
                    <a:pt x="5" y="13"/>
                  </a:cubicBezTo>
                  <a:cubicBezTo>
                    <a:pt x="9" y="13"/>
                    <a:pt x="9" y="13"/>
                    <a:pt x="9" y="13"/>
                  </a:cubicBezTo>
                  <a:cubicBezTo>
                    <a:pt x="10" y="13"/>
                    <a:pt x="11" y="13"/>
                    <a:pt x="12" y="13"/>
                  </a:cubicBezTo>
                  <a:cubicBezTo>
                    <a:pt x="13" y="13"/>
                    <a:pt x="14" y="12"/>
                    <a:pt x="14" y="12"/>
                  </a:cubicBezTo>
                  <a:cubicBezTo>
                    <a:pt x="15" y="11"/>
                    <a:pt x="15" y="10"/>
                    <a:pt x="15" y="10"/>
                  </a:cubicBezTo>
                  <a:cubicBezTo>
                    <a:pt x="16" y="9"/>
                    <a:pt x="16" y="8"/>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32" name="Freeform 159"/>
            <p:cNvSpPr>
              <a:spLocks noEditPoints="1"/>
            </p:cNvSpPr>
            <p:nvPr/>
          </p:nvSpPr>
          <p:spPr bwMode="auto">
            <a:xfrm>
              <a:off x="8535918" y="4857628"/>
              <a:ext cx="77911" cy="84143"/>
            </a:xfrm>
            <a:custGeom>
              <a:avLst/>
              <a:gdLst>
                <a:gd name="T0" fmla="*/ 24 w 24"/>
                <a:gd name="T1" fmla="*/ 11 h 26"/>
                <a:gd name="T2" fmla="*/ 23 w 24"/>
                <a:gd name="T3" fmla="*/ 14 h 26"/>
                <a:gd name="T4" fmla="*/ 23 w 24"/>
                <a:gd name="T5" fmla="*/ 17 h 26"/>
                <a:gd name="T6" fmla="*/ 21 w 24"/>
                <a:gd name="T7" fmla="*/ 20 h 26"/>
                <a:gd name="T8" fmla="*/ 19 w 24"/>
                <a:gd name="T9" fmla="*/ 22 h 26"/>
                <a:gd name="T10" fmla="*/ 18 w 24"/>
                <a:gd name="T11" fmla="*/ 24 h 26"/>
                <a:gd name="T12" fmla="*/ 15 w 24"/>
                <a:gd name="T13" fmla="*/ 25 h 26"/>
                <a:gd name="T14" fmla="*/ 13 w 24"/>
                <a:gd name="T15" fmla="*/ 26 h 26"/>
                <a:gd name="T16" fmla="*/ 10 w 24"/>
                <a:gd name="T17" fmla="*/ 26 h 26"/>
                <a:gd name="T18" fmla="*/ 6 w 24"/>
                <a:gd name="T19" fmla="*/ 25 h 26"/>
                <a:gd name="T20" fmla="*/ 3 w 24"/>
                <a:gd name="T21" fmla="*/ 23 h 26"/>
                <a:gd name="T22" fmla="*/ 1 w 24"/>
                <a:gd name="T23" fmla="*/ 19 h 26"/>
                <a:gd name="T24" fmla="*/ 0 w 24"/>
                <a:gd name="T25" fmla="*/ 15 h 26"/>
                <a:gd name="T26" fmla="*/ 1 w 24"/>
                <a:gd name="T27" fmla="*/ 9 h 26"/>
                <a:gd name="T28" fmla="*/ 4 w 24"/>
                <a:gd name="T29" fmla="*/ 4 h 26"/>
                <a:gd name="T30" fmla="*/ 8 w 24"/>
                <a:gd name="T31" fmla="*/ 1 h 26"/>
                <a:gd name="T32" fmla="*/ 14 w 24"/>
                <a:gd name="T33" fmla="*/ 0 h 26"/>
                <a:gd name="T34" fmla="*/ 18 w 24"/>
                <a:gd name="T35" fmla="*/ 1 h 26"/>
                <a:gd name="T36" fmla="*/ 21 w 24"/>
                <a:gd name="T37" fmla="*/ 3 h 26"/>
                <a:gd name="T38" fmla="*/ 23 w 24"/>
                <a:gd name="T39" fmla="*/ 6 h 26"/>
                <a:gd name="T40" fmla="*/ 24 w 24"/>
                <a:gd name="T41" fmla="*/ 11 h 26"/>
                <a:gd name="T42" fmla="*/ 21 w 24"/>
                <a:gd name="T43" fmla="*/ 11 h 26"/>
                <a:gd name="T44" fmla="*/ 20 w 24"/>
                <a:gd name="T45" fmla="*/ 7 h 26"/>
                <a:gd name="T46" fmla="*/ 19 w 24"/>
                <a:gd name="T47" fmla="*/ 5 h 26"/>
                <a:gd name="T48" fmla="*/ 16 w 24"/>
                <a:gd name="T49" fmla="*/ 3 h 26"/>
                <a:gd name="T50" fmla="*/ 13 w 24"/>
                <a:gd name="T51" fmla="*/ 3 h 26"/>
                <a:gd name="T52" fmla="*/ 10 w 24"/>
                <a:gd name="T53" fmla="*/ 3 h 26"/>
                <a:gd name="T54" fmla="*/ 6 w 24"/>
                <a:gd name="T55" fmla="*/ 6 h 26"/>
                <a:gd name="T56" fmla="*/ 5 w 24"/>
                <a:gd name="T57" fmla="*/ 8 h 26"/>
                <a:gd name="T58" fmla="*/ 4 w 24"/>
                <a:gd name="T59" fmla="*/ 10 h 26"/>
                <a:gd name="T60" fmla="*/ 3 w 24"/>
                <a:gd name="T61" fmla="*/ 13 h 26"/>
                <a:gd name="T62" fmla="*/ 3 w 24"/>
                <a:gd name="T63" fmla="*/ 15 h 26"/>
                <a:gd name="T64" fmla="*/ 4 w 24"/>
                <a:gd name="T65" fmla="*/ 18 h 26"/>
                <a:gd name="T66" fmla="*/ 5 w 24"/>
                <a:gd name="T67" fmla="*/ 21 h 26"/>
                <a:gd name="T68" fmla="*/ 7 w 24"/>
                <a:gd name="T69" fmla="*/ 23 h 26"/>
                <a:gd name="T70" fmla="*/ 10 w 24"/>
                <a:gd name="T71" fmla="*/ 23 h 26"/>
                <a:gd name="T72" fmla="*/ 14 w 24"/>
                <a:gd name="T73" fmla="*/ 22 h 26"/>
                <a:gd name="T74" fmla="*/ 17 w 24"/>
                <a:gd name="T75" fmla="*/ 20 h 26"/>
                <a:gd name="T76" fmla="*/ 19 w 24"/>
                <a:gd name="T77" fmla="*/ 18 h 26"/>
                <a:gd name="T78" fmla="*/ 20 w 24"/>
                <a:gd name="T79" fmla="*/ 16 h 26"/>
                <a:gd name="T80" fmla="*/ 20 w 24"/>
                <a:gd name="T81" fmla="*/ 13 h 26"/>
                <a:gd name="T82" fmla="*/ 21 w 24"/>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6">
                  <a:moveTo>
                    <a:pt x="24" y="11"/>
                  </a:moveTo>
                  <a:cubicBezTo>
                    <a:pt x="24" y="12"/>
                    <a:pt x="24" y="13"/>
                    <a:pt x="23" y="14"/>
                  </a:cubicBezTo>
                  <a:cubicBezTo>
                    <a:pt x="23" y="15"/>
                    <a:pt x="23" y="16"/>
                    <a:pt x="23" y="17"/>
                  </a:cubicBezTo>
                  <a:cubicBezTo>
                    <a:pt x="22" y="18"/>
                    <a:pt x="22" y="19"/>
                    <a:pt x="21" y="20"/>
                  </a:cubicBezTo>
                  <a:cubicBezTo>
                    <a:pt x="21" y="21"/>
                    <a:pt x="20" y="21"/>
                    <a:pt x="19" y="22"/>
                  </a:cubicBezTo>
                  <a:cubicBezTo>
                    <a:pt x="19" y="23"/>
                    <a:pt x="18" y="23"/>
                    <a:pt x="18" y="24"/>
                  </a:cubicBezTo>
                  <a:cubicBezTo>
                    <a:pt x="17" y="24"/>
                    <a:pt x="16" y="25"/>
                    <a:pt x="15" y="25"/>
                  </a:cubicBezTo>
                  <a:cubicBezTo>
                    <a:pt x="15" y="25"/>
                    <a:pt x="14" y="26"/>
                    <a:pt x="13" y="26"/>
                  </a:cubicBezTo>
                  <a:cubicBezTo>
                    <a:pt x="12" y="26"/>
                    <a:pt x="11" y="26"/>
                    <a:pt x="10" y="26"/>
                  </a:cubicBezTo>
                  <a:cubicBezTo>
                    <a:pt x="9" y="26"/>
                    <a:pt x="7" y="26"/>
                    <a:pt x="6" y="25"/>
                  </a:cubicBezTo>
                  <a:cubicBezTo>
                    <a:pt x="5" y="25"/>
                    <a:pt x="4" y="24"/>
                    <a:pt x="3" y="23"/>
                  </a:cubicBezTo>
                  <a:cubicBezTo>
                    <a:pt x="2" y="22"/>
                    <a:pt x="1" y="21"/>
                    <a:pt x="1" y="19"/>
                  </a:cubicBezTo>
                  <a:cubicBezTo>
                    <a:pt x="0" y="18"/>
                    <a:pt x="0" y="17"/>
                    <a:pt x="0" y="15"/>
                  </a:cubicBezTo>
                  <a:cubicBezTo>
                    <a:pt x="0" y="13"/>
                    <a:pt x="0" y="11"/>
                    <a:pt x="1" y="9"/>
                  </a:cubicBezTo>
                  <a:cubicBezTo>
                    <a:pt x="2" y="7"/>
                    <a:pt x="3" y="5"/>
                    <a:pt x="4" y="4"/>
                  </a:cubicBezTo>
                  <a:cubicBezTo>
                    <a:pt x="6" y="2"/>
                    <a:pt x="7" y="2"/>
                    <a:pt x="8" y="1"/>
                  </a:cubicBezTo>
                  <a:cubicBezTo>
                    <a:pt x="10" y="0"/>
                    <a:pt x="12" y="0"/>
                    <a:pt x="14" y="0"/>
                  </a:cubicBezTo>
                  <a:cubicBezTo>
                    <a:pt x="15" y="0"/>
                    <a:pt x="17" y="0"/>
                    <a:pt x="18" y="1"/>
                  </a:cubicBezTo>
                  <a:cubicBezTo>
                    <a:pt x="19" y="1"/>
                    <a:pt x="20" y="2"/>
                    <a:pt x="21" y="3"/>
                  </a:cubicBezTo>
                  <a:cubicBezTo>
                    <a:pt x="22" y="4"/>
                    <a:pt x="23" y="5"/>
                    <a:pt x="23" y="6"/>
                  </a:cubicBezTo>
                  <a:cubicBezTo>
                    <a:pt x="23" y="8"/>
                    <a:pt x="24" y="9"/>
                    <a:pt x="24" y="11"/>
                  </a:cubicBezTo>
                  <a:close/>
                  <a:moveTo>
                    <a:pt x="21" y="11"/>
                  </a:moveTo>
                  <a:cubicBezTo>
                    <a:pt x="21" y="9"/>
                    <a:pt x="20" y="8"/>
                    <a:pt x="20" y="7"/>
                  </a:cubicBezTo>
                  <a:cubicBezTo>
                    <a:pt x="20" y="6"/>
                    <a:pt x="19" y="5"/>
                    <a:pt x="19" y="5"/>
                  </a:cubicBezTo>
                  <a:cubicBezTo>
                    <a:pt x="18" y="4"/>
                    <a:pt x="17" y="3"/>
                    <a:pt x="16" y="3"/>
                  </a:cubicBezTo>
                  <a:cubicBezTo>
                    <a:pt x="15" y="3"/>
                    <a:pt x="14" y="3"/>
                    <a:pt x="13" y="3"/>
                  </a:cubicBezTo>
                  <a:cubicBezTo>
                    <a:pt x="12" y="3"/>
                    <a:pt x="11" y="3"/>
                    <a:pt x="10" y="3"/>
                  </a:cubicBezTo>
                  <a:cubicBezTo>
                    <a:pt x="8" y="4"/>
                    <a:pt x="7" y="5"/>
                    <a:pt x="6" y="6"/>
                  </a:cubicBezTo>
                  <a:cubicBezTo>
                    <a:pt x="6" y="6"/>
                    <a:pt x="6" y="7"/>
                    <a:pt x="5" y="8"/>
                  </a:cubicBezTo>
                  <a:cubicBezTo>
                    <a:pt x="5" y="8"/>
                    <a:pt x="4" y="9"/>
                    <a:pt x="4" y="10"/>
                  </a:cubicBezTo>
                  <a:cubicBezTo>
                    <a:pt x="4" y="11"/>
                    <a:pt x="3" y="12"/>
                    <a:pt x="3" y="13"/>
                  </a:cubicBezTo>
                  <a:cubicBezTo>
                    <a:pt x="3" y="13"/>
                    <a:pt x="3" y="14"/>
                    <a:pt x="3" y="15"/>
                  </a:cubicBezTo>
                  <a:cubicBezTo>
                    <a:pt x="3" y="16"/>
                    <a:pt x="3" y="17"/>
                    <a:pt x="4" y="18"/>
                  </a:cubicBezTo>
                  <a:cubicBezTo>
                    <a:pt x="4" y="19"/>
                    <a:pt x="4" y="20"/>
                    <a:pt x="5" y="21"/>
                  </a:cubicBezTo>
                  <a:cubicBezTo>
                    <a:pt x="6" y="22"/>
                    <a:pt x="6" y="22"/>
                    <a:pt x="7" y="23"/>
                  </a:cubicBezTo>
                  <a:cubicBezTo>
                    <a:pt x="8" y="23"/>
                    <a:pt x="9" y="23"/>
                    <a:pt x="10" y="23"/>
                  </a:cubicBezTo>
                  <a:cubicBezTo>
                    <a:pt x="12" y="23"/>
                    <a:pt x="13" y="23"/>
                    <a:pt x="14" y="22"/>
                  </a:cubicBezTo>
                  <a:cubicBezTo>
                    <a:pt x="15" y="22"/>
                    <a:pt x="16" y="21"/>
                    <a:pt x="17" y="20"/>
                  </a:cubicBezTo>
                  <a:cubicBezTo>
                    <a:pt x="18" y="20"/>
                    <a:pt x="18" y="19"/>
                    <a:pt x="19" y="18"/>
                  </a:cubicBezTo>
                  <a:cubicBezTo>
                    <a:pt x="19" y="17"/>
                    <a:pt x="19" y="16"/>
                    <a:pt x="20" y="16"/>
                  </a:cubicBezTo>
                  <a:cubicBezTo>
                    <a:pt x="20" y="15"/>
                    <a:pt x="20" y="14"/>
                    <a:pt x="20" y="13"/>
                  </a:cubicBezTo>
                  <a:cubicBezTo>
                    <a:pt x="21" y="12"/>
                    <a:pt x="21" y="11"/>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33" name="Freeform 160"/>
            <p:cNvSpPr>
              <a:spLocks noEditPoints="1"/>
            </p:cNvSpPr>
            <p:nvPr/>
          </p:nvSpPr>
          <p:spPr bwMode="auto">
            <a:xfrm>
              <a:off x="8624737" y="4857628"/>
              <a:ext cx="60771" cy="84143"/>
            </a:xfrm>
            <a:custGeom>
              <a:avLst/>
              <a:gdLst>
                <a:gd name="T0" fmla="*/ 19 w 19"/>
                <a:gd name="T1" fmla="*/ 7 h 26"/>
                <a:gd name="T2" fmla="*/ 18 w 19"/>
                <a:gd name="T3" fmla="*/ 9 h 26"/>
                <a:gd name="T4" fmla="*/ 17 w 19"/>
                <a:gd name="T5" fmla="*/ 12 h 26"/>
                <a:gd name="T6" fmla="*/ 14 w 19"/>
                <a:gd name="T7" fmla="*/ 13 h 26"/>
                <a:gd name="T8" fmla="*/ 11 w 19"/>
                <a:gd name="T9" fmla="*/ 14 h 26"/>
                <a:gd name="T10" fmla="*/ 11 w 19"/>
                <a:gd name="T11" fmla="*/ 14 h 26"/>
                <a:gd name="T12" fmla="*/ 13 w 19"/>
                <a:gd name="T13" fmla="*/ 15 h 26"/>
                <a:gd name="T14" fmla="*/ 14 w 19"/>
                <a:gd name="T15" fmla="*/ 17 h 26"/>
                <a:gd name="T16" fmla="*/ 16 w 19"/>
                <a:gd name="T17" fmla="*/ 26 h 26"/>
                <a:gd name="T18" fmla="*/ 13 w 19"/>
                <a:gd name="T19" fmla="*/ 26 h 26"/>
                <a:gd name="T20" fmla="*/ 11 w 19"/>
                <a:gd name="T21" fmla="*/ 18 h 26"/>
                <a:gd name="T22" fmla="*/ 9 w 19"/>
                <a:gd name="T23" fmla="*/ 16 h 26"/>
                <a:gd name="T24" fmla="*/ 7 w 19"/>
                <a:gd name="T25" fmla="*/ 15 h 26"/>
                <a:gd name="T26" fmla="*/ 5 w 19"/>
                <a:gd name="T27" fmla="*/ 15 h 26"/>
                <a:gd name="T28" fmla="*/ 3 w 19"/>
                <a:gd name="T29" fmla="*/ 26 h 26"/>
                <a:gd name="T30" fmla="*/ 0 w 19"/>
                <a:gd name="T31" fmla="*/ 26 h 26"/>
                <a:gd name="T32" fmla="*/ 5 w 19"/>
                <a:gd name="T33" fmla="*/ 0 h 26"/>
                <a:gd name="T34" fmla="*/ 12 w 19"/>
                <a:gd name="T35" fmla="*/ 0 h 26"/>
                <a:gd name="T36" fmla="*/ 15 w 19"/>
                <a:gd name="T37" fmla="*/ 1 h 26"/>
                <a:gd name="T38" fmla="*/ 17 w 19"/>
                <a:gd name="T39" fmla="*/ 2 h 26"/>
                <a:gd name="T40" fmla="*/ 18 w 19"/>
                <a:gd name="T41" fmla="*/ 4 h 26"/>
                <a:gd name="T42" fmla="*/ 19 w 19"/>
                <a:gd name="T43" fmla="*/ 7 h 26"/>
                <a:gd name="T44" fmla="*/ 16 w 19"/>
                <a:gd name="T45" fmla="*/ 7 h 26"/>
                <a:gd name="T46" fmla="*/ 15 w 19"/>
                <a:gd name="T47" fmla="*/ 5 h 26"/>
                <a:gd name="T48" fmla="*/ 15 w 19"/>
                <a:gd name="T49" fmla="*/ 4 h 26"/>
                <a:gd name="T50" fmla="*/ 13 w 19"/>
                <a:gd name="T51" fmla="*/ 3 h 26"/>
                <a:gd name="T52" fmla="*/ 11 w 19"/>
                <a:gd name="T53" fmla="*/ 3 h 26"/>
                <a:gd name="T54" fmla="*/ 7 w 19"/>
                <a:gd name="T55" fmla="*/ 3 h 26"/>
                <a:gd name="T56" fmla="*/ 5 w 19"/>
                <a:gd name="T57" fmla="*/ 12 h 26"/>
                <a:gd name="T58" fmla="*/ 9 w 19"/>
                <a:gd name="T59" fmla="*/ 12 h 26"/>
                <a:gd name="T60" fmla="*/ 12 w 19"/>
                <a:gd name="T61" fmla="*/ 12 h 26"/>
                <a:gd name="T62" fmla="*/ 14 w 19"/>
                <a:gd name="T63" fmla="*/ 11 h 26"/>
                <a:gd name="T64" fmla="*/ 15 w 19"/>
                <a:gd name="T65" fmla="*/ 9 h 26"/>
                <a:gd name="T66" fmla="*/ 16 w 19"/>
                <a:gd name="T67"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6">
                  <a:moveTo>
                    <a:pt x="19" y="7"/>
                  </a:moveTo>
                  <a:cubicBezTo>
                    <a:pt x="19" y="8"/>
                    <a:pt x="19" y="9"/>
                    <a:pt x="18" y="9"/>
                  </a:cubicBezTo>
                  <a:cubicBezTo>
                    <a:pt x="18" y="10"/>
                    <a:pt x="17" y="11"/>
                    <a:pt x="17" y="12"/>
                  </a:cubicBezTo>
                  <a:cubicBezTo>
                    <a:pt x="16" y="12"/>
                    <a:pt x="15" y="13"/>
                    <a:pt x="14" y="13"/>
                  </a:cubicBezTo>
                  <a:cubicBezTo>
                    <a:pt x="13" y="14"/>
                    <a:pt x="12" y="14"/>
                    <a:pt x="11" y="14"/>
                  </a:cubicBezTo>
                  <a:cubicBezTo>
                    <a:pt x="11" y="14"/>
                    <a:pt x="11" y="14"/>
                    <a:pt x="11" y="14"/>
                  </a:cubicBezTo>
                  <a:cubicBezTo>
                    <a:pt x="12" y="14"/>
                    <a:pt x="12" y="15"/>
                    <a:pt x="13" y="15"/>
                  </a:cubicBezTo>
                  <a:cubicBezTo>
                    <a:pt x="13" y="16"/>
                    <a:pt x="13" y="16"/>
                    <a:pt x="14" y="17"/>
                  </a:cubicBezTo>
                  <a:cubicBezTo>
                    <a:pt x="16" y="26"/>
                    <a:pt x="16" y="26"/>
                    <a:pt x="16" y="26"/>
                  </a:cubicBezTo>
                  <a:cubicBezTo>
                    <a:pt x="13" y="26"/>
                    <a:pt x="13" y="26"/>
                    <a:pt x="13" y="26"/>
                  </a:cubicBezTo>
                  <a:cubicBezTo>
                    <a:pt x="11" y="18"/>
                    <a:pt x="11" y="18"/>
                    <a:pt x="11" y="18"/>
                  </a:cubicBezTo>
                  <a:cubicBezTo>
                    <a:pt x="10" y="17"/>
                    <a:pt x="10" y="16"/>
                    <a:pt x="9" y="16"/>
                  </a:cubicBezTo>
                  <a:cubicBezTo>
                    <a:pt x="9" y="15"/>
                    <a:pt x="8" y="15"/>
                    <a:pt x="7" y="15"/>
                  </a:cubicBezTo>
                  <a:cubicBezTo>
                    <a:pt x="5" y="15"/>
                    <a:pt x="5" y="15"/>
                    <a:pt x="5" y="15"/>
                  </a:cubicBezTo>
                  <a:cubicBezTo>
                    <a:pt x="3" y="26"/>
                    <a:pt x="3" y="26"/>
                    <a:pt x="3" y="26"/>
                  </a:cubicBezTo>
                  <a:cubicBezTo>
                    <a:pt x="0" y="26"/>
                    <a:pt x="0" y="26"/>
                    <a:pt x="0" y="26"/>
                  </a:cubicBezTo>
                  <a:cubicBezTo>
                    <a:pt x="5" y="0"/>
                    <a:pt x="5" y="0"/>
                    <a:pt x="5" y="0"/>
                  </a:cubicBezTo>
                  <a:cubicBezTo>
                    <a:pt x="12" y="0"/>
                    <a:pt x="12" y="0"/>
                    <a:pt x="12" y="0"/>
                  </a:cubicBezTo>
                  <a:cubicBezTo>
                    <a:pt x="13" y="0"/>
                    <a:pt x="14" y="0"/>
                    <a:pt x="15" y="1"/>
                  </a:cubicBezTo>
                  <a:cubicBezTo>
                    <a:pt x="16" y="1"/>
                    <a:pt x="17" y="2"/>
                    <a:pt x="17" y="2"/>
                  </a:cubicBezTo>
                  <a:cubicBezTo>
                    <a:pt x="18" y="3"/>
                    <a:pt x="18" y="3"/>
                    <a:pt x="18" y="4"/>
                  </a:cubicBezTo>
                  <a:cubicBezTo>
                    <a:pt x="19" y="5"/>
                    <a:pt x="19" y="6"/>
                    <a:pt x="19" y="7"/>
                  </a:cubicBezTo>
                  <a:close/>
                  <a:moveTo>
                    <a:pt x="16" y="7"/>
                  </a:moveTo>
                  <a:cubicBezTo>
                    <a:pt x="16" y="6"/>
                    <a:pt x="16" y="6"/>
                    <a:pt x="15" y="5"/>
                  </a:cubicBezTo>
                  <a:cubicBezTo>
                    <a:pt x="15" y="5"/>
                    <a:pt x="15" y="4"/>
                    <a:pt x="15" y="4"/>
                  </a:cubicBezTo>
                  <a:cubicBezTo>
                    <a:pt x="14" y="4"/>
                    <a:pt x="14" y="3"/>
                    <a:pt x="13" y="3"/>
                  </a:cubicBezTo>
                  <a:cubicBezTo>
                    <a:pt x="13" y="3"/>
                    <a:pt x="12" y="3"/>
                    <a:pt x="11" y="3"/>
                  </a:cubicBezTo>
                  <a:cubicBezTo>
                    <a:pt x="7" y="3"/>
                    <a:pt x="7" y="3"/>
                    <a:pt x="7" y="3"/>
                  </a:cubicBezTo>
                  <a:cubicBezTo>
                    <a:pt x="5" y="12"/>
                    <a:pt x="5" y="12"/>
                    <a:pt x="5" y="12"/>
                  </a:cubicBezTo>
                  <a:cubicBezTo>
                    <a:pt x="9" y="12"/>
                    <a:pt x="9" y="12"/>
                    <a:pt x="9" y="12"/>
                  </a:cubicBezTo>
                  <a:cubicBezTo>
                    <a:pt x="10" y="12"/>
                    <a:pt x="11" y="12"/>
                    <a:pt x="12" y="12"/>
                  </a:cubicBezTo>
                  <a:cubicBezTo>
                    <a:pt x="13" y="11"/>
                    <a:pt x="14" y="11"/>
                    <a:pt x="14" y="11"/>
                  </a:cubicBezTo>
                  <a:cubicBezTo>
                    <a:pt x="15" y="10"/>
                    <a:pt x="15" y="9"/>
                    <a:pt x="15" y="9"/>
                  </a:cubicBezTo>
                  <a:cubicBezTo>
                    <a:pt x="16" y="8"/>
                    <a:pt x="16" y="8"/>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34" name="Freeform 161"/>
            <p:cNvSpPr>
              <a:spLocks/>
            </p:cNvSpPr>
            <p:nvPr/>
          </p:nvSpPr>
          <p:spPr bwMode="auto">
            <a:xfrm>
              <a:off x="8693298" y="4857628"/>
              <a:ext cx="57654" cy="84143"/>
            </a:xfrm>
            <a:custGeom>
              <a:avLst/>
              <a:gdLst>
                <a:gd name="T0" fmla="*/ 37 w 37"/>
                <a:gd name="T1" fmla="*/ 6 h 54"/>
                <a:gd name="T2" fmla="*/ 16 w 37"/>
                <a:gd name="T3" fmla="*/ 6 h 54"/>
                <a:gd name="T4" fmla="*/ 12 w 37"/>
                <a:gd name="T5" fmla="*/ 25 h 54"/>
                <a:gd name="T6" fmla="*/ 31 w 37"/>
                <a:gd name="T7" fmla="*/ 25 h 54"/>
                <a:gd name="T8" fmla="*/ 29 w 37"/>
                <a:gd name="T9" fmla="*/ 29 h 54"/>
                <a:gd name="T10" fmla="*/ 10 w 37"/>
                <a:gd name="T11" fmla="*/ 29 h 54"/>
                <a:gd name="T12" fmla="*/ 8 w 37"/>
                <a:gd name="T13" fmla="*/ 48 h 54"/>
                <a:gd name="T14" fmla="*/ 29 w 37"/>
                <a:gd name="T15" fmla="*/ 48 h 54"/>
                <a:gd name="T16" fmla="*/ 27 w 37"/>
                <a:gd name="T17" fmla="*/ 54 h 54"/>
                <a:gd name="T18" fmla="*/ 0 w 37"/>
                <a:gd name="T19" fmla="*/ 54 h 54"/>
                <a:gd name="T20" fmla="*/ 10 w 37"/>
                <a:gd name="T21" fmla="*/ 0 h 54"/>
                <a:gd name="T22" fmla="*/ 37 w 37"/>
                <a:gd name="T23" fmla="*/ 0 h 54"/>
                <a:gd name="T24" fmla="*/ 37 w 37"/>
                <a:gd name="T25" fmla="*/ 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54">
                  <a:moveTo>
                    <a:pt x="37" y="6"/>
                  </a:moveTo>
                  <a:lnTo>
                    <a:pt x="16" y="6"/>
                  </a:lnTo>
                  <a:lnTo>
                    <a:pt x="12" y="25"/>
                  </a:lnTo>
                  <a:lnTo>
                    <a:pt x="31" y="25"/>
                  </a:lnTo>
                  <a:lnTo>
                    <a:pt x="29" y="29"/>
                  </a:lnTo>
                  <a:lnTo>
                    <a:pt x="10" y="29"/>
                  </a:lnTo>
                  <a:lnTo>
                    <a:pt x="8" y="48"/>
                  </a:lnTo>
                  <a:lnTo>
                    <a:pt x="29" y="48"/>
                  </a:lnTo>
                  <a:lnTo>
                    <a:pt x="27" y="54"/>
                  </a:lnTo>
                  <a:lnTo>
                    <a:pt x="0" y="54"/>
                  </a:lnTo>
                  <a:lnTo>
                    <a:pt x="10" y="0"/>
                  </a:lnTo>
                  <a:lnTo>
                    <a:pt x="37" y="0"/>
                  </a:lnTo>
                  <a:lnTo>
                    <a:pt x="37"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grpSp>
        <p:nvGrpSpPr>
          <p:cNvPr id="535" name="East Asia"/>
          <p:cNvGrpSpPr/>
          <p:nvPr/>
        </p:nvGrpSpPr>
        <p:grpSpPr>
          <a:xfrm>
            <a:off x="8996245" y="4100127"/>
            <a:ext cx="849379" cy="380358"/>
            <a:chOff x="9126484" y="4175136"/>
            <a:chExt cx="925583" cy="414482"/>
          </a:xfrm>
        </p:grpSpPr>
        <p:sp>
          <p:nvSpPr>
            <p:cNvPr id="536" name="Rectangle 32"/>
            <p:cNvSpPr>
              <a:spLocks noChangeArrowheads="1"/>
            </p:cNvSpPr>
            <p:nvPr/>
          </p:nvSpPr>
          <p:spPr bwMode="auto">
            <a:xfrm>
              <a:off x="9126484" y="4175136"/>
              <a:ext cx="925583"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37" name="Freeform 162"/>
            <p:cNvSpPr>
              <a:spLocks/>
            </p:cNvSpPr>
            <p:nvPr/>
          </p:nvSpPr>
          <p:spPr bwMode="auto">
            <a:xfrm>
              <a:off x="9299446" y="4270186"/>
              <a:ext cx="49863" cy="84143"/>
            </a:xfrm>
            <a:custGeom>
              <a:avLst/>
              <a:gdLst>
                <a:gd name="T0" fmla="*/ 32 w 32"/>
                <a:gd name="T1" fmla="*/ 54 h 54"/>
                <a:gd name="T2" fmla="*/ 0 w 32"/>
                <a:gd name="T3" fmla="*/ 54 h 54"/>
                <a:gd name="T4" fmla="*/ 0 w 32"/>
                <a:gd name="T5" fmla="*/ 0 h 54"/>
                <a:gd name="T6" fmla="*/ 30 w 32"/>
                <a:gd name="T7" fmla="*/ 0 h 54"/>
                <a:gd name="T8" fmla="*/ 30 w 32"/>
                <a:gd name="T9" fmla="*/ 10 h 54"/>
                <a:gd name="T10" fmla="*/ 11 w 32"/>
                <a:gd name="T11" fmla="*/ 10 h 54"/>
                <a:gd name="T12" fmla="*/ 11 w 32"/>
                <a:gd name="T13" fmla="*/ 23 h 54"/>
                <a:gd name="T14" fmla="*/ 28 w 32"/>
                <a:gd name="T15" fmla="*/ 23 h 54"/>
                <a:gd name="T16" fmla="*/ 28 w 32"/>
                <a:gd name="T17" fmla="*/ 31 h 54"/>
                <a:gd name="T18" fmla="*/ 11 w 32"/>
                <a:gd name="T19" fmla="*/ 31 h 54"/>
                <a:gd name="T20" fmla="*/ 11 w 32"/>
                <a:gd name="T21" fmla="*/ 44 h 54"/>
                <a:gd name="T22" fmla="*/ 32 w 32"/>
                <a:gd name="T23" fmla="*/ 44 h 54"/>
                <a:gd name="T24" fmla="*/ 32 w 32"/>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4">
                  <a:moveTo>
                    <a:pt x="32" y="54"/>
                  </a:moveTo>
                  <a:lnTo>
                    <a:pt x="0" y="54"/>
                  </a:lnTo>
                  <a:lnTo>
                    <a:pt x="0" y="0"/>
                  </a:lnTo>
                  <a:lnTo>
                    <a:pt x="30" y="0"/>
                  </a:lnTo>
                  <a:lnTo>
                    <a:pt x="30" y="10"/>
                  </a:lnTo>
                  <a:lnTo>
                    <a:pt x="11" y="10"/>
                  </a:lnTo>
                  <a:lnTo>
                    <a:pt x="11" y="23"/>
                  </a:lnTo>
                  <a:lnTo>
                    <a:pt x="28" y="23"/>
                  </a:lnTo>
                  <a:lnTo>
                    <a:pt x="28" y="31"/>
                  </a:lnTo>
                  <a:lnTo>
                    <a:pt x="11" y="31"/>
                  </a:lnTo>
                  <a:lnTo>
                    <a:pt x="11" y="44"/>
                  </a:lnTo>
                  <a:lnTo>
                    <a:pt x="32" y="44"/>
                  </a:lnTo>
                  <a:lnTo>
                    <a:pt x="32"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38" name="Freeform 163"/>
            <p:cNvSpPr>
              <a:spLocks noEditPoints="1"/>
            </p:cNvSpPr>
            <p:nvPr/>
          </p:nvSpPr>
          <p:spPr bwMode="auto">
            <a:xfrm>
              <a:off x="9355542" y="4270186"/>
              <a:ext cx="81027" cy="84143"/>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6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6" y="16"/>
                  </a:moveTo>
                  <a:cubicBezTo>
                    <a:pt x="13" y="7"/>
                    <a:pt x="13" y="7"/>
                    <a:pt x="13" y="7"/>
                  </a:cubicBezTo>
                  <a:cubicBezTo>
                    <a:pt x="13" y="7"/>
                    <a:pt x="13" y="6"/>
                    <a:pt x="12" y="5"/>
                  </a:cubicBezTo>
                  <a:cubicBezTo>
                    <a:pt x="12" y="5"/>
                    <a:pt x="12" y="5"/>
                    <a:pt x="12" y="5"/>
                  </a:cubicBezTo>
                  <a:cubicBezTo>
                    <a:pt x="12" y="6"/>
                    <a:pt x="12" y="6"/>
                    <a:pt x="12" y="7"/>
                  </a:cubicBezTo>
                  <a:cubicBezTo>
                    <a:pt x="9" y="16"/>
                    <a:pt x="9" y="16"/>
                    <a:pt x="9"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39" name="Freeform 164"/>
            <p:cNvSpPr>
              <a:spLocks/>
            </p:cNvSpPr>
            <p:nvPr/>
          </p:nvSpPr>
          <p:spPr bwMode="auto">
            <a:xfrm>
              <a:off x="9444360" y="4270186"/>
              <a:ext cx="57654" cy="84143"/>
            </a:xfrm>
            <a:custGeom>
              <a:avLst/>
              <a:gdLst>
                <a:gd name="T0" fmla="*/ 0 w 18"/>
                <a:gd name="T1" fmla="*/ 25 h 26"/>
                <a:gd name="T2" fmla="*/ 0 w 18"/>
                <a:gd name="T3" fmla="*/ 19 h 26"/>
                <a:gd name="T4" fmla="*/ 4 w 18"/>
                <a:gd name="T5" fmla="*/ 21 h 26"/>
                <a:gd name="T6" fmla="*/ 7 w 18"/>
                <a:gd name="T7" fmla="*/ 22 h 26"/>
                <a:gd name="T8" fmla="*/ 9 w 18"/>
                <a:gd name="T9" fmla="*/ 21 h 26"/>
                <a:gd name="T10" fmla="*/ 11 w 18"/>
                <a:gd name="T11" fmla="*/ 21 h 26"/>
                <a:gd name="T12" fmla="*/ 11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7 h 26"/>
                <a:gd name="T28" fmla="*/ 1 w 18"/>
                <a:gd name="T29" fmla="*/ 4 h 26"/>
                <a:gd name="T30" fmla="*/ 3 w 18"/>
                <a:gd name="T31" fmla="*/ 2 h 26"/>
                <a:gd name="T32" fmla="*/ 6 w 18"/>
                <a:gd name="T33" fmla="*/ 0 h 26"/>
                <a:gd name="T34" fmla="*/ 10 w 18"/>
                <a:gd name="T35" fmla="*/ 0 h 26"/>
                <a:gd name="T36" fmla="*/ 14 w 18"/>
                <a:gd name="T37" fmla="*/ 0 h 26"/>
                <a:gd name="T38" fmla="*/ 16 w 18"/>
                <a:gd name="T39" fmla="*/ 1 h 26"/>
                <a:gd name="T40" fmla="*/ 16 w 18"/>
                <a:gd name="T41" fmla="*/ 6 h 26"/>
                <a:gd name="T42" fmla="*/ 15 w 18"/>
                <a:gd name="T43" fmla="*/ 5 h 26"/>
                <a:gd name="T44" fmla="*/ 14 w 18"/>
                <a:gd name="T45" fmla="*/ 5 h 26"/>
                <a:gd name="T46" fmla="*/ 12 w 18"/>
                <a:gd name="T47" fmla="*/ 5 h 26"/>
                <a:gd name="T48" fmla="*/ 11 w 18"/>
                <a:gd name="T49" fmla="*/ 4 h 26"/>
                <a:gd name="T50" fmla="*/ 9 w 18"/>
                <a:gd name="T51" fmla="*/ 5 h 26"/>
                <a:gd name="T52" fmla="*/ 7 w 18"/>
                <a:gd name="T53" fmla="*/ 5 h 26"/>
                <a:gd name="T54" fmla="*/ 7 w 18"/>
                <a:gd name="T55" fmla="*/ 6 h 26"/>
                <a:gd name="T56" fmla="*/ 6 w 18"/>
                <a:gd name="T57" fmla="*/ 7 h 26"/>
                <a:gd name="T58" fmla="*/ 7 w 18"/>
                <a:gd name="T59" fmla="*/ 8 h 26"/>
                <a:gd name="T60" fmla="*/ 8 w 18"/>
                <a:gd name="T61" fmla="*/ 9 h 26"/>
                <a:gd name="T62" fmla="*/ 9 w 18"/>
                <a:gd name="T63" fmla="*/ 10 h 26"/>
                <a:gd name="T64" fmla="*/ 11 w 18"/>
                <a:gd name="T65" fmla="*/ 11 h 26"/>
                <a:gd name="T66" fmla="*/ 14 w 18"/>
                <a:gd name="T67" fmla="*/ 12 h 26"/>
                <a:gd name="T68" fmla="*/ 16 w 18"/>
                <a:gd name="T69" fmla="*/ 14 h 26"/>
                <a:gd name="T70" fmla="*/ 17 w 18"/>
                <a:gd name="T71" fmla="*/ 16 h 26"/>
                <a:gd name="T72" fmla="*/ 18 w 18"/>
                <a:gd name="T73" fmla="*/ 19 h 26"/>
                <a:gd name="T74" fmla="*/ 17 w 18"/>
                <a:gd name="T75" fmla="*/ 22 h 26"/>
                <a:gd name="T76" fmla="*/ 15 w 18"/>
                <a:gd name="T77" fmla="*/ 24 h 26"/>
                <a:gd name="T78" fmla="*/ 11 w 18"/>
                <a:gd name="T79" fmla="*/ 26 h 26"/>
                <a:gd name="T80" fmla="*/ 8 w 18"/>
                <a:gd name="T81" fmla="*/ 26 h 26"/>
                <a:gd name="T82" fmla="*/ 4 w 18"/>
                <a:gd name="T83" fmla="*/ 26 h 26"/>
                <a:gd name="T84" fmla="*/ 0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0" y="25"/>
                  </a:moveTo>
                  <a:cubicBezTo>
                    <a:pt x="0" y="19"/>
                    <a:pt x="0" y="19"/>
                    <a:pt x="0" y="19"/>
                  </a:cubicBezTo>
                  <a:cubicBezTo>
                    <a:pt x="1" y="20"/>
                    <a:pt x="3" y="21"/>
                    <a:pt x="4" y="21"/>
                  </a:cubicBezTo>
                  <a:cubicBezTo>
                    <a:pt x="5" y="21"/>
                    <a:pt x="6" y="22"/>
                    <a:pt x="7" y="22"/>
                  </a:cubicBezTo>
                  <a:cubicBezTo>
                    <a:pt x="8" y="22"/>
                    <a:pt x="9" y="22"/>
                    <a:pt x="9" y="21"/>
                  </a:cubicBezTo>
                  <a:cubicBezTo>
                    <a:pt x="10" y="21"/>
                    <a:pt x="10" y="21"/>
                    <a:pt x="11" y="21"/>
                  </a:cubicBezTo>
                  <a:cubicBezTo>
                    <a:pt x="11" y="21"/>
                    <a:pt x="11" y="20"/>
                    <a:pt x="11" y="20"/>
                  </a:cubicBezTo>
                  <a:cubicBezTo>
                    <a:pt x="12" y="20"/>
                    <a:pt x="12" y="19"/>
                    <a:pt x="12" y="19"/>
                  </a:cubicBezTo>
                  <a:cubicBezTo>
                    <a:pt x="12" y="19"/>
                    <a:pt x="11" y="18"/>
                    <a:pt x="11" y="18"/>
                  </a:cubicBezTo>
                  <a:cubicBezTo>
                    <a:pt x="11" y="17"/>
                    <a:pt x="11" y="17"/>
                    <a:pt x="10" y="17"/>
                  </a:cubicBezTo>
                  <a:cubicBezTo>
                    <a:pt x="10" y="16"/>
                    <a:pt x="9" y="16"/>
                    <a:pt x="8" y="16"/>
                  </a:cubicBezTo>
                  <a:cubicBezTo>
                    <a:pt x="8" y="15"/>
                    <a:pt x="7" y="15"/>
                    <a:pt x="6" y="15"/>
                  </a:cubicBezTo>
                  <a:cubicBezTo>
                    <a:pt x="4" y="14"/>
                    <a:pt x="3" y="13"/>
                    <a:pt x="2" y="12"/>
                  </a:cubicBezTo>
                  <a:cubicBezTo>
                    <a:pt x="1" y="11"/>
                    <a:pt x="0" y="9"/>
                    <a:pt x="0" y="7"/>
                  </a:cubicBezTo>
                  <a:cubicBezTo>
                    <a:pt x="0" y="6"/>
                    <a:pt x="1" y="5"/>
                    <a:pt x="1" y="4"/>
                  </a:cubicBezTo>
                  <a:cubicBezTo>
                    <a:pt x="2" y="3"/>
                    <a:pt x="2" y="2"/>
                    <a:pt x="3" y="2"/>
                  </a:cubicBezTo>
                  <a:cubicBezTo>
                    <a:pt x="4" y="1"/>
                    <a:pt x="5" y="1"/>
                    <a:pt x="6" y="0"/>
                  </a:cubicBezTo>
                  <a:cubicBezTo>
                    <a:pt x="8" y="0"/>
                    <a:pt x="9" y="0"/>
                    <a:pt x="10" y="0"/>
                  </a:cubicBezTo>
                  <a:cubicBezTo>
                    <a:pt x="12" y="0"/>
                    <a:pt x="13" y="0"/>
                    <a:pt x="14" y="0"/>
                  </a:cubicBezTo>
                  <a:cubicBezTo>
                    <a:pt x="15" y="0"/>
                    <a:pt x="16" y="1"/>
                    <a:pt x="16" y="1"/>
                  </a:cubicBezTo>
                  <a:cubicBezTo>
                    <a:pt x="16" y="6"/>
                    <a:pt x="16" y="6"/>
                    <a:pt x="16" y="6"/>
                  </a:cubicBezTo>
                  <a:cubicBezTo>
                    <a:pt x="16" y="6"/>
                    <a:pt x="16" y="6"/>
                    <a:pt x="15" y="5"/>
                  </a:cubicBezTo>
                  <a:cubicBezTo>
                    <a:pt x="15" y="5"/>
                    <a:pt x="14" y="5"/>
                    <a:pt x="14" y="5"/>
                  </a:cubicBezTo>
                  <a:cubicBezTo>
                    <a:pt x="13" y="5"/>
                    <a:pt x="13" y="5"/>
                    <a:pt x="12" y="5"/>
                  </a:cubicBezTo>
                  <a:cubicBezTo>
                    <a:pt x="11" y="4"/>
                    <a:pt x="11" y="4"/>
                    <a:pt x="11" y="4"/>
                  </a:cubicBezTo>
                  <a:cubicBezTo>
                    <a:pt x="10" y="4"/>
                    <a:pt x="9" y="5"/>
                    <a:pt x="9" y="5"/>
                  </a:cubicBezTo>
                  <a:cubicBezTo>
                    <a:pt x="8" y="5"/>
                    <a:pt x="8" y="5"/>
                    <a:pt x="7" y="5"/>
                  </a:cubicBezTo>
                  <a:cubicBezTo>
                    <a:pt x="7" y="5"/>
                    <a:pt x="7" y="6"/>
                    <a:pt x="7" y="6"/>
                  </a:cubicBezTo>
                  <a:cubicBezTo>
                    <a:pt x="6" y="6"/>
                    <a:pt x="6" y="7"/>
                    <a:pt x="6" y="7"/>
                  </a:cubicBezTo>
                  <a:cubicBezTo>
                    <a:pt x="6" y="7"/>
                    <a:pt x="6" y="8"/>
                    <a:pt x="7" y="8"/>
                  </a:cubicBezTo>
                  <a:cubicBezTo>
                    <a:pt x="7" y="8"/>
                    <a:pt x="7" y="9"/>
                    <a:pt x="8" y="9"/>
                  </a:cubicBezTo>
                  <a:cubicBezTo>
                    <a:pt x="8" y="9"/>
                    <a:pt x="8" y="10"/>
                    <a:pt x="9" y="10"/>
                  </a:cubicBezTo>
                  <a:cubicBezTo>
                    <a:pt x="10" y="10"/>
                    <a:pt x="10" y="11"/>
                    <a:pt x="11" y="11"/>
                  </a:cubicBezTo>
                  <a:cubicBezTo>
                    <a:pt x="12" y="11"/>
                    <a:pt x="13" y="12"/>
                    <a:pt x="14" y="12"/>
                  </a:cubicBezTo>
                  <a:cubicBezTo>
                    <a:pt x="15" y="13"/>
                    <a:pt x="15" y="13"/>
                    <a:pt x="16" y="14"/>
                  </a:cubicBezTo>
                  <a:cubicBezTo>
                    <a:pt x="16" y="14"/>
                    <a:pt x="17" y="15"/>
                    <a:pt x="17" y="16"/>
                  </a:cubicBezTo>
                  <a:cubicBezTo>
                    <a:pt x="17" y="17"/>
                    <a:pt x="18" y="18"/>
                    <a:pt x="18" y="19"/>
                  </a:cubicBezTo>
                  <a:cubicBezTo>
                    <a:pt x="18" y="20"/>
                    <a:pt x="17" y="21"/>
                    <a:pt x="17" y="22"/>
                  </a:cubicBezTo>
                  <a:cubicBezTo>
                    <a:pt x="16" y="23"/>
                    <a:pt x="16" y="24"/>
                    <a:pt x="15" y="24"/>
                  </a:cubicBezTo>
                  <a:cubicBezTo>
                    <a:pt x="14" y="25"/>
                    <a:pt x="13" y="25"/>
                    <a:pt x="11" y="26"/>
                  </a:cubicBezTo>
                  <a:cubicBezTo>
                    <a:pt x="10" y="26"/>
                    <a:pt x="9" y="26"/>
                    <a:pt x="8" y="26"/>
                  </a:cubicBezTo>
                  <a:cubicBezTo>
                    <a:pt x="6" y="26"/>
                    <a:pt x="5" y="26"/>
                    <a:pt x="4" y="26"/>
                  </a:cubicBezTo>
                  <a:cubicBezTo>
                    <a:pt x="2" y="25"/>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40" name="Freeform 165"/>
            <p:cNvSpPr>
              <a:spLocks/>
            </p:cNvSpPr>
            <p:nvPr/>
          </p:nvSpPr>
          <p:spPr bwMode="auto">
            <a:xfrm>
              <a:off x="9509806" y="4270186"/>
              <a:ext cx="65445" cy="84143"/>
            </a:xfrm>
            <a:custGeom>
              <a:avLst/>
              <a:gdLst>
                <a:gd name="T0" fmla="*/ 42 w 42"/>
                <a:gd name="T1" fmla="*/ 10 h 54"/>
                <a:gd name="T2" fmla="*/ 27 w 42"/>
                <a:gd name="T3" fmla="*/ 10 h 54"/>
                <a:gd name="T4" fmla="*/ 27 w 42"/>
                <a:gd name="T5" fmla="*/ 54 h 54"/>
                <a:gd name="T6" fmla="*/ 14 w 42"/>
                <a:gd name="T7" fmla="*/ 54 h 54"/>
                <a:gd name="T8" fmla="*/ 14 w 42"/>
                <a:gd name="T9" fmla="*/ 10 h 54"/>
                <a:gd name="T10" fmla="*/ 0 w 42"/>
                <a:gd name="T11" fmla="*/ 10 h 54"/>
                <a:gd name="T12" fmla="*/ 0 w 42"/>
                <a:gd name="T13" fmla="*/ 0 h 54"/>
                <a:gd name="T14" fmla="*/ 42 w 42"/>
                <a:gd name="T15" fmla="*/ 0 h 54"/>
                <a:gd name="T16" fmla="*/ 42 w 42"/>
                <a:gd name="T17"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4">
                  <a:moveTo>
                    <a:pt x="42" y="10"/>
                  </a:moveTo>
                  <a:lnTo>
                    <a:pt x="27" y="10"/>
                  </a:lnTo>
                  <a:lnTo>
                    <a:pt x="27" y="54"/>
                  </a:lnTo>
                  <a:lnTo>
                    <a:pt x="14" y="54"/>
                  </a:lnTo>
                  <a:lnTo>
                    <a:pt x="14"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41" name="Freeform 166"/>
            <p:cNvSpPr>
              <a:spLocks noEditPoints="1"/>
            </p:cNvSpPr>
            <p:nvPr/>
          </p:nvSpPr>
          <p:spPr bwMode="auto">
            <a:xfrm>
              <a:off x="9614206" y="4270186"/>
              <a:ext cx="81027" cy="84143"/>
            </a:xfrm>
            <a:custGeom>
              <a:avLst/>
              <a:gdLst>
                <a:gd name="T0" fmla="*/ 25 w 25"/>
                <a:gd name="T1" fmla="*/ 26 h 26"/>
                <a:gd name="T2" fmla="*/ 18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5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5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8" y="26"/>
                    <a:pt x="18" y="26"/>
                    <a:pt x="18"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5" y="16"/>
                  </a:moveTo>
                  <a:cubicBezTo>
                    <a:pt x="13" y="7"/>
                    <a:pt x="13" y="7"/>
                    <a:pt x="13" y="7"/>
                  </a:cubicBezTo>
                  <a:cubicBezTo>
                    <a:pt x="12" y="7"/>
                    <a:pt x="12" y="6"/>
                    <a:pt x="12" y="5"/>
                  </a:cubicBezTo>
                  <a:cubicBezTo>
                    <a:pt x="12" y="5"/>
                    <a:pt x="12" y="5"/>
                    <a:pt x="12" y="5"/>
                  </a:cubicBezTo>
                  <a:cubicBezTo>
                    <a:pt x="12" y="6"/>
                    <a:pt x="12" y="6"/>
                    <a:pt x="12" y="7"/>
                  </a:cubicBezTo>
                  <a:cubicBezTo>
                    <a:pt x="9" y="16"/>
                    <a:pt x="9" y="16"/>
                    <a:pt x="9" y="16"/>
                  </a:cubicBezTo>
                  <a:lnTo>
                    <a:pt x="15"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42" name="Freeform 167"/>
            <p:cNvSpPr>
              <a:spLocks/>
            </p:cNvSpPr>
            <p:nvPr/>
          </p:nvSpPr>
          <p:spPr bwMode="auto">
            <a:xfrm>
              <a:off x="9701467" y="4270186"/>
              <a:ext cx="56096" cy="84143"/>
            </a:xfrm>
            <a:custGeom>
              <a:avLst/>
              <a:gdLst>
                <a:gd name="T0" fmla="*/ 0 w 17"/>
                <a:gd name="T1" fmla="*/ 25 h 26"/>
                <a:gd name="T2" fmla="*/ 0 w 17"/>
                <a:gd name="T3" fmla="*/ 19 h 26"/>
                <a:gd name="T4" fmla="*/ 3 w 17"/>
                <a:gd name="T5" fmla="*/ 21 h 26"/>
                <a:gd name="T6" fmla="*/ 7 w 17"/>
                <a:gd name="T7" fmla="*/ 22 h 26"/>
                <a:gd name="T8" fmla="*/ 9 w 17"/>
                <a:gd name="T9" fmla="*/ 21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7 h 26"/>
                <a:gd name="T28" fmla="*/ 1 w 17"/>
                <a:gd name="T29" fmla="*/ 4 h 26"/>
                <a:gd name="T30" fmla="*/ 3 w 17"/>
                <a:gd name="T31" fmla="*/ 2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5 h 26"/>
                <a:gd name="T46" fmla="*/ 12 w 17"/>
                <a:gd name="T47" fmla="*/ 5 h 26"/>
                <a:gd name="T48" fmla="*/ 10 w 17"/>
                <a:gd name="T49" fmla="*/ 4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5 w 17"/>
                <a:gd name="T69" fmla="*/ 14 h 26"/>
                <a:gd name="T70" fmla="*/ 17 w 17"/>
                <a:gd name="T71" fmla="*/ 16 h 26"/>
                <a:gd name="T72" fmla="*/ 17 w 17"/>
                <a:gd name="T73" fmla="*/ 19 h 26"/>
                <a:gd name="T74" fmla="*/ 16 w 17"/>
                <a:gd name="T75" fmla="*/ 22 h 26"/>
                <a:gd name="T76" fmla="*/ 14 w 17"/>
                <a:gd name="T77" fmla="*/ 24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5" y="21"/>
                    <a:pt x="6" y="22"/>
                    <a:pt x="7" y="22"/>
                  </a:cubicBezTo>
                  <a:cubicBezTo>
                    <a:pt x="8" y="22"/>
                    <a:pt x="8" y="22"/>
                    <a:pt x="9" y="21"/>
                  </a:cubicBezTo>
                  <a:cubicBezTo>
                    <a:pt x="9" y="21"/>
                    <a:pt x="10" y="21"/>
                    <a:pt x="10" y="21"/>
                  </a:cubicBezTo>
                  <a:cubicBezTo>
                    <a:pt x="11" y="21"/>
                    <a:pt x="11" y="20"/>
                    <a:pt x="11" y="20"/>
                  </a:cubicBezTo>
                  <a:cubicBezTo>
                    <a:pt x="11" y="20"/>
                    <a:pt x="11" y="19"/>
                    <a:pt x="11" y="19"/>
                  </a:cubicBezTo>
                  <a:cubicBezTo>
                    <a:pt x="11" y="19"/>
                    <a:pt x="11" y="18"/>
                    <a:pt x="11" y="18"/>
                  </a:cubicBezTo>
                  <a:cubicBezTo>
                    <a:pt x="11" y="17"/>
                    <a:pt x="10" y="17"/>
                    <a:pt x="10" y="17"/>
                  </a:cubicBezTo>
                  <a:cubicBezTo>
                    <a:pt x="9" y="16"/>
                    <a:pt x="9" y="16"/>
                    <a:pt x="8" y="16"/>
                  </a:cubicBezTo>
                  <a:cubicBezTo>
                    <a:pt x="7" y="15"/>
                    <a:pt x="7" y="15"/>
                    <a:pt x="6" y="15"/>
                  </a:cubicBezTo>
                  <a:cubicBezTo>
                    <a:pt x="4" y="14"/>
                    <a:pt x="2" y="13"/>
                    <a:pt x="1" y="12"/>
                  </a:cubicBezTo>
                  <a:cubicBezTo>
                    <a:pt x="0" y="11"/>
                    <a:pt x="0" y="9"/>
                    <a:pt x="0" y="7"/>
                  </a:cubicBezTo>
                  <a:cubicBezTo>
                    <a:pt x="0" y="6"/>
                    <a:pt x="0" y="5"/>
                    <a:pt x="1" y="4"/>
                  </a:cubicBezTo>
                  <a:cubicBezTo>
                    <a:pt x="1" y="3"/>
                    <a:pt x="2" y="2"/>
                    <a:pt x="3" y="2"/>
                  </a:cubicBezTo>
                  <a:cubicBezTo>
                    <a:pt x="4" y="1"/>
                    <a:pt x="5" y="1"/>
                    <a:pt x="6" y="0"/>
                  </a:cubicBezTo>
                  <a:cubicBezTo>
                    <a:pt x="7" y="0"/>
                    <a:pt x="9" y="0"/>
                    <a:pt x="10" y="0"/>
                  </a:cubicBezTo>
                  <a:cubicBezTo>
                    <a:pt x="11" y="0"/>
                    <a:pt x="12" y="0"/>
                    <a:pt x="13" y="0"/>
                  </a:cubicBezTo>
                  <a:cubicBezTo>
                    <a:pt x="14" y="0"/>
                    <a:pt x="15" y="1"/>
                    <a:pt x="16" y="1"/>
                  </a:cubicBezTo>
                  <a:cubicBezTo>
                    <a:pt x="16" y="6"/>
                    <a:pt x="16" y="6"/>
                    <a:pt x="16" y="6"/>
                  </a:cubicBezTo>
                  <a:cubicBezTo>
                    <a:pt x="16" y="6"/>
                    <a:pt x="15" y="6"/>
                    <a:pt x="15" y="5"/>
                  </a:cubicBezTo>
                  <a:cubicBezTo>
                    <a:pt x="14" y="5"/>
                    <a:pt x="14" y="5"/>
                    <a:pt x="13" y="5"/>
                  </a:cubicBezTo>
                  <a:cubicBezTo>
                    <a:pt x="13" y="5"/>
                    <a:pt x="12" y="5"/>
                    <a:pt x="12" y="5"/>
                  </a:cubicBezTo>
                  <a:cubicBezTo>
                    <a:pt x="11" y="4"/>
                    <a:pt x="11" y="4"/>
                    <a:pt x="10" y="4"/>
                  </a:cubicBezTo>
                  <a:cubicBezTo>
                    <a:pt x="10" y="4"/>
                    <a:pt x="9" y="5"/>
                    <a:pt x="8" y="5"/>
                  </a:cubicBezTo>
                  <a:cubicBezTo>
                    <a:pt x="8" y="5"/>
                    <a:pt x="7" y="5"/>
                    <a:pt x="7" y="5"/>
                  </a:cubicBezTo>
                  <a:cubicBezTo>
                    <a:pt x="7" y="5"/>
                    <a:pt x="6" y="6"/>
                    <a:pt x="6" y="6"/>
                  </a:cubicBezTo>
                  <a:cubicBezTo>
                    <a:pt x="6" y="6"/>
                    <a:pt x="6" y="7"/>
                    <a:pt x="6" y="7"/>
                  </a:cubicBezTo>
                  <a:cubicBezTo>
                    <a:pt x="6" y="7"/>
                    <a:pt x="6" y="8"/>
                    <a:pt x="6" y="8"/>
                  </a:cubicBezTo>
                  <a:cubicBezTo>
                    <a:pt x="7" y="8"/>
                    <a:pt x="7" y="9"/>
                    <a:pt x="7" y="9"/>
                  </a:cubicBezTo>
                  <a:cubicBezTo>
                    <a:pt x="8" y="9"/>
                    <a:pt x="8" y="10"/>
                    <a:pt x="9" y="10"/>
                  </a:cubicBezTo>
                  <a:cubicBezTo>
                    <a:pt x="9" y="10"/>
                    <a:pt x="10" y="11"/>
                    <a:pt x="11" y="11"/>
                  </a:cubicBezTo>
                  <a:cubicBezTo>
                    <a:pt x="12" y="11"/>
                    <a:pt x="13" y="12"/>
                    <a:pt x="13" y="12"/>
                  </a:cubicBezTo>
                  <a:cubicBezTo>
                    <a:pt x="14" y="13"/>
                    <a:pt x="15" y="13"/>
                    <a:pt x="15" y="14"/>
                  </a:cubicBezTo>
                  <a:cubicBezTo>
                    <a:pt x="16" y="14"/>
                    <a:pt x="17" y="15"/>
                    <a:pt x="17" y="16"/>
                  </a:cubicBezTo>
                  <a:cubicBezTo>
                    <a:pt x="17" y="17"/>
                    <a:pt x="17" y="18"/>
                    <a:pt x="17" y="19"/>
                  </a:cubicBezTo>
                  <a:cubicBezTo>
                    <a:pt x="17" y="20"/>
                    <a:pt x="17" y="21"/>
                    <a:pt x="16" y="22"/>
                  </a:cubicBezTo>
                  <a:cubicBezTo>
                    <a:pt x="16" y="23"/>
                    <a:pt x="15" y="24"/>
                    <a:pt x="14" y="24"/>
                  </a:cubicBezTo>
                  <a:cubicBezTo>
                    <a:pt x="13" y="25"/>
                    <a:pt x="12" y="25"/>
                    <a:pt x="11" y="26"/>
                  </a:cubicBezTo>
                  <a:cubicBezTo>
                    <a:pt x="10" y="26"/>
                    <a:pt x="9" y="26"/>
                    <a:pt x="7" y="26"/>
                  </a:cubicBezTo>
                  <a:cubicBezTo>
                    <a:pt x="6" y="26"/>
                    <a:pt x="5" y="26"/>
                    <a:pt x="3" y="26"/>
                  </a:cubicBezTo>
                  <a:cubicBezTo>
                    <a:pt x="2" y="25"/>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43" name="Rectangle 168"/>
            <p:cNvSpPr>
              <a:spLocks noChangeArrowheads="1"/>
            </p:cNvSpPr>
            <p:nvPr/>
          </p:nvSpPr>
          <p:spPr bwMode="auto">
            <a:xfrm>
              <a:off x="9773145" y="4270186"/>
              <a:ext cx="20257" cy="841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44" name="Freeform 169"/>
            <p:cNvSpPr>
              <a:spLocks noEditPoints="1"/>
            </p:cNvSpPr>
            <p:nvPr/>
          </p:nvSpPr>
          <p:spPr bwMode="auto">
            <a:xfrm>
              <a:off x="9802751" y="4270186"/>
              <a:ext cx="82586" cy="84143"/>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6 w 25"/>
                <a:gd name="T19" fmla="*/ 16 h 26"/>
                <a:gd name="T20" fmla="*/ 13 w 25"/>
                <a:gd name="T21" fmla="*/ 7 h 26"/>
                <a:gd name="T22" fmla="*/ 13 w 25"/>
                <a:gd name="T23" fmla="*/ 5 h 26"/>
                <a:gd name="T24" fmla="*/ 13 w 25"/>
                <a:gd name="T25" fmla="*/ 5 h 26"/>
                <a:gd name="T26" fmla="*/ 12 w 25"/>
                <a:gd name="T27" fmla="*/ 7 h 26"/>
                <a:gd name="T28" fmla="*/ 9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6" y="16"/>
                  </a:moveTo>
                  <a:cubicBezTo>
                    <a:pt x="13" y="7"/>
                    <a:pt x="13" y="7"/>
                    <a:pt x="13" y="7"/>
                  </a:cubicBezTo>
                  <a:cubicBezTo>
                    <a:pt x="13" y="7"/>
                    <a:pt x="13" y="6"/>
                    <a:pt x="13" y="5"/>
                  </a:cubicBezTo>
                  <a:cubicBezTo>
                    <a:pt x="13" y="5"/>
                    <a:pt x="13" y="5"/>
                    <a:pt x="13" y="5"/>
                  </a:cubicBezTo>
                  <a:cubicBezTo>
                    <a:pt x="12" y="6"/>
                    <a:pt x="12" y="6"/>
                    <a:pt x="12" y="7"/>
                  </a:cubicBezTo>
                  <a:cubicBezTo>
                    <a:pt x="9" y="16"/>
                    <a:pt x="9" y="16"/>
                    <a:pt x="9"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45" name="Freeform 170"/>
            <p:cNvSpPr>
              <a:spLocks/>
            </p:cNvSpPr>
            <p:nvPr/>
          </p:nvSpPr>
          <p:spPr bwMode="auto">
            <a:xfrm>
              <a:off x="9238675" y="4413540"/>
              <a:ext cx="77911" cy="81026"/>
            </a:xfrm>
            <a:custGeom>
              <a:avLst/>
              <a:gdLst>
                <a:gd name="T0" fmla="*/ 39 w 50"/>
                <a:gd name="T1" fmla="*/ 52 h 52"/>
                <a:gd name="T2" fmla="*/ 33 w 50"/>
                <a:gd name="T3" fmla="*/ 52 h 52"/>
                <a:gd name="T4" fmla="*/ 37 w 50"/>
                <a:gd name="T5" fmla="*/ 27 h 52"/>
                <a:gd name="T6" fmla="*/ 10 w 50"/>
                <a:gd name="T7" fmla="*/ 27 h 52"/>
                <a:gd name="T8" fmla="*/ 6 w 50"/>
                <a:gd name="T9" fmla="*/ 52 h 52"/>
                <a:gd name="T10" fmla="*/ 0 w 50"/>
                <a:gd name="T11" fmla="*/ 52 h 52"/>
                <a:gd name="T12" fmla="*/ 10 w 50"/>
                <a:gd name="T13" fmla="*/ 0 h 52"/>
                <a:gd name="T14" fmla="*/ 16 w 50"/>
                <a:gd name="T15" fmla="*/ 0 h 52"/>
                <a:gd name="T16" fmla="*/ 12 w 50"/>
                <a:gd name="T17" fmla="*/ 23 h 52"/>
                <a:gd name="T18" fmla="*/ 37 w 50"/>
                <a:gd name="T19" fmla="*/ 23 h 52"/>
                <a:gd name="T20" fmla="*/ 44 w 50"/>
                <a:gd name="T21" fmla="*/ 0 h 52"/>
                <a:gd name="T22" fmla="*/ 50 w 50"/>
                <a:gd name="T23" fmla="*/ 0 h 52"/>
                <a:gd name="T24" fmla="*/ 39 w 50"/>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52">
                  <a:moveTo>
                    <a:pt x="39" y="52"/>
                  </a:moveTo>
                  <a:lnTo>
                    <a:pt x="33" y="52"/>
                  </a:lnTo>
                  <a:lnTo>
                    <a:pt x="37" y="27"/>
                  </a:lnTo>
                  <a:lnTo>
                    <a:pt x="10" y="27"/>
                  </a:lnTo>
                  <a:lnTo>
                    <a:pt x="6" y="52"/>
                  </a:lnTo>
                  <a:lnTo>
                    <a:pt x="0" y="52"/>
                  </a:lnTo>
                  <a:lnTo>
                    <a:pt x="10" y="0"/>
                  </a:lnTo>
                  <a:lnTo>
                    <a:pt x="16" y="0"/>
                  </a:lnTo>
                  <a:lnTo>
                    <a:pt x="12" y="23"/>
                  </a:lnTo>
                  <a:lnTo>
                    <a:pt x="37" y="23"/>
                  </a:lnTo>
                  <a:lnTo>
                    <a:pt x="44" y="0"/>
                  </a:lnTo>
                  <a:lnTo>
                    <a:pt x="50" y="0"/>
                  </a:lnTo>
                  <a:lnTo>
                    <a:pt x="39"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46" name="Freeform 171"/>
            <p:cNvSpPr>
              <a:spLocks noEditPoints="1"/>
            </p:cNvSpPr>
            <p:nvPr/>
          </p:nvSpPr>
          <p:spPr bwMode="auto">
            <a:xfrm>
              <a:off x="9325936" y="4410424"/>
              <a:ext cx="74795" cy="84143"/>
            </a:xfrm>
            <a:custGeom>
              <a:avLst/>
              <a:gdLst>
                <a:gd name="T0" fmla="*/ 23 w 23"/>
                <a:gd name="T1" fmla="*/ 11 h 26"/>
                <a:gd name="T2" fmla="*/ 23 w 23"/>
                <a:gd name="T3" fmla="*/ 14 h 26"/>
                <a:gd name="T4" fmla="*/ 22 w 23"/>
                <a:gd name="T5" fmla="*/ 17 h 26"/>
                <a:gd name="T6" fmla="*/ 21 w 23"/>
                <a:gd name="T7" fmla="*/ 20 h 26"/>
                <a:gd name="T8" fmla="*/ 19 w 23"/>
                <a:gd name="T9" fmla="*/ 22 h 26"/>
                <a:gd name="T10" fmla="*/ 17 w 23"/>
                <a:gd name="T11" fmla="*/ 24 h 26"/>
                <a:gd name="T12" fmla="*/ 15 w 23"/>
                <a:gd name="T13" fmla="*/ 25 h 26"/>
                <a:gd name="T14" fmla="*/ 13 w 23"/>
                <a:gd name="T15" fmla="*/ 26 h 26"/>
                <a:gd name="T16" fmla="*/ 10 w 23"/>
                <a:gd name="T17" fmla="*/ 26 h 26"/>
                <a:gd name="T18" fmla="*/ 6 w 23"/>
                <a:gd name="T19" fmla="*/ 25 h 26"/>
                <a:gd name="T20" fmla="*/ 2 w 23"/>
                <a:gd name="T21" fmla="*/ 23 h 26"/>
                <a:gd name="T22" fmla="*/ 0 w 23"/>
                <a:gd name="T23" fmla="*/ 20 h 26"/>
                <a:gd name="T24" fmla="*/ 0 w 23"/>
                <a:gd name="T25" fmla="*/ 16 h 26"/>
                <a:gd name="T26" fmla="*/ 1 w 23"/>
                <a:gd name="T27" fmla="*/ 9 h 26"/>
                <a:gd name="T28" fmla="*/ 4 w 23"/>
                <a:gd name="T29" fmla="*/ 4 h 26"/>
                <a:gd name="T30" fmla="*/ 8 w 23"/>
                <a:gd name="T31" fmla="*/ 1 h 26"/>
                <a:gd name="T32" fmla="*/ 13 w 23"/>
                <a:gd name="T33" fmla="*/ 0 h 26"/>
                <a:gd name="T34" fmla="*/ 18 w 23"/>
                <a:gd name="T35" fmla="*/ 1 h 26"/>
                <a:gd name="T36" fmla="*/ 21 w 23"/>
                <a:gd name="T37" fmla="*/ 3 h 26"/>
                <a:gd name="T38" fmla="*/ 23 w 23"/>
                <a:gd name="T39" fmla="*/ 7 h 26"/>
                <a:gd name="T40" fmla="*/ 23 w 23"/>
                <a:gd name="T41" fmla="*/ 11 h 26"/>
                <a:gd name="T42" fmla="*/ 20 w 23"/>
                <a:gd name="T43" fmla="*/ 11 h 26"/>
                <a:gd name="T44" fmla="*/ 20 w 23"/>
                <a:gd name="T45" fmla="*/ 8 h 26"/>
                <a:gd name="T46" fmla="*/ 18 w 23"/>
                <a:gd name="T47" fmla="*/ 5 h 26"/>
                <a:gd name="T48" fmla="*/ 16 w 23"/>
                <a:gd name="T49" fmla="*/ 3 h 26"/>
                <a:gd name="T50" fmla="*/ 13 w 23"/>
                <a:gd name="T51" fmla="*/ 3 h 26"/>
                <a:gd name="T52" fmla="*/ 9 w 23"/>
                <a:gd name="T53" fmla="*/ 4 h 26"/>
                <a:gd name="T54" fmla="*/ 6 w 23"/>
                <a:gd name="T55" fmla="*/ 6 h 26"/>
                <a:gd name="T56" fmla="*/ 5 w 23"/>
                <a:gd name="T57" fmla="*/ 8 h 26"/>
                <a:gd name="T58" fmla="*/ 4 w 23"/>
                <a:gd name="T59" fmla="*/ 10 h 26"/>
                <a:gd name="T60" fmla="*/ 3 w 23"/>
                <a:gd name="T61" fmla="*/ 13 h 26"/>
                <a:gd name="T62" fmla="*/ 3 w 23"/>
                <a:gd name="T63" fmla="*/ 16 h 26"/>
                <a:gd name="T64" fmla="*/ 3 w 23"/>
                <a:gd name="T65" fmla="*/ 19 h 26"/>
                <a:gd name="T66" fmla="*/ 5 w 23"/>
                <a:gd name="T67" fmla="*/ 21 h 26"/>
                <a:gd name="T68" fmla="*/ 7 w 23"/>
                <a:gd name="T69" fmla="*/ 23 h 26"/>
                <a:gd name="T70" fmla="*/ 10 w 23"/>
                <a:gd name="T71" fmla="*/ 24 h 26"/>
                <a:gd name="T72" fmla="*/ 14 w 23"/>
                <a:gd name="T73" fmla="*/ 23 h 26"/>
                <a:gd name="T74" fmla="*/ 17 w 23"/>
                <a:gd name="T75" fmla="*/ 20 h 26"/>
                <a:gd name="T76" fmla="*/ 18 w 23"/>
                <a:gd name="T77" fmla="*/ 18 h 26"/>
                <a:gd name="T78" fmla="*/ 19 w 23"/>
                <a:gd name="T79" fmla="*/ 16 h 26"/>
                <a:gd name="T80" fmla="*/ 20 w 23"/>
                <a:gd name="T81" fmla="*/ 13 h 26"/>
                <a:gd name="T82" fmla="*/ 20 w 23"/>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 h="26">
                  <a:moveTo>
                    <a:pt x="23" y="11"/>
                  </a:moveTo>
                  <a:cubicBezTo>
                    <a:pt x="23" y="12"/>
                    <a:pt x="23" y="13"/>
                    <a:pt x="23" y="14"/>
                  </a:cubicBezTo>
                  <a:cubicBezTo>
                    <a:pt x="23" y="15"/>
                    <a:pt x="23" y="16"/>
                    <a:pt x="22" y="17"/>
                  </a:cubicBezTo>
                  <a:cubicBezTo>
                    <a:pt x="22" y="18"/>
                    <a:pt x="21" y="19"/>
                    <a:pt x="21" y="20"/>
                  </a:cubicBezTo>
                  <a:cubicBezTo>
                    <a:pt x="20" y="21"/>
                    <a:pt x="20" y="22"/>
                    <a:pt x="19" y="22"/>
                  </a:cubicBezTo>
                  <a:cubicBezTo>
                    <a:pt x="19" y="23"/>
                    <a:pt x="18" y="24"/>
                    <a:pt x="17" y="24"/>
                  </a:cubicBezTo>
                  <a:cubicBezTo>
                    <a:pt x="17" y="24"/>
                    <a:pt x="16" y="25"/>
                    <a:pt x="15" y="25"/>
                  </a:cubicBezTo>
                  <a:cubicBezTo>
                    <a:pt x="14" y="26"/>
                    <a:pt x="14" y="26"/>
                    <a:pt x="13" y="26"/>
                  </a:cubicBezTo>
                  <a:cubicBezTo>
                    <a:pt x="12" y="26"/>
                    <a:pt x="11" y="26"/>
                    <a:pt x="10" y="26"/>
                  </a:cubicBezTo>
                  <a:cubicBezTo>
                    <a:pt x="8" y="26"/>
                    <a:pt x="7" y="26"/>
                    <a:pt x="6" y="25"/>
                  </a:cubicBezTo>
                  <a:cubicBezTo>
                    <a:pt x="4" y="25"/>
                    <a:pt x="3" y="24"/>
                    <a:pt x="2" y="23"/>
                  </a:cubicBezTo>
                  <a:cubicBezTo>
                    <a:pt x="2" y="22"/>
                    <a:pt x="1" y="21"/>
                    <a:pt x="0" y="20"/>
                  </a:cubicBezTo>
                  <a:cubicBezTo>
                    <a:pt x="0" y="18"/>
                    <a:pt x="0" y="17"/>
                    <a:pt x="0" y="16"/>
                  </a:cubicBezTo>
                  <a:cubicBezTo>
                    <a:pt x="0" y="13"/>
                    <a:pt x="0" y="11"/>
                    <a:pt x="1" y="9"/>
                  </a:cubicBezTo>
                  <a:cubicBezTo>
                    <a:pt x="2" y="7"/>
                    <a:pt x="3" y="5"/>
                    <a:pt x="4" y="4"/>
                  </a:cubicBezTo>
                  <a:cubicBezTo>
                    <a:pt x="5" y="3"/>
                    <a:pt x="7" y="2"/>
                    <a:pt x="8" y="1"/>
                  </a:cubicBezTo>
                  <a:cubicBezTo>
                    <a:pt x="10" y="1"/>
                    <a:pt x="11" y="0"/>
                    <a:pt x="13" y="0"/>
                  </a:cubicBezTo>
                  <a:cubicBezTo>
                    <a:pt x="15" y="0"/>
                    <a:pt x="16" y="0"/>
                    <a:pt x="18" y="1"/>
                  </a:cubicBezTo>
                  <a:cubicBezTo>
                    <a:pt x="19" y="1"/>
                    <a:pt x="20" y="2"/>
                    <a:pt x="21" y="3"/>
                  </a:cubicBezTo>
                  <a:cubicBezTo>
                    <a:pt x="22" y="4"/>
                    <a:pt x="22" y="5"/>
                    <a:pt x="23" y="7"/>
                  </a:cubicBezTo>
                  <a:cubicBezTo>
                    <a:pt x="23" y="8"/>
                    <a:pt x="23" y="9"/>
                    <a:pt x="23" y="11"/>
                  </a:cubicBezTo>
                  <a:close/>
                  <a:moveTo>
                    <a:pt x="20" y="11"/>
                  </a:moveTo>
                  <a:cubicBezTo>
                    <a:pt x="20" y="10"/>
                    <a:pt x="20" y="9"/>
                    <a:pt x="20" y="8"/>
                  </a:cubicBezTo>
                  <a:cubicBezTo>
                    <a:pt x="19" y="7"/>
                    <a:pt x="19" y="6"/>
                    <a:pt x="18" y="5"/>
                  </a:cubicBezTo>
                  <a:cubicBezTo>
                    <a:pt x="18" y="4"/>
                    <a:pt x="17" y="4"/>
                    <a:pt x="16" y="3"/>
                  </a:cubicBezTo>
                  <a:cubicBezTo>
                    <a:pt x="15" y="3"/>
                    <a:pt x="14" y="3"/>
                    <a:pt x="13" y="3"/>
                  </a:cubicBezTo>
                  <a:cubicBezTo>
                    <a:pt x="12" y="3"/>
                    <a:pt x="11" y="3"/>
                    <a:pt x="9" y="4"/>
                  </a:cubicBezTo>
                  <a:cubicBezTo>
                    <a:pt x="8" y="4"/>
                    <a:pt x="7" y="5"/>
                    <a:pt x="6" y="6"/>
                  </a:cubicBezTo>
                  <a:cubicBezTo>
                    <a:pt x="6" y="7"/>
                    <a:pt x="5" y="7"/>
                    <a:pt x="5" y="8"/>
                  </a:cubicBezTo>
                  <a:cubicBezTo>
                    <a:pt x="4" y="9"/>
                    <a:pt x="4" y="9"/>
                    <a:pt x="4" y="10"/>
                  </a:cubicBezTo>
                  <a:cubicBezTo>
                    <a:pt x="3" y="11"/>
                    <a:pt x="3" y="12"/>
                    <a:pt x="3" y="13"/>
                  </a:cubicBezTo>
                  <a:cubicBezTo>
                    <a:pt x="3" y="14"/>
                    <a:pt x="3" y="15"/>
                    <a:pt x="3" y="16"/>
                  </a:cubicBezTo>
                  <a:cubicBezTo>
                    <a:pt x="3" y="17"/>
                    <a:pt x="3" y="18"/>
                    <a:pt x="3" y="19"/>
                  </a:cubicBezTo>
                  <a:cubicBezTo>
                    <a:pt x="4" y="20"/>
                    <a:pt x="4" y="21"/>
                    <a:pt x="5" y="21"/>
                  </a:cubicBezTo>
                  <a:cubicBezTo>
                    <a:pt x="5" y="22"/>
                    <a:pt x="6" y="23"/>
                    <a:pt x="7" y="23"/>
                  </a:cubicBezTo>
                  <a:cubicBezTo>
                    <a:pt x="8" y="23"/>
                    <a:pt x="9" y="24"/>
                    <a:pt x="10" y="24"/>
                  </a:cubicBezTo>
                  <a:cubicBezTo>
                    <a:pt x="11" y="24"/>
                    <a:pt x="13" y="23"/>
                    <a:pt x="14" y="23"/>
                  </a:cubicBezTo>
                  <a:cubicBezTo>
                    <a:pt x="15" y="22"/>
                    <a:pt x="16" y="22"/>
                    <a:pt x="17" y="20"/>
                  </a:cubicBezTo>
                  <a:cubicBezTo>
                    <a:pt x="18" y="20"/>
                    <a:pt x="18" y="19"/>
                    <a:pt x="18" y="18"/>
                  </a:cubicBezTo>
                  <a:cubicBezTo>
                    <a:pt x="19" y="18"/>
                    <a:pt x="19" y="17"/>
                    <a:pt x="19" y="16"/>
                  </a:cubicBezTo>
                  <a:cubicBezTo>
                    <a:pt x="20" y="15"/>
                    <a:pt x="20" y="14"/>
                    <a:pt x="20" y="13"/>
                  </a:cubicBezTo>
                  <a:cubicBezTo>
                    <a:pt x="20" y="13"/>
                    <a:pt x="20" y="12"/>
                    <a:pt x="20"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47" name="Freeform 172"/>
            <p:cNvSpPr>
              <a:spLocks/>
            </p:cNvSpPr>
            <p:nvPr/>
          </p:nvSpPr>
          <p:spPr bwMode="auto">
            <a:xfrm>
              <a:off x="9411638" y="4413540"/>
              <a:ext cx="84144" cy="81026"/>
            </a:xfrm>
            <a:custGeom>
              <a:avLst/>
              <a:gdLst>
                <a:gd name="T0" fmla="*/ 21 w 26"/>
                <a:gd name="T1" fmla="*/ 25 h 25"/>
                <a:gd name="T2" fmla="*/ 18 w 26"/>
                <a:gd name="T3" fmla="*/ 25 h 25"/>
                <a:gd name="T4" fmla="*/ 8 w 26"/>
                <a:gd name="T5" fmla="*/ 5 h 25"/>
                <a:gd name="T6" fmla="*/ 8 w 26"/>
                <a:gd name="T7" fmla="*/ 4 h 25"/>
                <a:gd name="T8" fmla="*/ 8 w 26"/>
                <a:gd name="T9" fmla="*/ 4 h 25"/>
                <a:gd name="T10" fmla="*/ 8 w 26"/>
                <a:gd name="T11" fmla="*/ 3 h 25"/>
                <a:gd name="T12" fmla="*/ 8 w 26"/>
                <a:gd name="T13" fmla="*/ 3 h 25"/>
                <a:gd name="T14" fmla="*/ 8 w 26"/>
                <a:gd name="T15" fmla="*/ 3 h 25"/>
                <a:gd name="T16" fmla="*/ 8 w 26"/>
                <a:gd name="T17" fmla="*/ 3 h 25"/>
                <a:gd name="T18" fmla="*/ 8 w 26"/>
                <a:gd name="T19" fmla="*/ 4 h 25"/>
                <a:gd name="T20" fmla="*/ 8 w 26"/>
                <a:gd name="T21" fmla="*/ 5 h 25"/>
                <a:gd name="T22" fmla="*/ 7 w 26"/>
                <a:gd name="T23" fmla="*/ 5 h 25"/>
                <a:gd name="T24" fmla="*/ 3 w 26"/>
                <a:gd name="T25" fmla="*/ 25 h 25"/>
                <a:gd name="T26" fmla="*/ 0 w 26"/>
                <a:gd name="T27" fmla="*/ 25 h 25"/>
                <a:gd name="T28" fmla="*/ 6 w 26"/>
                <a:gd name="T29" fmla="*/ 0 h 25"/>
                <a:gd name="T30" fmla="*/ 9 w 26"/>
                <a:gd name="T31" fmla="*/ 0 h 25"/>
                <a:gd name="T32" fmla="*/ 18 w 26"/>
                <a:gd name="T33" fmla="*/ 19 h 25"/>
                <a:gd name="T34" fmla="*/ 18 w 26"/>
                <a:gd name="T35" fmla="*/ 20 h 25"/>
                <a:gd name="T36" fmla="*/ 18 w 26"/>
                <a:gd name="T37" fmla="*/ 20 h 25"/>
                <a:gd name="T38" fmla="*/ 19 w 26"/>
                <a:gd name="T39" fmla="*/ 21 h 25"/>
                <a:gd name="T40" fmla="*/ 19 w 26"/>
                <a:gd name="T41" fmla="*/ 21 h 25"/>
                <a:gd name="T42" fmla="*/ 19 w 26"/>
                <a:gd name="T43" fmla="*/ 21 h 25"/>
                <a:gd name="T44" fmla="*/ 19 w 26"/>
                <a:gd name="T45" fmla="*/ 21 h 25"/>
                <a:gd name="T46" fmla="*/ 19 w 26"/>
                <a:gd name="T47" fmla="*/ 20 h 25"/>
                <a:gd name="T48" fmla="*/ 19 w 26"/>
                <a:gd name="T49" fmla="*/ 19 h 25"/>
                <a:gd name="T50" fmla="*/ 19 w 26"/>
                <a:gd name="T51" fmla="*/ 19 h 25"/>
                <a:gd name="T52" fmla="*/ 23 w 26"/>
                <a:gd name="T53" fmla="*/ 0 h 25"/>
                <a:gd name="T54" fmla="*/ 26 w 26"/>
                <a:gd name="T55" fmla="*/ 0 h 25"/>
                <a:gd name="T56" fmla="*/ 21 w 26"/>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5">
                  <a:moveTo>
                    <a:pt x="21" y="25"/>
                  </a:moveTo>
                  <a:cubicBezTo>
                    <a:pt x="18" y="25"/>
                    <a:pt x="18" y="25"/>
                    <a:pt x="18" y="25"/>
                  </a:cubicBezTo>
                  <a:cubicBezTo>
                    <a:pt x="8" y="5"/>
                    <a:pt x="8" y="5"/>
                    <a:pt x="8" y="5"/>
                  </a:cubicBezTo>
                  <a:cubicBezTo>
                    <a:pt x="8" y="5"/>
                    <a:pt x="8" y="4"/>
                    <a:pt x="8" y="4"/>
                  </a:cubicBezTo>
                  <a:cubicBezTo>
                    <a:pt x="8" y="4"/>
                    <a:pt x="8" y="4"/>
                    <a:pt x="8" y="4"/>
                  </a:cubicBezTo>
                  <a:cubicBezTo>
                    <a:pt x="8" y="4"/>
                    <a:pt x="8" y="4"/>
                    <a:pt x="8" y="3"/>
                  </a:cubicBezTo>
                  <a:cubicBezTo>
                    <a:pt x="8" y="3"/>
                    <a:pt x="8" y="3"/>
                    <a:pt x="8" y="3"/>
                  </a:cubicBezTo>
                  <a:cubicBezTo>
                    <a:pt x="8" y="3"/>
                    <a:pt x="8" y="3"/>
                    <a:pt x="8" y="3"/>
                  </a:cubicBezTo>
                  <a:cubicBezTo>
                    <a:pt x="8" y="3"/>
                    <a:pt x="8" y="3"/>
                    <a:pt x="8" y="3"/>
                  </a:cubicBezTo>
                  <a:cubicBezTo>
                    <a:pt x="8" y="4"/>
                    <a:pt x="8" y="4"/>
                    <a:pt x="8" y="4"/>
                  </a:cubicBezTo>
                  <a:cubicBezTo>
                    <a:pt x="8" y="4"/>
                    <a:pt x="8" y="4"/>
                    <a:pt x="8" y="5"/>
                  </a:cubicBezTo>
                  <a:cubicBezTo>
                    <a:pt x="7" y="5"/>
                    <a:pt x="7" y="5"/>
                    <a:pt x="7" y="5"/>
                  </a:cubicBezTo>
                  <a:cubicBezTo>
                    <a:pt x="3" y="25"/>
                    <a:pt x="3" y="25"/>
                    <a:pt x="3" y="25"/>
                  </a:cubicBezTo>
                  <a:cubicBezTo>
                    <a:pt x="0" y="25"/>
                    <a:pt x="0" y="25"/>
                    <a:pt x="0" y="25"/>
                  </a:cubicBezTo>
                  <a:cubicBezTo>
                    <a:pt x="6" y="0"/>
                    <a:pt x="6" y="0"/>
                    <a:pt x="6" y="0"/>
                  </a:cubicBezTo>
                  <a:cubicBezTo>
                    <a:pt x="9" y="0"/>
                    <a:pt x="9" y="0"/>
                    <a:pt x="9" y="0"/>
                  </a:cubicBezTo>
                  <a:cubicBezTo>
                    <a:pt x="18" y="19"/>
                    <a:pt x="18" y="19"/>
                    <a:pt x="18" y="19"/>
                  </a:cubicBezTo>
                  <a:cubicBezTo>
                    <a:pt x="18" y="19"/>
                    <a:pt x="18" y="20"/>
                    <a:pt x="18" y="20"/>
                  </a:cubicBezTo>
                  <a:cubicBezTo>
                    <a:pt x="18" y="20"/>
                    <a:pt x="18" y="20"/>
                    <a:pt x="18" y="20"/>
                  </a:cubicBezTo>
                  <a:cubicBezTo>
                    <a:pt x="18" y="20"/>
                    <a:pt x="19" y="21"/>
                    <a:pt x="19" y="21"/>
                  </a:cubicBezTo>
                  <a:cubicBezTo>
                    <a:pt x="19" y="21"/>
                    <a:pt x="19" y="21"/>
                    <a:pt x="19" y="21"/>
                  </a:cubicBezTo>
                  <a:cubicBezTo>
                    <a:pt x="19" y="21"/>
                    <a:pt x="19" y="21"/>
                    <a:pt x="19" y="21"/>
                  </a:cubicBezTo>
                  <a:cubicBezTo>
                    <a:pt x="19" y="21"/>
                    <a:pt x="19" y="21"/>
                    <a:pt x="19" y="21"/>
                  </a:cubicBezTo>
                  <a:cubicBezTo>
                    <a:pt x="19" y="20"/>
                    <a:pt x="19" y="20"/>
                    <a:pt x="19" y="20"/>
                  </a:cubicBezTo>
                  <a:cubicBezTo>
                    <a:pt x="19" y="20"/>
                    <a:pt x="19" y="20"/>
                    <a:pt x="19" y="19"/>
                  </a:cubicBezTo>
                  <a:cubicBezTo>
                    <a:pt x="19" y="19"/>
                    <a:pt x="19" y="19"/>
                    <a:pt x="19" y="19"/>
                  </a:cubicBezTo>
                  <a:cubicBezTo>
                    <a:pt x="23" y="0"/>
                    <a:pt x="23" y="0"/>
                    <a:pt x="23" y="0"/>
                  </a:cubicBezTo>
                  <a:cubicBezTo>
                    <a:pt x="26" y="0"/>
                    <a:pt x="26" y="0"/>
                    <a:pt x="26" y="0"/>
                  </a:cubicBezTo>
                  <a:lnTo>
                    <a:pt x="2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48" name="Freeform 173"/>
            <p:cNvSpPr>
              <a:spLocks/>
            </p:cNvSpPr>
            <p:nvPr/>
          </p:nvSpPr>
          <p:spPr bwMode="auto">
            <a:xfrm>
              <a:off x="9506689" y="4410424"/>
              <a:ext cx="71678" cy="84143"/>
            </a:xfrm>
            <a:custGeom>
              <a:avLst/>
              <a:gdLst>
                <a:gd name="T0" fmla="*/ 21 w 22"/>
                <a:gd name="T1" fmla="*/ 5 h 26"/>
                <a:gd name="T2" fmla="*/ 20 w 22"/>
                <a:gd name="T3" fmla="*/ 4 h 26"/>
                <a:gd name="T4" fmla="*/ 18 w 22"/>
                <a:gd name="T5" fmla="*/ 3 h 26"/>
                <a:gd name="T6" fmla="*/ 16 w 22"/>
                <a:gd name="T7" fmla="*/ 3 h 26"/>
                <a:gd name="T8" fmla="*/ 14 w 22"/>
                <a:gd name="T9" fmla="*/ 3 h 26"/>
                <a:gd name="T10" fmla="*/ 10 w 22"/>
                <a:gd name="T11" fmla="*/ 4 h 26"/>
                <a:gd name="T12" fmla="*/ 6 w 22"/>
                <a:gd name="T13" fmla="*/ 6 h 26"/>
                <a:gd name="T14" fmla="*/ 4 w 22"/>
                <a:gd name="T15" fmla="*/ 10 h 26"/>
                <a:gd name="T16" fmla="*/ 3 w 22"/>
                <a:gd name="T17" fmla="*/ 15 h 26"/>
                <a:gd name="T18" fmla="*/ 4 w 22"/>
                <a:gd name="T19" fmla="*/ 18 h 26"/>
                <a:gd name="T20" fmla="*/ 5 w 22"/>
                <a:gd name="T21" fmla="*/ 21 h 26"/>
                <a:gd name="T22" fmla="*/ 8 w 22"/>
                <a:gd name="T23" fmla="*/ 23 h 26"/>
                <a:gd name="T24" fmla="*/ 11 w 22"/>
                <a:gd name="T25" fmla="*/ 24 h 26"/>
                <a:gd name="T26" fmla="*/ 14 w 22"/>
                <a:gd name="T27" fmla="*/ 23 h 26"/>
                <a:gd name="T28" fmla="*/ 16 w 22"/>
                <a:gd name="T29" fmla="*/ 23 h 26"/>
                <a:gd name="T30" fmla="*/ 17 w 22"/>
                <a:gd name="T31" fmla="*/ 15 h 26"/>
                <a:gd name="T32" fmla="*/ 11 w 22"/>
                <a:gd name="T33" fmla="*/ 15 h 26"/>
                <a:gd name="T34" fmla="*/ 12 w 22"/>
                <a:gd name="T35" fmla="*/ 13 h 26"/>
                <a:gd name="T36" fmla="*/ 21 w 22"/>
                <a:gd name="T37" fmla="*/ 13 h 26"/>
                <a:gd name="T38" fmla="*/ 18 w 22"/>
                <a:gd name="T39" fmla="*/ 24 h 26"/>
                <a:gd name="T40" fmla="*/ 15 w 22"/>
                <a:gd name="T41" fmla="*/ 26 h 26"/>
                <a:gd name="T42" fmla="*/ 11 w 22"/>
                <a:gd name="T43" fmla="*/ 26 h 26"/>
                <a:gd name="T44" fmla="*/ 6 w 22"/>
                <a:gd name="T45" fmla="*/ 25 h 26"/>
                <a:gd name="T46" fmla="*/ 3 w 22"/>
                <a:gd name="T47" fmla="*/ 23 h 26"/>
                <a:gd name="T48" fmla="*/ 1 w 22"/>
                <a:gd name="T49" fmla="*/ 20 h 26"/>
                <a:gd name="T50" fmla="*/ 0 w 22"/>
                <a:gd name="T51" fmla="*/ 15 h 26"/>
                <a:gd name="T52" fmla="*/ 0 w 22"/>
                <a:gd name="T53" fmla="*/ 11 h 26"/>
                <a:gd name="T54" fmla="*/ 2 w 22"/>
                <a:gd name="T55" fmla="*/ 8 h 26"/>
                <a:gd name="T56" fmla="*/ 4 w 22"/>
                <a:gd name="T57" fmla="*/ 5 h 26"/>
                <a:gd name="T58" fmla="*/ 7 w 22"/>
                <a:gd name="T59" fmla="*/ 2 h 26"/>
                <a:gd name="T60" fmla="*/ 10 w 22"/>
                <a:gd name="T61" fmla="*/ 1 h 26"/>
                <a:gd name="T62" fmla="*/ 15 w 22"/>
                <a:gd name="T63" fmla="*/ 0 h 26"/>
                <a:gd name="T64" fmla="*/ 17 w 22"/>
                <a:gd name="T65" fmla="*/ 0 h 26"/>
                <a:gd name="T66" fmla="*/ 19 w 22"/>
                <a:gd name="T67" fmla="*/ 1 h 26"/>
                <a:gd name="T68" fmla="*/ 21 w 22"/>
                <a:gd name="T69" fmla="*/ 1 h 26"/>
                <a:gd name="T70" fmla="*/ 22 w 22"/>
                <a:gd name="T71" fmla="*/ 2 h 26"/>
                <a:gd name="T72" fmla="*/ 21 w 22"/>
                <a:gd name="T7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1" y="5"/>
                  </a:moveTo>
                  <a:cubicBezTo>
                    <a:pt x="21" y="5"/>
                    <a:pt x="20" y="4"/>
                    <a:pt x="20" y="4"/>
                  </a:cubicBezTo>
                  <a:cubicBezTo>
                    <a:pt x="19" y="4"/>
                    <a:pt x="19" y="4"/>
                    <a:pt x="18" y="3"/>
                  </a:cubicBezTo>
                  <a:cubicBezTo>
                    <a:pt x="18" y="3"/>
                    <a:pt x="17" y="3"/>
                    <a:pt x="16" y="3"/>
                  </a:cubicBezTo>
                  <a:cubicBezTo>
                    <a:pt x="16" y="3"/>
                    <a:pt x="15" y="3"/>
                    <a:pt x="14" y="3"/>
                  </a:cubicBezTo>
                  <a:cubicBezTo>
                    <a:pt x="12" y="3"/>
                    <a:pt x="11" y="3"/>
                    <a:pt x="10" y="4"/>
                  </a:cubicBezTo>
                  <a:cubicBezTo>
                    <a:pt x="8" y="4"/>
                    <a:pt x="7" y="5"/>
                    <a:pt x="6" y="6"/>
                  </a:cubicBezTo>
                  <a:cubicBezTo>
                    <a:pt x="5" y="7"/>
                    <a:pt x="4" y="9"/>
                    <a:pt x="4" y="10"/>
                  </a:cubicBezTo>
                  <a:cubicBezTo>
                    <a:pt x="3" y="12"/>
                    <a:pt x="3" y="13"/>
                    <a:pt x="3" y="15"/>
                  </a:cubicBezTo>
                  <a:cubicBezTo>
                    <a:pt x="3" y="16"/>
                    <a:pt x="3" y="17"/>
                    <a:pt x="4" y="18"/>
                  </a:cubicBezTo>
                  <a:cubicBezTo>
                    <a:pt x="4" y="20"/>
                    <a:pt x="5" y="20"/>
                    <a:pt x="5" y="21"/>
                  </a:cubicBezTo>
                  <a:cubicBezTo>
                    <a:pt x="6" y="22"/>
                    <a:pt x="7" y="23"/>
                    <a:pt x="8" y="23"/>
                  </a:cubicBezTo>
                  <a:cubicBezTo>
                    <a:pt x="9" y="23"/>
                    <a:pt x="10" y="24"/>
                    <a:pt x="11" y="24"/>
                  </a:cubicBezTo>
                  <a:cubicBezTo>
                    <a:pt x="12" y="24"/>
                    <a:pt x="13" y="24"/>
                    <a:pt x="14" y="23"/>
                  </a:cubicBezTo>
                  <a:cubicBezTo>
                    <a:pt x="14" y="23"/>
                    <a:pt x="15" y="23"/>
                    <a:pt x="16" y="23"/>
                  </a:cubicBezTo>
                  <a:cubicBezTo>
                    <a:pt x="17" y="15"/>
                    <a:pt x="17" y="15"/>
                    <a:pt x="17" y="15"/>
                  </a:cubicBezTo>
                  <a:cubicBezTo>
                    <a:pt x="11" y="15"/>
                    <a:pt x="11" y="15"/>
                    <a:pt x="11" y="15"/>
                  </a:cubicBezTo>
                  <a:cubicBezTo>
                    <a:pt x="12" y="13"/>
                    <a:pt x="12" y="13"/>
                    <a:pt x="12" y="13"/>
                  </a:cubicBezTo>
                  <a:cubicBezTo>
                    <a:pt x="21" y="13"/>
                    <a:pt x="21" y="13"/>
                    <a:pt x="21" y="13"/>
                  </a:cubicBezTo>
                  <a:cubicBezTo>
                    <a:pt x="18" y="24"/>
                    <a:pt x="18" y="24"/>
                    <a:pt x="18" y="24"/>
                  </a:cubicBezTo>
                  <a:cubicBezTo>
                    <a:pt x="17" y="25"/>
                    <a:pt x="16" y="25"/>
                    <a:pt x="15" y="26"/>
                  </a:cubicBezTo>
                  <a:cubicBezTo>
                    <a:pt x="14" y="26"/>
                    <a:pt x="12" y="26"/>
                    <a:pt x="11" y="26"/>
                  </a:cubicBezTo>
                  <a:cubicBezTo>
                    <a:pt x="9" y="26"/>
                    <a:pt x="8" y="26"/>
                    <a:pt x="6" y="25"/>
                  </a:cubicBezTo>
                  <a:cubicBezTo>
                    <a:pt x="5" y="25"/>
                    <a:pt x="4" y="24"/>
                    <a:pt x="3" y="23"/>
                  </a:cubicBezTo>
                  <a:cubicBezTo>
                    <a:pt x="2" y="22"/>
                    <a:pt x="1" y="21"/>
                    <a:pt x="1" y="20"/>
                  </a:cubicBezTo>
                  <a:cubicBezTo>
                    <a:pt x="0" y="18"/>
                    <a:pt x="0" y="17"/>
                    <a:pt x="0" y="15"/>
                  </a:cubicBezTo>
                  <a:cubicBezTo>
                    <a:pt x="0" y="14"/>
                    <a:pt x="0" y="12"/>
                    <a:pt x="0" y="11"/>
                  </a:cubicBezTo>
                  <a:cubicBezTo>
                    <a:pt x="1" y="10"/>
                    <a:pt x="1" y="9"/>
                    <a:pt x="2" y="8"/>
                  </a:cubicBezTo>
                  <a:cubicBezTo>
                    <a:pt x="2" y="6"/>
                    <a:pt x="3" y="5"/>
                    <a:pt x="4" y="5"/>
                  </a:cubicBezTo>
                  <a:cubicBezTo>
                    <a:pt x="5" y="4"/>
                    <a:pt x="5" y="3"/>
                    <a:pt x="7" y="2"/>
                  </a:cubicBezTo>
                  <a:cubicBezTo>
                    <a:pt x="8" y="2"/>
                    <a:pt x="9" y="1"/>
                    <a:pt x="10" y="1"/>
                  </a:cubicBezTo>
                  <a:cubicBezTo>
                    <a:pt x="12" y="0"/>
                    <a:pt x="13" y="0"/>
                    <a:pt x="15" y="0"/>
                  </a:cubicBezTo>
                  <a:cubicBezTo>
                    <a:pt x="15" y="0"/>
                    <a:pt x="16" y="0"/>
                    <a:pt x="17" y="0"/>
                  </a:cubicBezTo>
                  <a:cubicBezTo>
                    <a:pt x="18" y="0"/>
                    <a:pt x="18" y="1"/>
                    <a:pt x="19" y="1"/>
                  </a:cubicBezTo>
                  <a:cubicBezTo>
                    <a:pt x="20" y="1"/>
                    <a:pt x="20" y="1"/>
                    <a:pt x="21" y="1"/>
                  </a:cubicBezTo>
                  <a:cubicBezTo>
                    <a:pt x="21" y="1"/>
                    <a:pt x="22" y="2"/>
                    <a:pt x="22" y="2"/>
                  </a:cubicBezTo>
                  <a:lnTo>
                    <a:pt x="2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49" name="Freeform 174"/>
            <p:cNvSpPr>
              <a:spLocks/>
            </p:cNvSpPr>
            <p:nvPr/>
          </p:nvSpPr>
          <p:spPr bwMode="auto">
            <a:xfrm>
              <a:off x="9620439" y="4413540"/>
              <a:ext cx="71678" cy="81026"/>
            </a:xfrm>
            <a:custGeom>
              <a:avLst/>
              <a:gdLst>
                <a:gd name="T0" fmla="*/ 8 w 22"/>
                <a:gd name="T1" fmla="*/ 12 h 25"/>
                <a:gd name="T2" fmla="*/ 17 w 22"/>
                <a:gd name="T3" fmla="*/ 25 h 25"/>
                <a:gd name="T4" fmla="*/ 13 w 22"/>
                <a:gd name="T5" fmla="*/ 25 h 25"/>
                <a:gd name="T6" fmla="*/ 6 w 22"/>
                <a:gd name="T7" fmla="*/ 13 h 25"/>
                <a:gd name="T8" fmla="*/ 6 w 22"/>
                <a:gd name="T9" fmla="*/ 13 h 25"/>
                <a:gd name="T10" fmla="*/ 5 w 22"/>
                <a:gd name="T11" fmla="*/ 12 h 25"/>
                <a:gd name="T12" fmla="*/ 5 w 22"/>
                <a:gd name="T13" fmla="*/ 12 h 25"/>
                <a:gd name="T14" fmla="*/ 3 w 22"/>
                <a:gd name="T15" fmla="*/ 25 h 25"/>
                <a:gd name="T16" fmla="*/ 0 w 22"/>
                <a:gd name="T17" fmla="*/ 25 h 25"/>
                <a:gd name="T18" fmla="*/ 5 w 22"/>
                <a:gd name="T19" fmla="*/ 0 h 25"/>
                <a:gd name="T20" fmla="*/ 8 w 22"/>
                <a:gd name="T21" fmla="*/ 0 h 25"/>
                <a:gd name="T22" fmla="*/ 6 w 22"/>
                <a:gd name="T23" fmla="*/ 11 h 25"/>
                <a:gd name="T24" fmla="*/ 6 w 22"/>
                <a:gd name="T25" fmla="*/ 11 h 25"/>
                <a:gd name="T26" fmla="*/ 6 w 22"/>
                <a:gd name="T27" fmla="*/ 11 h 25"/>
                <a:gd name="T28" fmla="*/ 6 w 22"/>
                <a:gd name="T29" fmla="*/ 11 h 25"/>
                <a:gd name="T30" fmla="*/ 18 w 22"/>
                <a:gd name="T31" fmla="*/ 0 h 25"/>
                <a:gd name="T32" fmla="*/ 22 w 22"/>
                <a:gd name="T33" fmla="*/ 0 h 25"/>
                <a:gd name="T34" fmla="*/ 8 w 22"/>
                <a:gd name="T35"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 h="25">
                  <a:moveTo>
                    <a:pt x="8" y="12"/>
                  </a:moveTo>
                  <a:cubicBezTo>
                    <a:pt x="17" y="25"/>
                    <a:pt x="17" y="25"/>
                    <a:pt x="17" y="25"/>
                  </a:cubicBezTo>
                  <a:cubicBezTo>
                    <a:pt x="13" y="25"/>
                    <a:pt x="13" y="25"/>
                    <a:pt x="13" y="25"/>
                  </a:cubicBezTo>
                  <a:cubicBezTo>
                    <a:pt x="6" y="13"/>
                    <a:pt x="6" y="13"/>
                    <a:pt x="6" y="13"/>
                  </a:cubicBezTo>
                  <a:cubicBezTo>
                    <a:pt x="6" y="13"/>
                    <a:pt x="6" y="13"/>
                    <a:pt x="6" y="13"/>
                  </a:cubicBezTo>
                  <a:cubicBezTo>
                    <a:pt x="5" y="13"/>
                    <a:pt x="5" y="13"/>
                    <a:pt x="5" y="12"/>
                  </a:cubicBezTo>
                  <a:cubicBezTo>
                    <a:pt x="5" y="12"/>
                    <a:pt x="5" y="12"/>
                    <a:pt x="5" y="12"/>
                  </a:cubicBezTo>
                  <a:cubicBezTo>
                    <a:pt x="3" y="25"/>
                    <a:pt x="3" y="25"/>
                    <a:pt x="3" y="25"/>
                  </a:cubicBezTo>
                  <a:cubicBezTo>
                    <a:pt x="0" y="25"/>
                    <a:pt x="0" y="25"/>
                    <a:pt x="0" y="25"/>
                  </a:cubicBezTo>
                  <a:cubicBezTo>
                    <a:pt x="5" y="0"/>
                    <a:pt x="5" y="0"/>
                    <a:pt x="5" y="0"/>
                  </a:cubicBezTo>
                  <a:cubicBezTo>
                    <a:pt x="8" y="0"/>
                    <a:pt x="8" y="0"/>
                    <a:pt x="8" y="0"/>
                  </a:cubicBezTo>
                  <a:cubicBezTo>
                    <a:pt x="6" y="11"/>
                    <a:pt x="6" y="11"/>
                    <a:pt x="6" y="11"/>
                  </a:cubicBezTo>
                  <a:cubicBezTo>
                    <a:pt x="6" y="11"/>
                    <a:pt x="6" y="11"/>
                    <a:pt x="6" y="11"/>
                  </a:cubicBezTo>
                  <a:cubicBezTo>
                    <a:pt x="6" y="11"/>
                    <a:pt x="6" y="11"/>
                    <a:pt x="6" y="11"/>
                  </a:cubicBezTo>
                  <a:cubicBezTo>
                    <a:pt x="6" y="11"/>
                    <a:pt x="6" y="11"/>
                    <a:pt x="6" y="11"/>
                  </a:cubicBezTo>
                  <a:cubicBezTo>
                    <a:pt x="18" y="0"/>
                    <a:pt x="18" y="0"/>
                    <a:pt x="18" y="0"/>
                  </a:cubicBezTo>
                  <a:cubicBezTo>
                    <a:pt x="22" y="0"/>
                    <a:pt x="22" y="0"/>
                    <a:pt x="22" y="0"/>
                  </a:cubicBezTo>
                  <a:lnTo>
                    <a:pt x="8"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50" name="Freeform 175"/>
            <p:cNvSpPr>
              <a:spLocks noEditPoints="1"/>
            </p:cNvSpPr>
            <p:nvPr/>
          </p:nvSpPr>
          <p:spPr bwMode="auto">
            <a:xfrm>
              <a:off x="9689001" y="4410424"/>
              <a:ext cx="77911" cy="84143"/>
            </a:xfrm>
            <a:custGeom>
              <a:avLst/>
              <a:gdLst>
                <a:gd name="T0" fmla="*/ 24 w 24"/>
                <a:gd name="T1" fmla="*/ 11 h 26"/>
                <a:gd name="T2" fmla="*/ 23 w 24"/>
                <a:gd name="T3" fmla="*/ 14 h 26"/>
                <a:gd name="T4" fmla="*/ 23 w 24"/>
                <a:gd name="T5" fmla="*/ 17 h 26"/>
                <a:gd name="T6" fmla="*/ 21 w 24"/>
                <a:gd name="T7" fmla="*/ 20 h 26"/>
                <a:gd name="T8" fmla="*/ 19 w 24"/>
                <a:gd name="T9" fmla="*/ 22 h 26"/>
                <a:gd name="T10" fmla="*/ 18 w 24"/>
                <a:gd name="T11" fmla="*/ 24 h 26"/>
                <a:gd name="T12" fmla="*/ 15 w 24"/>
                <a:gd name="T13" fmla="*/ 25 h 26"/>
                <a:gd name="T14" fmla="*/ 13 w 24"/>
                <a:gd name="T15" fmla="*/ 26 h 26"/>
                <a:gd name="T16" fmla="*/ 10 w 24"/>
                <a:gd name="T17" fmla="*/ 26 h 26"/>
                <a:gd name="T18" fmla="*/ 6 w 24"/>
                <a:gd name="T19" fmla="*/ 25 h 26"/>
                <a:gd name="T20" fmla="*/ 3 w 24"/>
                <a:gd name="T21" fmla="*/ 23 h 26"/>
                <a:gd name="T22" fmla="*/ 1 w 24"/>
                <a:gd name="T23" fmla="*/ 20 h 26"/>
                <a:gd name="T24" fmla="*/ 0 w 24"/>
                <a:gd name="T25" fmla="*/ 16 h 26"/>
                <a:gd name="T26" fmla="*/ 1 w 24"/>
                <a:gd name="T27" fmla="*/ 9 h 26"/>
                <a:gd name="T28" fmla="*/ 5 w 24"/>
                <a:gd name="T29" fmla="*/ 4 h 26"/>
                <a:gd name="T30" fmla="*/ 9 w 24"/>
                <a:gd name="T31" fmla="*/ 1 h 26"/>
                <a:gd name="T32" fmla="*/ 14 w 24"/>
                <a:gd name="T33" fmla="*/ 0 h 26"/>
                <a:gd name="T34" fmla="*/ 18 w 24"/>
                <a:gd name="T35" fmla="*/ 1 h 26"/>
                <a:gd name="T36" fmla="*/ 21 w 24"/>
                <a:gd name="T37" fmla="*/ 3 h 26"/>
                <a:gd name="T38" fmla="*/ 23 w 24"/>
                <a:gd name="T39" fmla="*/ 7 h 26"/>
                <a:gd name="T40" fmla="*/ 24 w 24"/>
                <a:gd name="T41" fmla="*/ 11 h 26"/>
                <a:gd name="T42" fmla="*/ 21 w 24"/>
                <a:gd name="T43" fmla="*/ 11 h 26"/>
                <a:gd name="T44" fmla="*/ 20 w 24"/>
                <a:gd name="T45" fmla="*/ 8 h 26"/>
                <a:gd name="T46" fmla="*/ 19 w 24"/>
                <a:gd name="T47" fmla="*/ 5 h 26"/>
                <a:gd name="T48" fmla="*/ 16 w 24"/>
                <a:gd name="T49" fmla="*/ 3 h 26"/>
                <a:gd name="T50" fmla="*/ 13 w 24"/>
                <a:gd name="T51" fmla="*/ 3 h 26"/>
                <a:gd name="T52" fmla="*/ 10 w 24"/>
                <a:gd name="T53" fmla="*/ 4 h 26"/>
                <a:gd name="T54" fmla="*/ 7 w 24"/>
                <a:gd name="T55" fmla="*/ 6 h 26"/>
                <a:gd name="T56" fmla="*/ 5 w 24"/>
                <a:gd name="T57" fmla="*/ 8 h 26"/>
                <a:gd name="T58" fmla="*/ 4 w 24"/>
                <a:gd name="T59" fmla="*/ 10 h 26"/>
                <a:gd name="T60" fmla="*/ 3 w 24"/>
                <a:gd name="T61" fmla="*/ 13 h 26"/>
                <a:gd name="T62" fmla="*/ 3 w 24"/>
                <a:gd name="T63" fmla="*/ 16 h 26"/>
                <a:gd name="T64" fmla="*/ 4 w 24"/>
                <a:gd name="T65" fmla="*/ 19 h 26"/>
                <a:gd name="T66" fmla="*/ 5 w 24"/>
                <a:gd name="T67" fmla="*/ 21 h 26"/>
                <a:gd name="T68" fmla="*/ 7 w 24"/>
                <a:gd name="T69" fmla="*/ 23 h 26"/>
                <a:gd name="T70" fmla="*/ 10 w 24"/>
                <a:gd name="T71" fmla="*/ 24 h 26"/>
                <a:gd name="T72" fmla="*/ 14 w 24"/>
                <a:gd name="T73" fmla="*/ 23 h 26"/>
                <a:gd name="T74" fmla="*/ 17 w 24"/>
                <a:gd name="T75" fmla="*/ 20 h 26"/>
                <a:gd name="T76" fmla="*/ 19 w 24"/>
                <a:gd name="T77" fmla="*/ 18 h 26"/>
                <a:gd name="T78" fmla="*/ 20 w 24"/>
                <a:gd name="T79" fmla="*/ 16 h 26"/>
                <a:gd name="T80" fmla="*/ 20 w 24"/>
                <a:gd name="T81" fmla="*/ 13 h 26"/>
                <a:gd name="T82" fmla="*/ 21 w 24"/>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6">
                  <a:moveTo>
                    <a:pt x="24" y="11"/>
                  </a:moveTo>
                  <a:cubicBezTo>
                    <a:pt x="24" y="12"/>
                    <a:pt x="24" y="13"/>
                    <a:pt x="23" y="14"/>
                  </a:cubicBezTo>
                  <a:cubicBezTo>
                    <a:pt x="23" y="15"/>
                    <a:pt x="23" y="16"/>
                    <a:pt x="23" y="17"/>
                  </a:cubicBezTo>
                  <a:cubicBezTo>
                    <a:pt x="22" y="18"/>
                    <a:pt x="22" y="19"/>
                    <a:pt x="21" y="20"/>
                  </a:cubicBezTo>
                  <a:cubicBezTo>
                    <a:pt x="21" y="21"/>
                    <a:pt x="20" y="22"/>
                    <a:pt x="19" y="22"/>
                  </a:cubicBezTo>
                  <a:cubicBezTo>
                    <a:pt x="19" y="23"/>
                    <a:pt x="18" y="24"/>
                    <a:pt x="18" y="24"/>
                  </a:cubicBezTo>
                  <a:cubicBezTo>
                    <a:pt x="17" y="24"/>
                    <a:pt x="16" y="25"/>
                    <a:pt x="15" y="25"/>
                  </a:cubicBezTo>
                  <a:cubicBezTo>
                    <a:pt x="15" y="26"/>
                    <a:pt x="14" y="26"/>
                    <a:pt x="13" y="26"/>
                  </a:cubicBezTo>
                  <a:cubicBezTo>
                    <a:pt x="12" y="26"/>
                    <a:pt x="11" y="26"/>
                    <a:pt x="10" y="26"/>
                  </a:cubicBezTo>
                  <a:cubicBezTo>
                    <a:pt x="9" y="26"/>
                    <a:pt x="7" y="26"/>
                    <a:pt x="6" y="25"/>
                  </a:cubicBezTo>
                  <a:cubicBezTo>
                    <a:pt x="5" y="25"/>
                    <a:pt x="4" y="24"/>
                    <a:pt x="3" y="23"/>
                  </a:cubicBezTo>
                  <a:cubicBezTo>
                    <a:pt x="2" y="22"/>
                    <a:pt x="1" y="21"/>
                    <a:pt x="1" y="20"/>
                  </a:cubicBezTo>
                  <a:cubicBezTo>
                    <a:pt x="0" y="18"/>
                    <a:pt x="0" y="17"/>
                    <a:pt x="0" y="16"/>
                  </a:cubicBezTo>
                  <a:cubicBezTo>
                    <a:pt x="0" y="13"/>
                    <a:pt x="0" y="11"/>
                    <a:pt x="1" y="9"/>
                  </a:cubicBezTo>
                  <a:cubicBezTo>
                    <a:pt x="2" y="7"/>
                    <a:pt x="3" y="5"/>
                    <a:pt x="5" y="4"/>
                  </a:cubicBezTo>
                  <a:cubicBezTo>
                    <a:pt x="6" y="3"/>
                    <a:pt x="7" y="2"/>
                    <a:pt x="9" y="1"/>
                  </a:cubicBezTo>
                  <a:cubicBezTo>
                    <a:pt x="10" y="1"/>
                    <a:pt x="12" y="0"/>
                    <a:pt x="14" y="0"/>
                  </a:cubicBezTo>
                  <a:cubicBezTo>
                    <a:pt x="15" y="0"/>
                    <a:pt x="17" y="0"/>
                    <a:pt x="18" y="1"/>
                  </a:cubicBezTo>
                  <a:cubicBezTo>
                    <a:pt x="19" y="1"/>
                    <a:pt x="20" y="2"/>
                    <a:pt x="21" y="3"/>
                  </a:cubicBezTo>
                  <a:cubicBezTo>
                    <a:pt x="22" y="4"/>
                    <a:pt x="23" y="5"/>
                    <a:pt x="23" y="7"/>
                  </a:cubicBezTo>
                  <a:cubicBezTo>
                    <a:pt x="24" y="8"/>
                    <a:pt x="24" y="9"/>
                    <a:pt x="24" y="11"/>
                  </a:cubicBezTo>
                  <a:close/>
                  <a:moveTo>
                    <a:pt x="21" y="11"/>
                  </a:moveTo>
                  <a:cubicBezTo>
                    <a:pt x="21" y="10"/>
                    <a:pt x="20" y="9"/>
                    <a:pt x="20" y="8"/>
                  </a:cubicBezTo>
                  <a:cubicBezTo>
                    <a:pt x="20" y="7"/>
                    <a:pt x="19" y="6"/>
                    <a:pt x="19" y="5"/>
                  </a:cubicBezTo>
                  <a:cubicBezTo>
                    <a:pt x="18" y="4"/>
                    <a:pt x="17" y="4"/>
                    <a:pt x="16" y="3"/>
                  </a:cubicBezTo>
                  <a:cubicBezTo>
                    <a:pt x="15" y="3"/>
                    <a:pt x="14" y="3"/>
                    <a:pt x="13" y="3"/>
                  </a:cubicBezTo>
                  <a:cubicBezTo>
                    <a:pt x="12" y="3"/>
                    <a:pt x="11" y="3"/>
                    <a:pt x="10" y="4"/>
                  </a:cubicBezTo>
                  <a:cubicBezTo>
                    <a:pt x="8" y="4"/>
                    <a:pt x="7" y="5"/>
                    <a:pt x="7" y="6"/>
                  </a:cubicBezTo>
                  <a:cubicBezTo>
                    <a:pt x="6" y="7"/>
                    <a:pt x="6" y="7"/>
                    <a:pt x="5" y="8"/>
                  </a:cubicBezTo>
                  <a:cubicBezTo>
                    <a:pt x="5" y="9"/>
                    <a:pt x="4" y="9"/>
                    <a:pt x="4" y="10"/>
                  </a:cubicBezTo>
                  <a:cubicBezTo>
                    <a:pt x="4" y="11"/>
                    <a:pt x="4" y="12"/>
                    <a:pt x="3" y="13"/>
                  </a:cubicBezTo>
                  <a:cubicBezTo>
                    <a:pt x="3" y="14"/>
                    <a:pt x="3" y="15"/>
                    <a:pt x="3" y="16"/>
                  </a:cubicBezTo>
                  <a:cubicBezTo>
                    <a:pt x="3" y="17"/>
                    <a:pt x="3" y="18"/>
                    <a:pt x="4" y="19"/>
                  </a:cubicBezTo>
                  <a:cubicBezTo>
                    <a:pt x="4" y="20"/>
                    <a:pt x="4" y="21"/>
                    <a:pt x="5" y="21"/>
                  </a:cubicBezTo>
                  <a:cubicBezTo>
                    <a:pt x="6" y="22"/>
                    <a:pt x="6" y="23"/>
                    <a:pt x="7" y="23"/>
                  </a:cubicBezTo>
                  <a:cubicBezTo>
                    <a:pt x="8" y="23"/>
                    <a:pt x="9" y="24"/>
                    <a:pt x="10" y="24"/>
                  </a:cubicBezTo>
                  <a:cubicBezTo>
                    <a:pt x="12" y="24"/>
                    <a:pt x="13" y="23"/>
                    <a:pt x="14" y="23"/>
                  </a:cubicBezTo>
                  <a:cubicBezTo>
                    <a:pt x="15" y="22"/>
                    <a:pt x="16" y="22"/>
                    <a:pt x="17" y="20"/>
                  </a:cubicBezTo>
                  <a:cubicBezTo>
                    <a:pt x="18" y="20"/>
                    <a:pt x="18" y="19"/>
                    <a:pt x="19" y="18"/>
                  </a:cubicBezTo>
                  <a:cubicBezTo>
                    <a:pt x="19" y="18"/>
                    <a:pt x="20" y="17"/>
                    <a:pt x="20" y="16"/>
                  </a:cubicBezTo>
                  <a:cubicBezTo>
                    <a:pt x="20" y="15"/>
                    <a:pt x="20" y="14"/>
                    <a:pt x="20" y="13"/>
                  </a:cubicBezTo>
                  <a:cubicBezTo>
                    <a:pt x="21" y="13"/>
                    <a:pt x="21" y="12"/>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51" name="Freeform 176"/>
            <p:cNvSpPr>
              <a:spLocks/>
            </p:cNvSpPr>
            <p:nvPr/>
          </p:nvSpPr>
          <p:spPr bwMode="auto">
            <a:xfrm>
              <a:off x="9776261" y="4413540"/>
              <a:ext cx="82586" cy="81026"/>
            </a:xfrm>
            <a:custGeom>
              <a:avLst/>
              <a:gdLst>
                <a:gd name="T0" fmla="*/ 20 w 25"/>
                <a:gd name="T1" fmla="*/ 25 h 25"/>
                <a:gd name="T2" fmla="*/ 17 w 25"/>
                <a:gd name="T3" fmla="*/ 25 h 25"/>
                <a:gd name="T4" fmla="*/ 8 w 25"/>
                <a:gd name="T5" fmla="*/ 5 h 25"/>
                <a:gd name="T6" fmla="*/ 7 w 25"/>
                <a:gd name="T7" fmla="*/ 4 h 25"/>
                <a:gd name="T8" fmla="*/ 7 w 25"/>
                <a:gd name="T9" fmla="*/ 4 h 25"/>
                <a:gd name="T10" fmla="*/ 7 w 25"/>
                <a:gd name="T11" fmla="*/ 3 h 25"/>
                <a:gd name="T12" fmla="*/ 7 w 25"/>
                <a:gd name="T13" fmla="*/ 3 h 25"/>
                <a:gd name="T14" fmla="*/ 7 w 25"/>
                <a:gd name="T15" fmla="*/ 3 h 25"/>
                <a:gd name="T16" fmla="*/ 7 w 25"/>
                <a:gd name="T17" fmla="*/ 3 h 25"/>
                <a:gd name="T18" fmla="*/ 7 w 25"/>
                <a:gd name="T19" fmla="*/ 4 h 25"/>
                <a:gd name="T20" fmla="*/ 7 w 25"/>
                <a:gd name="T21" fmla="*/ 5 h 25"/>
                <a:gd name="T22" fmla="*/ 7 w 25"/>
                <a:gd name="T23" fmla="*/ 5 h 25"/>
                <a:gd name="T24" fmla="*/ 3 w 25"/>
                <a:gd name="T25" fmla="*/ 25 h 25"/>
                <a:gd name="T26" fmla="*/ 0 w 25"/>
                <a:gd name="T27" fmla="*/ 25 h 25"/>
                <a:gd name="T28" fmla="*/ 5 w 25"/>
                <a:gd name="T29" fmla="*/ 0 h 25"/>
                <a:gd name="T30" fmla="*/ 8 w 25"/>
                <a:gd name="T31" fmla="*/ 0 h 25"/>
                <a:gd name="T32" fmla="*/ 17 w 25"/>
                <a:gd name="T33" fmla="*/ 19 h 25"/>
                <a:gd name="T34" fmla="*/ 18 w 25"/>
                <a:gd name="T35" fmla="*/ 20 h 25"/>
                <a:gd name="T36" fmla="*/ 18 w 25"/>
                <a:gd name="T37" fmla="*/ 20 h 25"/>
                <a:gd name="T38" fmla="*/ 18 w 25"/>
                <a:gd name="T39" fmla="*/ 21 h 25"/>
                <a:gd name="T40" fmla="*/ 18 w 25"/>
                <a:gd name="T41" fmla="*/ 21 h 25"/>
                <a:gd name="T42" fmla="*/ 18 w 25"/>
                <a:gd name="T43" fmla="*/ 21 h 25"/>
                <a:gd name="T44" fmla="*/ 18 w 25"/>
                <a:gd name="T45" fmla="*/ 21 h 25"/>
                <a:gd name="T46" fmla="*/ 18 w 25"/>
                <a:gd name="T47" fmla="*/ 20 h 25"/>
                <a:gd name="T48" fmla="*/ 18 w 25"/>
                <a:gd name="T49" fmla="*/ 19 h 25"/>
                <a:gd name="T50" fmla="*/ 18 w 25"/>
                <a:gd name="T51" fmla="*/ 19 h 25"/>
                <a:gd name="T52" fmla="*/ 22 w 25"/>
                <a:gd name="T53" fmla="*/ 0 h 25"/>
                <a:gd name="T54" fmla="*/ 25 w 25"/>
                <a:gd name="T55" fmla="*/ 0 h 25"/>
                <a:gd name="T56" fmla="*/ 20 w 25"/>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25">
                  <a:moveTo>
                    <a:pt x="20" y="25"/>
                  </a:moveTo>
                  <a:cubicBezTo>
                    <a:pt x="17" y="25"/>
                    <a:pt x="17" y="25"/>
                    <a:pt x="17" y="25"/>
                  </a:cubicBezTo>
                  <a:cubicBezTo>
                    <a:pt x="8" y="5"/>
                    <a:pt x="8" y="5"/>
                    <a:pt x="8" y="5"/>
                  </a:cubicBezTo>
                  <a:cubicBezTo>
                    <a:pt x="8" y="5"/>
                    <a:pt x="7" y="4"/>
                    <a:pt x="7" y="4"/>
                  </a:cubicBezTo>
                  <a:cubicBezTo>
                    <a:pt x="7" y="4"/>
                    <a:pt x="7" y="4"/>
                    <a:pt x="7" y="4"/>
                  </a:cubicBezTo>
                  <a:cubicBezTo>
                    <a:pt x="7" y="4"/>
                    <a:pt x="7" y="4"/>
                    <a:pt x="7" y="3"/>
                  </a:cubicBezTo>
                  <a:cubicBezTo>
                    <a:pt x="7" y="3"/>
                    <a:pt x="7" y="3"/>
                    <a:pt x="7" y="3"/>
                  </a:cubicBezTo>
                  <a:cubicBezTo>
                    <a:pt x="7" y="3"/>
                    <a:pt x="7" y="3"/>
                    <a:pt x="7" y="3"/>
                  </a:cubicBezTo>
                  <a:cubicBezTo>
                    <a:pt x="7" y="3"/>
                    <a:pt x="7" y="3"/>
                    <a:pt x="7" y="3"/>
                  </a:cubicBezTo>
                  <a:cubicBezTo>
                    <a:pt x="7" y="4"/>
                    <a:pt x="7" y="4"/>
                    <a:pt x="7" y="4"/>
                  </a:cubicBezTo>
                  <a:cubicBezTo>
                    <a:pt x="7" y="4"/>
                    <a:pt x="7" y="4"/>
                    <a:pt x="7" y="5"/>
                  </a:cubicBezTo>
                  <a:cubicBezTo>
                    <a:pt x="7" y="5"/>
                    <a:pt x="7" y="5"/>
                    <a:pt x="7" y="5"/>
                  </a:cubicBezTo>
                  <a:cubicBezTo>
                    <a:pt x="3" y="25"/>
                    <a:pt x="3" y="25"/>
                    <a:pt x="3" y="25"/>
                  </a:cubicBezTo>
                  <a:cubicBezTo>
                    <a:pt x="0" y="25"/>
                    <a:pt x="0" y="25"/>
                    <a:pt x="0" y="25"/>
                  </a:cubicBezTo>
                  <a:cubicBezTo>
                    <a:pt x="5" y="0"/>
                    <a:pt x="5" y="0"/>
                    <a:pt x="5" y="0"/>
                  </a:cubicBezTo>
                  <a:cubicBezTo>
                    <a:pt x="8" y="0"/>
                    <a:pt x="8" y="0"/>
                    <a:pt x="8" y="0"/>
                  </a:cubicBezTo>
                  <a:cubicBezTo>
                    <a:pt x="17" y="19"/>
                    <a:pt x="17" y="19"/>
                    <a:pt x="17" y="19"/>
                  </a:cubicBezTo>
                  <a:cubicBezTo>
                    <a:pt x="17" y="19"/>
                    <a:pt x="17" y="20"/>
                    <a:pt x="18" y="20"/>
                  </a:cubicBezTo>
                  <a:cubicBezTo>
                    <a:pt x="18" y="20"/>
                    <a:pt x="18" y="20"/>
                    <a:pt x="18" y="20"/>
                  </a:cubicBezTo>
                  <a:cubicBezTo>
                    <a:pt x="18" y="20"/>
                    <a:pt x="18" y="21"/>
                    <a:pt x="18" y="21"/>
                  </a:cubicBezTo>
                  <a:cubicBezTo>
                    <a:pt x="18" y="21"/>
                    <a:pt x="18" y="21"/>
                    <a:pt x="18" y="21"/>
                  </a:cubicBezTo>
                  <a:cubicBezTo>
                    <a:pt x="18" y="21"/>
                    <a:pt x="18" y="21"/>
                    <a:pt x="18" y="21"/>
                  </a:cubicBezTo>
                  <a:cubicBezTo>
                    <a:pt x="18" y="21"/>
                    <a:pt x="18" y="21"/>
                    <a:pt x="18" y="21"/>
                  </a:cubicBezTo>
                  <a:cubicBezTo>
                    <a:pt x="18" y="20"/>
                    <a:pt x="18" y="20"/>
                    <a:pt x="18" y="20"/>
                  </a:cubicBezTo>
                  <a:cubicBezTo>
                    <a:pt x="18" y="20"/>
                    <a:pt x="18" y="20"/>
                    <a:pt x="18" y="19"/>
                  </a:cubicBezTo>
                  <a:cubicBezTo>
                    <a:pt x="18" y="19"/>
                    <a:pt x="18" y="19"/>
                    <a:pt x="18" y="19"/>
                  </a:cubicBezTo>
                  <a:cubicBezTo>
                    <a:pt x="22" y="0"/>
                    <a:pt x="22" y="0"/>
                    <a:pt x="22" y="0"/>
                  </a:cubicBezTo>
                  <a:cubicBezTo>
                    <a:pt x="25" y="0"/>
                    <a:pt x="25" y="0"/>
                    <a:pt x="25"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52" name="Freeform 177"/>
            <p:cNvSpPr>
              <a:spLocks/>
            </p:cNvSpPr>
            <p:nvPr/>
          </p:nvSpPr>
          <p:spPr bwMode="auto">
            <a:xfrm>
              <a:off x="9868196" y="4410424"/>
              <a:ext cx="71678" cy="84143"/>
            </a:xfrm>
            <a:custGeom>
              <a:avLst/>
              <a:gdLst>
                <a:gd name="T0" fmla="*/ 22 w 22"/>
                <a:gd name="T1" fmla="*/ 5 h 26"/>
                <a:gd name="T2" fmla="*/ 20 w 22"/>
                <a:gd name="T3" fmla="*/ 4 h 26"/>
                <a:gd name="T4" fmla="*/ 19 w 22"/>
                <a:gd name="T5" fmla="*/ 3 h 26"/>
                <a:gd name="T6" fmla="*/ 17 w 22"/>
                <a:gd name="T7" fmla="*/ 3 h 26"/>
                <a:gd name="T8" fmla="*/ 14 w 22"/>
                <a:gd name="T9" fmla="*/ 3 h 26"/>
                <a:gd name="T10" fmla="*/ 10 w 22"/>
                <a:gd name="T11" fmla="*/ 4 h 26"/>
                <a:gd name="T12" fmla="*/ 6 w 22"/>
                <a:gd name="T13" fmla="*/ 6 h 26"/>
                <a:gd name="T14" fmla="*/ 4 w 22"/>
                <a:gd name="T15" fmla="*/ 10 h 26"/>
                <a:gd name="T16" fmla="*/ 3 w 22"/>
                <a:gd name="T17" fmla="*/ 15 h 26"/>
                <a:gd name="T18" fmla="*/ 4 w 22"/>
                <a:gd name="T19" fmla="*/ 18 h 26"/>
                <a:gd name="T20" fmla="*/ 6 w 22"/>
                <a:gd name="T21" fmla="*/ 21 h 26"/>
                <a:gd name="T22" fmla="*/ 8 w 22"/>
                <a:gd name="T23" fmla="*/ 23 h 26"/>
                <a:gd name="T24" fmla="*/ 12 w 22"/>
                <a:gd name="T25" fmla="*/ 24 h 26"/>
                <a:gd name="T26" fmla="*/ 14 w 22"/>
                <a:gd name="T27" fmla="*/ 23 h 26"/>
                <a:gd name="T28" fmla="*/ 16 w 22"/>
                <a:gd name="T29" fmla="*/ 23 h 26"/>
                <a:gd name="T30" fmla="*/ 18 w 22"/>
                <a:gd name="T31" fmla="*/ 15 h 26"/>
                <a:gd name="T32" fmla="*/ 12 w 22"/>
                <a:gd name="T33" fmla="*/ 15 h 26"/>
                <a:gd name="T34" fmla="*/ 12 w 22"/>
                <a:gd name="T35" fmla="*/ 13 h 26"/>
                <a:gd name="T36" fmla="*/ 21 w 22"/>
                <a:gd name="T37" fmla="*/ 13 h 26"/>
                <a:gd name="T38" fmla="*/ 19 w 22"/>
                <a:gd name="T39" fmla="*/ 24 h 26"/>
                <a:gd name="T40" fmla="*/ 15 w 22"/>
                <a:gd name="T41" fmla="*/ 26 h 26"/>
                <a:gd name="T42" fmla="*/ 11 w 22"/>
                <a:gd name="T43" fmla="*/ 26 h 26"/>
                <a:gd name="T44" fmla="*/ 7 w 22"/>
                <a:gd name="T45" fmla="*/ 25 h 26"/>
                <a:gd name="T46" fmla="*/ 3 w 22"/>
                <a:gd name="T47" fmla="*/ 23 h 26"/>
                <a:gd name="T48" fmla="*/ 1 w 22"/>
                <a:gd name="T49" fmla="*/ 20 h 26"/>
                <a:gd name="T50" fmla="*/ 0 w 22"/>
                <a:gd name="T51" fmla="*/ 15 h 26"/>
                <a:gd name="T52" fmla="*/ 1 w 22"/>
                <a:gd name="T53" fmla="*/ 11 h 26"/>
                <a:gd name="T54" fmla="*/ 2 w 22"/>
                <a:gd name="T55" fmla="*/ 8 h 26"/>
                <a:gd name="T56" fmla="*/ 4 w 22"/>
                <a:gd name="T57" fmla="*/ 5 h 26"/>
                <a:gd name="T58" fmla="*/ 7 w 22"/>
                <a:gd name="T59" fmla="*/ 2 h 26"/>
                <a:gd name="T60" fmla="*/ 10 w 22"/>
                <a:gd name="T61" fmla="*/ 1 h 26"/>
                <a:gd name="T62" fmla="*/ 15 w 22"/>
                <a:gd name="T63" fmla="*/ 0 h 26"/>
                <a:gd name="T64" fmla="*/ 17 w 22"/>
                <a:gd name="T65" fmla="*/ 0 h 26"/>
                <a:gd name="T66" fmla="*/ 19 w 22"/>
                <a:gd name="T67" fmla="*/ 1 h 26"/>
                <a:gd name="T68" fmla="*/ 21 w 22"/>
                <a:gd name="T69" fmla="*/ 1 h 26"/>
                <a:gd name="T70" fmla="*/ 22 w 22"/>
                <a:gd name="T71" fmla="*/ 2 h 26"/>
                <a:gd name="T72" fmla="*/ 22 w 22"/>
                <a:gd name="T7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2" y="5"/>
                  </a:moveTo>
                  <a:cubicBezTo>
                    <a:pt x="21" y="5"/>
                    <a:pt x="21" y="4"/>
                    <a:pt x="20" y="4"/>
                  </a:cubicBezTo>
                  <a:cubicBezTo>
                    <a:pt x="20" y="4"/>
                    <a:pt x="19" y="4"/>
                    <a:pt x="19" y="3"/>
                  </a:cubicBezTo>
                  <a:cubicBezTo>
                    <a:pt x="18" y="3"/>
                    <a:pt x="17" y="3"/>
                    <a:pt x="17" y="3"/>
                  </a:cubicBezTo>
                  <a:cubicBezTo>
                    <a:pt x="16" y="3"/>
                    <a:pt x="15" y="3"/>
                    <a:pt x="14" y="3"/>
                  </a:cubicBezTo>
                  <a:cubicBezTo>
                    <a:pt x="13" y="3"/>
                    <a:pt x="11" y="3"/>
                    <a:pt x="10" y="4"/>
                  </a:cubicBezTo>
                  <a:cubicBezTo>
                    <a:pt x="8" y="4"/>
                    <a:pt x="7" y="5"/>
                    <a:pt x="6" y="6"/>
                  </a:cubicBezTo>
                  <a:cubicBezTo>
                    <a:pt x="5" y="7"/>
                    <a:pt x="5" y="9"/>
                    <a:pt x="4" y="10"/>
                  </a:cubicBezTo>
                  <a:cubicBezTo>
                    <a:pt x="4" y="12"/>
                    <a:pt x="3" y="13"/>
                    <a:pt x="3" y="15"/>
                  </a:cubicBezTo>
                  <a:cubicBezTo>
                    <a:pt x="3" y="16"/>
                    <a:pt x="4" y="17"/>
                    <a:pt x="4" y="18"/>
                  </a:cubicBezTo>
                  <a:cubicBezTo>
                    <a:pt x="4" y="20"/>
                    <a:pt x="5" y="20"/>
                    <a:pt x="6" y="21"/>
                  </a:cubicBezTo>
                  <a:cubicBezTo>
                    <a:pt x="6" y="22"/>
                    <a:pt x="7" y="23"/>
                    <a:pt x="8" y="23"/>
                  </a:cubicBezTo>
                  <a:cubicBezTo>
                    <a:pt x="9" y="23"/>
                    <a:pt x="10" y="24"/>
                    <a:pt x="12" y="24"/>
                  </a:cubicBezTo>
                  <a:cubicBezTo>
                    <a:pt x="13" y="24"/>
                    <a:pt x="13" y="24"/>
                    <a:pt x="14" y="23"/>
                  </a:cubicBezTo>
                  <a:cubicBezTo>
                    <a:pt x="15" y="23"/>
                    <a:pt x="15" y="23"/>
                    <a:pt x="16" y="23"/>
                  </a:cubicBezTo>
                  <a:cubicBezTo>
                    <a:pt x="18" y="15"/>
                    <a:pt x="18" y="15"/>
                    <a:pt x="18" y="15"/>
                  </a:cubicBezTo>
                  <a:cubicBezTo>
                    <a:pt x="12" y="15"/>
                    <a:pt x="12" y="15"/>
                    <a:pt x="12" y="15"/>
                  </a:cubicBezTo>
                  <a:cubicBezTo>
                    <a:pt x="12" y="13"/>
                    <a:pt x="12" y="13"/>
                    <a:pt x="12" y="13"/>
                  </a:cubicBezTo>
                  <a:cubicBezTo>
                    <a:pt x="21" y="13"/>
                    <a:pt x="21" y="13"/>
                    <a:pt x="21" y="13"/>
                  </a:cubicBezTo>
                  <a:cubicBezTo>
                    <a:pt x="19" y="24"/>
                    <a:pt x="19" y="24"/>
                    <a:pt x="19" y="24"/>
                  </a:cubicBezTo>
                  <a:cubicBezTo>
                    <a:pt x="18" y="25"/>
                    <a:pt x="17" y="25"/>
                    <a:pt x="15" y="26"/>
                  </a:cubicBezTo>
                  <a:cubicBezTo>
                    <a:pt x="14" y="26"/>
                    <a:pt x="13" y="26"/>
                    <a:pt x="11" y="26"/>
                  </a:cubicBezTo>
                  <a:cubicBezTo>
                    <a:pt x="10" y="26"/>
                    <a:pt x="8" y="26"/>
                    <a:pt x="7" y="25"/>
                  </a:cubicBezTo>
                  <a:cubicBezTo>
                    <a:pt x="5" y="25"/>
                    <a:pt x="4" y="24"/>
                    <a:pt x="3" y="23"/>
                  </a:cubicBezTo>
                  <a:cubicBezTo>
                    <a:pt x="2" y="22"/>
                    <a:pt x="2" y="21"/>
                    <a:pt x="1" y="20"/>
                  </a:cubicBezTo>
                  <a:cubicBezTo>
                    <a:pt x="1" y="18"/>
                    <a:pt x="0" y="17"/>
                    <a:pt x="0" y="15"/>
                  </a:cubicBezTo>
                  <a:cubicBezTo>
                    <a:pt x="0" y="14"/>
                    <a:pt x="0" y="12"/>
                    <a:pt x="1" y="11"/>
                  </a:cubicBezTo>
                  <a:cubicBezTo>
                    <a:pt x="1" y="10"/>
                    <a:pt x="1" y="9"/>
                    <a:pt x="2" y="8"/>
                  </a:cubicBezTo>
                  <a:cubicBezTo>
                    <a:pt x="3" y="6"/>
                    <a:pt x="3" y="5"/>
                    <a:pt x="4" y="5"/>
                  </a:cubicBezTo>
                  <a:cubicBezTo>
                    <a:pt x="5" y="4"/>
                    <a:pt x="6" y="3"/>
                    <a:pt x="7" y="2"/>
                  </a:cubicBezTo>
                  <a:cubicBezTo>
                    <a:pt x="8" y="2"/>
                    <a:pt x="9" y="1"/>
                    <a:pt x="10" y="1"/>
                  </a:cubicBezTo>
                  <a:cubicBezTo>
                    <a:pt x="12" y="0"/>
                    <a:pt x="13" y="0"/>
                    <a:pt x="15" y="0"/>
                  </a:cubicBezTo>
                  <a:cubicBezTo>
                    <a:pt x="16" y="0"/>
                    <a:pt x="17" y="0"/>
                    <a:pt x="17" y="0"/>
                  </a:cubicBezTo>
                  <a:cubicBezTo>
                    <a:pt x="18" y="0"/>
                    <a:pt x="19" y="1"/>
                    <a:pt x="19" y="1"/>
                  </a:cubicBezTo>
                  <a:cubicBezTo>
                    <a:pt x="20" y="1"/>
                    <a:pt x="20" y="1"/>
                    <a:pt x="21" y="1"/>
                  </a:cubicBezTo>
                  <a:cubicBezTo>
                    <a:pt x="21" y="1"/>
                    <a:pt x="22" y="2"/>
                    <a:pt x="22" y="2"/>
                  </a:cubicBezTo>
                  <a:lnTo>
                    <a:pt x="22"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grpSp>
        <p:nvGrpSpPr>
          <p:cNvPr id="614" name="Japan East"/>
          <p:cNvGrpSpPr/>
          <p:nvPr/>
        </p:nvGrpSpPr>
        <p:grpSpPr>
          <a:xfrm>
            <a:off x="9586131" y="2502968"/>
            <a:ext cx="812201" cy="380358"/>
            <a:chOff x="9766912" y="2389437"/>
            <a:chExt cx="885069" cy="414482"/>
          </a:xfrm>
        </p:grpSpPr>
        <p:sp>
          <p:nvSpPr>
            <p:cNvPr id="615" name="Rectangle 34"/>
            <p:cNvSpPr>
              <a:spLocks noChangeArrowheads="1"/>
            </p:cNvSpPr>
            <p:nvPr/>
          </p:nvSpPr>
          <p:spPr bwMode="auto">
            <a:xfrm>
              <a:off x="9766912" y="2389437"/>
              <a:ext cx="885069"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16" name="Freeform 234"/>
            <p:cNvSpPr>
              <a:spLocks/>
            </p:cNvSpPr>
            <p:nvPr/>
          </p:nvSpPr>
          <p:spPr bwMode="auto">
            <a:xfrm>
              <a:off x="9861963" y="2484487"/>
              <a:ext cx="38956" cy="84143"/>
            </a:xfrm>
            <a:custGeom>
              <a:avLst/>
              <a:gdLst>
                <a:gd name="T0" fmla="*/ 12 w 12"/>
                <a:gd name="T1" fmla="*/ 15 h 26"/>
                <a:gd name="T2" fmla="*/ 10 w 12"/>
                <a:gd name="T3" fmla="*/ 23 h 26"/>
                <a:gd name="T4" fmla="*/ 3 w 12"/>
                <a:gd name="T5" fmla="*/ 26 h 26"/>
                <a:gd name="T6" fmla="*/ 0 w 12"/>
                <a:gd name="T7" fmla="*/ 25 h 26"/>
                <a:gd name="T8" fmla="*/ 0 w 12"/>
                <a:gd name="T9" fmla="*/ 20 h 26"/>
                <a:gd name="T10" fmla="*/ 3 w 12"/>
                <a:gd name="T11" fmla="*/ 21 h 26"/>
                <a:gd name="T12" fmla="*/ 7 w 12"/>
                <a:gd name="T13" fmla="*/ 15 h 26"/>
                <a:gd name="T14" fmla="*/ 7 w 12"/>
                <a:gd name="T15" fmla="*/ 0 h 26"/>
                <a:gd name="T16" fmla="*/ 12 w 12"/>
                <a:gd name="T17" fmla="*/ 0 h 26"/>
                <a:gd name="T18" fmla="*/ 12 w 12"/>
                <a:gd name="T19"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26">
                  <a:moveTo>
                    <a:pt x="12" y="15"/>
                  </a:moveTo>
                  <a:cubicBezTo>
                    <a:pt x="12" y="19"/>
                    <a:pt x="12" y="21"/>
                    <a:pt x="10" y="23"/>
                  </a:cubicBezTo>
                  <a:cubicBezTo>
                    <a:pt x="9" y="25"/>
                    <a:pt x="6" y="26"/>
                    <a:pt x="3" y="26"/>
                  </a:cubicBezTo>
                  <a:cubicBezTo>
                    <a:pt x="2" y="26"/>
                    <a:pt x="1" y="25"/>
                    <a:pt x="0" y="25"/>
                  </a:cubicBezTo>
                  <a:cubicBezTo>
                    <a:pt x="0" y="20"/>
                    <a:pt x="0" y="20"/>
                    <a:pt x="0" y="20"/>
                  </a:cubicBezTo>
                  <a:cubicBezTo>
                    <a:pt x="1" y="20"/>
                    <a:pt x="2" y="21"/>
                    <a:pt x="3" y="21"/>
                  </a:cubicBezTo>
                  <a:cubicBezTo>
                    <a:pt x="5" y="21"/>
                    <a:pt x="7" y="19"/>
                    <a:pt x="7" y="15"/>
                  </a:cubicBezTo>
                  <a:cubicBezTo>
                    <a:pt x="7" y="0"/>
                    <a:pt x="7" y="0"/>
                    <a:pt x="7" y="0"/>
                  </a:cubicBezTo>
                  <a:cubicBezTo>
                    <a:pt x="12" y="0"/>
                    <a:pt x="12" y="0"/>
                    <a:pt x="12" y="0"/>
                  </a:cubicBezTo>
                  <a:lnTo>
                    <a:pt x="12"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17" name="Freeform 235"/>
            <p:cNvSpPr>
              <a:spLocks noEditPoints="1"/>
            </p:cNvSpPr>
            <p:nvPr/>
          </p:nvSpPr>
          <p:spPr bwMode="auto">
            <a:xfrm>
              <a:off x="9910268" y="2484487"/>
              <a:ext cx="82586" cy="81026"/>
            </a:xfrm>
            <a:custGeom>
              <a:avLst/>
              <a:gdLst>
                <a:gd name="T0" fmla="*/ 25 w 25"/>
                <a:gd name="T1" fmla="*/ 25 h 25"/>
                <a:gd name="T2" fmla="*/ 18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5 h 25"/>
                <a:gd name="T24" fmla="*/ 12 w 25"/>
                <a:gd name="T25" fmla="*/ 5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5"/>
                  </a:cubicBezTo>
                  <a:cubicBezTo>
                    <a:pt x="12" y="5"/>
                    <a:pt x="12" y="5"/>
                    <a:pt x="12" y="5"/>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18" name="Freeform 236"/>
            <p:cNvSpPr>
              <a:spLocks noEditPoints="1"/>
            </p:cNvSpPr>
            <p:nvPr/>
          </p:nvSpPr>
          <p:spPr bwMode="auto">
            <a:xfrm>
              <a:off x="10002203" y="2484487"/>
              <a:ext cx="62329" cy="81026"/>
            </a:xfrm>
            <a:custGeom>
              <a:avLst/>
              <a:gdLst>
                <a:gd name="T0" fmla="*/ 6 w 19"/>
                <a:gd name="T1" fmla="*/ 17 h 25"/>
                <a:gd name="T2" fmla="*/ 6 w 19"/>
                <a:gd name="T3" fmla="*/ 25 h 25"/>
                <a:gd name="T4" fmla="*/ 0 w 19"/>
                <a:gd name="T5" fmla="*/ 25 h 25"/>
                <a:gd name="T6" fmla="*/ 0 w 19"/>
                <a:gd name="T7" fmla="*/ 0 h 25"/>
                <a:gd name="T8" fmla="*/ 9 w 19"/>
                <a:gd name="T9" fmla="*/ 0 h 25"/>
                <a:gd name="T10" fmla="*/ 19 w 19"/>
                <a:gd name="T11" fmla="*/ 8 h 25"/>
                <a:gd name="T12" fmla="*/ 16 w 19"/>
                <a:gd name="T13" fmla="*/ 14 h 25"/>
                <a:gd name="T14" fmla="*/ 9 w 19"/>
                <a:gd name="T15" fmla="*/ 17 h 25"/>
                <a:gd name="T16" fmla="*/ 6 w 19"/>
                <a:gd name="T17" fmla="*/ 17 h 25"/>
                <a:gd name="T18" fmla="*/ 6 w 19"/>
                <a:gd name="T19" fmla="*/ 4 h 25"/>
                <a:gd name="T20" fmla="*/ 6 w 19"/>
                <a:gd name="T21" fmla="*/ 12 h 25"/>
                <a:gd name="T22" fmla="*/ 8 w 19"/>
                <a:gd name="T23" fmla="*/ 12 h 25"/>
                <a:gd name="T24" fmla="*/ 13 w 19"/>
                <a:gd name="T25" fmla="*/ 8 h 25"/>
                <a:gd name="T26" fmla="*/ 8 w 19"/>
                <a:gd name="T27" fmla="*/ 4 h 25"/>
                <a:gd name="T28" fmla="*/ 6 w 19"/>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5">
                  <a:moveTo>
                    <a:pt x="6" y="17"/>
                  </a:moveTo>
                  <a:cubicBezTo>
                    <a:pt x="6" y="25"/>
                    <a:pt x="6" y="25"/>
                    <a:pt x="6" y="25"/>
                  </a:cubicBezTo>
                  <a:cubicBezTo>
                    <a:pt x="0" y="25"/>
                    <a:pt x="0" y="25"/>
                    <a:pt x="0" y="25"/>
                  </a:cubicBezTo>
                  <a:cubicBezTo>
                    <a:pt x="0" y="0"/>
                    <a:pt x="0" y="0"/>
                    <a:pt x="0" y="0"/>
                  </a:cubicBezTo>
                  <a:cubicBezTo>
                    <a:pt x="9" y="0"/>
                    <a:pt x="9" y="0"/>
                    <a:pt x="9" y="0"/>
                  </a:cubicBezTo>
                  <a:cubicBezTo>
                    <a:pt x="16" y="0"/>
                    <a:pt x="19" y="3"/>
                    <a:pt x="19" y="8"/>
                  </a:cubicBezTo>
                  <a:cubicBezTo>
                    <a:pt x="19" y="11"/>
                    <a:pt x="18" y="13"/>
                    <a:pt x="16" y="14"/>
                  </a:cubicBezTo>
                  <a:cubicBezTo>
                    <a:pt x="14" y="16"/>
                    <a:pt x="12" y="17"/>
                    <a:pt x="9" y="17"/>
                  </a:cubicBezTo>
                  <a:lnTo>
                    <a:pt x="6" y="17"/>
                  </a:lnTo>
                  <a:close/>
                  <a:moveTo>
                    <a:pt x="6" y="4"/>
                  </a:moveTo>
                  <a:cubicBezTo>
                    <a:pt x="6" y="12"/>
                    <a:pt x="6" y="12"/>
                    <a:pt x="6" y="12"/>
                  </a:cubicBezTo>
                  <a:cubicBezTo>
                    <a:pt x="8" y="12"/>
                    <a:pt x="8" y="12"/>
                    <a:pt x="8" y="12"/>
                  </a:cubicBezTo>
                  <a:cubicBezTo>
                    <a:pt x="11" y="12"/>
                    <a:pt x="13" y="11"/>
                    <a:pt x="13" y="8"/>
                  </a:cubicBezTo>
                  <a:cubicBezTo>
                    <a:pt x="13" y="6"/>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19" name="Freeform 237"/>
            <p:cNvSpPr>
              <a:spLocks noEditPoints="1"/>
            </p:cNvSpPr>
            <p:nvPr/>
          </p:nvSpPr>
          <p:spPr bwMode="auto">
            <a:xfrm>
              <a:off x="10061416" y="2484487"/>
              <a:ext cx="81027" cy="81026"/>
            </a:xfrm>
            <a:custGeom>
              <a:avLst/>
              <a:gdLst>
                <a:gd name="T0" fmla="*/ 25 w 25"/>
                <a:gd name="T1" fmla="*/ 25 h 25"/>
                <a:gd name="T2" fmla="*/ 19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2 w 25"/>
                <a:gd name="T25" fmla="*/ 5 h 25"/>
                <a:gd name="T26" fmla="*/ 12 w 25"/>
                <a:gd name="T27" fmla="*/ 7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5"/>
                  </a:cubicBezTo>
                  <a:cubicBezTo>
                    <a:pt x="12" y="5"/>
                    <a:pt x="12" y="5"/>
                    <a:pt x="12" y="5"/>
                  </a:cubicBezTo>
                  <a:cubicBezTo>
                    <a:pt x="12" y="5"/>
                    <a:pt x="12" y="6"/>
                    <a:pt x="12" y="7"/>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20" name="Freeform 238"/>
            <p:cNvSpPr>
              <a:spLocks/>
            </p:cNvSpPr>
            <p:nvPr/>
          </p:nvSpPr>
          <p:spPr bwMode="auto">
            <a:xfrm>
              <a:off x="10156467" y="2484487"/>
              <a:ext cx="71678" cy="81026"/>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4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9"/>
                    <a:pt x="5" y="8"/>
                    <a:pt x="5" y="7"/>
                  </a:cubicBezTo>
                  <a:cubicBezTo>
                    <a:pt x="5" y="7"/>
                    <a:pt x="5" y="7"/>
                    <a:pt x="5" y="7"/>
                  </a:cubicBezTo>
                  <a:cubicBezTo>
                    <a:pt x="5" y="8"/>
                    <a:pt x="5" y="10"/>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7"/>
                    <a:pt x="17" y="17"/>
                  </a:cubicBezTo>
                  <a:cubicBezTo>
                    <a:pt x="17" y="17"/>
                    <a:pt x="17" y="17"/>
                    <a:pt x="17" y="17"/>
                  </a:cubicBezTo>
                  <a:cubicBezTo>
                    <a:pt x="17" y="17"/>
                    <a:pt x="17" y="16"/>
                    <a:pt x="17" y="14"/>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21" name="Freeform 239"/>
            <p:cNvSpPr>
              <a:spLocks/>
            </p:cNvSpPr>
            <p:nvPr/>
          </p:nvSpPr>
          <p:spPr bwMode="auto">
            <a:xfrm>
              <a:off x="10282683" y="2484487"/>
              <a:ext cx="49863" cy="81026"/>
            </a:xfrm>
            <a:custGeom>
              <a:avLst/>
              <a:gdLst>
                <a:gd name="T0" fmla="*/ 32 w 32"/>
                <a:gd name="T1" fmla="*/ 52 h 52"/>
                <a:gd name="T2" fmla="*/ 0 w 32"/>
                <a:gd name="T3" fmla="*/ 52 h 52"/>
                <a:gd name="T4" fmla="*/ 0 w 32"/>
                <a:gd name="T5" fmla="*/ 0 h 52"/>
                <a:gd name="T6" fmla="*/ 32 w 32"/>
                <a:gd name="T7" fmla="*/ 0 h 52"/>
                <a:gd name="T8" fmla="*/ 32 w 32"/>
                <a:gd name="T9" fmla="*/ 10 h 52"/>
                <a:gd name="T10" fmla="*/ 13 w 32"/>
                <a:gd name="T11" fmla="*/ 10 h 52"/>
                <a:gd name="T12" fmla="*/ 13 w 32"/>
                <a:gd name="T13" fmla="*/ 21 h 52"/>
                <a:gd name="T14" fmla="*/ 30 w 32"/>
                <a:gd name="T15" fmla="*/ 21 h 52"/>
                <a:gd name="T16" fmla="*/ 30 w 32"/>
                <a:gd name="T17" fmla="*/ 31 h 52"/>
                <a:gd name="T18" fmla="*/ 13 w 32"/>
                <a:gd name="T19" fmla="*/ 31 h 52"/>
                <a:gd name="T20" fmla="*/ 13 w 32"/>
                <a:gd name="T21" fmla="*/ 44 h 52"/>
                <a:gd name="T22" fmla="*/ 32 w 32"/>
                <a:gd name="T23" fmla="*/ 44 h 52"/>
                <a:gd name="T24" fmla="*/ 32 w 3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2">
                  <a:moveTo>
                    <a:pt x="32" y="52"/>
                  </a:moveTo>
                  <a:lnTo>
                    <a:pt x="0" y="52"/>
                  </a:lnTo>
                  <a:lnTo>
                    <a:pt x="0" y="0"/>
                  </a:lnTo>
                  <a:lnTo>
                    <a:pt x="32" y="0"/>
                  </a:lnTo>
                  <a:lnTo>
                    <a:pt x="32" y="10"/>
                  </a:lnTo>
                  <a:lnTo>
                    <a:pt x="13" y="10"/>
                  </a:lnTo>
                  <a:lnTo>
                    <a:pt x="13" y="21"/>
                  </a:lnTo>
                  <a:lnTo>
                    <a:pt x="30" y="21"/>
                  </a:lnTo>
                  <a:lnTo>
                    <a:pt x="30" y="31"/>
                  </a:lnTo>
                  <a:lnTo>
                    <a:pt x="13" y="31"/>
                  </a:lnTo>
                  <a:lnTo>
                    <a:pt x="13" y="44"/>
                  </a:lnTo>
                  <a:lnTo>
                    <a:pt x="32" y="44"/>
                  </a:lnTo>
                  <a:lnTo>
                    <a:pt x="3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22" name="Freeform 240"/>
            <p:cNvSpPr>
              <a:spLocks noEditPoints="1"/>
            </p:cNvSpPr>
            <p:nvPr/>
          </p:nvSpPr>
          <p:spPr bwMode="auto">
            <a:xfrm>
              <a:off x="10341895" y="2484487"/>
              <a:ext cx="77911" cy="81026"/>
            </a:xfrm>
            <a:custGeom>
              <a:avLst/>
              <a:gdLst>
                <a:gd name="T0" fmla="*/ 24 w 24"/>
                <a:gd name="T1" fmla="*/ 25 h 25"/>
                <a:gd name="T2" fmla="*/ 18 w 24"/>
                <a:gd name="T3" fmla="*/ 25 h 25"/>
                <a:gd name="T4" fmla="*/ 16 w 24"/>
                <a:gd name="T5" fmla="*/ 20 h 25"/>
                <a:gd name="T6" fmla="*/ 8 w 24"/>
                <a:gd name="T7" fmla="*/ 20 h 25"/>
                <a:gd name="T8" fmla="*/ 6 w 24"/>
                <a:gd name="T9" fmla="*/ 25 h 25"/>
                <a:gd name="T10" fmla="*/ 0 w 24"/>
                <a:gd name="T11" fmla="*/ 25 h 25"/>
                <a:gd name="T12" fmla="*/ 9 w 24"/>
                <a:gd name="T13" fmla="*/ 0 h 25"/>
                <a:gd name="T14" fmla="*/ 16 w 24"/>
                <a:gd name="T15" fmla="*/ 0 h 25"/>
                <a:gd name="T16" fmla="*/ 24 w 24"/>
                <a:gd name="T17" fmla="*/ 25 h 25"/>
                <a:gd name="T18" fmla="*/ 15 w 24"/>
                <a:gd name="T19" fmla="*/ 15 h 25"/>
                <a:gd name="T20" fmla="*/ 12 w 24"/>
                <a:gd name="T21" fmla="*/ 7 h 25"/>
                <a:gd name="T22" fmla="*/ 12 w 24"/>
                <a:gd name="T23" fmla="*/ 5 h 25"/>
                <a:gd name="T24" fmla="*/ 12 w 24"/>
                <a:gd name="T25" fmla="*/ 5 h 25"/>
                <a:gd name="T26" fmla="*/ 11 w 24"/>
                <a:gd name="T27" fmla="*/ 7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20"/>
                    <a:pt x="16" y="20"/>
                    <a:pt x="16"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4" y="25"/>
                  </a:lnTo>
                  <a:close/>
                  <a:moveTo>
                    <a:pt x="15" y="15"/>
                  </a:moveTo>
                  <a:cubicBezTo>
                    <a:pt x="12" y="7"/>
                    <a:pt x="12" y="7"/>
                    <a:pt x="12" y="7"/>
                  </a:cubicBezTo>
                  <a:cubicBezTo>
                    <a:pt x="12" y="6"/>
                    <a:pt x="12" y="5"/>
                    <a:pt x="12" y="5"/>
                  </a:cubicBezTo>
                  <a:cubicBezTo>
                    <a:pt x="12" y="5"/>
                    <a:pt x="12" y="5"/>
                    <a:pt x="12" y="5"/>
                  </a:cubicBezTo>
                  <a:cubicBezTo>
                    <a:pt x="12" y="5"/>
                    <a:pt x="12" y="6"/>
                    <a:pt x="11"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23" name="Freeform 241"/>
            <p:cNvSpPr>
              <a:spLocks/>
            </p:cNvSpPr>
            <p:nvPr/>
          </p:nvSpPr>
          <p:spPr bwMode="auto">
            <a:xfrm>
              <a:off x="10430714" y="2484487"/>
              <a:ext cx="54538" cy="84143"/>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1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4 h 26"/>
                <a:gd name="T24" fmla="*/ 1 w 17"/>
                <a:gd name="T25" fmla="*/ 11 h 26"/>
                <a:gd name="T26" fmla="*/ 0 w 17"/>
                <a:gd name="T27" fmla="*/ 7 h 26"/>
                <a:gd name="T28" fmla="*/ 1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5 h 26"/>
                <a:gd name="T46" fmla="*/ 12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5 w 17"/>
                <a:gd name="T69" fmla="*/ 13 h 26"/>
                <a:gd name="T70" fmla="*/ 17 w 17"/>
                <a:gd name="T71" fmla="*/ 16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20"/>
                    <a:pt x="2" y="20"/>
                    <a:pt x="3" y="21"/>
                  </a:cubicBezTo>
                  <a:cubicBezTo>
                    <a:pt x="5" y="21"/>
                    <a:pt x="6" y="21"/>
                    <a:pt x="7" y="21"/>
                  </a:cubicBezTo>
                  <a:cubicBezTo>
                    <a:pt x="8" y="21"/>
                    <a:pt x="8" y="21"/>
                    <a:pt x="9" y="21"/>
                  </a:cubicBezTo>
                  <a:cubicBezTo>
                    <a:pt x="9" y="21"/>
                    <a:pt x="10" y="21"/>
                    <a:pt x="10" y="21"/>
                  </a:cubicBezTo>
                  <a:cubicBezTo>
                    <a:pt x="11" y="20"/>
                    <a:pt x="11" y="20"/>
                    <a:pt x="11" y="20"/>
                  </a:cubicBezTo>
                  <a:cubicBezTo>
                    <a:pt x="11" y="19"/>
                    <a:pt x="11" y="19"/>
                    <a:pt x="11" y="19"/>
                  </a:cubicBezTo>
                  <a:cubicBezTo>
                    <a:pt x="11" y="18"/>
                    <a:pt x="11" y="18"/>
                    <a:pt x="11" y="17"/>
                  </a:cubicBezTo>
                  <a:cubicBezTo>
                    <a:pt x="11" y="17"/>
                    <a:pt x="10" y="17"/>
                    <a:pt x="10" y="16"/>
                  </a:cubicBezTo>
                  <a:cubicBezTo>
                    <a:pt x="9" y="16"/>
                    <a:pt x="9" y="16"/>
                    <a:pt x="8" y="15"/>
                  </a:cubicBezTo>
                  <a:cubicBezTo>
                    <a:pt x="7" y="15"/>
                    <a:pt x="7" y="15"/>
                    <a:pt x="6" y="14"/>
                  </a:cubicBezTo>
                  <a:cubicBezTo>
                    <a:pt x="4" y="14"/>
                    <a:pt x="2" y="13"/>
                    <a:pt x="1" y="11"/>
                  </a:cubicBezTo>
                  <a:cubicBezTo>
                    <a:pt x="0" y="10"/>
                    <a:pt x="0" y="9"/>
                    <a:pt x="0" y="7"/>
                  </a:cubicBezTo>
                  <a:cubicBezTo>
                    <a:pt x="0" y="6"/>
                    <a:pt x="0" y="5"/>
                    <a:pt x="1" y="4"/>
                  </a:cubicBezTo>
                  <a:cubicBezTo>
                    <a:pt x="1" y="3"/>
                    <a:pt x="2" y="2"/>
                    <a:pt x="3" y="1"/>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6" y="6"/>
                    <a:pt x="15" y="5"/>
                    <a:pt x="15" y="5"/>
                  </a:cubicBezTo>
                  <a:cubicBezTo>
                    <a:pt x="14" y="5"/>
                    <a:pt x="14" y="5"/>
                    <a:pt x="13" y="5"/>
                  </a:cubicBezTo>
                  <a:cubicBezTo>
                    <a:pt x="13" y="4"/>
                    <a:pt x="12" y="4"/>
                    <a:pt x="12" y="4"/>
                  </a:cubicBezTo>
                  <a:cubicBezTo>
                    <a:pt x="11" y="4"/>
                    <a:pt x="11" y="4"/>
                    <a:pt x="10" y="4"/>
                  </a:cubicBezTo>
                  <a:cubicBezTo>
                    <a:pt x="9" y="4"/>
                    <a:pt x="9" y="4"/>
                    <a:pt x="8" y="4"/>
                  </a:cubicBezTo>
                  <a:cubicBezTo>
                    <a:pt x="8" y="4"/>
                    <a:pt x="7" y="5"/>
                    <a:pt x="7" y="5"/>
                  </a:cubicBezTo>
                  <a:cubicBezTo>
                    <a:pt x="7" y="5"/>
                    <a:pt x="6" y="5"/>
                    <a:pt x="6" y="6"/>
                  </a:cubicBezTo>
                  <a:cubicBezTo>
                    <a:pt x="6" y="6"/>
                    <a:pt x="6" y="6"/>
                    <a:pt x="6" y="7"/>
                  </a:cubicBezTo>
                  <a:cubicBezTo>
                    <a:pt x="6" y="7"/>
                    <a:pt x="6" y="7"/>
                    <a:pt x="6" y="8"/>
                  </a:cubicBezTo>
                  <a:cubicBezTo>
                    <a:pt x="6" y="8"/>
                    <a:pt x="7" y="8"/>
                    <a:pt x="7" y="9"/>
                  </a:cubicBezTo>
                  <a:cubicBezTo>
                    <a:pt x="8" y="9"/>
                    <a:pt x="8" y="9"/>
                    <a:pt x="9" y="10"/>
                  </a:cubicBezTo>
                  <a:cubicBezTo>
                    <a:pt x="9" y="10"/>
                    <a:pt x="10" y="10"/>
                    <a:pt x="11" y="11"/>
                  </a:cubicBezTo>
                  <a:cubicBezTo>
                    <a:pt x="12" y="11"/>
                    <a:pt x="13" y="11"/>
                    <a:pt x="13" y="12"/>
                  </a:cubicBezTo>
                  <a:cubicBezTo>
                    <a:pt x="14" y="12"/>
                    <a:pt x="15" y="13"/>
                    <a:pt x="15" y="13"/>
                  </a:cubicBezTo>
                  <a:cubicBezTo>
                    <a:pt x="16" y="14"/>
                    <a:pt x="16" y="15"/>
                    <a:pt x="17" y="16"/>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9" y="26"/>
                    <a:pt x="7" y="26"/>
                  </a:cubicBezTo>
                  <a:cubicBezTo>
                    <a:pt x="6" y="26"/>
                    <a:pt x="4" y="26"/>
                    <a:pt x="3"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24" name="Freeform 242"/>
            <p:cNvSpPr>
              <a:spLocks/>
            </p:cNvSpPr>
            <p:nvPr/>
          </p:nvSpPr>
          <p:spPr bwMode="auto">
            <a:xfrm>
              <a:off x="10496159" y="2484487"/>
              <a:ext cx="63887" cy="81026"/>
            </a:xfrm>
            <a:custGeom>
              <a:avLst/>
              <a:gdLst>
                <a:gd name="T0" fmla="*/ 41 w 41"/>
                <a:gd name="T1" fmla="*/ 10 h 52"/>
                <a:gd name="T2" fmla="*/ 25 w 41"/>
                <a:gd name="T3" fmla="*/ 10 h 52"/>
                <a:gd name="T4" fmla="*/ 25 w 41"/>
                <a:gd name="T5" fmla="*/ 52 h 52"/>
                <a:gd name="T6" fmla="*/ 14 w 41"/>
                <a:gd name="T7" fmla="*/ 52 h 52"/>
                <a:gd name="T8" fmla="*/ 14 w 41"/>
                <a:gd name="T9" fmla="*/ 10 h 52"/>
                <a:gd name="T10" fmla="*/ 0 w 41"/>
                <a:gd name="T11" fmla="*/ 10 h 52"/>
                <a:gd name="T12" fmla="*/ 0 w 41"/>
                <a:gd name="T13" fmla="*/ 0 h 52"/>
                <a:gd name="T14" fmla="*/ 41 w 41"/>
                <a:gd name="T15" fmla="*/ 0 h 52"/>
                <a:gd name="T16" fmla="*/ 41 w 41"/>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2">
                  <a:moveTo>
                    <a:pt x="41" y="10"/>
                  </a:moveTo>
                  <a:lnTo>
                    <a:pt x="25" y="10"/>
                  </a:lnTo>
                  <a:lnTo>
                    <a:pt x="25" y="52"/>
                  </a:lnTo>
                  <a:lnTo>
                    <a:pt x="14" y="52"/>
                  </a:lnTo>
                  <a:lnTo>
                    <a:pt x="14" y="10"/>
                  </a:lnTo>
                  <a:lnTo>
                    <a:pt x="0" y="10"/>
                  </a:lnTo>
                  <a:lnTo>
                    <a:pt x="0" y="0"/>
                  </a:lnTo>
                  <a:lnTo>
                    <a:pt x="41" y="0"/>
                  </a:lnTo>
                  <a:lnTo>
                    <a:pt x="41"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25" name="Freeform 243"/>
            <p:cNvSpPr>
              <a:spLocks/>
            </p:cNvSpPr>
            <p:nvPr/>
          </p:nvSpPr>
          <p:spPr bwMode="auto">
            <a:xfrm>
              <a:off x="9972597" y="2624725"/>
              <a:ext cx="59212" cy="84143"/>
            </a:xfrm>
            <a:custGeom>
              <a:avLst/>
              <a:gdLst>
                <a:gd name="T0" fmla="*/ 17 w 18"/>
                <a:gd name="T1" fmla="*/ 4 h 26"/>
                <a:gd name="T2" fmla="*/ 16 w 18"/>
                <a:gd name="T3" fmla="*/ 3 h 26"/>
                <a:gd name="T4" fmla="*/ 15 w 18"/>
                <a:gd name="T5" fmla="*/ 3 h 26"/>
                <a:gd name="T6" fmla="*/ 13 w 18"/>
                <a:gd name="T7" fmla="*/ 3 h 26"/>
                <a:gd name="T8" fmla="*/ 12 w 18"/>
                <a:gd name="T9" fmla="*/ 3 h 26"/>
                <a:gd name="T10" fmla="*/ 10 w 18"/>
                <a:gd name="T11" fmla="*/ 3 h 26"/>
                <a:gd name="T12" fmla="*/ 8 w 18"/>
                <a:gd name="T13" fmla="*/ 4 h 26"/>
                <a:gd name="T14" fmla="*/ 7 w 18"/>
                <a:gd name="T15" fmla="*/ 5 h 26"/>
                <a:gd name="T16" fmla="*/ 7 w 18"/>
                <a:gd name="T17" fmla="*/ 7 h 26"/>
                <a:gd name="T18" fmla="*/ 7 w 18"/>
                <a:gd name="T19" fmla="*/ 8 h 26"/>
                <a:gd name="T20" fmla="*/ 8 w 18"/>
                <a:gd name="T21" fmla="*/ 9 h 26"/>
                <a:gd name="T22" fmla="*/ 9 w 18"/>
                <a:gd name="T23" fmla="*/ 11 h 26"/>
                <a:gd name="T24" fmla="*/ 11 w 18"/>
                <a:gd name="T25" fmla="*/ 12 h 26"/>
                <a:gd name="T26" fmla="*/ 13 w 18"/>
                <a:gd name="T27" fmla="*/ 13 h 26"/>
                <a:gd name="T28" fmla="*/ 14 w 18"/>
                <a:gd name="T29" fmla="*/ 15 h 26"/>
                <a:gd name="T30" fmla="*/ 15 w 18"/>
                <a:gd name="T31" fmla="*/ 17 h 26"/>
                <a:gd name="T32" fmla="*/ 15 w 18"/>
                <a:gd name="T33" fmla="*/ 19 h 26"/>
                <a:gd name="T34" fmla="*/ 15 w 18"/>
                <a:gd name="T35" fmla="*/ 20 h 26"/>
                <a:gd name="T36" fmla="*/ 15 w 18"/>
                <a:gd name="T37" fmla="*/ 22 h 26"/>
                <a:gd name="T38" fmla="*/ 14 w 18"/>
                <a:gd name="T39" fmla="*/ 23 h 26"/>
                <a:gd name="T40" fmla="*/ 12 w 18"/>
                <a:gd name="T41" fmla="*/ 25 h 26"/>
                <a:gd name="T42" fmla="*/ 10 w 18"/>
                <a:gd name="T43" fmla="*/ 26 h 26"/>
                <a:gd name="T44" fmla="*/ 7 w 18"/>
                <a:gd name="T45" fmla="*/ 26 h 26"/>
                <a:gd name="T46" fmla="*/ 5 w 18"/>
                <a:gd name="T47" fmla="*/ 26 h 26"/>
                <a:gd name="T48" fmla="*/ 3 w 18"/>
                <a:gd name="T49" fmla="*/ 25 h 26"/>
                <a:gd name="T50" fmla="*/ 2 w 18"/>
                <a:gd name="T51" fmla="*/ 25 h 26"/>
                <a:gd name="T52" fmla="*/ 0 w 18"/>
                <a:gd name="T53" fmla="*/ 24 h 26"/>
                <a:gd name="T54" fmla="*/ 1 w 18"/>
                <a:gd name="T55" fmla="*/ 21 h 26"/>
                <a:gd name="T56" fmla="*/ 2 w 18"/>
                <a:gd name="T57" fmla="*/ 22 h 26"/>
                <a:gd name="T58" fmla="*/ 4 w 18"/>
                <a:gd name="T59" fmla="*/ 23 h 26"/>
                <a:gd name="T60" fmla="*/ 5 w 18"/>
                <a:gd name="T61" fmla="*/ 23 h 26"/>
                <a:gd name="T62" fmla="*/ 7 w 18"/>
                <a:gd name="T63" fmla="*/ 23 h 26"/>
                <a:gd name="T64" fmla="*/ 9 w 18"/>
                <a:gd name="T65" fmla="*/ 23 h 26"/>
                <a:gd name="T66" fmla="*/ 11 w 18"/>
                <a:gd name="T67" fmla="*/ 22 h 26"/>
                <a:gd name="T68" fmla="*/ 12 w 18"/>
                <a:gd name="T69" fmla="*/ 21 h 26"/>
                <a:gd name="T70" fmla="*/ 12 w 18"/>
                <a:gd name="T71" fmla="*/ 19 h 26"/>
                <a:gd name="T72" fmla="*/ 12 w 18"/>
                <a:gd name="T73" fmla="*/ 18 h 26"/>
                <a:gd name="T74" fmla="*/ 11 w 18"/>
                <a:gd name="T75" fmla="*/ 16 h 26"/>
                <a:gd name="T76" fmla="*/ 10 w 18"/>
                <a:gd name="T77" fmla="*/ 15 h 26"/>
                <a:gd name="T78" fmla="*/ 8 w 18"/>
                <a:gd name="T79" fmla="*/ 14 h 26"/>
                <a:gd name="T80" fmla="*/ 6 w 18"/>
                <a:gd name="T81" fmla="*/ 13 h 26"/>
                <a:gd name="T82" fmla="*/ 5 w 18"/>
                <a:gd name="T83" fmla="*/ 11 h 26"/>
                <a:gd name="T84" fmla="*/ 4 w 18"/>
                <a:gd name="T85" fmla="*/ 9 h 26"/>
                <a:gd name="T86" fmla="*/ 4 w 18"/>
                <a:gd name="T87" fmla="*/ 7 h 26"/>
                <a:gd name="T88" fmla="*/ 4 w 18"/>
                <a:gd name="T89" fmla="*/ 4 h 26"/>
                <a:gd name="T90" fmla="*/ 6 w 18"/>
                <a:gd name="T91" fmla="*/ 2 h 26"/>
                <a:gd name="T92" fmla="*/ 9 w 18"/>
                <a:gd name="T93" fmla="*/ 0 h 26"/>
                <a:gd name="T94" fmla="*/ 12 w 18"/>
                <a:gd name="T95" fmla="*/ 0 h 26"/>
                <a:gd name="T96" fmla="*/ 14 w 18"/>
                <a:gd name="T97" fmla="*/ 0 h 26"/>
                <a:gd name="T98" fmla="*/ 15 w 18"/>
                <a:gd name="T99" fmla="*/ 0 h 26"/>
                <a:gd name="T100" fmla="*/ 17 w 18"/>
                <a:gd name="T101" fmla="*/ 1 h 26"/>
                <a:gd name="T102" fmla="*/ 18 w 18"/>
                <a:gd name="T103" fmla="*/ 1 h 26"/>
                <a:gd name="T104" fmla="*/ 17 w 18"/>
                <a:gd name="T105"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26">
                  <a:moveTo>
                    <a:pt x="17" y="4"/>
                  </a:moveTo>
                  <a:cubicBezTo>
                    <a:pt x="17" y="4"/>
                    <a:pt x="17" y="4"/>
                    <a:pt x="16" y="3"/>
                  </a:cubicBezTo>
                  <a:cubicBezTo>
                    <a:pt x="16" y="3"/>
                    <a:pt x="15" y="3"/>
                    <a:pt x="15" y="3"/>
                  </a:cubicBezTo>
                  <a:cubicBezTo>
                    <a:pt x="14" y="3"/>
                    <a:pt x="14" y="3"/>
                    <a:pt x="13" y="3"/>
                  </a:cubicBezTo>
                  <a:cubicBezTo>
                    <a:pt x="13" y="3"/>
                    <a:pt x="12" y="3"/>
                    <a:pt x="12" y="3"/>
                  </a:cubicBezTo>
                  <a:cubicBezTo>
                    <a:pt x="11" y="3"/>
                    <a:pt x="10" y="3"/>
                    <a:pt x="10" y="3"/>
                  </a:cubicBezTo>
                  <a:cubicBezTo>
                    <a:pt x="9" y="3"/>
                    <a:pt x="8" y="4"/>
                    <a:pt x="8" y="4"/>
                  </a:cubicBezTo>
                  <a:cubicBezTo>
                    <a:pt x="8" y="4"/>
                    <a:pt x="7" y="5"/>
                    <a:pt x="7" y="5"/>
                  </a:cubicBezTo>
                  <a:cubicBezTo>
                    <a:pt x="7" y="6"/>
                    <a:pt x="7" y="6"/>
                    <a:pt x="7" y="7"/>
                  </a:cubicBezTo>
                  <a:cubicBezTo>
                    <a:pt x="7" y="7"/>
                    <a:pt x="7" y="8"/>
                    <a:pt x="7" y="8"/>
                  </a:cubicBezTo>
                  <a:cubicBezTo>
                    <a:pt x="7" y="9"/>
                    <a:pt x="8" y="9"/>
                    <a:pt x="8" y="9"/>
                  </a:cubicBezTo>
                  <a:cubicBezTo>
                    <a:pt x="8" y="10"/>
                    <a:pt x="9" y="10"/>
                    <a:pt x="9" y="11"/>
                  </a:cubicBezTo>
                  <a:cubicBezTo>
                    <a:pt x="9" y="11"/>
                    <a:pt x="10" y="11"/>
                    <a:pt x="11" y="12"/>
                  </a:cubicBezTo>
                  <a:cubicBezTo>
                    <a:pt x="11" y="12"/>
                    <a:pt x="12" y="13"/>
                    <a:pt x="13" y="13"/>
                  </a:cubicBezTo>
                  <a:cubicBezTo>
                    <a:pt x="13" y="14"/>
                    <a:pt x="14" y="15"/>
                    <a:pt x="14" y="15"/>
                  </a:cubicBezTo>
                  <a:cubicBezTo>
                    <a:pt x="14" y="16"/>
                    <a:pt x="15" y="16"/>
                    <a:pt x="15" y="17"/>
                  </a:cubicBezTo>
                  <a:cubicBezTo>
                    <a:pt x="15" y="17"/>
                    <a:pt x="15" y="18"/>
                    <a:pt x="15" y="19"/>
                  </a:cubicBezTo>
                  <a:cubicBezTo>
                    <a:pt x="15" y="19"/>
                    <a:pt x="15" y="20"/>
                    <a:pt x="15" y="20"/>
                  </a:cubicBezTo>
                  <a:cubicBezTo>
                    <a:pt x="15" y="21"/>
                    <a:pt x="15" y="21"/>
                    <a:pt x="15" y="22"/>
                  </a:cubicBezTo>
                  <a:cubicBezTo>
                    <a:pt x="14" y="22"/>
                    <a:pt x="14" y="23"/>
                    <a:pt x="14" y="23"/>
                  </a:cubicBezTo>
                  <a:cubicBezTo>
                    <a:pt x="13" y="24"/>
                    <a:pt x="13" y="24"/>
                    <a:pt x="12" y="25"/>
                  </a:cubicBezTo>
                  <a:cubicBezTo>
                    <a:pt x="12" y="25"/>
                    <a:pt x="11" y="25"/>
                    <a:pt x="10" y="26"/>
                  </a:cubicBezTo>
                  <a:cubicBezTo>
                    <a:pt x="9" y="26"/>
                    <a:pt x="8" y="26"/>
                    <a:pt x="7" y="26"/>
                  </a:cubicBezTo>
                  <a:cubicBezTo>
                    <a:pt x="6" y="26"/>
                    <a:pt x="6" y="26"/>
                    <a:pt x="5" y="26"/>
                  </a:cubicBezTo>
                  <a:cubicBezTo>
                    <a:pt x="4" y="26"/>
                    <a:pt x="4" y="26"/>
                    <a:pt x="3" y="25"/>
                  </a:cubicBezTo>
                  <a:cubicBezTo>
                    <a:pt x="3" y="25"/>
                    <a:pt x="2" y="25"/>
                    <a:pt x="2" y="25"/>
                  </a:cubicBezTo>
                  <a:cubicBezTo>
                    <a:pt x="1" y="25"/>
                    <a:pt x="1" y="25"/>
                    <a:pt x="0" y="24"/>
                  </a:cubicBezTo>
                  <a:cubicBezTo>
                    <a:pt x="1" y="21"/>
                    <a:pt x="1" y="21"/>
                    <a:pt x="1" y="21"/>
                  </a:cubicBezTo>
                  <a:cubicBezTo>
                    <a:pt x="1" y="22"/>
                    <a:pt x="2" y="22"/>
                    <a:pt x="2" y="22"/>
                  </a:cubicBezTo>
                  <a:cubicBezTo>
                    <a:pt x="3" y="22"/>
                    <a:pt x="3" y="22"/>
                    <a:pt x="4" y="23"/>
                  </a:cubicBezTo>
                  <a:cubicBezTo>
                    <a:pt x="4" y="23"/>
                    <a:pt x="5" y="23"/>
                    <a:pt x="5" y="23"/>
                  </a:cubicBezTo>
                  <a:cubicBezTo>
                    <a:pt x="6" y="23"/>
                    <a:pt x="7" y="23"/>
                    <a:pt x="7" y="23"/>
                  </a:cubicBezTo>
                  <a:cubicBezTo>
                    <a:pt x="8" y="23"/>
                    <a:pt x="9" y="23"/>
                    <a:pt x="9" y="23"/>
                  </a:cubicBezTo>
                  <a:cubicBezTo>
                    <a:pt x="10" y="23"/>
                    <a:pt x="11" y="22"/>
                    <a:pt x="11" y="22"/>
                  </a:cubicBezTo>
                  <a:cubicBezTo>
                    <a:pt x="11" y="22"/>
                    <a:pt x="12" y="21"/>
                    <a:pt x="12" y="21"/>
                  </a:cubicBezTo>
                  <a:cubicBezTo>
                    <a:pt x="12" y="20"/>
                    <a:pt x="12" y="20"/>
                    <a:pt x="12" y="19"/>
                  </a:cubicBezTo>
                  <a:cubicBezTo>
                    <a:pt x="12" y="19"/>
                    <a:pt x="12" y="18"/>
                    <a:pt x="12" y="18"/>
                  </a:cubicBezTo>
                  <a:cubicBezTo>
                    <a:pt x="12" y="17"/>
                    <a:pt x="12" y="17"/>
                    <a:pt x="11" y="16"/>
                  </a:cubicBezTo>
                  <a:cubicBezTo>
                    <a:pt x="11" y="16"/>
                    <a:pt x="10" y="16"/>
                    <a:pt x="10" y="15"/>
                  </a:cubicBezTo>
                  <a:cubicBezTo>
                    <a:pt x="9" y="15"/>
                    <a:pt x="9" y="14"/>
                    <a:pt x="8" y="14"/>
                  </a:cubicBezTo>
                  <a:cubicBezTo>
                    <a:pt x="7" y="13"/>
                    <a:pt x="7" y="13"/>
                    <a:pt x="6" y="13"/>
                  </a:cubicBezTo>
                  <a:cubicBezTo>
                    <a:pt x="6" y="12"/>
                    <a:pt x="5" y="12"/>
                    <a:pt x="5" y="11"/>
                  </a:cubicBezTo>
                  <a:cubicBezTo>
                    <a:pt x="5" y="10"/>
                    <a:pt x="4" y="10"/>
                    <a:pt x="4" y="9"/>
                  </a:cubicBezTo>
                  <a:cubicBezTo>
                    <a:pt x="4" y="8"/>
                    <a:pt x="4" y="8"/>
                    <a:pt x="4" y="7"/>
                  </a:cubicBezTo>
                  <a:cubicBezTo>
                    <a:pt x="4" y="6"/>
                    <a:pt x="4" y="5"/>
                    <a:pt x="4" y="4"/>
                  </a:cubicBezTo>
                  <a:cubicBezTo>
                    <a:pt x="5" y="3"/>
                    <a:pt x="5" y="3"/>
                    <a:pt x="6" y="2"/>
                  </a:cubicBezTo>
                  <a:cubicBezTo>
                    <a:pt x="7" y="1"/>
                    <a:pt x="7" y="1"/>
                    <a:pt x="9" y="0"/>
                  </a:cubicBezTo>
                  <a:cubicBezTo>
                    <a:pt x="10" y="0"/>
                    <a:pt x="11" y="0"/>
                    <a:pt x="12" y="0"/>
                  </a:cubicBezTo>
                  <a:cubicBezTo>
                    <a:pt x="13" y="0"/>
                    <a:pt x="13" y="0"/>
                    <a:pt x="14" y="0"/>
                  </a:cubicBezTo>
                  <a:cubicBezTo>
                    <a:pt x="14" y="0"/>
                    <a:pt x="15" y="0"/>
                    <a:pt x="15" y="0"/>
                  </a:cubicBezTo>
                  <a:cubicBezTo>
                    <a:pt x="16" y="0"/>
                    <a:pt x="16" y="0"/>
                    <a:pt x="17" y="1"/>
                  </a:cubicBezTo>
                  <a:cubicBezTo>
                    <a:pt x="17" y="1"/>
                    <a:pt x="17" y="1"/>
                    <a:pt x="18" y="1"/>
                  </a:cubicBezTo>
                  <a:lnTo>
                    <a:pt x="1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26" name="Freeform 244"/>
            <p:cNvSpPr>
              <a:spLocks noEditPoints="1"/>
            </p:cNvSpPr>
            <p:nvPr/>
          </p:nvSpPr>
          <p:spPr bwMode="auto">
            <a:xfrm>
              <a:off x="10025576" y="2624725"/>
              <a:ext cx="74795" cy="81026"/>
            </a:xfrm>
            <a:custGeom>
              <a:avLst/>
              <a:gdLst>
                <a:gd name="T0" fmla="*/ 20 w 23"/>
                <a:gd name="T1" fmla="*/ 25 h 25"/>
                <a:gd name="T2" fmla="*/ 19 w 23"/>
                <a:gd name="T3" fmla="*/ 18 h 25"/>
                <a:gd name="T4" fmla="*/ 8 w 23"/>
                <a:gd name="T5" fmla="*/ 18 h 25"/>
                <a:gd name="T6" fmla="*/ 4 w 23"/>
                <a:gd name="T7" fmla="*/ 25 h 25"/>
                <a:gd name="T8" fmla="*/ 0 w 23"/>
                <a:gd name="T9" fmla="*/ 25 h 25"/>
                <a:gd name="T10" fmla="*/ 15 w 23"/>
                <a:gd name="T11" fmla="*/ 0 h 25"/>
                <a:gd name="T12" fmla="*/ 18 w 23"/>
                <a:gd name="T13" fmla="*/ 0 h 25"/>
                <a:gd name="T14" fmla="*/ 23 w 23"/>
                <a:gd name="T15" fmla="*/ 25 h 25"/>
                <a:gd name="T16" fmla="*/ 20 w 23"/>
                <a:gd name="T17" fmla="*/ 25 h 25"/>
                <a:gd name="T18" fmla="*/ 17 w 23"/>
                <a:gd name="T19" fmla="*/ 5 h 25"/>
                <a:gd name="T20" fmla="*/ 17 w 23"/>
                <a:gd name="T21" fmla="*/ 5 h 25"/>
                <a:gd name="T22" fmla="*/ 16 w 23"/>
                <a:gd name="T23" fmla="*/ 4 h 25"/>
                <a:gd name="T24" fmla="*/ 16 w 23"/>
                <a:gd name="T25" fmla="*/ 4 h 25"/>
                <a:gd name="T26" fmla="*/ 16 w 23"/>
                <a:gd name="T27" fmla="*/ 3 h 25"/>
                <a:gd name="T28" fmla="*/ 16 w 23"/>
                <a:gd name="T29" fmla="*/ 3 h 25"/>
                <a:gd name="T30" fmla="*/ 16 w 23"/>
                <a:gd name="T31" fmla="*/ 4 h 25"/>
                <a:gd name="T32" fmla="*/ 16 w 23"/>
                <a:gd name="T33" fmla="*/ 4 h 25"/>
                <a:gd name="T34" fmla="*/ 16 w 23"/>
                <a:gd name="T35" fmla="*/ 5 h 25"/>
                <a:gd name="T36" fmla="*/ 16 w 23"/>
                <a:gd name="T37" fmla="*/ 5 h 25"/>
                <a:gd name="T38" fmla="*/ 9 w 23"/>
                <a:gd name="T39" fmla="*/ 16 h 25"/>
                <a:gd name="T40" fmla="*/ 18 w 23"/>
                <a:gd name="T41" fmla="*/ 16 h 25"/>
                <a:gd name="T42" fmla="*/ 17 w 23"/>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0" y="25"/>
                  </a:moveTo>
                  <a:cubicBezTo>
                    <a:pt x="19" y="18"/>
                    <a:pt x="19" y="18"/>
                    <a:pt x="19" y="18"/>
                  </a:cubicBezTo>
                  <a:cubicBezTo>
                    <a:pt x="8" y="18"/>
                    <a:pt x="8" y="18"/>
                    <a:pt x="8" y="18"/>
                  </a:cubicBezTo>
                  <a:cubicBezTo>
                    <a:pt x="4" y="25"/>
                    <a:pt x="4" y="25"/>
                    <a:pt x="4" y="25"/>
                  </a:cubicBezTo>
                  <a:cubicBezTo>
                    <a:pt x="0" y="25"/>
                    <a:pt x="0" y="25"/>
                    <a:pt x="0" y="25"/>
                  </a:cubicBezTo>
                  <a:cubicBezTo>
                    <a:pt x="15" y="0"/>
                    <a:pt x="15" y="0"/>
                    <a:pt x="15" y="0"/>
                  </a:cubicBezTo>
                  <a:cubicBezTo>
                    <a:pt x="18" y="0"/>
                    <a:pt x="18" y="0"/>
                    <a:pt x="18" y="0"/>
                  </a:cubicBezTo>
                  <a:cubicBezTo>
                    <a:pt x="23" y="25"/>
                    <a:pt x="23" y="25"/>
                    <a:pt x="23" y="25"/>
                  </a:cubicBezTo>
                  <a:lnTo>
                    <a:pt x="20" y="25"/>
                  </a:lnTo>
                  <a:close/>
                  <a:moveTo>
                    <a:pt x="17" y="5"/>
                  </a:moveTo>
                  <a:cubicBezTo>
                    <a:pt x="17" y="5"/>
                    <a:pt x="17" y="5"/>
                    <a:pt x="17" y="5"/>
                  </a:cubicBezTo>
                  <a:cubicBezTo>
                    <a:pt x="17" y="4"/>
                    <a:pt x="16" y="4"/>
                    <a:pt x="16" y="4"/>
                  </a:cubicBezTo>
                  <a:cubicBezTo>
                    <a:pt x="16" y="4"/>
                    <a:pt x="16" y="4"/>
                    <a:pt x="16" y="4"/>
                  </a:cubicBezTo>
                  <a:cubicBezTo>
                    <a:pt x="16" y="4"/>
                    <a:pt x="16" y="3"/>
                    <a:pt x="16" y="3"/>
                  </a:cubicBezTo>
                  <a:cubicBezTo>
                    <a:pt x="16" y="3"/>
                    <a:pt x="16" y="3"/>
                    <a:pt x="16" y="3"/>
                  </a:cubicBezTo>
                  <a:cubicBezTo>
                    <a:pt x="16" y="3"/>
                    <a:pt x="16" y="4"/>
                    <a:pt x="16" y="4"/>
                  </a:cubicBezTo>
                  <a:cubicBezTo>
                    <a:pt x="16" y="4"/>
                    <a:pt x="16" y="4"/>
                    <a:pt x="16" y="4"/>
                  </a:cubicBezTo>
                  <a:cubicBezTo>
                    <a:pt x="16" y="4"/>
                    <a:pt x="16" y="4"/>
                    <a:pt x="16" y="5"/>
                  </a:cubicBezTo>
                  <a:cubicBezTo>
                    <a:pt x="16" y="5"/>
                    <a:pt x="16" y="5"/>
                    <a:pt x="16" y="5"/>
                  </a:cubicBezTo>
                  <a:cubicBezTo>
                    <a:pt x="9" y="16"/>
                    <a:pt x="9" y="16"/>
                    <a:pt x="9" y="16"/>
                  </a:cubicBezTo>
                  <a:cubicBezTo>
                    <a:pt x="18" y="16"/>
                    <a:pt x="18" y="16"/>
                    <a:pt x="18" y="16"/>
                  </a:cubicBezTo>
                  <a:lnTo>
                    <a:pt x="1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27" name="Freeform 245"/>
            <p:cNvSpPr>
              <a:spLocks/>
            </p:cNvSpPr>
            <p:nvPr/>
          </p:nvSpPr>
          <p:spPr bwMode="auto">
            <a:xfrm>
              <a:off x="10112837" y="2624725"/>
              <a:ext cx="26490" cy="81026"/>
            </a:xfrm>
            <a:custGeom>
              <a:avLst/>
              <a:gdLst>
                <a:gd name="T0" fmla="*/ 7 w 17"/>
                <a:gd name="T1" fmla="*/ 52 h 52"/>
                <a:gd name="T2" fmla="*/ 0 w 17"/>
                <a:gd name="T3" fmla="*/ 52 h 52"/>
                <a:gd name="T4" fmla="*/ 11 w 17"/>
                <a:gd name="T5" fmla="*/ 0 h 52"/>
                <a:gd name="T6" fmla="*/ 17 w 17"/>
                <a:gd name="T7" fmla="*/ 0 h 52"/>
                <a:gd name="T8" fmla="*/ 7 w 17"/>
                <a:gd name="T9" fmla="*/ 52 h 52"/>
              </a:gdLst>
              <a:ahLst/>
              <a:cxnLst>
                <a:cxn ang="0">
                  <a:pos x="T0" y="T1"/>
                </a:cxn>
                <a:cxn ang="0">
                  <a:pos x="T2" y="T3"/>
                </a:cxn>
                <a:cxn ang="0">
                  <a:pos x="T4" y="T5"/>
                </a:cxn>
                <a:cxn ang="0">
                  <a:pos x="T6" y="T7"/>
                </a:cxn>
                <a:cxn ang="0">
                  <a:pos x="T8" y="T9"/>
                </a:cxn>
              </a:cxnLst>
              <a:rect l="0" t="0" r="r" b="b"/>
              <a:pathLst>
                <a:path w="17" h="52">
                  <a:moveTo>
                    <a:pt x="7" y="52"/>
                  </a:moveTo>
                  <a:lnTo>
                    <a:pt x="0" y="52"/>
                  </a:lnTo>
                  <a:lnTo>
                    <a:pt x="11" y="0"/>
                  </a:lnTo>
                  <a:lnTo>
                    <a:pt x="17" y="0"/>
                  </a:lnTo>
                  <a:lnTo>
                    <a:pt x="7"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28" name="Freeform 246"/>
            <p:cNvSpPr>
              <a:spLocks/>
            </p:cNvSpPr>
            <p:nvPr/>
          </p:nvSpPr>
          <p:spPr bwMode="auto">
            <a:xfrm>
              <a:off x="10151792" y="2624725"/>
              <a:ext cx="59212" cy="81026"/>
            </a:xfrm>
            <a:custGeom>
              <a:avLst/>
              <a:gdLst>
                <a:gd name="T0" fmla="*/ 38 w 38"/>
                <a:gd name="T1" fmla="*/ 6 h 52"/>
                <a:gd name="T2" fmla="*/ 21 w 38"/>
                <a:gd name="T3" fmla="*/ 6 h 52"/>
                <a:gd name="T4" fmla="*/ 13 w 38"/>
                <a:gd name="T5" fmla="*/ 52 h 52"/>
                <a:gd name="T6" fmla="*/ 7 w 38"/>
                <a:gd name="T7" fmla="*/ 52 h 52"/>
                <a:gd name="T8" fmla="*/ 15 w 38"/>
                <a:gd name="T9" fmla="*/ 6 h 52"/>
                <a:gd name="T10" fmla="*/ 0 w 38"/>
                <a:gd name="T11" fmla="*/ 6 h 52"/>
                <a:gd name="T12" fmla="*/ 3 w 38"/>
                <a:gd name="T13" fmla="*/ 0 h 52"/>
                <a:gd name="T14" fmla="*/ 38 w 38"/>
                <a:gd name="T15" fmla="*/ 0 h 52"/>
                <a:gd name="T16" fmla="*/ 38 w 38"/>
                <a:gd name="T17"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2">
                  <a:moveTo>
                    <a:pt x="38" y="6"/>
                  </a:moveTo>
                  <a:lnTo>
                    <a:pt x="21" y="6"/>
                  </a:lnTo>
                  <a:lnTo>
                    <a:pt x="13" y="52"/>
                  </a:lnTo>
                  <a:lnTo>
                    <a:pt x="7" y="52"/>
                  </a:lnTo>
                  <a:lnTo>
                    <a:pt x="15" y="6"/>
                  </a:lnTo>
                  <a:lnTo>
                    <a:pt x="0" y="6"/>
                  </a:lnTo>
                  <a:lnTo>
                    <a:pt x="3" y="0"/>
                  </a:lnTo>
                  <a:lnTo>
                    <a:pt x="38" y="0"/>
                  </a:ln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29" name="Freeform 247"/>
            <p:cNvSpPr>
              <a:spLocks noEditPoints="1"/>
            </p:cNvSpPr>
            <p:nvPr/>
          </p:nvSpPr>
          <p:spPr bwMode="auto">
            <a:xfrm>
              <a:off x="10195422" y="2624725"/>
              <a:ext cx="71678" cy="81026"/>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5 h 25"/>
                <a:gd name="T22" fmla="*/ 16 w 22"/>
                <a:gd name="T23" fmla="*/ 4 h 25"/>
                <a:gd name="T24" fmla="*/ 16 w 22"/>
                <a:gd name="T25" fmla="*/ 4 h 25"/>
                <a:gd name="T26" fmla="*/ 16 w 22"/>
                <a:gd name="T27" fmla="*/ 3 h 25"/>
                <a:gd name="T28" fmla="*/ 16 w 22"/>
                <a:gd name="T29" fmla="*/ 3 h 25"/>
                <a:gd name="T30" fmla="*/ 15 w 22"/>
                <a:gd name="T31" fmla="*/ 4 h 25"/>
                <a:gd name="T32" fmla="*/ 15 w 22"/>
                <a:gd name="T33" fmla="*/ 4 h 25"/>
                <a:gd name="T34" fmla="*/ 15 w 22"/>
                <a:gd name="T35" fmla="*/ 5 h 25"/>
                <a:gd name="T36" fmla="*/ 15 w 22"/>
                <a:gd name="T37" fmla="*/ 5 h 25"/>
                <a:gd name="T38" fmla="*/ 9 w 22"/>
                <a:gd name="T39" fmla="*/ 16 h 25"/>
                <a:gd name="T40" fmla="*/ 17 w 22"/>
                <a:gd name="T41" fmla="*/ 16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5"/>
                    <a:pt x="16" y="5"/>
                    <a:pt x="16" y="5"/>
                  </a:cubicBezTo>
                  <a:cubicBezTo>
                    <a:pt x="16" y="4"/>
                    <a:pt x="16" y="4"/>
                    <a:pt x="16" y="4"/>
                  </a:cubicBezTo>
                  <a:cubicBezTo>
                    <a:pt x="16" y="4"/>
                    <a:pt x="16" y="4"/>
                    <a:pt x="16" y="4"/>
                  </a:cubicBezTo>
                  <a:cubicBezTo>
                    <a:pt x="16" y="4"/>
                    <a:pt x="16" y="3"/>
                    <a:pt x="16" y="3"/>
                  </a:cubicBezTo>
                  <a:cubicBezTo>
                    <a:pt x="16" y="3"/>
                    <a:pt x="16" y="3"/>
                    <a:pt x="16" y="3"/>
                  </a:cubicBezTo>
                  <a:cubicBezTo>
                    <a:pt x="16" y="3"/>
                    <a:pt x="15" y="4"/>
                    <a:pt x="15" y="4"/>
                  </a:cubicBezTo>
                  <a:cubicBezTo>
                    <a:pt x="15" y="4"/>
                    <a:pt x="15" y="4"/>
                    <a:pt x="15" y="4"/>
                  </a:cubicBezTo>
                  <a:cubicBezTo>
                    <a:pt x="15" y="4"/>
                    <a:pt x="15" y="4"/>
                    <a:pt x="15" y="5"/>
                  </a:cubicBezTo>
                  <a:cubicBezTo>
                    <a:pt x="15" y="5"/>
                    <a:pt x="15" y="5"/>
                    <a:pt x="15" y="5"/>
                  </a:cubicBezTo>
                  <a:cubicBezTo>
                    <a:pt x="9" y="16"/>
                    <a:pt x="9" y="16"/>
                    <a:pt x="9" y="16"/>
                  </a:cubicBezTo>
                  <a:cubicBezTo>
                    <a:pt x="17" y="16"/>
                    <a:pt x="17" y="16"/>
                    <a:pt x="17" y="16"/>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30" name="Freeform 248"/>
            <p:cNvSpPr>
              <a:spLocks/>
            </p:cNvSpPr>
            <p:nvPr/>
          </p:nvSpPr>
          <p:spPr bwMode="auto">
            <a:xfrm>
              <a:off x="10279566" y="2624725"/>
              <a:ext cx="91935" cy="81026"/>
            </a:xfrm>
            <a:custGeom>
              <a:avLst/>
              <a:gdLst>
                <a:gd name="T0" fmla="*/ 23 w 28"/>
                <a:gd name="T1" fmla="*/ 25 h 25"/>
                <a:gd name="T2" fmla="*/ 20 w 28"/>
                <a:gd name="T3" fmla="*/ 25 h 25"/>
                <a:gd name="T4" fmla="*/ 23 w 28"/>
                <a:gd name="T5" fmla="*/ 9 h 25"/>
                <a:gd name="T6" fmla="*/ 24 w 28"/>
                <a:gd name="T7" fmla="*/ 6 h 25"/>
                <a:gd name="T8" fmla="*/ 25 w 28"/>
                <a:gd name="T9" fmla="*/ 4 h 25"/>
                <a:gd name="T10" fmla="*/ 25 w 28"/>
                <a:gd name="T11" fmla="*/ 4 h 25"/>
                <a:gd name="T12" fmla="*/ 24 w 28"/>
                <a:gd name="T13" fmla="*/ 5 h 25"/>
                <a:gd name="T14" fmla="*/ 24 w 28"/>
                <a:gd name="T15" fmla="*/ 6 h 25"/>
                <a:gd name="T16" fmla="*/ 23 w 28"/>
                <a:gd name="T17" fmla="*/ 6 h 25"/>
                <a:gd name="T18" fmla="*/ 22 w 28"/>
                <a:gd name="T19" fmla="*/ 7 h 25"/>
                <a:gd name="T20" fmla="*/ 13 w 28"/>
                <a:gd name="T21" fmla="*/ 19 h 25"/>
                <a:gd name="T22" fmla="*/ 12 w 28"/>
                <a:gd name="T23" fmla="*/ 19 h 25"/>
                <a:gd name="T24" fmla="*/ 8 w 28"/>
                <a:gd name="T25" fmla="*/ 7 h 25"/>
                <a:gd name="T26" fmla="*/ 8 w 28"/>
                <a:gd name="T27" fmla="*/ 6 h 25"/>
                <a:gd name="T28" fmla="*/ 8 w 28"/>
                <a:gd name="T29" fmla="*/ 6 h 25"/>
                <a:gd name="T30" fmla="*/ 7 w 28"/>
                <a:gd name="T31" fmla="*/ 5 h 25"/>
                <a:gd name="T32" fmla="*/ 7 w 28"/>
                <a:gd name="T33" fmla="*/ 4 h 25"/>
                <a:gd name="T34" fmla="*/ 7 w 28"/>
                <a:gd name="T35" fmla="*/ 4 h 25"/>
                <a:gd name="T36" fmla="*/ 7 w 28"/>
                <a:gd name="T37" fmla="*/ 6 h 25"/>
                <a:gd name="T38" fmla="*/ 6 w 28"/>
                <a:gd name="T39" fmla="*/ 9 h 25"/>
                <a:gd name="T40" fmla="*/ 3 w 28"/>
                <a:gd name="T41" fmla="*/ 25 h 25"/>
                <a:gd name="T42" fmla="*/ 0 w 28"/>
                <a:gd name="T43" fmla="*/ 25 h 25"/>
                <a:gd name="T44" fmla="*/ 5 w 28"/>
                <a:gd name="T45" fmla="*/ 0 h 25"/>
                <a:gd name="T46" fmla="*/ 9 w 28"/>
                <a:gd name="T47" fmla="*/ 0 h 25"/>
                <a:gd name="T48" fmla="*/ 13 w 28"/>
                <a:gd name="T49" fmla="*/ 12 h 25"/>
                <a:gd name="T50" fmla="*/ 13 w 28"/>
                <a:gd name="T51" fmla="*/ 14 h 25"/>
                <a:gd name="T52" fmla="*/ 13 w 28"/>
                <a:gd name="T53" fmla="*/ 15 h 25"/>
                <a:gd name="T54" fmla="*/ 13 w 28"/>
                <a:gd name="T55" fmla="*/ 15 h 25"/>
                <a:gd name="T56" fmla="*/ 14 w 28"/>
                <a:gd name="T57" fmla="*/ 14 h 25"/>
                <a:gd name="T58" fmla="*/ 15 w 28"/>
                <a:gd name="T59" fmla="*/ 12 h 25"/>
                <a:gd name="T60" fmla="*/ 24 w 28"/>
                <a:gd name="T61" fmla="*/ 0 h 25"/>
                <a:gd name="T62" fmla="*/ 28 w 28"/>
                <a:gd name="T63" fmla="*/ 0 h 25"/>
                <a:gd name="T64" fmla="*/ 23 w 28"/>
                <a:gd name="T65"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8" h="25">
                  <a:moveTo>
                    <a:pt x="23" y="25"/>
                  </a:moveTo>
                  <a:cubicBezTo>
                    <a:pt x="20" y="25"/>
                    <a:pt x="20" y="25"/>
                    <a:pt x="20" y="25"/>
                  </a:cubicBezTo>
                  <a:cubicBezTo>
                    <a:pt x="23" y="9"/>
                    <a:pt x="23" y="9"/>
                    <a:pt x="23" y="9"/>
                  </a:cubicBezTo>
                  <a:cubicBezTo>
                    <a:pt x="24" y="8"/>
                    <a:pt x="24" y="7"/>
                    <a:pt x="24" y="6"/>
                  </a:cubicBezTo>
                  <a:cubicBezTo>
                    <a:pt x="24" y="5"/>
                    <a:pt x="24" y="5"/>
                    <a:pt x="25" y="4"/>
                  </a:cubicBezTo>
                  <a:cubicBezTo>
                    <a:pt x="25" y="4"/>
                    <a:pt x="25" y="4"/>
                    <a:pt x="25" y="4"/>
                  </a:cubicBezTo>
                  <a:cubicBezTo>
                    <a:pt x="25" y="4"/>
                    <a:pt x="24" y="4"/>
                    <a:pt x="24" y="5"/>
                  </a:cubicBezTo>
                  <a:cubicBezTo>
                    <a:pt x="24" y="5"/>
                    <a:pt x="24" y="5"/>
                    <a:pt x="24" y="6"/>
                  </a:cubicBezTo>
                  <a:cubicBezTo>
                    <a:pt x="23" y="6"/>
                    <a:pt x="23" y="6"/>
                    <a:pt x="23" y="6"/>
                  </a:cubicBezTo>
                  <a:cubicBezTo>
                    <a:pt x="23" y="7"/>
                    <a:pt x="23" y="7"/>
                    <a:pt x="22" y="7"/>
                  </a:cubicBezTo>
                  <a:cubicBezTo>
                    <a:pt x="13" y="19"/>
                    <a:pt x="13" y="19"/>
                    <a:pt x="13" y="19"/>
                  </a:cubicBezTo>
                  <a:cubicBezTo>
                    <a:pt x="12" y="19"/>
                    <a:pt x="12" y="19"/>
                    <a:pt x="12" y="19"/>
                  </a:cubicBezTo>
                  <a:cubicBezTo>
                    <a:pt x="8" y="7"/>
                    <a:pt x="8" y="7"/>
                    <a:pt x="8" y="7"/>
                  </a:cubicBezTo>
                  <a:cubicBezTo>
                    <a:pt x="8" y="7"/>
                    <a:pt x="8" y="7"/>
                    <a:pt x="8" y="6"/>
                  </a:cubicBezTo>
                  <a:cubicBezTo>
                    <a:pt x="8" y="6"/>
                    <a:pt x="8" y="6"/>
                    <a:pt x="8" y="6"/>
                  </a:cubicBezTo>
                  <a:cubicBezTo>
                    <a:pt x="8" y="5"/>
                    <a:pt x="8" y="5"/>
                    <a:pt x="7" y="5"/>
                  </a:cubicBezTo>
                  <a:cubicBezTo>
                    <a:pt x="7" y="4"/>
                    <a:pt x="7" y="4"/>
                    <a:pt x="7" y="4"/>
                  </a:cubicBezTo>
                  <a:cubicBezTo>
                    <a:pt x="7" y="4"/>
                    <a:pt x="7" y="4"/>
                    <a:pt x="7" y="4"/>
                  </a:cubicBezTo>
                  <a:cubicBezTo>
                    <a:pt x="7" y="4"/>
                    <a:pt x="7" y="5"/>
                    <a:pt x="7" y="6"/>
                  </a:cubicBezTo>
                  <a:cubicBezTo>
                    <a:pt x="7" y="6"/>
                    <a:pt x="7" y="7"/>
                    <a:pt x="6" y="9"/>
                  </a:cubicBezTo>
                  <a:cubicBezTo>
                    <a:pt x="3" y="25"/>
                    <a:pt x="3" y="25"/>
                    <a:pt x="3" y="25"/>
                  </a:cubicBezTo>
                  <a:cubicBezTo>
                    <a:pt x="0" y="25"/>
                    <a:pt x="0" y="25"/>
                    <a:pt x="0" y="25"/>
                  </a:cubicBezTo>
                  <a:cubicBezTo>
                    <a:pt x="5" y="0"/>
                    <a:pt x="5" y="0"/>
                    <a:pt x="5" y="0"/>
                  </a:cubicBezTo>
                  <a:cubicBezTo>
                    <a:pt x="9" y="0"/>
                    <a:pt x="9" y="0"/>
                    <a:pt x="9" y="0"/>
                  </a:cubicBezTo>
                  <a:cubicBezTo>
                    <a:pt x="13" y="12"/>
                    <a:pt x="13" y="12"/>
                    <a:pt x="13" y="12"/>
                  </a:cubicBezTo>
                  <a:cubicBezTo>
                    <a:pt x="13" y="13"/>
                    <a:pt x="13" y="13"/>
                    <a:pt x="13" y="14"/>
                  </a:cubicBezTo>
                  <a:cubicBezTo>
                    <a:pt x="13" y="14"/>
                    <a:pt x="13" y="15"/>
                    <a:pt x="13" y="15"/>
                  </a:cubicBezTo>
                  <a:cubicBezTo>
                    <a:pt x="13" y="15"/>
                    <a:pt x="13" y="15"/>
                    <a:pt x="13" y="15"/>
                  </a:cubicBezTo>
                  <a:cubicBezTo>
                    <a:pt x="14" y="15"/>
                    <a:pt x="14" y="14"/>
                    <a:pt x="14" y="14"/>
                  </a:cubicBezTo>
                  <a:cubicBezTo>
                    <a:pt x="14" y="13"/>
                    <a:pt x="15" y="13"/>
                    <a:pt x="15" y="12"/>
                  </a:cubicBezTo>
                  <a:cubicBezTo>
                    <a:pt x="24" y="0"/>
                    <a:pt x="24" y="0"/>
                    <a:pt x="24" y="0"/>
                  </a:cubicBezTo>
                  <a:cubicBezTo>
                    <a:pt x="28" y="0"/>
                    <a:pt x="28" y="0"/>
                    <a:pt x="28"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31" name="Freeform 249"/>
            <p:cNvSpPr>
              <a:spLocks noEditPoints="1"/>
            </p:cNvSpPr>
            <p:nvPr/>
          </p:nvSpPr>
          <p:spPr bwMode="auto">
            <a:xfrm>
              <a:off x="10368385" y="2624725"/>
              <a:ext cx="71678" cy="81026"/>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5 h 25"/>
                <a:gd name="T22" fmla="*/ 16 w 22"/>
                <a:gd name="T23" fmla="*/ 4 h 25"/>
                <a:gd name="T24" fmla="*/ 16 w 22"/>
                <a:gd name="T25" fmla="*/ 4 h 25"/>
                <a:gd name="T26" fmla="*/ 16 w 22"/>
                <a:gd name="T27" fmla="*/ 3 h 25"/>
                <a:gd name="T28" fmla="*/ 16 w 22"/>
                <a:gd name="T29" fmla="*/ 3 h 25"/>
                <a:gd name="T30" fmla="*/ 16 w 22"/>
                <a:gd name="T31" fmla="*/ 4 h 25"/>
                <a:gd name="T32" fmla="*/ 15 w 22"/>
                <a:gd name="T33" fmla="*/ 4 h 25"/>
                <a:gd name="T34" fmla="*/ 15 w 22"/>
                <a:gd name="T35" fmla="*/ 5 h 25"/>
                <a:gd name="T36" fmla="*/ 15 w 22"/>
                <a:gd name="T37" fmla="*/ 5 h 25"/>
                <a:gd name="T38" fmla="*/ 9 w 22"/>
                <a:gd name="T39" fmla="*/ 16 h 25"/>
                <a:gd name="T40" fmla="*/ 18 w 22"/>
                <a:gd name="T41" fmla="*/ 16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5"/>
                    <a:pt x="16" y="5"/>
                    <a:pt x="16" y="5"/>
                  </a:cubicBezTo>
                  <a:cubicBezTo>
                    <a:pt x="16" y="4"/>
                    <a:pt x="16" y="4"/>
                    <a:pt x="16" y="4"/>
                  </a:cubicBezTo>
                  <a:cubicBezTo>
                    <a:pt x="16" y="4"/>
                    <a:pt x="16" y="4"/>
                    <a:pt x="16" y="4"/>
                  </a:cubicBezTo>
                  <a:cubicBezTo>
                    <a:pt x="16" y="4"/>
                    <a:pt x="16" y="3"/>
                    <a:pt x="16" y="3"/>
                  </a:cubicBezTo>
                  <a:cubicBezTo>
                    <a:pt x="16" y="3"/>
                    <a:pt x="16" y="3"/>
                    <a:pt x="16" y="3"/>
                  </a:cubicBezTo>
                  <a:cubicBezTo>
                    <a:pt x="16" y="3"/>
                    <a:pt x="16" y="4"/>
                    <a:pt x="16" y="4"/>
                  </a:cubicBezTo>
                  <a:cubicBezTo>
                    <a:pt x="16" y="4"/>
                    <a:pt x="16" y="4"/>
                    <a:pt x="15" y="4"/>
                  </a:cubicBezTo>
                  <a:cubicBezTo>
                    <a:pt x="15" y="4"/>
                    <a:pt x="15" y="4"/>
                    <a:pt x="15" y="5"/>
                  </a:cubicBezTo>
                  <a:cubicBezTo>
                    <a:pt x="15" y="5"/>
                    <a:pt x="15" y="5"/>
                    <a:pt x="15" y="5"/>
                  </a:cubicBezTo>
                  <a:cubicBezTo>
                    <a:pt x="9" y="16"/>
                    <a:pt x="9" y="16"/>
                    <a:pt x="9" y="16"/>
                  </a:cubicBezTo>
                  <a:cubicBezTo>
                    <a:pt x="18" y="16"/>
                    <a:pt x="18" y="16"/>
                    <a:pt x="18" y="16"/>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grpSp>
        <p:nvGrpSpPr>
          <p:cNvPr id="632" name="China South"/>
          <p:cNvGrpSpPr/>
          <p:nvPr/>
        </p:nvGrpSpPr>
        <p:grpSpPr>
          <a:xfrm>
            <a:off x="9082119" y="1870269"/>
            <a:ext cx="956625" cy="380358"/>
            <a:chOff x="9215302" y="1697595"/>
            <a:chExt cx="1042449" cy="414482"/>
          </a:xfrm>
        </p:grpSpPr>
        <p:sp>
          <p:nvSpPr>
            <p:cNvPr id="633" name="Rectangle 31"/>
            <p:cNvSpPr>
              <a:spLocks noChangeArrowheads="1"/>
            </p:cNvSpPr>
            <p:nvPr/>
          </p:nvSpPr>
          <p:spPr bwMode="auto">
            <a:xfrm>
              <a:off x="9215302" y="1697595"/>
              <a:ext cx="1042449"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34" name="Freeform 250"/>
            <p:cNvSpPr>
              <a:spLocks/>
            </p:cNvSpPr>
            <p:nvPr/>
          </p:nvSpPr>
          <p:spPr bwMode="auto">
            <a:xfrm>
              <a:off x="9310353" y="1795762"/>
              <a:ext cx="65445" cy="84143"/>
            </a:xfrm>
            <a:custGeom>
              <a:avLst/>
              <a:gdLst>
                <a:gd name="T0" fmla="*/ 20 w 20"/>
                <a:gd name="T1" fmla="*/ 24 h 26"/>
                <a:gd name="T2" fmla="*/ 13 w 20"/>
                <a:gd name="T3" fmla="*/ 26 h 26"/>
                <a:gd name="T4" fmla="*/ 4 w 20"/>
                <a:gd name="T5" fmla="*/ 22 h 26"/>
                <a:gd name="T6" fmla="*/ 0 w 20"/>
                <a:gd name="T7" fmla="*/ 13 h 26"/>
                <a:gd name="T8" fmla="*/ 4 w 20"/>
                <a:gd name="T9" fmla="*/ 3 h 26"/>
                <a:gd name="T10" fmla="*/ 14 w 20"/>
                <a:gd name="T11" fmla="*/ 0 h 26"/>
                <a:gd name="T12" fmla="*/ 20 w 20"/>
                <a:gd name="T13" fmla="*/ 1 h 26"/>
                <a:gd name="T14" fmla="*/ 20 w 20"/>
                <a:gd name="T15" fmla="*/ 6 h 26"/>
                <a:gd name="T16" fmla="*/ 14 w 20"/>
                <a:gd name="T17" fmla="*/ 4 h 26"/>
                <a:gd name="T18" fmla="*/ 8 w 20"/>
                <a:gd name="T19" fmla="*/ 7 h 26"/>
                <a:gd name="T20" fmla="*/ 6 w 20"/>
                <a:gd name="T21" fmla="*/ 13 h 26"/>
                <a:gd name="T22" fmla="*/ 8 w 20"/>
                <a:gd name="T23" fmla="*/ 19 h 26"/>
                <a:gd name="T24" fmla="*/ 14 w 20"/>
                <a:gd name="T25" fmla="*/ 21 h 26"/>
                <a:gd name="T26" fmla="*/ 20 w 20"/>
                <a:gd name="T27" fmla="*/ 19 h 26"/>
                <a:gd name="T28" fmla="*/ 20 w 20"/>
                <a:gd name="T2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20" y="24"/>
                  </a:moveTo>
                  <a:cubicBezTo>
                    <a:pt x="18" y="25"/>
                    <a:pt x="16" y="26"/>
                    <a:pt x="13" y="26"/>
                  </a:cubicBezTo>
                  <a:cubicBezTo>
                    <a:pt x="9" y="26"/>
                    <a:pt x="6" y="25"/>
                    <a:pt x="4" y="22"/>
                  </a:cubicBezTo>
                  <a:cubicBezTo>
                    <a:pt x="1" y="20"/>
                    <a:pt x="0" y="17"/>
                    <a:pt x="0" y="13"/>
                  </a:cubicBezTo>
                  <a:cubicBezTo>
                    <a:pt x="0" y="9"/>
                    <a:pt x="1" y="6"/>
                    <a:pt x="4" y="3"/>
                  </a:cubicBezTo>
                  <a:cubicBezTo>
                    <a:pt x="6" y="1"/>
                    <a:pt x="10" y="0"/>
                    <a:pt x="14" y="0"/>
                  </a:cubicBezTo>
                  <a:cubicBezTo>
                    <a:pt x="16" y="0"/>
                    <a:pt x="18" y="0"/>
                    <a:pt x="20" y="1"/>
                  </a:cubicBezTo>
                  <a:cubicBezTo>
                    <a:pt x="20" y="6"/>
                    <a:pt x="20" y="6"/>
                    <a:pt x="20" y="6"/>
                  </a:cubicBezTo>
                  <a:cubicBezTo>
                    <a:pt x="18" y="5"/>
                    <a:pt x="16" y="4"/>
                    <a:pt x="14" y="4"/>
                  </a:cubicBezTo>
                  <a:cubicBezTo>
                    <a:pt x="12" y="4"/>
                    <a:pt x="10" y="5"/>
                    <a:pt x="8" y="7"/>
                  </a:cubicBezTo>
                  <a:cubicBezTo>
                    <a:pt x="7" y="8"/>
                    <a:pt x="6" y="10"/>
                    <a:pt x="6" y="13"/>
                  </a:cubicBezTo>
                  <a:cubicBezTo>
                    <a:pt x="6" y="15"/>
                    <a:pt x="7" y="17"/>
                    <a:pt x="8" y="19"/>
                  </a:cubicBezTo>
                  <a:cubicBezTo>
                    <a:pt x="10" y="20"/>
                    <a:pt x="11" y="21"/>
                    <a:pt x="14" y="21"/>
                  </a:cubicBezTo>
                  <a:cubicBezTo>
                    <a:pt x="16" y="21"/>
                    <a:pt x="18" y="20"/>
                    <a:pt x="20" y="19"/>
                  </a:cubicBezTo>
                  <a:lnTo>
                    <a:pt x="20"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35" name="Freeform 251"/>
            <p:cNvSpPr>
              <a:spLocks/>
            </p:cNvSpPr>
            <p:nvPr/>
          </p:nvSpPr>
          <p:spPr bwMode="auto">
            <a:xfrm>
              <a:off x="9391381" y="1795762"/>
              <a:ext cx="71678" cy="81026"/>
            </a:xfrm>
            <a:custGeom>
              <a:avLst/>
              <a:gdLst>
                <a:gd name="T0" fmla="*/ 46 w 46"/>
                <a:gd name="T1" fmla="*/ 52 h 52"/>
                <a:gd name="T2" fmla="*/ 34 w 46"/>
                <a:gd name="T3" fmla="*/ 52 h 52"/>
                <a:gd name="T4" fmla="*/ 34 w 46"/>
                <a:gd name="T5" fmla="*/ 31 h 52"/>
                <a:gd name="T6" fmla="*/ 11 w 46"/>
                <a:gd name="T7" fmla="*/ 31 h 52"/>
                <a:gd name="T8" fmla="*/ 11 w 46"/>
                <a:gd name="T9" fmla="*/ 52 h 52"/>
                <a:gd name="T10" fmla="*/ 0 w 46"/>
                <a:gd name="T11" fmla="*/ 52 h 52"/>
                <a:gd name="T12" fmla="*/ 0 w 46"/>
                <a:gd name="T13" fmla="*/ 0 h 52"/>
                <a:gd name="T14" fmla="*/ 11 w 46"/>
                <a:gd name="T15" fmla="*/ 0 h 52"/>
                <a:gd name="T16" fmla="*/ 11 w 46"/>
                <a:gd name="T17" fmla="*/ 20 h 52"/>
                <a:gd name="T18" fmla="*/ 34 w 46"/>
                <a:gd name="T19" fmla="*/ 20 h 52"/>
                <a:gd name="T20" fmla="*/ 34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4" y="52"/>
                  </a:lnTo>
                  <a:lnTo>
                    <a:pt x="34" y="31"/>
                  </a:lnTo>
                  <a:lnTo>
                    <a:pt x="11" y="31"/>
                  </a:lnTo>
                  <a:lnTo>
                    <a:pt x="11" y="52"/>
                  </a:lnTo>
                  <a:lnTo>
                    <a:pt x="0" y="52"/>
                  </a:lnTo>
                  <a:lnTo>
                    <a:pt x="0" y="0"/>
                  </a:lnTo>
                  <a:lnTo>
                    <a:pt x="11" y="0"/>
                  </a:lnTo>
                  <a:lnTo>
                    <a:pt x="11" y="20"/>
                  </a:lnTo>
                  <a:lnTo>
                    <a:pt x="34" y="20"/>
                  </a:lnTo>
                  <a:lnTo>
                    <a:pt x="34"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36" name="Rectangle 252"/>
            <p:cNvSpPr>
              <a:spLocks noChangeArrowheads="1"/>
            </p:cNvSpPr>
            <p:nvPr/>
          </p:nvSpPr>
          <p:spPr bwMode="auto">
            <a:xfrm>
              <a:off x="9483316" y="1795762"/>
              <a:ext cx="18699" cy="810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37" name="Freeform 253"/>
            <p:cNvSpPr>
              <a:spLocks/>
            </p:cNvSpPr>
            <p:nvPr/>
          </p:nvSpPr>
          <p:spPr bwMode="auto">
            <a:xfrm>
              <a:off x="9522271" y="1795762"/>
              <a:ext cx="74795" cy="81026"/>
            </a:xfrm>
            <a:custGeom>
              <a:avLst/>
              <a:gdLst>
                <a:gd name="T0" fmla="*/ 23 w 23"/>
                <a:gd name="T1" fmla="*/ 25 h 25"/>
                <a:gd name="T2" fmla="*/ 17 w 23"/>
                <a:gd name="T3" fmla="*/ 25 h 25"/>
                <a:gd name="T4" fmla="*/ 6 w 23"/>
                <a:gd name="T5" fmla="*/ 9 h 25"/>
                <a:gd name="T6" fmla="*/ 5 w 23"/>
                <a:gd name="T7" fmla="*/ 7 h 25"/>
                <a:gd name="T8" fmla="*/ 5 w 23"/>
                <a:gd name="T9" fmla="*/ 7 h 25"/>
                <a:gd name="T10" fmla="*/ 5 w 23"/>
                <a:gd name="T11" fmla="*/ 11 h 25"/>
                <a:gd name="T12" fmla="*/ 5 w 23"/>
                <a:gd name="T13" fmla="*/ 25 h 25"/>
                <a:gd name="T14" fmla="*/ 0 w 23"/>
                <a:gd name="T15" fmla="*/ 25 h 25"/>
                <a:gd name="T16" fmla="*/ 0 w 23"/>
                <a:gd name="T17" fmla="*/ 0 h 25"/>
                <a:gd name="T18" fmla="*/ 6 w 23"/>
                <a:gd name="T19" fmla="*/ 0 h 25"/>
                <a:gd name="T20" fmla="*/ 16 w 23"/>
                <a:gd name="T21" fmla="*/ 15 h 25"/>
                <a:gd name="T22" fmla="*/ 17 w 23"/>
                <a:gd name="T23" fmla="*/ 17 h 25"/>
                <a:gd name="T24" fmla="*/ 17 w 23"/>
                <a:gd name="T25" fmla="*/ 17 h 25"/>
                <a:gd name="T26" fmla="*/ 17 w 23"/>
                <a:gd name="T27" fmla="*/ 14 h 25"/>
                <a:gd name="T28" fmla="*/ 17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6" y="9"/>
                    <a:pt x="6" y="9"/>
                    <a:pt x="6" y="9"/>
                  </a:cubicBezTo>
                  <a:cubicBezTo>
                    <a:pt x="6" y="8"/>
                    <a:pt x="5" y="8"/>
                    <a:pt x="5" y="7"/>
                  </a:cubicBezTo>
                  <a:cubicBezTo>
                    <a:pt x="5" y="7"/>
                    <a:pt x="5" y="7"/>
                    <a:pt x="5" y="7"/>
                  </a:cubicBezTo>
                  <a:cubicBezTo>
                    <a:pt x="5" y="8"/>
                    <a:pt x="5" y="10"/>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7"/>
                    <a:pt x="17" y="17"/>
                  </a:cubicBezTo>
                  <a:cubicBezTo>
                    <a:pt x="17" y="17"/>
                    <a:pt x="17" y="17"/>
                    <a:pt x="17" y="17"/>
                  </a:cubicBezTo>
                  <a:cubicBezTo>
                    <a:pt x="17" y="17"/>
                    <a:pt x="17" y="16"/>
                    <a:pt x="17" y="14"/>
                  </a:cubicBezTo>
                  <a:cubicBezTo>
                    <a:pt x="17" y="0"/>
                    <a:pt x="17" y="0"/>
                    <a:pt x="17"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38" name="Freeform 254"/>
            <p:cNvSpPr>
              <a:spLocks noEditPoints="1"/>
            </p:cNvSpPr>
            <p:nvPr/>
          </p:nvSpPr>
          <p:spPr bwMode="auto">
            <a:xfrm>
              <a:off x="9606415" y="1795762"/>
              <a:ext cx="82586" cy="81026"/>
            </a:xfrm>
            <a:custGeom>
              <a:avLst/>
              <a:gdLst>
                <a:gd name="T0" fmla="*/ 25 w 25"/>
                <a:gd name="T1" fmla="*/ 25 h 25"/>
                <a:gd name="T2" fmla="*/ 19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5 h 25"/>
                <a:gd name="T24" fmla="*/ 12 w 25"/>
                <a:gd name="T25" fmla="*/ 5 h 25"/>
                <a:gd name="T26" fmla="*/ 12 w 25"/>
                <a:gd name="T27" fmla="*/ 7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5"/>
                  </a:cubicBezTo>
                  <a:cubicBezTo>
                    <a:pt x="12" y="5"/>
                    <a:pt x="12" y="5"/>
                    <a:pt x="12" y="5"/>
                  </a:cubicBezTo>
                  <a:cubicBezTo>
                    <a:pt x="12" y="5"/>
                    <a:pt x="12" y="6"/>
                    <a:pt x="12" y="7"/>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39" name="Freeform 255"/>
            <p:cNvSpPr>
              <a:spLocks/>
            </p:cNvSpPr>
            <p:nvPr/>
          </p:nvSpPr>
          <p:spPr bwMode="auto">
            <a:xfrm>
              <a:off x="9731073" y="1795762"/>
              <a:ext cx="56096" cy="84143"/>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0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4 h 26"/>
                <a:gd name="T24" fmla="*/ 1 w 17"/>
                <a:gd name="T25" fmla="*/ 11 h 26"/>
                <a:gd name="T26" fmla="*/ 0 w 17"/>
                <a:gd name="T27" fmla="*/ 7 h 26"/>
                <a:gd name="T28" fmla="*/ 1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4 h 26"/>
                <a:gd name="T46" fmla="*/ 12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0 h 26"/>
                <a:gd name="T66" fmla="*/ 13 w 17"/>
                <a:gd name="T67" fmla="*/ 12 h 26"/>
                <a:gd name="T68" fmla="*/ 15 w 17"/>
                <a:gd name="T69" fmla="*/ 13 h 26"/>
                <a:gd name="T70" fmla="*/ 17 w 17"/>
                <a:gd name="T71" fmla="*/ 15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19"/>
                    <a:pt x="2" y="20"/>
                    <a:pt x="3" y="21"/>
                  </a:cubicBezTo>
                  <a:cubicBezTo>
                    <a:pt x="5" y="21"/>
                    <a:pt x="6" y="21"/>
                    <a:pt x="7" y="21"/>
                  </a:cubicBezTo>
                  <a:cubicBezTo>
                    <a:pt x="8" y="21"/>
                    <a:pt x="8" y="21"/>
                    <a:pt x="9" y="21"/>
                  </a:cubicBezTo>
                  <a:cubicBezTo>
                    <a:pt x="9" y="21"/>
                    <a:pt x="10" y="21"/>
                    <a:pt x="10" y="20"/>
                  </a:cubicBezTo>
                  <a:cubicBezTo>
                    <a:pt x="11" y="20"/>
                    <a:pt x="11" y="20"/>
                    <a:pt x="11" y="20"/>
                  </a:cubicBezTo>
                  <a:cubicBezTo>
                    <a:pt x="11" y="19"/>
                    <a:pt x="11" y="19"/>
                    <a:pt x="11" y="19"/>
                  </a:cubicBezTo>
                  <a:cubicBezTo>
                    <a:pt x="11" y="18"/>
                    <a:pt x="11" y="18"/>
                    <a:pt x="11" y="17"/>
                  </a:cubicBezTo>
                  <a:cubicBezTo>
                    <a:pt x="11" y="17"/>
                    <a:pt x="10" y="17"/>
                    <a:pt x="10" y="16"/>
                  </a:cubicBezTo>
                  <a:cubicBezTo>
                    <a:pt x="9" y="16"/>
                    <a:pt x="9" y="16"/>
                    <a:pt x="8" y="15"/>
                  </a:cubicBezTo>
                  <a:cubicBezTo>
                    <a:pt x="7" y="15"/>
                    <a:pt x="7" y="15"/>
                    <a:pt x="6" y="14"/>
                  </a:cubicBezTo>
                  <a:cubicBezTo>
                    <a:pt x="4" y="14"/>
                    <a:pt x="2" y="13"/>
                    <a:pt x="1" y="11"/>
                  </a:cubicBezTo>
                  <a:cubicBezTo>
                    <a:pt x="0" y="10"/>
                    <a:pt x="0" y="9"/>
                    <a:pt x="0" y="7"/>
                  </a:cubicBezTo>
                  <a:cubicBezTo>
                    <a:pt x="0" y="6"/>
                    <a:pt x="0" y="5"/>
                    <a:pt x="1" y="4"/>
                  </a:cubicBezTo>
                  <a:cubicBezTo>
                    <a:pt x="1" y="3"/>
                    <a:pt x="2" y="2"/>
                    <a:pt x="3" y="1"/>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6" y="6"/>
                    <a:pt x="15" y="5"/>
                    <a:pt x="15" y="5"/>
                  </a:cubicBezTo>
                  <a:cubicBezTo>
                    <a:pt x="14" y="5"/>
                    <a:pt x="14" y="5"/>
                    <a:pt x="13" y="4"/>
                  </a:cubicBezTo>
                  <a:cubicBezTo>
                    <a:pt x="13" y="4"/>
                    <a:pt x="12" y="4"/>
                    <a:pt x="12" y="4"/>
                  </a:cubicBezTo>
                  <a:cubicBezTo>
                    <a:pt x="11" y="4"/>
                    <a:pt x="11" y="4"/>
                    <a:pt x="10" y="4"/>
                  </a:cubicBezTo>
                  <a:cubicBezTo>
                    <a:pt x="9" y="4"/>
                    <a:pt x="9" y="4"/>
                    <a:pt x="8" y="4"/>
                  </a:cubicBezTo>
                  <a:cubicBezTo>
                    <a:pt x="8" y="4"/>
                    <a:pt x="7" y="5"/>
                    <a:pt x="7" y="5"/>
                  </a:cubicBezTo>
                  <a:cubicBezTo>
                    <a:pt x="7" y="5"/>
                    <a:pt x="6" y="5"/>
                    <a:pt x="6" y="6"/>
                  </a:cubicBezTo>
                  <a:cubicBezTo>
                    <a:pt x="6" y="6"/>
                    <a:pt x="6" y="6"/>
                    <a:pt x="6" y="7"/>
                  </a:cubicBezTo>
                  <a:cubicBezTo>
                    <a:pt x="6" y="7"/>
                    <a:pt x="6" y="7"/>
                    <a:pt x="6" y="8"/>
                  </a:cubicBezTo>
                  <a:cubicBezTo>
                    <a:pt x="6" y="8"/>
                    <a:pt x="7" y="8"/>
                    <a:pt x="7" y="9"/>
                  </a:cubicBezTo>
                  <a:cubicBezTo>
                    <a:pt x="8" y="9"/>
                    <a:pt x="8" y="9"/>
                    <a:pt x="9" y="10"/>
                  </a:cubicBezTo>
                  <a:cubicBezTo>
                    <a:pt x="9" y="10"/>
                    <a:pt x="10" y="10"/>
                    <a:pt x="11" y="10"/>
                  </a:cubicBezTo>
                  <a:cubicBezTo>
                    <a:pt x="12" y="11"/>
                    <a:pt x="13" y="11"/>
                    <a:pt x="13" y="12"/>
                  </a:cubicBezTo>
                  <a:cubicBezTo>
                    <a:pt x="14" y="12"/>
                    <a:pt x="15" y="13"/>
                    <a:pt x="15" y="13"/>
                  </a:cubicBezTo>
                  <a:cubicBezTo>
                    <a:pt x="16" y="14"/>
                    <a:pt x="16" y="15"/>
                    <a:pt x="17" y="15"/>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9" y="26"/>
                    <a:pt x="7" y="26"/>
                  </a:cubicBezTo>
                  <a:cubicBezTo>
                    <a:pt x="6" y="26"/>
                    <a:pt x="5" y="26"/>
                    <a:pt x="3"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40" name="Freeform 256"/>
            <p:cNvSpPr>
              <a:spLocks noEditPoints="1"/>
            </p:cNvSpPr>
            <p:nvPr/>
          </p:nvSpPr>
          <p:spPr bwMode="auto">
            <a:xfrm>
              <a:off x="9796518" y="1795762"/>
              <a:ext cx="81027" cy="84143"/>
            </a:xfrm>
            <a:custGeom>
              <a:avLst/>
              <a:gdLst>
                <a:gd name="T0" fmla="*/ 13 w 25"/>
                <a:gd name="T1" fmla="*/ 26 h 26"/>
                <a:gd name="T2" fmla="*/ 4 w 25"/>
                <a:gd name="T3" fmla="*/ 22 h 26"/>
                <a:gd name="T4" fmla="*/ 0 w 25"/>
                <a:gd name="T5" fmla="*/ 13 h 26"/>
                <a:gd name="T6" fmla="*/ 4 w 25"/>
                <a:gd name="T7" fmla="*/ 3 h 26"/>
                <a:gd name="T8" fmla="*/ 13 w 25"/>
                <a:gd name="T9" fmla="*/ 0 h 26"/>
                <a:gd name="T10" fmla="*/ 22 w 25"/>
                <a:gd name="T11" fmla="*/ 3 h 26"/>
                <a:gd name="T12" fmla="*/ 25 w 25"/>
                <a:gd name="T13" fmla="*/ 12 h 26"/>
                <a:gd name="T14" fmla="*/ 22 w 25"/>
                <a:gd name="T15" fmla="*/ 22 h 26"/>
                <a:gd name="T16" fmla="*/ 13 w 25"/>
                <a:gd name="T17" fmla="*/ 26 h 26"/>
                <a:gd name="T18" fmla="*/ 13 w 25"/>
                <a:gd name="T19" fmla="*/ 4 h 26"/>
                <a:gd name="T20" fmla="*/ 8 w 25"/>
                <a:gd name="T21" fmla="*/ 7 h 26"/>
                <a:gd name="T22" fmla="*/ 6 w 25"/>
                <a:gd name="T23" fmla="*/ 13 h 26"/>
                <a:gd name="T24" fmla="*/ 8 w 25"/>
                <a:gd name="T25" fmla="*/ 19 h 26"/>
                <a:gd name="T26" fmla="*/ 13 w 25"/>
                <a:gd name="T27" fmla="*/ 21 h 26"/>
                <a:gd name="T28" fmla="*/ 17 w 25"/>
                <a:gd name="T29" fmla="*/ 19 h 26"/>
                <a:gd name="T30" fmla="*/ 19 w 25"/>
                <a:gd name="T31" fmla="*/ 13 h 26"/>
                <a:gd name="T32" fmla="*/ 17 w 25"/>
                <a:gd name="T33" fmla="*/ 7 h 26"/>
                <a:gd name="T34" fmla="*/ 13 w 25"/>
                <a:gd name="T35"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3" y="26"/>
                  </a:moveTo>
                  <a:cubicBezTo>
                    <a:pt x="9" y="26"/>
                    <a:pt x="6" y="24"/>
                    <a:pt x="4" y="22"/>
                  </a:cubicBezTo>
                  <a:cubicBezTo>
                    <a:pt x="1" y="20"/>
                    <a:pt x="0" y="17"/>
                    <a:pt x="0" y="13"/>
                  </a:cubicBezTo>
                  <a:cubicBezTo>
                    <a:pt x="0" y="9"/>
                    <a:pt x="1" y="6"/>
                    <a:pt x="4" y="3"/>
                  </a:cubicBezTo>
                  <a:cubicBezTo>
                    <a:pt x="6" y="1"/>
                    <a:pt x="9" y="0"/>
                    <a:pt x="13" y="0"/>
                  </a:cubicBezTo>
                  <a:cubicBezTo>
                    <a:pt x="17" y="0"/>
                    <a:pt x="19" y="1"/>
                    <a:pt x="22" y="3"/>
                  </a:cubicBezTo>
                  <a:cubicBezTo>
                    <a:pt x="24" y="5"/>
                    <a:pt x="25" y="9"/>
                    <a:pt x="25" y="12"/>
                  </a:cubicBezTo>
                  <a:cubicBezTo>
                    <a:pt x="25" y="16"/>
                    <a:pt x="24" y="20"/>
                    <a:pt x="22" y="22"/>
                  </a:cubicBezTo>
                  <a:cubicBezTo>
                    <a:pt x="19" y="24"/>
                    <a:pt x="16" y="26"/>
                    <a:pt x="13" y="26"/>
                  </a:cubicBezTo>
                  <a:close/>
                  <a:moveTo>
                    <a:pt x="13" y="4"/>
                  </a:moveTo>
                  <a:cubicBezTo>
                    <a:pt x="11" y="4"/>
                    <a:pt x="9" y="5"/>
                    <a:pt x="8" y="7"/>
                  </a:cubicBezTo>
                  <a:cubicBezTo>
                    <a:pt x="7" y="8"/>
                    <a:pt x="6" y="10"/>
                    <a:pt x="6" y="13"/>
                  </a:cubicBezTo>
                  <a:cubicBezTo>
                    <a:pt x="6" y="15"/>
                    <a:pt x="7" y="17"/>
                    <a:pt x="8" y="19"/>
                  </a:cubicBezTo>
                  <a:cubicBezTo>
                    <a:pt x="9" y="20"/>
                    <a:pt x="11" y="21"/>
                    <a:pt x="13" y="21"/>
                  </a:cubicBezTo>
                  <a:cubicBezTo>
                    <a:pt x="15" y="21"/>
                    <a:pt x="16" y="20"/>
                    <a:pt x="17" y="19"/>
                  </a:cubicBezTo>
                  <a:cubicBezTo>
                    <a:pt x="18" y="17"/>
                    <a:pt x="19" y="15"/>
                    <a:pt x="19" y="13"/>
                  </a:cubicBezTo>
                  <a:cubicBezTo>
                    <a:pt x="19" y="10"/>
                    <a:pt x="18" y="8"/>
                    <a:pt x="17" y="7"/>
                  </a:cubicBezTo>
                  <a:cubicBezTo>
                    <a:pt x="16" y="5"/>
                    <a:pt x="15" y="4"/>
                    <a:pt x="13"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41" name="Freeform 257"/>
            <p:cNvSpPr>
              <a:spLocks/>
            </p:cNvSpPr>
            <p:nvPr/>
          </p:nvSpPr>
          <p:spPr bwMode="auto">
            <a:xfrm>
              <a:off x="9891570" y="1795762"/>
              <a:ext cx="68562" cy="84143"/>
            </a:xfrm>
            <a:custGeom>
              <a:avLst/>
              <a:gdLst>
                <a:gd name="T0" fmla="*/ 21 w 21"/>
                <a:gd name="T1" fmla="*/ 14 h 26"/>
                <a:gd name="T2" fmla="*/ 11 w 21"/>
                <a:gd name="T3" fmla="*/ 26 h 26"/>
                <a:gd name="T4" fmla="*/ 0 w 21"/>
                <a:gd name="T5" fmla="*/ 15 h 26"/>
                <a:gd name="T6" fmla="*/ 0 w 21"/>
                <a:gd name="T7" fmla="*/ 0 h 26"/>
                <a:gd name="T8" fmla="*/ 6 w 21"/>
                <a:gd name="T9" fmla="*/ 0 h 26"/>
                <a:gd name="T10" fmla="*/ 6 w 21"/>
                <a:gd name="T11" fmla="*/ 15 h 26"/>
                <a:gd name="T12" fmla="*/ 11 w 21"/>
                <a:gd name="T13" fmla="*/ 21 h 26"/>
                <a:gd name="T14" fmla="*/ 16 w 21"/>
                <a:gd name="T15" fmla="*/ 15 h 26"/>
                <a:gd name="T16" fmla="*/ 16 w 21"/>
                <a:gd name="T17" fmla="*/ 0 h 26"/>
                <a:gd name="T18" fmla="*/ 21 w 21"/>
                <a:gd name="T19" fmla="*/ 0 h 26"/>
                <a:gd name="T20" fmla="*/ 21 w 21"/>
                <a:gd name="T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4"/>
                  </a:moveTo>
                  <a:cubicBezTo>
                    <a:pt x="21" y="22"/>
                    <a:pt x="18" y="26"/>
                    <a:pt x="11" y="26"/>
                  </a:cubicBezTo>
                  <a:cubicBezTo>
                    <a:pt x="4" y="26"/>
                    <a:pt x="0" y="22"/>
                    <a:pt x="0" y="15"/>
                  </a:cubicBezTo>
                  <a:cubicBezTo>
                    <a:pt x="0" y="0"/>
                    <a:pt x="0" y="0"/>
                    <a:pt x="0" y="0"/>
                  </a:cubicBezTo>
                  <a:cubicBezTo>
                    <a:pt x="6" y="0"/>
                    <a:pt x="6" y="0"/>
                    <a:pt x="6" y="0"/>
                  </a:cubicBezTo>
                  <a:cubicBezTo>
                    <a:pt x="6" y="15"/>
                    <a:pt x="6" y="15"/>
                    <a:pt x="6" y="15"/>
                  </a:cubicBezTo>
                  <a:cubicBezTo>
                    <a:pt x="6" y="19"/>
                    <a:pt x="8" y="21"/>
                    <a:pt x="11" y="21"/>
                  </a:cubicBezTo>
                  <a:cubicBezTo>
                    <a:pt x="14" y="21"/>
                    <a:pt x="16" y="19"/>
                    <a:pt x="16" y="15"/>
                  </a:cubicBezTo>
                  <a:cubicBezTo>
                    <a:pt x="16" y="0"/>
                    <a:pt x="16" y="0"/>
                    <a:pt x="16"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42" name="Freeform 258"/>
            <p:cNvSpPr>
              <a:spLocks/>
            </p:cNvSpPr>
            <p:nvPr/>
          </p:nvSpPr>
          <p:spPr bwMode="auto">
            <a:xfrm>
              <a:off x="9972597" y="1795762"/>
              <a:ext cx="65445" cy="81026"/>
            </a:xfrm>
            <a:custGeom>
              <a:avLst/>
              <a:gdLst>
                <a:gd name="T0" fmla="*/ 42 w 42"/>
                <a:gd name="T1" fmla="*/ 10 h 52"/>
                <a:gd name="T2" fmla="*/ 27 w 42"/>
                <a:gd name="T3" fmla="*/ 10 h 52"/>
                <a:gd name="T4" fmla="*/ 27 w 42"/>
                <a:gd name="T5" fmla="*/ 52 h 52"/>
                <a:gd name="T6" fmla="*/ 15 w 42"/>
                <a:gd name="T7" fmla="*/ 52 h 52"/>
                <a:gd name="T8" fmla="*/ 15 w 42"/>
                <a:gd name="T9" fmla="*/ 10 h 52"/>
                <a:gd name="T10" fmla="*/ 0 w 42"/>
                <a:gd name="T11" fmla="*/ 10 h 52"/>
                <a:gd name="T12" fmla="*/ 0 w 42"/>
                <a:gd name="T13" fmla="*/ 0 h 52"/>
                <a:gd name="T14" fmla="*/ 42 w 42"/>
                <a:gd name="T15" fmla="*/ 0 h 52"/>
                <a:gd name="T16" fmla="*/ 42 w 42"/>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0"/>
                  </a:moveTo>
                  <a:lnTo>
                    <a:pt x="27" y="10"/>
                  </a:lnTo>
                  <a:lnTo>
                    <a:pt x="27" y="52"/>
                  </a:lnTo>
                  <a:lnTo>
                    <a:pt x="15" y="52"/>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43" name="Freeform 259"/>
            <p:cNvSpPr>
              <a:spLocks/>
            </p:cNvSpPr>
            <p:nvPr/>
          </p:nvSpPr>
          <p:spPr bwMode="auto">
            <a:xfrm>
              <a:off x="10052066" y="1795762"/>
              <a:ext cx="71678" cy="81026"/>
            </a:xfrm>
            <a:custGeom>
              <a:avLst/>
              <a:gdLst>
                <a:gd name="T0" fmla="*/ 46 w 46"/>
                <a:gd name="T1" fmla="*/ 52 h 52"/>
                <a:gd name="T2" fmla="*/ 33 w 46"/>
                <a:gd name="T3" fmla="*/ 52 h 52"/>
                <a:gd name="T4" fmla="*/ 33 w 46"/>
                <a:gd name="T5" fmla="*/ 31 h 52"/>
                <a:gd name="T6" fmla="*/ 12 w 46"/>
                <a:gd name="T7" fmla="*/ 31 h 52"/>
                <a:gd name="T8" fmla="*/ 12 w 46"/>
                <a:gd name="T9" fmla="*/ 52 h 52"/>
                <a:gd name="T10" fmla="*/ 0 w 46"/>
                <a:gd name="T11" fmla="*/ 52 h 52"/>
                <a:gd name="T12" fmla="*/ 0 w 46"/>
                <a:gd name="T13" fmla="*/ 0 h 52"/>
                <a:gd name="T14" fmla="*/ 12 w 46"/>
                <a:gd name="T15" fmla="*/ 0 h 52"/>
                <a:gd name="T16" fmla="*/ 12 w 46"/>
                <a:gd name="T17" fmla="*/ 20 h 52"/>
                <a:gd name="T18" fmla="*/ 33 w 46"/>
                <a:gd name="T19" fmla="*/ 20 h 52"/>
                <a:gd name="T20" fmla="*/ 33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3" y="52"/>
                  </a:lnTo>
                  <a:lnTo>
                    <a:pt x="33" y="31"/>
                  </a:lnTo>
                  <a:lnTo>
                    <a:pt x="12" y="31"/>
                  </a:lnTo>
                  <a:lnTo>
                    <a:pt x="12" y="52"/>
                  </a:lnTo>
                  <a:lnTo>
                    <a:pt x="0" y="52"/>
                  </a:lnTo>
                  <a:lnTo>
                    <a:pt x="0" y="0"/>
                  </a:lnTo>
                  <a:lnTo>
                    <a:pt x="12" y="0"/>
                  </a:lnTo>
                  <a:lnTo>
                    <a:pt x="12" y="20"/>
                  </a:lnTo>
                  <a:lnTo>
                    <a:pt x="33" y="20"/>
                  </a:lnTo>
                  <a:lnTo>
                    <a:pt x="33"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44" name="Freeform 260"/>
            <p:cNvSpPr>
              <a:spLocks/>
            </p:cNvSpPr>
            <p:nvPr/>
          </p:nvSpPr>
          <p:spPr bwMode="auto">
            <a:xfrm>
              <a:off x="10136210" y="1791087"/>
              <a:ext cx="26490" cy="23373"/>
            </a:xfrm>
            <a:custGeom>
              <a:avLst/>
              <a:gdLst>
                <a:gd name="T0" fmla="*/ 17 w 17"/>
                <a:gd name="T1" fmla="*/ 7 h 15"/>
                <a:gd name="T2" fmla="*/ 10 w 17"/>
                <a:gd name="T3" fmla="*/ 9 h 15"/>
                <a:gd name="T4" fmla="*/ 15 w 17"/>
                <a:gd name="T5" fmla="*/ 13 h 15"/>
                <a:gd name="T6" fmla="*/ 10 w 17"/>
                <a:gd name="T7" fmla="*/ 15 h 15"/>
                <a:gd name="T8" fmla="*/ 8 w 17"/>
                <a:gd name="T9" fmla="*/ 11 h 15"/>
                <a:gd name="T10" fmla="*/ 6 w 17"/>
                <a:gd name="T11" fmla="*/ 15 h 15"/>
                <a:gd name="T12" fmla="*/ 2 w 17"/>
                <a:gd name="T13" fmla="*/ 13 h 15"/>
                <a:gd name="T14" fmla="*/ 6 w 17"/>
                <a:gd name="T15" fmla="*/ 9 h 15"/>
                <a:gd name="T16" fmla="*/ 0 w 17"/>
                <a:gd name="T17" fmla="*/ 7 h 15"/>
                <a:gd name="T18" fmla="*/ 2 w 17"/>
                <a:gd name="T19" fmla="*/ 3 h 15"/>
                <a:gd name="T20" fmla="*/ 6 w 17"/>
                <a:gd name="T21" fmla="*/ 5 h 15"/>
                <a:gd name="T22" fmla="*/ 6 w 17"/>
                <a:gd name="T23" fmla="*/ 0 h 15"/>
                <a:gd name="T24" fmla="*/ 10 w 17"/>
                <a:gd name="T25" fmla="*/ 0 h 15"/>
                <a:gd name="T26" fmla="*/ 10 w 17"/>
                <a:gd name="T27" fmla="*/ 5 h 15"/>
                <a:gd name="T28" fmla="*/ 15 w 17"/>
                <a:gd name="T29" fmla="*/ 3 h 15"/>
                <a:gd name="T30" fmla="*/ 17 w 17"/>
                <a:gd name="T31" fmla="*/ 7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15">
                  <a:moveTo>
                    <a:pt x="17" y="7"/>
                  </a:moveTo>
                  <a:lnTo>
                    <a:pt x="10" y="9"/>
                  </a:lnTo>
                  <a:lnTo>
                    <a:pt x="15" y="13"/>
                  </a:lnTo>
                  <a:lnTo>
                    <a:pt x="10" y="15"/>
                  </a:lnTo>
                  <a:lnTo>
                    <a:pt x="8" y="11"/>
                  </a:lnTo>
                  <a:lnTo>
                    <a:pt x="6" y="15"/>
                  </a:lnTo>
                  <a:lnTo>
                    <a:pt x="2" y="13"/>
                  </a:lnTo>
                  <a:lnTo>
                    <a:pt x="6" y="9"/>
                  </a:lnTo>
                  <a:lnTo>
                    <a:pt x="0" y="7"/>
                  </a:lnTo>
                  <a:lnTo>
                    <a:pt x="2" y="3"/>
                  </a:lnTo>
                  <a:lnTo>
                    <a:pt x="6" y="5"/>
                  </a:lnTo>
                  <a:lnTo>
                    <a:pt x="6" y="0"/>
                  </a:lnTo>
                  <a:lnTo>
                    <a:pt x="10" y="0"/>
                  </a:lnTo>
                  <a:lnTo>
                    <a:pt x="10" y="5"/>
                  </a:lnTo>
                  <a:lnTo>
                    <a:pt x="15" y="3"/>
                  </a:lnTo>
                  <a:lnTo>
                    <a:pt x="17"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45" name="Freeform 261"/>
            <p:cNvSpPr>
              <a:spLocks/>
            </p:cNvSpPr>
            <p:nvPr/>
          </p:nvSpPr>
          <p:spPr bwMode="auto">
            <a:xfrm>
              <a:off x="9444360" y="1936000"/>
              <a:ext cx="57654" cy="84143"/>
            </a:xfrm>
            <a:custGeom>
              <a:avLst/>
              <a:gdLst>
                <a:gd name="T0" fmla="*/ 17 w 18"/>
                <a:gd name="T1" fmla="*/ 4 h 26"/>
                <a:gd name="T2" fmla="*/ 16 w 18"/>
                <a:gd name="T3" fmla="*/ 3 h 26"/>
                <a:gd name="T4" fmla="*/ 15 w 18"/>
                <a:gd name="T5" fmla="*/ 3 h 26"/>
                <a:gd name="T6" fmla="*/ 13 w 18"/>
                <a:gd name="T7" fmla="*/ 3 h 26"/>
                <a:gd name="T8" fmla="*/ 12 w 18"/>
                <a:gd name="T9" fmla="*/ 2 h 26"/>
                <a:gd name="T10" fmla="*/ 9 w 18"/>
                <a:gd name="T11" fmla="*/ 3 h 26"/>
                <a:gd name="T12" fmla="*/ 8 w 18"/>
                <a:gd name="T13" fmla="*/ 4 h 26"/>
                <a:gd name="T14" fmla="*/ 7 w 18"/>
                <a:gd name="T15" fmla="*/ 5 h 26"/>
                <a:gd name="T16" fmla="*/ 7 w 18"/>
                <a:gd name="T17" fmla="*/ 7 h 26"/>
                <a:gd name="T18" fmla="*/ 7 w 18"/>
                <a:gd name="T19" fmla="*/ 8 h 26"/>
                <a:gd name="T20" fmla="*/ 8 w 18"/>
                <a:gd name="T21" fmla="*/ 9 h 26"/>
                <a:gd name="T22" fmla="*/ 9 w 18"/>
                <a:gd name="T23" fmla="*/ 11 h 26"/>
                <a:gd name="T24" fmla="*/ 10 w 18"/>
                <a:gd name="T25" fmla="*/ 12 h 26"/>
                <a:gd name="T26" fmla="*/ 12 w 18"/>
                <a:gd name="T27" fmla="*/ 13 h 26"/>
                <a:gd name="T28" fmla="*/ 14 w 18"/>
                <a:gd name="T29" fmla="*/ 15 h 26"/>
                <a:gd name="T30" fmla="*/ 15 w 18"/>
                <a:gd name="T31" fmla="*/ 17 h 26"/>
                <a:gd name="T32" fmla="*/ 15 w 18"/>
                <a:gd name="T33" fmla="*/ 19 h 26"/>
                <a:gd name="T34" fmla="*/ 15 w 18"/>
                <a:gd name="T35" fmla="*/ 20 h 26"/>
                <a:gd name="T36" fmla="*/ 14 w 18"/>
                <a:gd name="T37" fmla="*/ 22 h 26"/>
                <a:gd name="T38" fmla="*/ 14 w 18"/>
                <a:gd name="T39" fmla="*/ 23 h 26"/>
                <a:gd name="T40" fmla="*/ 12 w 18"/>
                <a:gd name="T41" fmla="*/ 25 h 26"/>
                <a:gd name="T42" fmla="*/ 10 w 18"/>
                <a:gd name="T43" fmla="*/ 25 h 26"/>
                <a:gd name="T44" fmla="*/ 7 w 18"/>
                <a:gd name="T45" fmla="*/ 26 h 26"/>
                <a:gd name="T46" fmla="*/ 5 w 18"/>
                <a:gd name="T47" fmla="*/ 26 h 26"/>
                <a:gd name="T48" fmla="*/ 3 w 18"/>
                <a:gd name="T49" fmla="*/ 25 h 26"/>
                <a:gd name="T50" fmla="*/ 1 w 18"/>
                <a:gd name="T51" fmla="*/ 25 h 26"/>
                <a:gd name="T52" fmla="*/ 0 w 18"/>
                <a:gd name="T53" fmla="*/ 24 h 26"/>
                <a:gd name="T54" fmla="*/ 1 w 18"/>
                <a:gd name="T55" fmla="*/ 21 h 26"/>
                <a:gd name="T56" fmla="*/ 2 w 18"/>
                <a:gd name="T57" fmla="*/ 22 h 26"/>
                <a:gd name="T58" fmla="*/ 4 w 18"/>
                <a:gd name="T59" fmla="*/ 23 h 26"/>
                <a:gd name="T60" fmla="*/ 5 w 18"/>
                <a:gd name="T61" fmla="*/ 23 h 26"/>
                <a:gd name="T62" fmla="*/ 7 w 18"/>
                <a:gd name="T63" fmla="*/ 23 h 26"/>
                <a:gd name="T64" fmla="*/ 9 w 18"/>
                <a:gd name="T65" fmla="*/ 23 h 26"/>
                <a:gd name="T66" fmla="*/ 11 w 18"/>
                <a:gd name="T67" fmla="*/ 22 h 26"/>
                <a:gd name="T68" fmla="*/ 12 w 18"/>
                <a:gd name="T69" fmla="*/ 21 h 26"/>
                <a:gd name="T70" fmla="*/ 12 w 18"/>
                <a:gd name="T71" fmla="*/ 19 h 26"/>
                <a:gd name="T72" fmla="*/ 12 w 18"/>
                <a:gd name="T73" fmla="*/ 18 h 26"/>
                <a:gd name="T74" fmla="*/ 11 w 18"/>
                <a:gd name="T75" fmla="*/ 16 h 26"/>
                <a:gd name="T76" fmla="*/ 10 w 18"/>
                <a:gd name="T77" fmla="*/ 15 h 26"/>
                <a:gd name="T78" fmla="*/ 8 w 18"/>
                <a:gd name="T79" fmla="*/ 14 h 26"/>
                <a:gd name="T80" fmla="*/ 6 w 18"/>
                <a:gd name="T81" fmla="*/ 12 h 26"/>
                <a:gd name="T82" fmla="*/ 5 w 18"/>
                <a:gd name="T83" fmla="*/ 11 h 26"/>
                <a:gd name="T84" fmla="*/ 4 w 18"/>
                <a:gd name="T85" fmla="*/ 9 h 26"/>
                <a:gd name="T86" fmla="*/ 4 w 18"/>
                <a:gd name="T87" fmla="*/ 7 h 26"/>
                <a:gd name="T88" fmla="*/ 4 w 18"/>
                <a:gd name="T89" fmla="*/ 4 h 26"/>
                <a:gd name="T90" fmla="*/ 6 w 18"/>
                <a:gd name="T91" fmla="*/ 2 h 26"/>
                <a:gd name="T92" fmla="*/ 8 w 18"/>
                <a:gd name="T93" fmla="*/ 0 h 26"/>
                <a:gd name="T94" fmla="*/ 12 w 18"/>
                <a:gd name="T95" fmla="*/ 0 h 26"/>
                <a:gd name="T96" fmla="*/ 13 w 18"/>
                <a:gd name="T97" fmla="*/ 0 h 26"/>
                <a:gd name="T98" fmla="*/ 15 w 18"/>
                <a:gd name="T99" fmla="*/ 0 h 26"/>
                <a:gd name="T100" fmla="*/ 16 w 18"/>
                <a:gd name="T101" fmla="*/ 1 h 26"/>
                <a:gd name="T102" fmla="*/ 18 w 18"/>
                <a:gd name="T103" fmla="*/ 1 h 26"/>
                <a:gd name="T104" fmla="*/ 17 w 18"/>
                <a:gd name="T105"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26">
                  <a:moveTo>
                    <a:pt x="17" y="4"/>
                  </a:moveTo>
                  <a:cubicBezTo>
                    <a:pt x="17" y="4"/>
                    <a:pt x="16" y="4"/>
                    <a:pt x="16" y="3"/>
                  </a:cubicBezTo>
                  <a:cubicBezTo>
                    <a:pt x="16" y="3"/>
                    <a:pt x="15" y="3"/>
                    <a:pt x="15" y="3"/>
                  </a:cubicBezTo>
                  <a:cubicBezTo>
                    <a:pt x="14" y="3"/>
                    <a:pt x="14" y="3"/>
                    <a:pt x="13" y="3"/>
                  </a:cubicBezTo>
                  <a:cubicBezTo>
                    <a:pt x="13" y="2"/>
                    <a:pt x="12" y="2"/>
                    <a:pt x="12" y="2"/>
                  </a:cubicBezTo>
                  <a:cubicBezTo>
                    <a:pt x="11" y="2"/>
                    <a:pt x="10" y="3"/>
                    <a:pt x="9" y="3"/>
                  </a:cubicBezTo>
                  <a:cubicBezTo>
                    <a:pt x="9" y="3"/>
                    <a:pt x="8" y="3"/>
                    <a:pt x="8" y="4"/>
                  </a:cubicBezTo>
                  <a:cubicBezTo>
                    <a:pt x="7" y="4"/>
                    <a:pt x="7" y="5"/>
                    <a:pt x="7" y="5"/>
                  </a:cubicBezTo>
                  <a:cubicBezTo>
                    <a:pt x="7" y="6"/>
                    <a:pt x="7" y="6"/>
                    <a:pt x="7" y="7"/>
                  </a:cubicBezTo>
                  <a:cubicBezTo>
                    <a:pt x="7" y="7"/>
                    <a:pt x="7" y="8"/>
                    <a:pt x="7" y="8"/>
                  </a:cubicBezTo>
                  <a:cubicBezTo>
                    <a:pt x="7" y="8"/>
                    <a:pt x="7" y="9"/>
                    <a:pt x="8" y="9"/>
                  </a:cubicBezTo>
                  <a:cubicBezTo>
                    <a:pt x="8" y="10"/>
                    <a:pt x="8" y="10"/>
                    <a:pt x="9" y="11"/>
                  </a:cubicBezTo>
                  <a:cubicBezTo>
                    <a:pt x="9" y="11"/>
                    <a:pt x="10" y="11"/>
                    <a:pt x="10" y="12"/>
                  </a:cubicBezTo>
                  <a:cubicBezTo>
                    <a:pt x="11" y="12"/>
                    <a:pt x="12" y="13"/>
                    <a:pt x="12" y="13"/>
                  </a:cubicBezTo>
                  <a:cubicBezTo>
                    <a:pt x="13" y="14"/>
                    <a:pt x="13" y="14"/>
                    <a:pt x="14" y="15"/>
                  </a:cubicBezTo>
                  <a:cubicBezTo>
                    <a:pt x="14" y="16"/>
                    <a:pt x="15" y="16"/>
                    <a:pt x="15" y="17"/>
                  </a:cubicBezTo>
                  <a:cubicBezTo>
                    <a:pt x="15" y="17"/>
                    <a:pt x="15" y="18"/>
                    <a:pt x="15" y="19"/>
                  </a:cubicBezTo>
                  <a:cubicBezTo>
                    <a:pt x="15" y="19"/>
                    <a:pt x="15" y="20"/>
                    <a:pt x="15" y="20"/>
                  </a:cubicBezTo>
                  <a:cubicBezTo>
                    <a:pt x="15" y="21"/>
                    <a:pt x="15" y="21"/>
                    <a:pt x="14" y="22"/>
                  </a:cubicBezTo>
                  <a:cubicBezTo>
                    <a:pt x="14" y="22"/>
                    <a:pt x="14" y="23"/>
                    <a:pt x="14" y="23"/>
                  </a:cubicBezTo>
                  <a:cubicBezTo>
                    <a:pt x="13" y="24"/>
                    <a:pt x="13" y="24"/>
                    <a:pt x="12" y="25"/>
                  </a:cubicBezTo>
                  <a:cubicBezTo>
                    <a:pt x="11" y="25"/>
                    <a:pt x="11" y="25"/>
                    <a:pt x="10" y="25"/>
                  </a:cubicBezTo>
                  <a:cubicBezTo>
                    <a:pt x="9" y="26"/>
                    <a:pt x="8" y="26"/>
                    <a:pt x="7" y="26"/>
                  </a:cubicBezTo>
                  <a:cubicBezTo>
                    <a:pt x="6" y="26"/>
                    <a:pt x="5" y="26"/>
                    <a:pt x="5" y="26"/>
                  </a:cubicBezTo>
                  <a:cubicBezTo>
                    <a:pt x="4" y="26"/>
                    <a:pt x="4" y="25"/>
                    <a:pt x="3" y="25"/>
                  </a:cubicBezTo>
                  <a:cubicBezTo>
                    <a:pt x="2" y="25"/>
                    <a:pt x="2" y="25"/>
                    <a:pt x="1" y="25"/>
                  </a:cubicBezTo>
                  <a:cubicBezTo>
                    <a:pt x="1" y="25"/>
                    <a:pt x="1" y="24"/>
                    <a:pt x="0" y="24"/>
                  </a:cubicBezTo>
                  <a:cubicBezTo>
                    <a:pt x="1" y="21"/>
                    <a:pt x="1" y="21"/>
                    <a:pt x="1" y="21"/>
                  </a:cubicBezTo>
                  <a:cubicBezTo>
                    <a:pt x="1" y="21"/>
                    <a:pt x="2" y="22"/>
                    <a:pt x="2" y="22"/>
                  </a:cubicBezTo>
                  <a:cubicBezTo>
                    <a:pt x="2" y="22"/>
                    <a:pt x="3" y="22"/>
                    <a:pt x="4" y="23"/>
                  </a:cubicBezTo>
                  <a:cubicBezTo>
                    <a:pt x="4" y="23"/>
                    <a:pt x="5" y="23"/>
                    <a:pt x="5" y="23"/>
                  </a:cubicBezTo>
                  <a:cubicBezTo>
                    <a:pt x="6" y="23"/>
                    <a:pt x="6" y="23"/>
                    <a:pt x="7" y="23"/>
                  </a:cubicBezTo>
                  <a:cubicBezTo>
                    <a:pt x="8" y="23"/>
                    <a:pt x="9" y="23"/>
                    <a:pt x="9" y="23"/>
                  </a:cubicBezTo>
                  <a:cubicBezTo>
                    <a:pt x="10" y="23"/>
                    <a:pt x="10" y="22"/>
                    <a:pt x="11" y="22"/>
                  </a:cubicBezTo>
                  <a:cubicBezTo>
                    <a:pt x="11" y="22"/>
                    <a:pt x="12" y="21"/>
                    <a:pt x="12" y="21"/>
                  </a:cubicBezTo>
                  <a:cubicBezTo>
                    <a:pt x="12" y="20"/>
                    <a:pt x="12" y="20"/>
                    <a:pt x="12" y="19"/>
                  </a:cubicBezTo>
                  <a:cubicBezTo>
                    <a:pt x="12" y="19"/>
                    <a:pt x="12" y="18"/>
                    <a:pt x="12" y="18"/>
                  </a:cubicBezTo>
                  <a:cubicBezTo>
                    <a:pt x="12" y="17"/>
                    <a:pt x="11" y="17"/>
                    <a:pt x="11" y="16"/>
                  </a:cubicBezTo>
                  <a:cubicBezTo>
                    <a:pt x="11" y="16"/>
                    <a:pt x="10" y="16"/>
                    <a:pt x="10" y="15"/>
                  </a:cubicBezTo>
                  <a:cubicBezTo>
                    <a:pt x="9" y="15"/>
                    <a:pt x="9" y="14"/>
                    <a:pt x="8" y="14"/>
                  </a:cubicBezTo>
                  <a:cubicBezTo>
                    <a:pt x="7" y="13"/>
                    <a:pt x="7" y="13"/>
                    <a:pt x="6" y="12"/>
                  </a:cubicBezTo>
                  <a:cubicBezTo>
                    <a:pt x="6" y="12"/>
                    <a:pt x="5" y="11"/>
                    <a:pt x="5" y="11"/>
                  </a:cubicBezTo>
                  <a:cubicBezTo>
                    <a:pt x="4" y="10"/>
                    <a:pt x="4" y="10"/>
                    <a:pt x="4" y="9"/>
                  </a:cubicBezTo>
                  <a:cubicBezTo>
                    <a:pt x="4" y="8"/>
                    <a:pt x="4" y="8"/>
                    <a:pt x="4" y="7"/>
                  </a:cubicBezTo>
                  <a:cubicBezTo>
                    <a:pt x="4" y="6"/>
                    <a:pt x="4" y="5"/>
                    <a:pt x="4" y="4"/>
                  </a:cubicBezTo>
                  <a:cubicBezTo>
                    <a:pt x="4" y="3"/>
                    <a:pt x="5" y="3"/>
                    <a:pt x="6" y="2"/>
                  </a:cubicBezTo>
                  <a:cubicBezTo>
                    <a:pt x="6" y="1"/>
                    <a:pt x="7" y="1"/>
                    <a:pt x="8" y="0"/>
                  </a:cubicBezTo>
                  <a:cubicBezTo>
                    <a:pt x="9" y="0"/>
                    <a:pt x="11" y="0"/>
                    <a:pt x="12" y="0"/>
                  </a:cubicBezTo>
                  <a:cubicBezTo>
                    <a:pt x="12" y="0"/>
                    <a:pt x="13" y="0"/>
                    <a:pt x="13" y="0"/>
                  </a:cubicBezTo>
                  <a:cubicBezTo>
                    <a:pt x="14" y="0"/>
                    <a:pt x="15" y="0"/>
                    <a:pt x="15" y="0"/>
                  </a:cubicBezTo>
                  <a:cubicBezTo>
                    <a:pt x="15" y="0"/>
                    <a:pt x="16" y="0"/>
                    <a:pt x="16" y="1"/>
                  </a:cubicBezTo>
                  <a:cubicBezTo>
                    <a:pt x="17" y="1"/>
                    <a:pt x="17" y="1"/>
                    <a:pt x="18" y="1"/>
                  </a:cubicBezTo>
                  <a:lnTo>
                    <a:pt x="1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46" name="Freeform 262"/>
            <p:cNvSpPr>
              <a:spLocks/>
            </p:cNvSpPr>
            <p:nvPr/>
          </p:nvSpPr>
          <p:spPr bwMode="auto">
            <a:xfrm>
              <a:off x="9506689" y="1936000"/>
              <a:ext cx="81027" cy="81026"/>
            </a:xfrm>
            <a:custGeom>
              <a:avLst/>
              <a:gdLst>
                <a:gd name="T0" fmla="*/ 39 w 52"/>
                <a:gd name="T1" fmla="*/ 52 h 52"/>
                <a:gd name="T2" fmla="*/ 33 w 52"/>
                <a:gd name="T3" fmla="*/ 52 h 52"/>
                <a:gd name="T4" fmla="*/ 39 w 52"/>
                <a:gd name="T5" fmla="*/ 29 h 52"/>
                <a:gd name="T6" fmla="*/ 12 w 52"/>
                <a:gd name="T7" fmla="*/ 29 h 52"/>
                <a:gd name="T8" fmla="*/ 6 w 52"/>
                <a:gd name="T9" fmla="*/ 52 h 52"/>
                <a:gd name="T10" fmla="*/ 0 w 52"/>
                <a:gd name="T11" fmla="*/ 52 h 52"/>
                <a:gd name="T12" fmla="*/ 12 w 52"/>
                <a:gd name="T13" fmla="*/ 0 h 52"/>
                <a:gd name="T14" fmla="*/ 18 w 52"/>
                <a:gd name="T15" fmla="*/ 0 h 52"/>
                <a:gd name="T16" fmla="*/ 12 w 52"/>
                <a:gd name="T17" fmla="*/ 23 h 52"/>
                <a:gd name="T18" fmla="*/ 39 w 52"/>
                <a:gd name="T19" fmla="*/ 23 h 52"/>
                <a:gd name="T20" fmla="*/ 46 w 52"/>
                <a:gd name="T21" fmla="*/ 0 h 52"/>
                <a:gd name="T22" fmla="*/ 52 w 52"/>
                <a:gd name="T23" fmla="*/ 0 h 52"/>
                <a:gd name="T24" fmla="*/ 39 w 5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 h="52">
                  <a:moveTo>
                    <a:pt x="39" y="52"/>
                  </a:moveTo>
                  <a:lnTo>
                    <a:pt x="33" y="52"/>
                  </a:lnTo>
                  <a:lnTo>
                    <a:pt x="39" y="29"/>
                  </a:lnTo>
                  <a:lnTo>
                    <a:pt x="12" y="29"/>
                  </a:lnTo>
                  <a:lnTo>
                    <a:pt x="6" y="52"/>
                  </a:lnTo>
                  <a:lnTo>
                    <a:pt x="0" y="52"/>
                  </a:lnTo>
                  <a:lnTo>
                    <a:pt x="12" y="0"/>
                  </a:lnTo>
                  <a:lnTo>
                    <a:pt x="18" y="0"/>
                  </a:lnTo>
                  <a:lnTo>
                    <a:pt x="12" y="23"/>
                  </a:lnTo>
                  <a:lnTo>
                    <a:pt x="39" y="23"/>
                  </a:lnTo>
                  <a:lnTo>
                    <a:pt x="46" y="0"/>
                  </a:lnTo>
                  <a:lnTo>
                    <a:pt x="52" y="0"/>
                  </a:lnTo>
                  <a:lnTo>
                    <a:pt x="39"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47" name="Freeform 263"/>
            <p:cNvSpPr>
              <a:spLocks noEditPoints="1"/>
            </p:cNvSpPr>
            <p:nvPr/>
          </p:nvSpPr>
          <p:spPr bwMode="auto">
            <a:xfrm>
              <a:off x="9581484" y="1936000"/>
              <a:ext cx="74795" cy="81026"/>
            </a:xfrm>
            <a:custGeom>
              <a:avLst/>
              <a:gdLst>
                <a:gd name="T0" fmla="*/ 20 w 23"/>
                <a:gd name="T1" fmla="*/ 25 h 25"/>
                <a:gd name="T2" fmla="*/ 18 w 23"/>
                <a:gd name="T3" fmla="*/ 18 h 25"/>
                <a:gd name="T4" fmla="*/ 8 w 23"/>
                <a:gd name="T5" fmla="*/ 18 h 25"/>
                <a:gd name="T6" fmla="*/ 4 w 23"/>
                <a:gd name="T7" fmla="*/ 25 h 25"/>
                <a:gd name="T8" fmla="*/ 0 w 23"/>
                <a:gd name="T9" fmla="*/ 25 h 25"/>
                <a:gd name="T10" fmla="*/ 15 w 23"/>
                <a:gd name="T11" fmla="*/ 0 h 25"/>
                <a:gd name="T12" fmla="*/ 18 w 23"/>
                <a:gd name="T13" fmla="*/ 0 h 25"/>
                <a:gd name="T14" fmla="*/ 23 w 23"/>
                <a:gd name="T15" fmla="*/ 25 h 25"/>
                <a:gd name="T16" fmla="*/ 20 w 23"/>
                <a:gd name="T17" fmla="*/ 25 h 25"/>
                <a:gd name="T18" fmla="*/ 16 w 23"/>
                <a:gd name="T19" fmla="*/ 5 h 25"/>
                <a:gd name="T20" fmla="*/ 16 w 23"/>
                <a:gd name="T21" fmla="*/ 5 h 25"/>
                <a:gd name="T22" fmla="*/ 16 w 23"/>
                <a:gd name="T23" fmla="*/ 4 h 25"/>
                <a:gd name="T24" fmla="*/ 16 w 23"/>
                <a:gd name="T25" fmla="*/ 4 h 25"/>
                <a:gd name="T26" fmla="*/ 16 w 23"/>
                <a:gd name="T27" fmla="*/ 3 h 25"/>
                <a:gd name="T28" fmla="*/ 16 w 23"/>
                <a:gd name="T29" fmla="*/ 3 h 25"/>
                <a:gd name="T30" fmla="*/ 16 w 23"/>
                <a:gd name="T31" fmla="*/ 4 h 25"/>
                <a:gd name="T32" fmla="*/ 16 w 23"/>
                <a:gd name="T33" fmla="*/ 4 h 25"/>
                <a:gd name="T34" fmla="*/ 16 w 23"/>
                <a:gd name="T35" fmla="*/ 5 h 25"/>
                <a:gd name="T36" fmla="*/ 15 w 23"/>
                <a:gd name="T37" fmla="*/ 5 h 25"/>
                <a:gd name="T38" fmla="*/ 9 w 23"/>
                <a:gd name="T39" fmla="*/ 16 h 25"/>
                <a:gd name="T40" fmla="*/ 18 w 23"/>
                <a:gd name="T41" fmla="*/ 16 h 25"/>
                <a:gd name="T42" fmla="*/ 16 w 23"/>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0" y="25"/>
                  </a:moveTo>
                  <a:cubicBezTo>
                    <a:pt x="18" y="18"/>
                    <a:pt x="18" y="18"/>
                    <a:pt x="18" y="18"/>
                  </a:cubicBezTo>
                  <a:cubicBezTo>
                    <a:pt x="8" y="18"/>
                    <a:pt x="8" y="18"/>
                    <a:pt x="8" y="18"/>
                  </a:cubicBezTo>
                  <a:cubicBezTo>
                    <a:pt x="4" y="25"/>
                    <a:pt x="4" y="25"/>
                    <a:pt x="4" y="25"/>
                  </a:cubicBezTo>
                  <a:cubicBezTo>
                    <a:pt x="0" y="25"/>
                    <a:pt x="0" y="25"/>
                    <a:pt x="0" y="25"/>
                  </a:cubicBezTo>
                  <a:cubicBezTo>
                    <a:pt x="15" y="0"/>
                    <a:pt x="15" y="0"/>
                    <a:pt x="15" y="0"/>
                  </a:cubicBezTo>
                  <a:cubicBezTo>
                    <a:pt x="18" y="0"/>
                    <a:pt x="18" y="0"/>
                    <a:pt x="18" y="0"/>
                  </a:cubicBezTo>
                  <a:cubicBezTo>
                    <a:pt x="23" y="25"/>
                    <a:pt x="23" y="25"/>
                    <a:pt x="23" y="25"/>
                  </a:cubicBezTo>
                  <a:lnTo>
                    <a:pt x="20" y="25"/>
                  </a:lnTo>
                  <a:close/>
                  <a:moveTo>
                    <a:pt x="16" y="5"/>
                  </a:moveTo>
                  <a:cubicBezTo>
                    <a:pt x="16" y="5"/>
                    <a:pt x="16" y="5"/>
                    <a:pt x="16" y="5"/>
                  </a:cubicBezTo>
                  <a:cubicBezTo>
                    <a:pt x="16" y="4"/>
                    <a:pt x="16" y="4"/>
                    <a:pt x="16" y="4"/>
                  </a:cubicBezTo>
                  <a:cubicBezTo>
                    <a:pt x="16" y="4"/>
                    <a:pt x="16" y="4"/>
                    <a:pt x="16" y="4"/>
                  </a:cubicBezTo>
                  <a:cubicBezTo>
                    <a:pt x="16" y="3"/>
                    <a:pt x="16" y="3"/>
                    <a:pt x="16" y="3"/>
                  </a:cubicBezTo>
                  <a:cubicBezTo>
                    <a:pt x="16" y="3"/>
                    <a:pt x="16" y="3"/>
                    <a:pt x="16" y="3"/>
                  </a:cubicBezTo>
                  <a:cubicBezTo>
                    <a:pt x="16" y="3"/>
                    <a:pt x="16" y="3"/>
                    <a:pt x="16" y="4"/>
                  </a:cubicBezTo>
                  <a:cubicBezTo>
                    <a:pt x="16" y="4"/>
                    <a:pt x="16" y="4"/>
                    <a:pt x="16" y="4"/>
                  </a:cubicBezTo>
                  <a:cubicBezTo>
                    <a:pt x="16" y="4"/>
                    <a:pt x="16" y="4"/>
                    <a:pt x="16" y="5"/>
                  </a:cubicBezTo>
                  <a:cubicBezTo>
                    <a:pt x="16" y="5"/>
                    <a:pt x="16" y="5"/>
                    <a:pt x="15" y="5"/>
                  </a:cubicBezTo>
                  <a:cubicBezTo>
                    <a:pt x="9" y="16"/>
                    <a:pt x="9" y="16"/>
                    <a:pt x="9" y="16"/>
                  </a:cubicBezTo>
                  <a:cubicBezTo>
                    <a:pt x="18" y="16"/>
                    <a:pt x="18" y="16"/>
                    <a:pt x="18" y="16"/>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48" name="Freeform 264"/>
            <p:cNvSpPr>
              <a:spLocks/>
            </p:cNvSpPr>
            <p:nvPr/>
          </p:nvSpPr>
          <p:spPr bwMode="auto">
            <a:xfrm>
              <a:off x="9668744" y="1936000"/>
              <a:ext cx="82586" cy="81026"/>
            </a:xfrm>
            <a:custGeom>
              <a:avLst/>
              <a:gdLst>
                <a:gd name="T0" fmla="*/ 20 w 25"/>
                <a:gd name="T1" fmla="*/ 25 h 25"/>
                <a:gd name="T2" fmla="*/ 17 w 25"/>
                <a:gd name="T3" fmla="*/ 25 h 25"/>
                <a:gd name="T4" fmla="*/ 8 w 25"/>
                <a:gd name="T5" fmla="*/ 5 h 25"/>
                <a:gd name="T6" fmla="*/ 7 w 25"/>
                <a:gd name="T7" fmla="*/ 5 h 25"/>
                <a:gd name="T8" fmla="*/ 7 w 25"/>
                <a:gd name="T9" fmla="*/ 4 h 25"/>
                <a:gd name="T10" fmla="*/ 7 w 25"/>
                <a:gd name="T11" fmla="*/ 4 h 25"/>
                <a:gd name="T12" fmla="*/ 7 w 25"/>
                <a:gd name="T13" fmla="*/ 4 h 25"/>
                <a:gd name="T14" fmla="*/ 7 w 25"/>
                <a:gd name="T15" fmla="*/ 4 h 25"/>
                <a:gd name="T16" fmla="*/ 7 w 25"/>
                <a:gd name="T17" fmla="*/ 4 h 25"/>
                <a:gd name="T18" fmla="*/ 7 w 25"/>
                <a:gd name="T19" fmla="*/ 5 h 25"/>
                <a:gd name="T20" fmla="*/ 7 w 25"/>
                <a:gd name="T21" fmla="*/ 5 h 25"/>
                <a:gd name="T22" fmla="*/ 7 w 25"/>
                <a:gd name="T23" fmla="*/ 6 h 25"/>
                <a:gd name="T24" fmla="*/ 3 w 25"/>
                <a:gd name="T25" fmla="*/ 25 h 25"/>
                <a:gd name="T26" fmla="*/ 0 w 25"/>
                <a:gd name="T27" fmla="*/ 25 h 25"/>
                <a:gd name="T28" fmla="*/ 5 w 25"/>
                <a:gd name="T29" fmla="*/ 0 h 25"/>
                <a:gd name="T30" fmla="*/ 8 w 25"/>
                <a:gd name="T31" fmla="*/ 0 h 25"/>
                <a:gd name="T32" fmla="*/ 17 w 25"/>
                <a:gd name="T33" fmla="*/ 20 h 25"/>
                <a:gd name="T34" fmla="*/ 18 w 25"/>
                <a:gd name="T35" fmla="*/ 20 h 25"/>
                <a:gd name="T36" fmla="*/ 18 w 25"/>
                <a:gd name="T37" fmla="*/ 21 h 25"/>
                <a:gd name="T38" fmla="*/ 18 w 25"/>
                <a:gd name="T39" fmla="*/ 21 h 25"/>
                <a:gd name="T40" fmla="*/ 18 w 25"/>
                <a:gd name="T41" fmla="*/ 22 h 25"/>
                <a:gd name="T42" fmla="*/ 18 w 25"/>
                <a:gd name="T43" fmla="*/ 22 h 25"/>
                <a:gd name="T44" fmla="*/ 18 w 25"/>
                <a:gd name="T45" fmla="*/ 21 h 25"/>
                <a:gd name="T46" fmla="*/ 18 w 25"/>
                <a:gd name="T47" fmla="*/ 21 h 25"/>
                <a:gd name="T48" fmla="*/ 18 w 25"/>
                <a:gd name="T49" fmla="*/ 20 h 25"/>
                <a:gd name="T50" fmla="*/ 18 w 25"/>
                <a:gd name="T51" fmla="*/ 19 h 25"/>
                <a:gd name="T52" fmla="*/ 23 w 25"/>
                <a:gd name="T53" fmla="*/ 0 h 25"/>
                <a:gd name="T54" fmla="*/ 25 w 25"/>
                <a:gd name="T55" fmla="*/ 0 h 25"/>
                <a:gd name="T56" fmla="*/ 20 w 25"/>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25">
                  <a:moveTo>
                    <a:pt x="20" y="25"/>
                  </a:moveTo>
                  <a:cubicBezTo>
                    <a:pt x="17" y="25"/>
                    <a:pt x="17" y="25"/>
                    <a:pt x="17" y="25"/>
                  </a:cubicBezTo>
                  <a:cubicBezTo>
                    <a:pt x="8" y="5"/>
                    <a:pt x="8" y="5"/>
                    <a:pt x="8" y="5"/>
                  </a:cubicBezTo>
                  <a:cubicBezTo>
                    <a:pt x="8" y="5"/>
                    <a:pt x="7" y="5"/>
                    <a:pt x="7" y="5"/>
                  </a:cubicBezTo>
                  <a:cubicBezTo>
                    <a:pt x="7" y="5"/>
                    <a:pt x="7" y="5"/>
                    <a:pt x="7" y="4"/>
                  </a:cubicBezTo>
                  <a:cubicBezTo>
                    <a:pt x="7" y="4"/>
                    <a:pt x="7" y="4"/>
                    <a:pt x="7" y="4"/>
                  </a:cubicBezTo>
                  <a:cubicBezTo>
                    <a:pt x="7" y="4"/>
                    <a:pt x="7" y="4"/>
                    <a:pt x="7" y="4"/>
                  </a:cubicBezTo>
                  <a:cubicBezTo>
                    <a:pt x="7" y="4"/>
                    <a:pt x="7" y="4"/>
                    <a:pt x="7" y="4"/>
                  </a:cubicBezTo>
                  <a:cubicBezTo>
                    <a:pt x="7" y="4"/>
                    <a:pt x="7" y="4"/>
                    <a:pt x="7" y="4"/>
                  </a:cubicBezTo>
                  <a:cubicBezTo>
                    <a:pt x="7" y="4"/>
                    <a:pt x="7" y="4"/>
                    <a:pt x="7" y="5"/>
                  </a:cubicBezTo>
                  <a:cubicBezTo>
                    <a:pt x="7" y="5"/>
                    <a:pt x="7" y="5"/>
                    <a:pt x="7" y="5"/>
                  </a:cubicBezTo>
                  <a:cubicBezTo>
                    <a:pt x="7" y="5"/>
                    <a:pt x="7" y="5"/>
                    <a:pt x="7" y="6"/>
                  </a:cubicBezTo>
                  <a:cubicBezTo>
                    <a:pt x="3" y="25"/>
                    <a:pt x="3" y="25"/>
                    <a:pt x="3" y="25"/>
                  </a:cubicBezTo>
                  <a:cubicBezTo>
                    <a:pt x="0" y="25"/>
                    <a:pt x="0" y="25"/>
                    <a:pt x="0" y="25"/>
                  </a:cubicBezTo>
                  <a:cubicBezTo>
                    <a:pt x="5" y="0"/>
                    <a:pt x="5" y="0"/>
                    <a:pt x="5" y="0"/>
                  </a:cubicBezTo>
                  <a:cubicBezTo>
                    <a:pt x="8" y="0"/>
                    <a:pt x="8" y="0"/>
                    <a:pt x="8" y="0"/>
                  </a:cubicBezTo>
                  <a:cubicBezTo>
                    <a:pt x="17" y="20"/>
                    <a:pt x="17" y="20"/>
                    <a:pt x="17" y="20"/>
                  </a:cubicBezTo>
                  <a:cubicBezTo>
                    <a:pt x="17" y="20"/>
                    <a:pt x="18" y="20"/>
                    <a:pt x="18" y="20"/>
                  </a:cubicBezTo>
                  <a:cubicBezTo>
                    <a:pt x="18" y="21"/>
                    <a:pt x="18" y="21"/>
                    <a:pt x="18" y="21"/>
                  </a:cubicBezTo>
                  <a:cubicBezTo>
                    <a:pt x="18" y="21"/>
                    <a:pt x="18" y="21"/>
                    <a:pt x="18" y="21"/>
                  </a:cubicBezTo>
                  <a:cubicBezTo>
                    <a:pt x="18" y="21"/>
                    <a:pt x="18" y="22"/>
                    <a:pt x="18" y="22"/>
                  </a:cubicBezTo>
                  <a:cubicBezTo>
                    <a:pt x="18" y="22"/>
                    <a:pt x="18" y="22"/>
                    <a:pt x="18" y="22"/>
                  </a:cubicBezTo>
                  <a:cubicBezTo>
                    <a:pt x="18" y="22"/>
                    <a:pt x="18" y="21"/>
                    <a:pt x="18" y="21"/>
                  </a:cubicBezTo>
                  <a:cubicBezTo>
                    <a:pt x="18" y="21"/>
                    <a:pt x="18" y="21"/>
                    <a:pt x="18" y="21"/>
                  </a:cubicBezTo>
                  <a:cubicBezTo>
                    <a:pt x="18" y="20"/>
                    <a:pt x="18" y="20"/>
                    <a:pt x="18" y="20"/>
                  </a:cubicBezTo>
                  <a:cubicBezTo>
                    <a:pt x="18" y="20"/>
                    <a:pt x="18" y="20"/>
                    <a:pt x="18" y="19"/>
                  </a:cubicBezTo>
                  <a:cubicBezTo>
                    <a:pt x="23" y="0"/>
                    <a:pt x="23" y="0"/>
                    <a:pt x="23" y="0"/>
                  </a:cubicBezTo>
                  <a:cubicBezTo>
                    <a:pt x="25" y="0"/>
                    <a:pt x="25" y="0"/>
                    <a:pt x="25"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49" name="Freeform 265"/>
            <p:cNvSpPr>
              <a:spLocks/>
            </p:cNvSpPr>
            <p:nvPr/>
          </p:nvSpPr>
          <p:spPr bwMode="auto">
            <a:xfrm>
              <a:off x="9760679" y="1936000"/>
              <a:ext cx="71678" cy="84143"/>
            </a:xfrm>
            <a:custGeom>
              <a:avLst/>
              <a:gdLst>
                <a:gd name="T0" fmla="*/ 22 w 22"/>
                <a:gd name="T1" fmla="*/ 4 h 26"/>
                <a:gd name="T2" fmla="*/ 20 w 22"/>
                <a:gd name="T3" fmla="*/ 4 h 26"/>
                <a:gd name="T4" fmla="*/ 19 w 22"/>
                <a:gd name="T5" fmla="*/ 3 h 26"/>
                <a:gd name="T6" fmla="*/ 17 w 22"/>
                <a:gd name="T7" fmla="*/ 3 h 26"/>
                <a:gd name="T8" fmla="*/ 14 w 22"/>
                <a:gd name="T9" fmla="*/ 2 h 26"/>
                <a:gd name="T10" fmla="*/ 10 w 22"/>
                <a:gd name="T11" fmla="*/ 3 h 26"/>
                <a:gd name="T12" fmla="*/ 6 w 22"/>
                <a:gd name="T13" fmla="*/ 6 h 26"/>
                <a:gd name="T14" fmla="*/ 4 w 22"/>
                <a:gd name="T15" fmla="*/ 10 h 26"/>
                <a:gd name="T16" fmla="*/ 3 w 22"/>
                <a:gd name="T17" fmla="*/ 14 h 26"/>
                <a:gd name="T18" fmla="*/ 4 w 22"/>
                <a:gd name="T19" fmla="*/ 18 h 26"/>
                <a:gd name="T20" fmla="*/ 6 w 22"/>
                <a:gd name="T21" fmla="*/ 21 h 26"/>
                <a:gd name="T22" fmla="*/ 8 w 22"/>
                <a:gd name="T23" fmla="*/ 23 h 26"/>
                <a:gd name="T24" fmla="*/ 12 w 22"/>
                <a:gd name="T25" fmla="*/ 23 h 26"/>
                <a:gd name="T26" fmla="*/ 14 w 22"/>
                <a:gd name="T27" fmla="*/ 23 h 26"/>
                <a:gd name="T28" fmla="*/ 16 w 22"/>
                <a:gd name="T29" fmla="*/ 22 h 26"/>
                <a:gd name="T30" fmla="*/ 18 w 22"/>
                <a:gd name="T31" fmla="*/ 15 h 26"/>
                <a:gd name="T32" fmla="*/ 12 w 22"/>
                <a:gd name="T33" fmla="*/ 15 h 26"/>
                <a:gd name="T34" fmla="*/ 12 w 22"/>
                <a:gd name="T35" fmla="*/ 12 h 26"/>
                <a:gd name="T36" fmla="*/ 21 w 22"/>
                <a:gd name="T37" fmla="*/ 12 h 26"/>
                <a:gd name="T38" fmla="*/ 19 w 22"/>
                <a:gd name="T39" fmla="*/ 24 h 26"/>
                <a:gd name="T40" fmla="*/ 15 w 22"/>
                <a:gd name="T41" fmla="*/ 25 h 26"/>
                <a:gd name="T42" fmla="*/ 11 w 22"/>
                <a:gd name="T43" fmla="*/ 26 h 26"/>
                <a:gd name="T44" fmla="*/ 7 w 22"/>
                <a:gd name="T45" fmla="*/ 25 h 26"/>
                <a:gd name="T46" fmla="*/ 3 w 22"/>
                <a:gd name="T47" fmla="*/ 23 h 26"/>
                <a:gd name="T48" fmla="*/ 1 w 22"/>
                <a:gd name="T49" fmla="*/ 19 h 26"/>
                <a:gd name="T50" fmla="*/ 0 w 22"/>
                <a:gd name="T51" fmla="*/ 15 h 26"/>
                <a:gd name="T52" fmla="*/ 1 w 22"/>
                <a:gd name="T53" fmla="*/ 11 h 26"/>
                <a:gd name="T54" fmla="*/ 2 w 22"/>
                <a:gd name="T55" fmla="*/ 7 h 26"/>
                <a:gd name="T56" fmla="*/ 4 w 22"/>
                <a:gd name="T57" fmla="*/ 4 h 26"/>
                <a:gd name="T58" fmla="*/ 7 w 22"/>
                <a:gd name="T59" fmla="*/ 2 h 26"/>
                <a:gd name="T60" fmla="*/ 10 w 22"/>
                <a:gd name="T61" fmla="*/ 0 h 26"/>
                <a:gd name="T62" fmla="*/ 15 w 22"/>
                <a:gd name="T63" fmla="*/ 0 h 26"/>
                <a:gd name="T64" fmla="*/ 17 w 22"/>
                <a:gd name="T65" fmla="*/ 0 h 26"/>
                <a:gd name="T66" fmla="*/ 19 w 22"/>
                <a:gd name="T67" fmla="*/ 0 h 26"/>
                <a:gd name="T68" fmla="*/ 21 w 22"/>
                <a:gd name="T69" fmla="*/ 1 h 26"/>
                <a:gd name="T70" fmla="*/ 22 w 22"/>
                <a:gd name="T71" fmla="*/ 1 h 26"/>
                <a:gd name="T72" fmla="*/ 22 w 22"/>
                <a:gd name="T73"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2" y="4"/>
                  </a:moveTo>
                  <a:cubicBezTo>
                    <a:pt x="21" y="4"/>
                    <a:pt x="21" y="4"/>
                    <a:pt x="20" y="4"/>
                  </a:cubicBezTo>
                  <a:cubicBezTo>
                    <a:pt x="20" y="3"/>
                    <a:pt x="19" y="3"/>
                    <a:pt x="19" y="3"/>
                  </a:cubicBezTo>
                  <a:cubicBezTo>
                    <a:pt x="18" y="3"/>
                    <a:pt x="17" y="3"/>
                    <a:pt x="17" y="3"/>
                  </a:cubicBezTo>
                  <a:cubicBezTo>
                    <a:pt x="16" y="2"/>
                    <a:pt x="15" y="2"/>
                    <a:pt x="14" y="2"/>
                  </a:cubicBezTo>
                  <a:cubicBezTo>
                    <a:pt x="13" y="2"/>
                    <a:pt x="11" y="3"/>
                    <a:pt x="10" y="3"/>
                  </a:cubicBezTo>
                  <a:cubicBezTo>
                    <a:pt x="8" y="4"/>
                    <a:pt x="7" y="5"/>
                    <a:pt x="6" y="6"/>
                  </a:cubicBezTo>
                  <a:cubicBezTo>
                    <a:pt x="5" y="7"/>
                    <a:pt x="5" y="8"/>
                    <a:pt x="4" y="10"/>
                  </a:cubicBezTo>
                  <a:cubicBezTo>
                    <a:pt x="4" y="11"/>
                    <a:pt x="3" y="13"/>
                    <a:pt x="3" y="14"/>
                  </a:cubicBezTo>
                  <a:cubicBezTo>
                    <a:pt x="3" y="16"/>
                    <a:pt x="4" y="17"/>
                    <a:pt x="4" y="18"/>
                  </a:cubicBezTo>
                  <a:cubicBezTo>
                    <a:pt x="4" y="19"/>
                    <a:pt x="5" y="20"/>
                    <a:pt x="6" y="21"/>
                  </a:cubicBezTo>
                  <a:cubicBezTo>
                    <a:pt x="6" y="22"/>
                    <a:pt x="7" y="22"/>
                    <a:pt x="8" y="23"/>
                  </a:cubicBezTo>
                  <a:cubicBezTo>
                    <a:pt x="9" y="23"/>
                    <a:pt x="10" y="23"/>
                    <a:pt x="12" y="23"/>
                  </a:cubicBezTo>
                  <a:cubicBezTo>
                    <a:pt x="13" y="23"/>
                    <a:pt x="13" y="23"/>
                    <a:pt x="14" y="23"/>
                  </a:cubicBezTo>
                  <a:cubicBezTo>
                    <a:pt x="15" y="23"/>
                    <a:pt x="15" y="23"/>
                    <a:pt x="16" y="22"/>
                  </a:cubicBezTo>
                  <a:cubicBezTo>
                    <a:pt x="18" y="15"/>
                    <a:pt x="18" y="15"/>
                    <a:pt x="18" y="15"/>
                  </a:cubicBezTo>
                  <a:cubicBezTo>
                    <a:pt x="12" y="15"/>
                    <a:pt x="12" y="15"/>
                    <a:pt x="12" y="15"/>
                  </a:cubicBezTo>
                  <a:cubicBezTo>
                    <a:pt x="12" y="12"/>
                    <a:pt x="12" y="12"/>
                    <a:pt x="12" y="12"/>
                  </a:cubicBezTo>
                  <a:cubicBezTo>
                    <a:pt x="21" y="12"/>
                    <a:pt x="21" y="12"/>
                    <a:pt x="21" y="12"/>
                  </a:cubicBezTo>
                  <a:cubicBezTo>
                    <a:pt x="19" y="24"/>
                    <a:pt x="19" y="24"/>
                    <a:pt x="19" y="24"/>
                  </a:cubicBezTo>
                  <a:cubicBezTo>
                    <a:pt x="18" y="25"/>
                    <a:pt x="17" y="25"/>
                    <a:pt x="15" y="25"/>
                  </a:cubicBezTo>
                  <a:cubicBezTo>
                    <a:pt x="14" y="26"/>
                    <a:pt x="13" y="26"/>
                    <a:pt x="11" y="26"/>
                  </a:cubicBezTo>
                  <a:cubicBezTo>
                    <a:pt x="10" y="26"/>
                    <a:pt x="8" y="26"/>
                    <a:pt x="7" y="25"/>
                  </a:cubicBezTo>
                  <a:cubicBezTo>
                    <a:pt x="5" y="24"/>
                    <a:pt x="4" y="24"/>
                    <a:pt x="3" y="23"/>
                  </a:cubicBezTo>
                  <a:cubicBezTo>
                    <a:pt x="2" y="22"/>
                    <a:pt x="2" y="20"/>
                    <a:pt x="1" y="19"/>
                  </a:cubicBezTo>
                  <a:cubicBezTo>
                    <a:pt x="1" y="18"/>
                    <a:pt x="0" y="16"/>
                    <a:pt x="0" y="15"/>
                  </a:cubicBezTo>
                  <a:cubicBezTo>
                    <a:pt x="0" y="13"/>
                    <a:pt x="0" y="12"/>
                    <a:pt x="1" y="11"/>
                  </a:cubicBezTo>
                  <a:cubicBezTo>
                    <a:pt x="1" y="9"/>
                    <a:pt x="1" y="8"/>
                    <a:pt x="2" y="7"/>
                  </a:cubicBezTo>
                  <a:cubicBezTo>
                    <a:pt x="3" y="6"/>
                    <a:pt x="3" y="5"/>
                    <a:pt x="4" y="4"/>
                  </a:cubicBezTo>
                  <a:cubicBezTo>
                    <a:pt x="5" y="3"/>
                    <a:pt x="6" y="2"/>
                    <a:pt x="7" y="2"/>
                  </a:cubicBezTo>
                  <a:cubicBezTo>
                    <a:pt x="8" y="1"/>
                    <a:pt x="9" y="1"/>
                    <a:pt x="10" y="0"/>
                  </a:cubicBezTo>
                  <a:cubicBezTo>
                    <a:pt x="12" y="0"/>
                    <a:pt x="13" y="0"/>
                    <a:pt x="15" y="0"/>
                  </a:cubicBezTo>
                  <a:cubicBezTo>
                    <a:pt x="16" y="0"/>
                    <a:pt x="17" y="0"/>
                    <a:pt x="17" y="0"/>
                  </a:cubicBezTo>
                  <a:cubicBezTo>
                    <a:pt x="18" y="0"/>
                    <a:pt x="19" y="0"/>
                    <a:pt x="19" y="0"/>
                  </a:cubicBezTo>
                  <a:cubicBezTo>
                    <a:pt x="20" y="1"/>
                    <a:pt x="20" y="1"/>
                    <a:pt x="21" y="1"/>
                  </a:cubicBezTo>
                  <a:cubicBezTo>
                    <a:pt x="21" y="1"/>
                    <a:pt x="22" y="1"/>
                    <a:pt x="22" y="1"/>
                  </a:cubicBezTo>
                  <a:lnTo>
                    <a:pt x="2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50" name="Freeform 266"/>
            <p:cNvSpPr>
              <a:spLocks/>
            </p:cNvSpPr>
            <p:nvPr/>
          </p:nvSpPr>
          <p:spPr bwMode="auto">
            <a:xfrm>
              <a:off x="9838590" y="1936000"/>
              <a:ext cx="82586" cy="81026"/>
            </a:xfrm>
            <a:custGeom>
              <a:avLst/>
              <a:gdLst>
                <a:gd name="T0" fmla="*/ 40 w 53"/>
                <a:gd name="T1" fmla="*/ 52 h 52"/>
                <a:gd name="T2" fmla="*/ 34 w 53"/>
                <a:gd name="T3" fmla="*/ 52 h 52"/>
                <a:gd name="T4" fmla="*/ 40 w 53"/>
                <a:gd name="T5" fmla="*/ 29 h 52"/>
                <a:gd name="T6" fmla="*/ 13 w 53"/>
                <a:gd name="T7" fmla="*/ 29 h 52"/>
                <a:gd name="T8" fmla="*/ 9 w 53"/>
                <a:gd name="T9" fmla="*/ 52 h 52"/>
                <a:gd name="T10" fmla="*/ 0 w 53"/>
                <a:gd name="T11" fmla="*/ 52 h 52"/>
                <a:gd name="T12" fmla="*/ 13 w 53"/>
                <a:gd name="T13" fmla="*/ 0 h 52"/>
                <a:gd name="T14" fmla="*/ 19 w 53"/>
                <a:gd name="T15" fmla="*/ 0 h 52"/>
                <a:gd name="T16" fmla="*/ 15 w 53"/>
                <a:gd name="T17" fmla="*/ 23 h 52"/>
                <a:gd name="T18" fmla="*/ 40 w 53"/>
                <a:gd name="T19" fmla="*/ 23 h 52"/>
                <a:gd name="T20" fmla="*/ 46 w 53"/>
                <a:gd name="T21" fmla="*/ 0 h 52"/>
                <a:gd name="T22" fmla="*/ 53 w 53"/>
                <a:gd name="T23" fmla="*/ 0 h 52"/>
                <a:gd name="T24" fmla="*/ 40 w 53"/>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52">
                  <a:moveTo>
                    <a:pt x="40" y="52"/>
                  </a:moveTo>
                  <a:lnTo>
                    <a:pt x="34" y="52"/>
                  </a:lnTo>
                  <a:lnTo>
                    <a:pt x="40" y="29"/>
                  </a:lnTo>
                  <a:lnTo>
                    <a:pt x="13" y="29"/>
                  </a:lnTo>
                  <a:lnTo>
                    <a:pt x="9" y="52"/>
                  </a:lnTo>
                  <a:lnTo>
                    <a:pt x="0" y="52"/>
                  </a:lnTo>
                  <a:lnTo>
                    <a:pt x="13" y="0"/>
                  </a:lnTo>
                  <a:lnTo>
                    <a:pt x="19" y="0"/>
                  </a:lnTo>
                  <a:lnTo>
                    <a:pt x="15" y="23"/>
                  </a:lnTo>
                  <a:lnTo>
                    <a:pt x="40" y="23"/>
                  </a:lnTo>
                  <a:lnTo>
                    <a:pt x="46" y="0"/>
                  </a:lnTo>
                  <a:lnTo>
                    <a:pt x="53" y="0"/>
                  </a:lnTo>
                  <a:lnTo>
                    <a:pt x="40"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51" name="Freeform 267"/>
            <p:cNvSpPr>
              <a:spLocks noEditPoints="1"/>
            </p:cNvSpPr>
            <p:nvPr/>
          </p:nvSpPr>
          <p:spPr bwMode="auto">
            <a:xfrm>
              <a:off x="9913385" y="1936000"/>
              <a:ext cx="76353" cy="81026"/>
            </a:xfrm>
            <a:custGeom>
              <a:avLst/>
              <a:gdLst>
                <a:gd name="T0" fmla="*/ 20 w 23"/>
                <a:gd name="T1" fmla="*/ 25 h 25"/>
                <a:gd name="T2" fmla="*/ 19 w 23"/>
                <a:gd name="T3" fmla="*/ 18 h 25"/>
                <a:gd name="T4" fmla="*/ 8 w 23"/>
                <a:gd name="T5" fmla="*/ 18 h 25"/>
                <a:gd name="T6" fmla="*/ 4 w 23"/>
                <a:gd name="T7" fmla="*/ 25 h 25"/>
                <a:gd name="T8" fmla="*/ 0 w 23"/>
                <a:gd name="T9" fmla="*/ 25 h 25"/>
                <a:gd name="T10" fmla="*/ 15 w 23"/>
                <a:gd name="T11" fmla="*/ 0 h 25"/>
                <a:gd name="T12" fmla="*/ 19 w 23"/>
                <a:gd name="T13" fmla="*/ 0 h 25"/>
                <a:gd name="T14" fmla="*/ 23 w 23"/>
                <a:gd name="T15" fmla="*/ 25 h 25"/>
                <a:gd name="T16" fmla="*/ 20 w 23"/>
                <a:gd name="T17" fmla="*/ 25 h 25"/>
                <a:gd name="T18" fmla="*/ 17 w 23"/>
                <a:gd name="T19" fmla="*/ 5 h 25"/>
                <a:gd name="T20" fmla="*/ 17 w 23"/>
                <a:gd name="T21" fmla="*/ 5 h 25"/>
                <a:gd name="T22" fmla="*/ 17 w 23"/>
                <a:gd name="T23" fmla="*/ 4 h 25"/>
                <a:gd name="T24" fmla="*/ 17 w 23"/>
                <a:gd name="T25" fmla="*/ 4 h 25"/>
                <a:gd name="T26" fmla="*/ 17 w 23"/>
                <a:gd name="T27" fmla="*/ 3 h 25"/>
                <a:gd name="T28" fmla="*/ 16 w 23"/>
                <a:gd name="T29" fmla="*/ 3 h 25"/>
                <a:gd name="T30" fmla="*/ 16 w 23"/>
                <a:gd name="T31" fmla="*/ 4 h 25"/>
                <a:gd name="T32" fmla="*/ 16 w 23"/>
                <a:gd name="T33" fmla="*/ 4 h 25"/>
                <a:gd name="T34" fmla="*/ 16 w 23"/>
                <a:gd name="T35" fmla="*/ 5 h 25"/>
                <a:gd name="T36" fmla="*/ 16 w 23"/>
                <a:gd name="T37" fmla="*/ 5 h 25"/>
                <a:gd name="T38" fmla="*/ 9 w 23"/>
                <a:gd name="T39" fmla="*/ 16 h 25"/>
                <a:gd name="T40" fmla="*/ 18 w 23"/>
                <a:gd name="T41" fmla="*/ 16 h 25"/>
                <a:gd name="T42" fmla="*/ 17 w 23"/>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0" y="25"/>
                  </a:moveTo>
                  <a:cubicBezTo>
                    <a:pt x="19" y="18"/>
                    <a:pt x="19" y="18"/>
                    <a:pt x="19" y="18"/>
                  </a:cubicBezTo>
                  <a:cubicBezTo>
                    <a:pt x="8" y="18"/>
                    <a:pt x="8" y="18"/>
                    <a:pt x="8" y="18"/>
                  </a:cubicBezTo>
                  <a:cubicBezTo>
                    <a:pt x="4" y="25"/>
                    <a:pt x="4" y="25"/>
                    <a:pt x="4" y="25"/>
                  </a:cubicBezTo>
                  <a:cubicBezTo>
                    <a:pt x="0" y="25"/>
                    <a:pt x="0" y="25"/>
                    <a:pt x="0" y="25"/>
                  </a:cubicBezTo>
                  <a:cubicBezTo>
                    <a:pt x="15" y="0"/>
                    <a:pt x="15" y="0"/>
                    <a:pt x="15" y="0"/>
                  </a:cubicBezTo>
                  <a:cubicBezTo>
                    <a:pt x="19" y="0"/>
                    <a:pt x="19" y="0"/>
                    <a:pt x="19" y="0"/>
                  </a:cubicBezTo>
                  <a:cubicBezTo>
                    <a:pt x="23" y="25"/>
                    <a:pt x="23" y="25"/>
                    <a:pt x="23" y="25"/>
                  </a:cubicBezTo>
                  <a:lnTo>
                    <a:pt x="20" y="25"/>
                  </a:lnTo>
                  <a:close/>
                  <a:moveTo>
                    <a:pt x="17" y="5"/>
                  </a:moveTo>
                  <a:cubicBezTo>
                    <a:pt x="17" y="5"/>
                    <a:pt x="17" y="5"/>
                    <a:pt x="17" y="5"/>
                  </a:cubicBezTo>
                  <a:cubicBezTo>
                    <a:pt x="17" y="4"/>
                    <a:pt x="17" y="4"/>
                    <a:pt x="17" y="4"/>
                  </a:cubicBezTo>
                  <a:cubicBezTo>
                    <a:pt x="17" y="4"/>
                    <a:pt x="17" y="4"/>
                    <a:pt x="17" y="4"/>
                  </a:cubicBezTo>
                  <a:cubicBezTo>
                    <a:pt x="17" y="3"/>
                    <a:pt x="17" y="3"/>
                    <a:pt x="17" y="3"/>
                  </a:cubicBezTo>
                  <a:cubicBezTo>
                    <a:pt x="16" y="3"/>
                    <a:pt x="16" y="3"/>
                    <a:pt x="16" y="3"/>
                  </a:cubicBezTo>
                  <a:cubicBezTo>
                    <a:pt x="16" y="3"/>
                    <a:pt x="16" y="3"/>
                    <a:pt x="16" y="4"/>
                  </a:cubicBezTo>
                  <a:cubicBezTo>
                    <a:pt x="16" y="4"/>
                    <a:pt x="16" y="4"/>
                    <a:pt x="16" y="4"/>
                  </a:cubicBezTo>
                  <a:cubicBezTo>
                    <a:pt x="16" y="4"/>
                    <a:pt x="16" y="4"/>
                    <a:pt x="16" y="5"/>
                  </a:cubicBezTo>
                  <a:cubicBezTo>
                    <a:pt x="16" y="5"/>
                    <a:pt x="16" y="5"/>
                    <a:pt x="16" y="5"/>
                  </a:cubicBezTo>
                  <a:cubicBezTo>
                    <a:pt x="9" y="16"/>
                    <a:pt x="9" y="16"/>
                    <a:pt x="9" y="16"/>
                  </a:cubicBezTo>
                  <a:cubicBezTo>
                    <a:pt x="18" y="16"/>
                    <a:pt x="18" y="16"/>
                    <a:pt x="18" y="16"/>
                  </a:cubicBezTo>
                  <a:lnTo>
                    <a:pt x="1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52" name="Freeform 268"/>
            <p:cNvSpPr>
              <a:spLocks/>
            </p:cNvSpPr>
            <p:nvPr/>
          </p:nvSpPr>
          <p:spPr bwMode="auto">
            <a:xfrm>
              <a:off x="10002203" y="1936000"/>
              <a:ext cx="26490" cy="81026"/>
            </a:xfrm>
            <a:custGeom>
              <a:avLst/>
              <a:gdLst>
                <a:gd name="T0" fmla="*/ 6 w 17"/>
                <a:gd name="T1" fmla="*/ 52 h 52"/>
                <a:gd name="T2" fmla="*/ 0 w 17"/>
                <a:gd name="T3" fmla="*/ 52 h 52"/>
                <a:gd name="T4" fmla="*/ 11 w 17"/>
                <a:gd name="T5" fmla="*/ 0 h 52"/>
                <a:gd name="T6" fmla="*/ 17 w 17"/>
                <a:gd name="T7" fmla="*/ 0 h 52"/>
                <a:gd name="T8" fmla="*/ 6 w 17"/>
                <a:gd name="T9" fmla="*/ 52 h 52"/>
              </a:gdLst>
              <a:ahLst/>
              <a:cxnLst>
                <a:cxn ang="0">
                  <a:pos x="T0" y="T1"/>
                </a:cxn>
                <a:cxn ang="0">
                  <a:pos x="T2" y="T3"/>
                </a:cxn>
                <a:cxn ang="0">
                  <a:pos x="T4" y="T5"/>
                </a:cxn>
                <a:cxn ang="0">
                  <a:pos x="T6" y="T7"/>
                </a:cxn>
                <a:cxn ang="0">
                  <a:pos x="T8" y="T9"/>
                </a:cxn>
              </a:cxnLst>
              <a:rect l="0" t="0" r="r" b="b"/>
              <a:pathLst>
                <a:path w="17" h="52">
                  <a:moveTo>
                    <a:pt x="6" y="52"/>
                  </a:moveTo>
                  <a:lnTo>
                    <a:pt x="0" y="52"/>
                  </a:lnTo>
                  <a:lnTo>
                    <a:pt x="11" y="0"/>
                  </a:lnTo>
                  <a:lnTo>
                    <a:pt x="17"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grpSp>
        <p:nvGrpSpPr>
          <p:cNvPr id="653" name="China North"/>
          <p:cNvGrpSpPr/>
          <p:nvPr/>
        </p:nvGrpSpPr>
        <p:grpSpPr>
          <a:xfrm>
            <a:off x="7903180" y="2064064"/>
            <a:ext cx="968063" cy="380358"/>
            <a:chOff x="7928212" y="1906394"/>
            <a:chExt cx="1054915" cy="414482"/>
          </a:xfrm>
        </p:grpSpPr>
        <p:sp>
          <p:nvSpPr>
            <p:cNvPr id="654" name="Rectangle 30"/>
            <p:cNvSpPr>
              <a:spLocks noChangeArrowheads="1"/>
            </p:cNvSpPr>
            <p:nvPr/>
          </p:nvSpPr>
          <p:spPr bwMode="auto">
            <a:xfrm>
              <a:off x="7928212" y="1906394"/>
              <a:ext cx="1054915"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55" name="Freeform 269"/>
            <p:cNvSpPr>
              <a:spLocks/>
            </p:cNvSpPr>
            <p:nvPr/>
          </p:nvSpPr>
          <p:spPr bwMode="auto">
            <a:xfrm>
              <a:off x="8023264" y="2004561"/>
              <a:ext cx="62329" cy="84143"/>
            </a:xfrm>
            <a:custGeom>
              <a:avLst/>
              <a:gdLst>
                <a:gd name="T0" fmla="*/ 19 w 19"/>
                <a:gd name="T1" fmla="*/ 24 h 26"/>
                <a:gd name="T2" fmla="*/ 12 w 19"/>
                <a:gd name="T3" fmla="*/ 26 h 26"/>
                <a:gd name="T4" fmla="*/ 3 w 19"/>
                <a:gd name="T5" fmla="*/ 22 h 26"/>
                <a:gd name="T6" fmla="*/ 0 w 19"/>
                <a:gd name="T7" fmla="*/ 13 h 26"/>
                <a:gd name="T8" fmla="*/ 3 w 19"/>
                <a:gd name="T9" fmla="*/ 3 h 26"/>
                <a:gd name="T10" fmla="*/ 13 w 19"/>
                <a:gd name="T11" fmla="*/ 0 h 26"/>
                <a:gd name="T12" fmla="*/ 19 w 19"/>
                <a:gd name="T13" fmla="*/ 1 h 26"/>
                <a:gd name="T14" fmla="*/ 19 w 19"/>
                <a:gd name="T15" fmla="*/ 6 h 26"/>
                <a:gd name="T16" fmla="*/ 14 w 19"/>
                <a:gd name="T17" fmla="*/ 5 h 26"/>
                <a:gd name="T18" fmla="*/ 8 w 19"/>
                <a:gd name="T19" fmla="*/ 7 h 26"/>
                <a:gd name="T20" fmla="*/ 6 w 19"/>
                <a:gd name="T21" fmla="*/ 13 h 26"/>
                <a:gd name="T22" fmla="*/ 8 w 19"/>
                <a:gd name="T23" fmla="*/ 19 h 26"/>
                <a:gd name="T24" fmla="*/ 13 w 19"/>
                <a:gd name="T25" fmla="*/ 21 h 26"/>
                <a:gd name="T26" fmla="*/ 19 w 19"/>
                <a:gd name="T27" fmla="*/ 19 h 26"/>
                <a:gd name="T28" fmla="*/ 19 w 19"/>
                <a:gd name="T29"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6">
                  <a:moveTo>
                    <a:pt x="19" y="24"/>
                  </a:moveTo>
                  <a:cubicBezTo>
                    <a:pt x="18" y="25"/>
                    <a:pt x="15" y="26"/>
                    <a:pt x="12" y="26"/>
                  </a:cubicBezTo>
                  <a:cubicBezTo>
                    <a:pt x="8" y="26"/>
                    <a:pt x="5" y="25"/>
                    <a:pt x="3" y="22"/>
                  </a:cubicBezTo>
                  <a:cubicBezTo>
                    <a:pt x="1" y="20"/>
                    <a:pt x="0" y="17"/>
                    <a:pt x="0" y="13"/>
                  </a:cubicBezTo>
                  <a:cubicBezTo>
                    <a:pt x="0" y="9"/>
                    <a:pt x="1" y="6"/>
                    <a:pt x="3" y="3"/>
                  </a:cubicBezTo>
                  <a:cubicBezTo>
                    <a:pt x="6" y="1"/>
                    <a:pt x="9" y="0"/>
                    <a:pt x="13" y="0"/>
                  </a:cubicBezTo>
                  <a:cubicBezTo>
                    <a:pt x="16" y="0"/>
                    <a:pt x="18" y="0"/>
                    <a:pt x="19" y="1"/>
                  </a:cubicBezTo>
                  <a:cubicBezTo>
                    <a:pt x="19" y="6"/>
                    <a:pt x="19" y="6"/>
                    <a:pt x="19" y="6"/>
                  </a:cubicBezTo>
                  <a:cubicBezTo>
                    <a:pt x="18" y="5"/>
                    <a:pt x="16" y="5"/>
                    <a:pt x="14" y="5"/>
                  </a:cubicBezTo>
                  <a:cubicBezTo>
                    <a:pt x="11" y="5"/>
                    <a:pt x="9" y="5"/>
                    <a:pt x="8" y="7"/>
                  </a:cubicBezTo>
                  <a:cubicBezTo>
                    <a:pt x="6" y="8"/>
                    <a:pt x="6" y="10"/>
                    <a:pt x="6" y="13"/>
                  </a:cubicBezTo>
                  <a:cubicBezTo>
                    <a:pt x="6" y="15"/>
                    <a:pt x="6" y="17"/>
                    <a:pt x="8" y="19"/>
                  </a:cubicBezTo>
                  <a:cubicBezTo>
                    <a:pt x="9" y="20"/>
                    <a:pt x="11" y="21"/>
                    <a:pt x="13" y="21"/>
                  </a:cubicBezTo>
                  <a:cubicBezTo>
                    <a:pt x="15" y="21"/>
                    <a:pt x="18" y="20"/>
                    <a:pt x="19" y="19"/>
                  </a:cubicBezTo>
                  <a:lnTo>
                    <a:pt x="19"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56" name="Freeform 270"/>
            <p:cNvSpPr>
              <a:spLocks/>
            </p:cNvSpPr>
            <p:nvPr/>
          </p:nvSpPr>
          <p:spPr bwMode="auto">
            <a:xfrm>
              <a:off x="8101175" y="2004561"/>
              <a:ext cx="71678" cy="81026"/>
            </a:xfrm>
            <a:custGeom>
              <a:avLst/>
              <a:gdLst>
                <a:gd name="T0" fmla="*/ 46 w 46"/>
                <a:gd name="T1" fmla="*/ 52 h 52"/>
                <a:gd name="T2" fmla="*/ 34 w 46"/>
                <a:gd name="T3" fmla="*/ 52 h 52"/>
                <a:gd name="T4" fmla="*/ 34 w 46"/>
                <a:gd name="T5" fmla="*/ 31 h 52"/>
                <a:gd name="T6" fmla="*/ 13 w 46"/>
                <a:gd name="T7" fmla="*/ 31 h 52"/>
                <a:gd name="T8" fmla="*/ 13 w 46"/>
                <a:gd name="T9" fmla="*/ 52 h 52"/>
                <a:gd name="T10" fmla="*/ 0 w 46"/>
                <a:gd name="T11" fmla="*/ 52 h 52"/>
                <a:gd name="T12" fmla="*/ 0 w 46"/>
                <a:gd name="T13" fmla="*/ 0 h 52"/>
                <a:gd name="T14" fmla="*/ 13 w 46"/>
                <a:gd name="T15" fmla="*/ 0 h 52"/>
                <a:gd name="T16" fmla="*/ 13 w 46"/>
                <a:gd name="T17" fmla="*/ 21 h 52"/>
                <a:gd name="T18" fmla="*/ 34 w 46"/>
                <a:gd name="T19" fmla="*/ 21 h 52"/>
                <a:gd name="T20" fmla="*/ 34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4" y="52"/>
                  </a:lnTo>
                  <a:lnTo>
                    <a:pt x="34" y="31"/>
                  </a:lnTo>
                  <a:lnTo>
                    <a:pt x="13" y="31"/>
                  </a:lnTo>
                  <a:lnTo>
                    <a:pt x="13" y="52"/>
                  </a:lnTo>
                  <a:lnTo>
                    <a:pt x="0" y="52"/>
                  </a:lnTo>
                  <a:lnTo>
                    <a:pt x="0" y="0"/>
                  </a:lnTo>
                  <a:lnTo>
                    <a:pt x="13" y="0"/>
                  </a:lnTo>
                  <a:lnTo>
                    <a:pt x="13" y="21"/>
                  </a:lnTo>
                  <a:lnTo>
                    <a:pt x="34" y="21"/>
                  </a:lnTo>
                  <a:lnTo>
                    <a:pt x="34"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57" name="Rectangle 271"/>
            <p:cNvSpPr>
              <a:spLocks noChangeArrowheads="1"/>
            </p:cNvSpPr>
            <p:nvPr/>
          </p:nvSpPr>
          <p:spPr bwMode="auto">
            <a:xfrm>
              <a:off x="8193110" y="2004561"/>
              <a:ext cx="20257" cy="810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58" name="Freeform 272"/>
            <p:cNvSpPr>
              <a:spLocks/>
            </p:cNvSpPr>
            <p:nvPr/>
          </p:nvSpPr>
          <p:spPr bwMode="auto">
            <a:xfrm>
              <a:off x="8232065" y="2004561"/>
              <a:ext cx="74795" cy="81026"/>
            </a:xfrm>
            <a:custGeom>
              <a:avLst/>
              <a:gdLst>
                <a:gd name="T0" fmla="*/ 23 w 23"/>
                <a:gd name="T1" fmla="*/ 25 h 25"/>
                <a:gd name="T2" fmla="*/ 17 w 23"/>
                <a:gd name="T3" fmla="*/ 25 h 25"/>
                <a:gd name="T4" fmla="*/ 7 w 23"/>
                <a:gd name="T5" fmla="*/ 9 h 25"/>
                <a:gd name="T6" fmla="*/ 6 w 23"/>
                <a:gd name="T7" fmla="*/ 7 h 25"/>
                <a:gd name="T8" fmla="*/ 6 w 23"/>
                <a:gd name="T9" fmla="*/ 7 h 25"/>
                <a:gd name="T10" fmla="*/ 6 w 23"/>
                <a:gd name="T11" fmla="*/ 11 h 25"/>
                <a:gd name="T12" fmla="*/ 6 w 23"/>
                <a:gd name="T13" fmla="*/ 25 h 25"/>
                <a:gd name="T14" fmla="*/ 0 w 23"/>
                <a:gd name="T15" fmla="*/ 25 h 25"/>
                <a:gd name="T16" fmla="*/ 0 w 23"/>
                <a:gd name="T17" fmla="*/ 0 h 25"/>
                <a:gd name="T18" fmla="*/ 6 w 23"/>
                <a:gd name="T19" fmla="*/ 0 h 25"/>
                <a:gd name="T20" fmla="*/ 16 w 23"/>
                <a:gd name="T21" fmla="*/ 15 h 25"/>
                <a:gd name="T22" fmla="*/ 18 w 23"/>
                <a:gd name="T23" fmla="*/ 17 h 25"/>
                <a:gd name="T24" fmla="*/ 18 w 23"/>
                <a:gd name="T25" fmla="*/ 17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6" y="8"/>
                    <a:pt x="6" y="7"/>
                  </a:cubicBezTo>
                  <a:cubicBezTo>
                    <a:pt x="6" y="7"/>
                    <a:pt x="6" y="7"/>
                    <a:pt x="6" y="7"/>
                  </a:cubicBezTo>
                  <a:cubicBezTo>
                    <a:pt x="6" y="8"/>
                    <a:pt x="6" y="10"/>
                    <a:pt x="6" y="11"/>
                  </a:cubicBezTo>
                  <a:cubicBezTo>
                    <a:pt x="6" y="25"/>
                    <a:pt x="6" y="25"/>
                    <a:pt x="6" y="25"/>
                  </a:cubicBezTo>
                  <a:cubicBezTo>
                    <a:pt x="0" y="25"/>
                    <a:pt x="0" y="25"/>
                    <a:pt x="0" y="25"/>
                  </a:cubicBezTo>
                  <a:cubicBezTo>
                    <a:pt x="0" y="0"/>
                    <a:pt x="0" y="0"/>
                    <a:pt x="0" y="0"/>
                  </a:cubicBezTo>
                  <a:cubicBezTo>
                    <a:pt x="6" y="0"/>
                    <a:pt x="6" y="0"/>
                    <a:pt x="6" y="0"/>
                  </a:cubicBezTo>
                  <a:cubicBezTo>
                    <a:pt x="16" y="15"/>
                    <a:pt x="16" y="15"/>
                    <a:pt x="16" y="15"/>
                  </a:cubicBezTo>
                  <a:cubicBezTo>
                    <a:pt x="17" y="16"/>
                    <a:pt x="17" y="17"/>
                    <a:pt x="18" y="17"/>
                  </a:cubicBezTo>
                  <a:cubicBezTo>
                    <a:pt x="18" y="17"/>
                    <a:pt x="18" y="17"/>
                    <a:pt x="18" y="17"/>
                  </a:cubicBezTo>
                  <a:cubicBezTo>
                    <a:pt x="18" y="17"/>
                    <a:pt x="18" y="16"/>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59" name="Freeform 273"/>
            <p:cNvSpPr>
              <a:spLocks noEditPoints="1"/>
            </p:cNvSpPr>
            <p:nvPr/>
          </p:nvSpPr>
          <p:spPr bwMode="auto">
            <a:xfrm>
              <a:off x="8320884" y="2004561"/>
              <a:ext cx="81027" cy="81026"/>
            </a:xfrm>
            <a:custGeom>
              <a:avLst/>
              <a:gdLst>
                <a:gd name="T0" fmla="*/ 25 w 25"/>
                <a:gd name="T1" fmla="*/ 25 h 25"/>
                <a:gd name="T2" fmla="*/ 18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5 h 25"/>
                <a:gd name="T24" fmla="*/ 12 w 25"/>
                <a:gd name="T25" fmla="*/ 5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5"/>
                  </a:cubicBezTo>
                  <a:cubicBezTo>
                    <a:pt x="12" y="5"/>
                    <a:pt x="12" y="5"/>
                    <a:pt x="12" y="5"/>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60" name="Freeform 274"/>
            <p:cNvSpPr>
              <a:spLocks/>
            </p:cNvSpPr>
            <p:nvPr/>
          </p:nvSpPr>
          <p:spPr bwMode="auto">
            <a:xfrm>
              <a:off x="8447100" y="2004561"/>
              <a:ext cx="73236" cy="81026"/>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4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8"/>
                    <a:pt x="5" y="7"/>
                  </a:cubicBezTo>
                  <a:cubicBezTo>
                    <a:pt x="5" y="7"/>
                    <a:pt x="5" y="7"/>
                    <a:pt x="5" y="7"/>
                  </a:cubicBezTo>
                  <a:cubicBezTo>
                    <a:pt x="5" y="8"/>
                    <a:pt x="5" y="10"/>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7"/>
                    <a:pt x="17" y="17"/>
                  </a:cubicBezTo>
                  <a:cubicBezTo>
                    <a:pt x="17" y="17"/>
                    <a:pt x="17" y="17"/>
                    <a:pt x="17" y="17"/>
                  </a:cubicBezTo>
                  <a:cubicBezTo>
                    <a:pt x="17" y="17"/>
                    <a:pt x="17" y="16"/>
                    <a:pt x="17" y="14"/>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61" name="Freeform 275"/>
            <p:cNvSpPr>
              <a:spLocks noEditPoints="1"/>
            </p:cNvSpPr>
            <p:nvPr/>
          </p:nvSpPr>
          <p:spPr bwMode="auto">
            <a:xfrm>
              <a:off x="8535918" y="2004561"/>
              <a:ext cx="81027" cy="84143"/>
            </a:xfrm>
            <a:custGeom>
              <a:avLst/>
              <a:gdLst>
                <a:gd name="T0" fmla="*/ 12 w 25"/>
                <a:gd name="T1" fmla="*/ 26 h 26"/>
                <a:gd name="T2" fmla="*/ 3 w 25"/>
                <a:gd name="T3" fmla="*/ 22 h 26"/>
                <a:gd name="T4" fmla="*/ 0 w 25"/>
                <a:gd name="T5" fmla="*/ 13 h 26"/>
                <a:gd name="T6" fmla="*/ 4 w 25"/>
                <a:gd name="T7" fmla="*/ 3 h 26"/>
                <a:gd name="T8" fmla="*/ 13 w 25"/>
                <a:gd name="T9" fmla="*/ 0 h 26"/>
                <a:gd name="T10" fmla="*/ 21 w 25"/>
                <a:gd name="T11" fmla="*/ 3 h 26"/>
                <a:gd name="T12" fmla="*/ 25 w 25"/>
                <a:gd name="T13" fmla="*/ 12 h 26"/>
                <a:gd name="T14" fmla="*/ 21 w 25"/>
                <a:gd name="T15" fmla="*/ 22 h 26"/>
                <a:gd name="T16" fmla="*/ 12 w 25"/>
                <a:gd name="T17" fmla="*/ 26 h 26"/>
                <a:gd name="T18" fmla="*/ 13 w 25"/>
                <a:gd name="T19" fmla="*/ 5 h 26"/>
                <a:gd name="T20" fmla="*/ 8 w 25"/>
                <a:gd name="T21" fmla="*/ 7 h 26"/>
                <a:gd name="T22" fmla="*/ 6 w 25"/>
                <a:gd name="T23" fmla="*/ 13 h 26"/>
                <a:gd name="T24" fmla="*/ 8 w 25"/>
                <a:gd name="T25" fmla="*/ 19 h 26"/>
                <a:gd name="T26" fmla="*/ 12 w 25"/>
                <a:gd name="T27" fmla="*/ 21 h 26"/>
                <a:gd name="T28" fmla="*/ 17 w 25"/>
                <a:gd name="T29" fmla="*/ 19 h 26"/>
                <a:gd name="T30" fmla="*/ 19 w 25"/>
                <a:gd name="T31" fmla="*/ 13 h 26"/>
                <a:gd name="T32" fmla="*/ 17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9" y="26"/>
                    <a:pt x="6" y="25"/>
                    <a:pt x="3" y="22"/>
                  </a:cubicBezTo>
                  <a:cubicBezTo>
                    <a:pt x="1" y="20"/>
                    <a:pt x="0" y="17"/>
                    <a:pt x="0" y="13"/>
                  </a:cubicBezTo>
                  <a:cubicBezTo>
                    <a:pt x="0" y="9"/>
                    <a:pt x="1" y="6"/>
                    <a:pt x="4" y="3"/>
                  </a:cubicBezTo>
                  <a:cubicBezTo>
                    <a:pt x="6" y="1"/>
                    <a:pt x="9" y="0"/>
                    <a:pt x="13" y="0"/>
                  </a:cubicBezTo>
                  <a:cubicBezTo>
                    <a:pt x="16" y="0"/>
                    <a:pt x="19" y="1"/>
                    <a:pt x="21" y="3"/>
                  </a:cubicBezTo>
                  <a:cubicBezTo>
                    <a:pt x="24" y="6"/>
                    <a:pt x="25" y="9"/>
                    <a:pt x="25" y="12"/>
                  </a:cubicBezTo>
                  <a:cubicBezTo>
                    <a:pt x="25" y="16"/>
                    <a:pt x="24" y="20"/>
                    <a:pt x="21" y="22"/>
                  </a:cubicBezTo>
                  <a:cubicBezTo>
                    <a:pt x="19" y="24"/>
                    <a:pt x="16" y="26"/>
                    <a:pt x="12" y="26"/>
                  </a:cubicBezTo>
                  <a:close/>
                  <a:moveTo>
                    <a:pt x="13" y="5"/>
                  </a:moveTo>
                  <a:cubicBezTo>
                    <a:pt x="11" y="5"/>
                    <a:pt x="9" y="5"/>
                    <a:pt x="8" y="7"/>
                  </a:cubicBezTo>
                  <a:cubicBezTo>
                    <a:pt x="7" y="8"/>
                    <a:pt x="6" y="10"/>
                    <a:pt x="6" y="13"/>
                  </a:cubicBezTo>
                  <a:cubicBezTo>
                    <a:pt x="6" y="15"/>
                    <a:pt x="7" y="17"/>
                    <a:pt x="8" y="19"/>
                  </a:cubicBezTo>
                  <a:cubicBezTo>
                    <a:pt x="9" y="20"/>
                    <a:pt x="11" y="21"/>
                    <a:pt x="12" y="21"/>
                  </a:cubicBezTo>
                  <a:cubicBezTo>
                    <a:pt x="14" y="21"/>
                    <a:pt x="16" y="20"/>
                    <a:pt x="17" y="19"/>
                  </a:cubicBezTo>
                  <a:cubicBezTo>
                    <a:pt x="18" y="17"/>
                    <a:pt x="19" y="15"/>
                    <a:pt x="19" y="13"/>
                  </a:cubicBezTo>
                  <a:cubicBezTo>
                    <a:pt x="19" y="10"/>
                    <a:pt x="18" y="8"/>
                    <a:pt x="17" y="7"/>
                  </a:cubicBezTo>
                  <a:cubicBezTo>
                    <a:pt x="16" y="5"/>
                    <a:pt x="14"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62" name="Freeform 276"/>
            <p:cNvSpPr>
              <a:spLocks noEditPoints="1"/>
            </p:cNvSpPr>
            <p:nvPr/>
          </p:nvSpPr>
          <p:spPr bwMode="auto">
            <a:xfrm>
              <a:off x="8630970" y="2004561"/>
              <a:ext cx="71678" cy="81026"/>
            </a:xfrm>
            <a:custGeom>
              <a:avLst/>
              <a:gdLst>
                <a:gd name="T0" fmla="*/ 22 w 22"/>
                <a:gd name="T1" fmla="*/ 25 h 25"/>
                <a:gd name="T2" fmla="*/ 15 w 22"/>
                <a:gd name="T3" fmla="*/ 25 h 25"/>
                <a:gd name="T4" fmla="*/ 11 w 22"/>
                <a:gd name="T5" fmla="*/ 19 h 25"/>
                <a:gd name="T6" fmla="*/ 10 w 22"/>
                <a:gd name="T7" fmla="*/ 17 h 25"/>
                <a:gd name="T8" fmla="*/ 10 w 22"/>
                <a:gd name="T9" fmla="*/ 16 h 25"/>
                <a:gd name="T10" fmla="*/ 9 w 22"/>
                <a:gd name="T11" fmla="*/ 16 h 25"/>
                <a:gd name="T12" fmla="*/ 8 w 22"/>
                <a:gd name="T13" fmla="*/ 16 h 25"/>
                <a:gd name="T14" fmla="*/ 6 w 22"/>
                <a:gd name="T15" fmla="*/ 16 h 25"/>
                <a:gd name="T16" fmla="*/ 6 w 22"/>
                <a:gd name="T17" fmla="*/ 25 h 25"/>
                <a:gd name="T18" fmla="*/ 0 w 22"/>
                <a:gd name="T19" fmla="*/ 25 h 25"/>
                <a:gd name="T20" fmla="*/ 0 w 22"/>
                <a:gd name="T21" fmla="*/ 0 h 25"/>
                <a:gd name="T22" fmla="*/ 9 w 22"/>
                <a:gd name="T23" fmla="*/ 0 h 25"/>
                <a:gd name="T24" fmla="*/ 19 w 22"/>
                <a:gd name="T25" fmla="*/ 7 h 25"/>
                <a:gd name="T26" fmla="*/ 18 w 22"/>
                <a:gd name="T27" fmla="*/ 9 h 25"/>
                <a:gd name="T28" fmla="*/ 17 w 22"/>
                <a:gd name="T29" fmla="*/ 11 h 25"/>
                <a:gd name="T30" fmla="*/ 15 w 22"/>
                <a:gd name="T31" fmla="*/ 13 h 25"/>
                <a:gd name="T32" fmla="*/ 13 w 22"/>
                <a:gd name="T33" fmla="*/ 14 h 25"/>
                <a:gd name="T34" fmla="*/ 13 w 22"/>
                <a:gd name="T35" fmla="*/ 14 h 25"/>
                <a:gd name="T36" fmla="*/ 14 w 22"/>
                <a:gd name="T37" fmla="*/ 15 h 25"/>
                <a:gd name="T38" fmla="*/ 15 w 22"/>
                <a:gd name="T39" fmla="*/ 15 h 25"/>
                <a:gd name="T40" fmla="*/ 16 w 22"/>
                <a:gd name="T41" fmla="*/ 17 h 25"/>
                <a:gd name="T42" fmla="*/ 17 w 22"/>
                <a:gd name="T43" fmla="*/ 18 h 25"/>
                <a:gd name="T44" fmla="*/ 22 w 22"/>
                <a:gd name="T45" fmla="*/ 25 h 25"/>
                <a:gd name="T46" fmla="*/ 6 w 22"/>
                <a:gd name="T47" fmla="*/ 4 h 25"/>
                <a:gd name="T48" fmla="*/ 6 w 22"/>
                <a:gd name="T49" fmla="*/ 11 h 25"/>
                <a:gd name="T50" fmla="*/ 9 w 22"/>
                <a:gd name="T51" fmla="*/ 11 h 25"/>
                <a:gd name="T52" fmla="*/ 12 w 22"/>
                <a:gd name="T53" fmla="*/ 10 h 25"/>
                <a:gd name="T54" fmla="*/ 13 w 22"/>
                <a:gd name="T55" fmla="*/ 8 h 25"/>
                <a:gd name="T56" fmla="*/ 9 w 22"/>
                <a:gd name="T57" fmla="*/ 4 h 25"/>
                <a:gd name="T58" fmla="*/ 6 w 22"/>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5">
                  <a:moveTo>
                    <a:pt x="22" y="25"/>
                  </a:moveTo>
                  <a:cubicBezTo>
                    <a:pt x="15" y="25"/>
                    <a:pt x="15" y="25"/>
                    <a:pt x="15" y="25"/>
                  </a:cubicBezTo>
                  <a:cubicBezTo>
                    <a:pt x="11" y="19"/>
                    <a:pt x="11" y="19"/>
                    <a:pt x="11" y="19"/>
                  </a:cubicBezTo>
                  <a:cubicBezTo>
                    <a:pt x="11" y="18"/>
                    <a:pt x="11" y="18"/>
                    <a:pt x="10" y="17"/>
                  </a:cubicBezTo>
                  <a:cubicBezTo>
                    <a:pt x="10" y="17"/>
                    <a:pt x="10" y="17"/>
                    <a:pt x="10" y="16"/>
                  </a:cubicBezTo>
                  <a:cubicBezTo>
                    <a:pt x="9" y="16"/>
                    <a:pt x="9" y="16"/>
                    <a:pt x="9" y="16"/>
                  </a:cubicBezTo>
                  <a:cubicBezTo>
                    <a:pt x="8" y="16"/>
                    <a:pt x="8" y="16"/>
                    <a:pt x="8"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6" y="0"/>
                    <a:pt x="19" y="2"/>
                    <a:pt x="19" y="7"/>
                  </a:cubicBezTo>
                  <a:cubicBezTo>
                    <a:pt x="19" y="8"/>
                    <a:pt x="19" y="9"/>
                    <a:pt x="18" y="9"/>
                  </a:cubicBezTo>
                  <a:cubicBezTo>
                    <a:pt x="18" y="10"/>
                    <a:pt x="18" y="11"/>
                    <a:pt x="17" y="11"/>
                  </a:cubicBezTo>
                  <a:cubicBezTo>
                    <a:pt x="17" y="12"/>
                    <a:pt x="16" y="12"/>
                    <a:pt x="15" y="13"/>
                  </a:cubicBezTo>
                  <a:cubicBezTo>
                    <a:pt x="15" y="13"/>
                    <a:pt x="14" y="14"/>
                    <a:pt x="13" y="14"/>
                  </a:cubicBezTo>
                  <a:cubicBezTo>
                    <a:pt x="13" y="14"/>
                    <a:pt x="13" y="14"/>
                    <a:pt x="13" y="14"/>
                  </a:cubicBezTo>
                  <a:cubicBezTo>
                    <a:pt x="13" y="14"/>
                    <a:pt x="14" y="14"/>
                    <a:pt x="14" y="15"/>
                  </a:cubicBezTo>
                  <a:cubicBezTo>
                    <a:pt x="14" y="15"/>
                    <a:pt x="15" y="15"/>
                    <a:pt x="15" y="15"/>
                  </a:cubicBezTo>
                  <a:cubicBezTo>
                    <a:pt x="15" y="16"/>
                    <a:pt x="16" y="16"/>
                    <a:pt x="16" y="17"/>
                  </a:cubicBezTo>
                  <a:cubicBezTo>
                    <a:pt x="16" y="17"/>
                    <a:pt x="17" y="17"/>
                    <a:pt x="17" y="18"/>
                  </a:cubicBezTo>
                  <a:lnTo>
                    <a:pt x="22" y="25"/>
                  </a:lnTo>
                  <a:close/>
                  <a:moveTo>
                    <a:pt x="6" y="4"/>
                  </a:moveTo>
                  <a:cubicBezTo>
                    <a:pt x="6" y="11"/>
                    <a:pt x="6" y="11"/>
                    <a:pt x="6" y="11"/>
                  </a:cubicBezTo>
                  <a:cubicBezTo>
                    <a:pt x="9" y="11"/>
                    <a:pt x="9" y="11"/>
                    <a:pt x="9" y="11"/>
                  </a:cubicBezTo>
                  <a:cubicBezTo>
                    <a:pt x="10" y="11"/>
                    <a:pt x="11" y="11"/>
                    <a:pt x="12" y="10"/>
                  </a:cubicBezTo>
                  <a:cubicBezTo>
                    <a:pt x="12" y="10"/>
                    <a:pt x="13" y="9"/>
                    <a:pt x="13" y="8"/>
                  </a:cubicBezTo>
                  <a:cubicBezTo>
                    <a:pt x="13" y="5"/>
                    <a:pt x="11" y="4"/>
                    <a:pt x="9"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63" name="Freeform 277"/>
            <p:cNvSpPr>
              <a:spLocks/>
            </p:cNvSpPr>
            <p:nvPr/>
          </p:nvSpPr>
          <p:spPr bwMode="auto">
            <a:xfrm>
              <a:off x="8699531" y="2004561"/>
              <a:ext cx="68562" cy="81026"/>
            </a:xfrm>
            <a:custGeom>
              <a:avLst/>
              <a:gdLst>
                <a:gd name="T0" fmla="*/ 44 w 44"/>
                <a:gd name="T1" fmla="*/ 10 h 52"/>
                <a:gd name="T2" fmla="*/ 27 w 44"/>
                <a:gd name="T3" fmla="*/ 10 h 52"/>
                <a:gd name="T4" fmla="*/ 27 w 44"/>
                <a:gd name="T5" fmla="*/ 52 h 52"/>
                <a:gd name="T6" fmla="*/ 17 w 44"/>
                <a:gd name="T7" fmla="*/ 52 h 52"/>
                <a:gd name="T8" fmla="*/ 17 w 44"/>
                <a:gd name="T9" fmla="*/ 10 h 52"/>
                <a:gd name="T10" fmla="*/ 0 w 44"/>
                <a:gd name="T11" fmla="*/ 10 h 52"/>
                <a:gd name="T12" fmla="*/ 0 w 44"/>
                <a:gd name="T13" fmla="*/ 0 h 52"/>
                <a:gd name="T14" fmla="*/ 44 w 44"/>
                <a:gd name="T15" fmla="*/ 0 h 52"/>
                <a:gd name="T16" fmla="*/ 44 w 44"/>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52">
                  <a:moveTo>
                    <a:pt x="44" y="10"/>
                  </a:moveTo>
                  <a:lnTo>
                    <a:pt x="27" y="10"/>
                  </a:lnTo>
                  <a:lnTo>
                    <a:pt x="27" y="52"/>
                  </a:lnTo>
                  <a:lnTo>
                    <a:pt x="17" y="52"/>
                  </a:lnTo>
                  <a:lnTo>
                    <a:pt x="17" y="10"/>
                  </a:lnTo>
                  <a:lnTo>
                    <a:pt x="0" y="10"/>
                  </a:lnTo>
                  <a:lnTo>
                    <a:pt x="0" y="0"/>
                  </a:lnTo>
                  <a:lnTo>
                    <a:pt x="44" y="0"/>
                  </a:lnTo>
                  <a:lnTo>
                    <a:pt x="44"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64" name="Freeform 278"/>
            <p:cNvSpPr>
              <a:spLocks/>
            </p:cNvSpPr>
            <p:nvPr/>
          </p:nvSpPr>
          <p:spPr bwMode="auto">
            <a:xfrm>
              <a:off x="8777442" y="2004561"/>
              <a:ext cx="71678" cy="81026"/>
            </a:xfrm>
            <a:custGeom>
              <a:avLst/>
              <a:gdLst>
                <a:gd name="T0" fmla="*/ 46 w 46"/>
                <a:gd name="T1" fmla="*/ 52 h 52"/>
                <a:gd name="T2" fmla="*/ 36 w 46"/>
                <a:gd name="T3" fmla="*/ 52 h 52"/>
                <a:gd name="T4" fmla="*/ 36 w 46"/>
                <a:gd name="T5" fmla="*/ 31 h 52"/>
                <a:gd name="T6" fmla="*/ 13 w 46"/>
                <a:gd name="T7" fmla="*/ 31 h 52"/>
                <a:gd name="T8" fmla="*/ 13 w 46"/>
                <a:gd name="T9" fmla="*/ 52 h 52"/>
                <a:gd name="T10" fmla="*/ 0 w 46"/>
                <a:gd name="T11" fmla="*/ 52 h 52"/>
                <a:gd name="T12" fmla="*/ 0 w 46"/>
                <a:gd name="T13" fmla="*/ 0 h 52"/>
                <a:gd name="T14" fmla="*/ 13 w 46"/>
                <a:gd name="T15" fmla="*/ 0 h 52"/>
                <a:gd name="T16" fmla="*/ 13 w 46"/>
                <a:gd name="T17" fmla="*/ 21 h 52"/>
                <a:gd name="T18" fmla="*/ 36 w 46"/>
                <a:gd name="T19" fmla="*/ 21 h 52"/>
                <a:gd name="T20" fmla="*/ 36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6" y="52"/>
                  </a:lnTo>
                  <a:lnTo>
                    <a:pt x="36" y="31"/>
                  </a:lnTo>
                  <a:lnTo>
                    <a:pt x="13" y="31"/>
                  </a:lnTo>
                  <a:lnTo>
                    <a:pt x="13" y="52"/>
                  </a:lnTo>
                  <a:lnTo>
                    <a:pt x="0" y="52"/>
                  </a:lnTo>
                  <a:lnTo>
                    <a:pt x="0" y="0"/>
                  </a:lnTo>
                  <a:lnTo>
                    <a:pt x="13" y="0"/>
                  </a:lnTo>
                  <a:lnTo>
                    <a:pt x="13" y="21"/>
                  </a:lnTo>
                  <a:lnTo>
                    <a:pt x="36" y="21"/>
                  </a:lnTo>
                  <a:lnTo>
                    <a:pt x="36"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65" name="Freeform 279"/>
            <p:cNvSpPr>
              <a:spLocks/>
            </p:cNvSpPr>
            <p:nvPr/>
          </p:nvSpPr>
          <p:spPr bwMode="auto">
            <a:xfrm>
              <a:off x="8863144" y="2001444"/>
              <a:ext cx="28048" cy="21815"/>
            </a:xfrm>
            <a:custGeom>
              <a:avLst/>
              <a:gdLst>
                <a:gd name="T0" fmla="*/ 18 w 18"/>
                <a:gd name="T1" fmla="*/ 6 h 14"/>
                <a:gd name="T2" fmla="*/ 12 w 18"/>
                <a:gd name="T3" fmla="*/ 8 h 14"/>
                <a:gd name="T4" fmla="*/ 16 w 18"/>
                <a:gd name="T5" fmla="*/ 12 h 14"/>
                <a:gd name="T6" fmla="*/ 12 w 18"/>
                <a:gd name="T7" fmla="*/ 14 h 14"/>
                <a:gd name="T8" fmla="*/ 8 w 18"/>
                <a:gd name="T9" fmla="*/ 10 h 14"/>
                <a:gd name="T10" fmla="*/ 6 w 18"/>
                <a:gd name="T11" fmla="*/ 14 h 14"/>
                <a:gd name="T12" fmla="*/ 2 w 18"/>
                <a:gd name="T13" fmla="*/ 12 h 14"/>
                <a:gd name="T14" fmla="*/ 6 w 18"/>
                <a:gd name="T15" fmla="*/ 8 h 14"/>
                <a:gd name="T16" fmla="*/ 0 w 18"/>
                <a:gd name="T17" fmla="*/ 6 h 14"/>
                <a:gd name="T18" fmla="*/ 2 w 18"/>
                <a:gd name="T19" fmla="*/ 2 h 14"/>
                <a:gd name="T20" fmla="*/ 8 w 18"/>
                <a:gd name="T21" fmla="*/ 6 h 14"/>
                <a:gd name="T22" fmla="*/ 6 w 18"/>
                <a:gd name="T23" fmla="*/ 0 h 14"/>
                <a:gd name="T24" fmla="*/ 12 w 18"/>
                <a:gd name="T25" fmla="*/ 0 h 14"/>
                <a:gd name="T26" fmla="*/ 10 w 18"/>
                <a:gd name="T27" fmla="*/ 6 h 14"/>
                <a:gd name="T28" fmla="*/ 16 w 18"/>
                <a:gd name="T29" fmla="*/ 2 h 14"/>
                <a:gd name="T30" fmla="*/ 18 w 18"/>
                <a:gd name="T3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14">
                  <a:moveTo>
                    <a:pt x="18" y="6"/>
                  </a:moveTo>
                  <a:lnTo>
                    <a:pt x="12" y="8"/>
                  </a:lnTo>
                  <a:lnTo>
                    <a:pt x="16" y="12"/>
                  </a:lnTo>
                  <a:lnTo>
                    <a:pt x="12" y="14"/>
                  </a:lnTo>
                  <a:lnTo>
                    <a:pt x="8" y="10"/>
                  </a:lnTo>
                  <a:lnTo>
                    <a:pt x="6" y="14"/>
                  </a:lnTo>
                  <a:lnTo>
                    <a:pt x="2" y="12"/>
                  </a:lnTo>
                  <a:lnTo>
                    <a:pt x="6" y="8"/>
                  </a:lnTo>
                  <a:lnTo>
                    <a:pt x="0" y="6"/>
                  </a:lnTo>
                  <a:lnTo>
                    <a:pt x="2" y="2"/>
                  </a:lnTo>
                  <a:lnTo>
                    <a:pt x="8" y="6"/>
                  </a:lnTo>
                  <a:lnTo>
                    <a:pt x="6" y="0"/>
                  </a:lnTo>
                  <a:lnTo>
                    <a:pt x="12" y="0"/>
                  </a:lnTo>
                  <a:lnTo>
                    <a:pt x="10" y="6"/>
                  </a:lnTo>
                  <a:lnTo>
                    <a:pt x="16" y="2"/>
                  </a:lnTo>
                  <a:lnTo>
                    <a:pt x="1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66" name="Freeform 280"/>
            <p:cNvSpPr>
              <a:spLocks noEditPoints="1"/>
            </p:cNvSpPr>
            <p:nvPr/>
          </p:nvSpPr>
          <p:spPr bwMode="auto">
            <a:xfrm>
              <a:off x="8255439" y="2144799"/>
              <a:ext cx="59212" cy="81026"/>
            </a:xfrm>
            <a:custGeom>
              <a:avLst/>
              <a:gdLst>
                <a:gd name="T0" fmla="*/ 18 w 18"/>
                <a:gd name="T1" fmla="*/ 6 h 25"/>
                <a:gd name="T2" fmla="*/ 18 w 18"/>
                <a:gd name="T3" fmla="*/ 8 h 25"/>
                <a:gd name="T4" fmla="*/ 17 w 18"/>
                <a:gd name="T5" fmla="*/ 10 h 25"/>
                <a:gd name="T6" fmla="*/ 15 w 18"/>
                <a:gd name="T7" fmla="*/ 11 h 25"/>
                <a:gd name="T8" fmla="*/ 13 w 18"/>
                <a:gd name="T9" fmla="*/ 12 h 25"/>
                <a:gd name="T10" fmla="*/ 13 w 18"/>
                <a:gd name="T11" fmla="*/ 12 h 25"/>
                <a:gd name="T12" fmla="*/ 15 w 18"/>
                <a:gd name="T13" fmla="*/ 13 h 25"/>
                <a:gd name="T14" fmla="*/ 16 w 18"/>
                <a:gd name="T15" fmla="*/ 14 h 25"/>
                <a:gd name="T16" fmla="*/ 17 w 18"/>
                <a:gd name="T17" fmla="*/ 16 h 25"/>
                <a:gd name="T18" fmla="*/ 17 w 18"/>
                <a:gd name="T19" fmla="*/ 17 h 25"/>
                <a:gd name="T20" fmla="*/ 16 w 18"/>
                <a:gd name="T21" fmla="*/ 21 h 25"/>
                <a:gd name="T22" fmla="*/ 14 w 18"/>
                <a:gd name="T23" fmla="*/ 23 h 25"/>
                <a:gd name="T24" fmla="*/ 11 w 18"/>
                <a:gd name="T25" fmla="*/ 25 h 25"/>
                <a:gd name="T26" fmla="*/ 8 w 18"/>
                <a:gd name="T27" fmla="*/ 25 h 25"/>
                <a:gd name="T28" fmla="*/ 0 w 18"/>
                <a:gd name="T29" fmla="*/ 25 h 25"/>
                <a:gd name="T30" fmla="*/ 5 w 18"/>
                <a:gd name="T31" fmla="*/ 0 h 25"/>
                <a:gd name="T32" fmla="*/ 12 w 18"/>
                <a:gd name="T33" fmla="*/ 0 h 25"/>
                <a:gd name="T34" fmla="*/ 15 w 18"/>
                <a:gd name="T35" fmla="*/ 1 h 25"/>
                <a:gd name="T36" fmla="*/ 17 w 18"/>
                <a:gd name="T37" fmla="*/ 2 h 25"/>
                <a:gd name="T38" fmla="*/ 18 w 18"/>
                <a:gd name="T39" fmla="*/ 4 h 25"/>
                <a:gd name="T40" fmla="*/ 18 w 18"/>
                <a:gd name="T41" fmla="*/ 6 h 25"/>
                <a:gd name="T42" fmla="*/ 14 w 18"/>
                <a:gd name="T43" fmla="*/ 18 h 25"/>
                <a:gd name="T44" fmla="*/ 13 w 18"/>
                <a:gd name="T45" fmla="*/ 15 h 25"/>
                <a:gd name="T46" fmla="*/ 9 w 18"/>
                <a:gd name="T47" fmla="*/ 14 h 25"/>
                <a:gd name="T48" fmla="*/ 5 w 18"/>
                <a:gd name="T49" fmla="*/ 14 h 25"/>
                <a:gd name="T50" fmla="*/ 4 w 18"/>
                <a:gd name="T51" fmla="*/ 23 h 25"/>
                <a:gd name="T52" fmla="*/ 8 w 18"/>
                <a:gd name="T53" fmla="*/ 23 h 25"/>
                <a:gd name="T54" fmla="*/ 11 w 18"/>
                <a:gd name="T55" fmla="*/ 22 h 25"/>
                <a:gd name="T56" fmla="*/ 12 w 18"/>
                <a:gd name="T57" fmla="*/ 21 h 25"/>
                <a:gd name="T58" fmla="*/ 14 w 18"/>
                <a:gd name="T59" fmla="*/ 20 h 25"/>
                <a:gd name="T60" fmla="*/ 14 w 18"/>
                <a:gd name="T61" fmla="*/ 18 h 25"/>
                <a:gd name="T62" fmla="*/ 15 w 18"/>
                <a:gd name="T63" fmla="*/ 6 h 25"/>
                <a:gd name="T64" fmla="*/ 15 w 18"/>
                <a:gd name="T65" fmla="*/ 5 h 25"/>
                <a:gd name="T66" fmla="*/ 15 w 18"/>
                <a:gd name="T67" fmla="*/ 4 h 25"/>
                <a:gd name="T68" fmla="*/ 13 w 18"/>
                <a:gd name="T69" fmla="*/ 3 h 25"/>
                <a:gd name="T70" fmla="*/ 11 w 18"/>
                <a:gd name="T71" fmla="*/ 3 h 25"/>
                <a:gd name="T72" fmla="*/ 8 w 18"/>
                <a:gd name="T73" fmla="*/ 3 h 25"/>
                <a:gd name="T74" fmla="*/ 6 w 18"/>
                <a:gd name="T75" fmla="*/ 11 h 25"/>
                <a:gd name="T76" fmla="*/ 9 w 18"/>
                <a:gd name="T77" fmla="*/ 11 h 25"/>
                <a:gd name="T78" fmla="*/ 12 w 18"/>
                <a:gd name="T79" fmla="*/ 11 h 25"/>
                <a:gd name="T80" fmla="*/ 14 w 18"/>
                <a:gd name="T81" fmla="*/ 10 h 25"/>
                <a:gd name="T82" fmla="*/ 15 w 18"/>
                <a:gd name="T83" fmla="*/ 8 h 25"/>
                <a:gd name="T84" fmla="*/ 15 w 18"/>
                <a:gd name="T85"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5">
                  <a:moveTo>
                    <a:pt x="18" y="6"/>
                  </a:moveTo>
                  <a:cubicBezTo>
                    <a:pt x="18" y="6"/>
                    <a:pt x="18" y="7"/>
                    <a:pt x="18" y="8"/>
                  </a:cubicBezTo>
                  <a:cubicBezTo>
                    <a:pt x="18" y="9"/>
                    <a:pt x="18" y="9"/>
                    <a:pt x="17" y="10"/>
                  </a:cubicBezTo>
                  <a:cubicBezTo>
                    <a:pt x="17" y="10"/>
                    <a:pt x="16" y="11"/>
                    <a:pt x="15" y="11"/>
                  </a:cubicBezTo>
                  <a:cubicBezTo>
                    <a:pt x="15" y="12"/>
                    <a:pt x="14" y="12"/>
                    <a:pt x="13" y="12"/>
                  </a:cubicBezTo>
                  <a:cubicBezTo>
                    <a:pt x="13" y="12"/>
                    <a:pt x="13" y="12"/>
                    <a:pt x="13" y="12"/>
                  </a:cubicBezTo>
                  <a:cubicBezTo>
                    <a:pt x="13" y="13"/>
                    <a:pt x="14" y="13"/>
                    <a:pt x="15" y="13"/>
                  </a:cubicBezTo>
                  <a:cubicBezTo>
                    <a:pt x="15" y="13"/>
                    <a:pt x="16" y="14"/>
                    <a:pt x="16" y="14"/>
                  </a:cubicBezTo>
                  <a:cubicBezTo>
                    <a:pt x="16" y="15"/>
                    <a:pt x="17" y="15"/>
                    <a:pt x="17" y="16"/>
                  </a:cubicBezTo>
                  <a:cubicBezTo>
                    <a:pt x="17" y="16"/>
                    <a:pt x="17" y="17"/>
                    <a:pt x="17" y="17"/>
                  </a:cubicBezTo>
                  <a:cubicBezTo>
                    <a:pt x="17" y="19"/>
                    <a:pt x="17" y="20"/>
                    <a:pt x="16" y="21"/>
                  </a:cubicBezTo>
                  <a:cubicBezTo>
                    <a:pt x="16" y="22"/>
                    <a:pt x="15" y="23"/>
                    <a:pt x="14" y="23"/>
                  </a:cubicBezTo>
                  <a:cubicBezTo>
                    <a:pt x="14" y="24"/>
                    <a:pt x="13" y="25"/>
                    <a:pt x="11" y="25"/>
                  </a:cubicBezTo>
                  <a:cubicBezTo>
                    <a:pt x="10" y="25"/>
                    <a:pt x="9" y="25"/>
                    <a:pt x="8" y="25"/>
                  </a:cubicBezTo>
                  <a:cubicBezTo>
                    <a:pt x="0" y="25"/>
                    <a:pt x="0" y="25"/>
                    <a:pt x="0" y="25"/>
                  </a:cubicBezTo>
                  <a:cubicBezTo>
                    <a:pt x="5" y="0"/>
                    <a:pt x="5" y="0"/>
                    <a:pt x="5" y="0"/>
                  </a:cubicBezTo>
                  <a:cubicBezTo>
                    <a:pt x="12" y="0"/>
                    <a:pt x="12" y="0"/>
                    <a:pt x="12" y="0"/>
                  </a:cubicBezTo>
                  <a:cubicBezTo>
                    <a:pt x="13" y="0"/>
                    <a:pt x="14" y="0"/>
                    <a:pt x="15" y="1"/>
                  </a:cubicBezTo>
                  <a:cubicBezTo>
                    <a:pt x="16" y="1"/>
                    <a:pt x="16" y="1"/>
                    <a:pt x="17" y="2"/>
                  </a:cubicBezTo>
                  <a:cubicBezTo>
                    <a:pt x="17" y="2"/>
                    <a:pt x="18" y="3"/>
                    <a:pt x="18" y="4"/>
                  </a:cubicBezTo>
                  <a:cubicBezTo>
                    <a:pt x="18" y="4"/>
                    <a:pt x="18" y="5"/>
                    <a:pt x="18" y="6"/>
                  </a:cubicBezTo>
                  <a:close/>
                  <a:moveTo>
                    <a:pt x="14" y="18"/>
                  </a:moveTo>
                  <a:cubicBezTo>
                    <a:pt x="14" y="16"/>
                    <a:pt x="14" y="15"/>
                    <a:pt x="13" y="15"/>
                  </a:cubicBezTo>
                  <a:cubicBezTo>
                    <a:pt x="12" y="14"/>
                    <a:pt x="11" y="14"/>
                    <a:pt x="9" y="14"/>
                  </a:cubicBezTo>
                  <a:cubicBezTo>
                    <a:pt x="5" y="14"/>
                    <a:pt x="5" y="14"/>
                    <a:pt x="5" y="14"/>
                  </a:cubicBezTo>
                  <a:cubicBezTo>
                    <a:pt x="4" y="23"/>
                    <a:pt x="4" y="23"/>
                    <a:pt x="4" y="23"/>
                  </a:cubicBezTo>
                  <a:cubicBezTo>
                    <a:pt x="8" y="23"/>
                    <a:pt x="8" y="23"/>
                    <a:pt x="8" y="23"/>
                  </a:cubicBezTo>
                  <a:cubicBezTo>
                    <a:pt x="9" y="23"/>
                    <a:pt x="10" y="23"/>
                    <a:pt x="11" y="22"/>
                  </a:cubicBezTo>
                  <a:cubicBezTo>
                    <a:pt x="11" y="22"/>
                    <a:pt x="12" y="22"/>
                    <a:pt x="12" y="21"/>
                  </a:cubicBezTo>
                  <a:cubicBezTo>
                    <a:pt x="13" y="21"/>
                    <a:pt x="13" y="20"/>
                    <a:pt x="14" y="20"/>
                  </a:cubicBezTo>
                  <a:cubicBezTo>
                    <a:pt x="14" y="19"/>
                    <a:pt x="14" y="18"/>
                    <a:pt x="14" y="18"/>
                  </a:cubicBezTo>
                  <a:close/>
                  <a:moveTo>
                    <a:pt x="15" y="6"/>
                  </a:moveTo>
                  <a:cubicBezTo>
                    <a:pt x="15" y="6"/>
                    <a:pt x="15" y="5"/>
                    <a:pt x="15" y="5"/>
                  </a:cubicBezTo>
                  <a:cubicBezTo>
                    <a:pt x="15" y="5"/>
                    <a:pt x="15" y="4"/>
                    <a:pt x="15" y="4"/>
                  </a:cubicBezTo>
                  <a:cubicBezTo>
                    <a:pt x="14" y="4"/>
                    <a:pt x="14" y="3"/>
                    <a:pt x="13" y="3"/>
                  </a:cubicBezTo>
                  <a:cubicBezTo>
                    <a:pt x="13" y="3"/>
                    <a:pt x="12" y="3"/>
                    <a:pt x="11" y="3"/>
                  </a:cubicBezTo>
                  <a:cubicBezTo>
                    <a:pt x="8" y="3"/>
                    <a:pt x="8" y="3"/>
                    <a:pt x="8" y="3"/>
                  </a:cubicBezTo>
                  <a:cubicBezTo>
                    <a:pt x="6" y="11"/>
                    <a:pt x="6" y="11"/>
                    <a:pt x="6" y="11"/>
                  </a:cubicBezTo>
                  <a:cubicBezTo>
                    <a:pt x="9" y="11"/>
                    <a:pt x="9" y="11"/>
                    <a:pt x="9" y="11"/>
                  </a:cubicBezTo>
                  <a:cubicBezTo>
                    <a:pt x="10" y="11"/>
                    <a:pt x="11" y="11"/>
                    <a:pt x="12" y="11"/>
                  </a:cubicBezTo>
                  <a:cubicBezTo>
                    <a:pt x="13" y="10"/>
                    <a:pt x="13" y="10"/>
                    <a:pt x="14" y="10"/>
                  </a:cubicBezTo>
                  <a:cubicBezTo>
                    <a:pt x="14" y="9"/>
                    <a:pt x="15" y="9"/>
                    <a:pt x="15" y="8"/>
                  </a:cubicBezTo>
                  <a:cubicBezTo>
                    <a:pt x="15" y="8"/>
                    <a:pt x="15" y="7"/>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67" name="Freeform 281"/>
            <p:cNvSpPr>
              <a:spLocks/>
            </p:cNvSpPr>
            <p:nvPr/>
          </p:nvSpPr>
          <p:spPr bwMode="auto">
            <a:xfrm>
              <a:off x="8324000" y="2144799"/>
              <a:ext cx="59212" cy="81026"/>
            </a:xfrm>
            <a:custGeom>
              <a:avLst/>
              <a:gdLst>
                <a:gd name="T0" fmla="*/ 38 w 38"/>
                <a:gd name="T1" fmla="*/ 6 h 52"/>
                <a:gd name="T2" fmla="*/ 17 w 38"/>
                <a:gd name="T3" fmla="*/ 6 h 52"/>
                <a:gd name="T4" fmla="*/ 12 w 38"/>
                <a:gd name="T5" fmla="*/ 25 h 52"/>
                <a:gd name="T6" fmla="*/ 31 w 38"/>
                <a:gd name="T7" fmla="*/ 25 h 52"/>
                <a:gd name="T8" fmla="*/ 31 w 38"/>
                <a:gd name="T9" fmla="*/ 29 h 52"/>
                <a:gd name="T10" fmla="*/ 12 w 38"/>
                <a:gd name="T11" fmla="*/ 29 h 52"/>
                <a:gd name="T12" fmla="*/ 8 w 38"/>
                <a:gd name="T13" fmla="*/ 48 h 52"/>
                <a:gd name="T14" fmla="*/ 29 w 38"/>
                <a:gd name="T15" fmla="*/ 48 h 52"/>
                <a:gd name="T16" fmla="*/ 29 w 38"/>
                <a:gd name="T17" fmla="*/ 52 h 52"/>
                <a:gd name="T18" fmla="*/ 0 w 38"/>
                <a:gd name="T19" fmla="*/ 52 h 52"/>
                <a:gd name="T20" fmla="*/ 10 w 38"/>
                <a:gd name="T21" fmla="*/ 0 h 52"/>
                <a:gd name="T22" fmla="*/ 38 w 38"/>
                <a:gd name="T23" fmla="*/ 0 h 52"/>
                <a:gd name="T24" fmla="*/ 38 w 38"/>
                <a:gd name="T25"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52">
                  <a:moveTo>
                    <a:pt x="38" y="6"/>
                  </a:moveTo>
                  <a:lnTo>
                    <a:pt x="17" y="6"/>
                  </a:lnTo>
                  <a:lnTo>
                    <a:pt x="12" y="25"/>
                  </a:lnTo>
                  <a:lnTo>
                    <a:pt x="31" y="25"/>
                  </a:lnTo>
                  <a:lnTo>
                    <a:pt x="31" y="29"/>
                  </a:lnTo>
                  <a:lnTo>
                    <a:pt x="12" y="29"/>
                  </a:lnTo>
                  <a:lnTo>
                    <a:pt x="8" y="48"/>
                  </a:lnTo>
                  <a:lnTo>
                    <a:pt x="29" y="48"/>
                  </a:lnTo>
                  <a:lnTo>
                    <a:pt x="29" y="52"/>
                  </a:lnTo>
                  <a:lnTo>
                    <a:pt x="0" y="52"/>
                  </a:lnTo>
                  <a:lnTo>
                    <a:pt x="10" y="0"/>
                  </a:lnTo>
                  <a:lnTo>
                    <a:pt x="38" y="0"/>
                  </a:ln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68" name="Freeform 282"/>
            <p:cNvSpPr>
              <a:spLocks/>
            </p:cNvSpPr>
            <p:nvPr/>
          </p:nvSpPr>
          <p:spPr bwMode="auto">
            <a:xfrm>
              <a:off x="8386329" y="2144799"/>
              <a:ext cx="24932" cy="81026"/>
            </a:xfrm>
            <a:custGeom>
              <a:avLst/>
              <a:gdLst>
                <a:gd name="T0" fmla="*/ 6 w 16"/>
                <a:gd name="T1" fmla="*/ 52 h 52"/>
                <a:gd name="T2" fmla="*/ 0 w 16"/>
                <a:gd name="T3" fmla="*/ 52 h 52"/>
                <a:gd name="T4" fmla="*/ 10 w 16"/>
                <a:gd name="T5" fmla="*/ 0 h 52"/>
                <a:gd name="T6" fmla="*/ 16 w 16"/>
                <a:gd name="T7" fmla="*/ 0 h 52"/>
                <a:gd name="T8" fmla="*/ 6 w 16"/>
                <a:gd name="T9" fmla="*/ 52 h 52"/>
              </a:gdLst>
              <a:ahLst/>
              <a:cxnLst>
                <a:cxn ang="0">
                  <a:pos x="T0" y="T1"/>
                </a:cxn>
                <a:cxn ang="0">
                  <a:pos x="T2" y="T3"/>
                </a:cxn>
                <a:cxn ang="0">
                  <a:pos x="T4" y="T5"/>
                </a:cxn>
                <a:cxn ang="0">
                  <a:pos x="T6" y="T7"/>
                </a:cxn>
                <a:cxn ang="0">
                  <a:pos x="T8" y="T9"/>
                </a:cxn>
              </a:cxnLst>
              <a:rect l="0" t="0" r="r" b="b"/>
              <a:pathLst>
                <a:path w="16" h="52">
                  <a:moveTo>
                    <a:pt x="6" y="52"/>
                  </a:moveTo>
                  <a:lnTo>
                    <a:pt x="0" y="52"/>
                  </a:lnTo>
                  <a:lnTo>
                    <a:pt x="10" y="0"/>
                  </a:lnTo>
                  <a:lnTo>
                    <a:pt x="16"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69" name="Freeform 283"/>
            <p:cNvSpPr>
              <a:spLocks/>
            </p:cNvSpPr>
            <p:nvPr/>
          </p:nvSpPr>
          <p:spPr bwMode="auto">
            <a:xfrm>
              <a:off x="8408144" y="2144799"/>
              <a:ext cx="46747" cy="84143"/>
            </a:xfrm>
            <a:custGeom>
              <a:avLst/>
              <a:gdLst>
                <a:gd name="T0" fmla="*/ 11 w 14"/>
                <a:gd name="T1" fmla="*/ 17 h 26"/>
                <a:gd name="T2" fmla="*/ 10 w 14"/>
                <a:gd name="T3" fmla="*/ 21 h 26"/>
                <a:gd name="T4" fmla="*/ 8 w 14"/>
                <a:gd name="T5" fmla="*/ 23 h 26"/>
                <a:gd name="T6" fmla="*/ 6 w 14"/>
                <a:gd name="T7" fmla="*/ 25 h 26"/>
                <a:gd name="T8" fmla="*/ 3 w 14"/>
                <a:gd name="T9" fmla="*/ 26 h 26"/>
                <a:gd name="T10" fmla="*/ 2 w 14"/>
                <a:gd name="T11" fmla="*/ 26 h 26"/>
                <a:gd name="T12" fmla="*/ 1 w 14"/>
                <a:gd name="T13" fmla="*/ 26 h 26"/>
                <a:gd name="T14" fmla="*/ 0 w 14"/>
                <a:gd name="T15" fmla="*/ 25 h 26"/>
                <a:gd name="T16" fmla="*/ 0 w 14"/>
                <a:gd name="T17" fmla="*/ 25 h 26"/>
                <a:gd name="T18" fmla="*/ 0 w 14"/>
                <a:gd name="T19" fmla="*/ 22 h 26"/>
                <a:gd name="T20" fmla="*/ 1 w 14"/>
                <a:gd name="T21" fmla="*/ 23 h 26"/>
                <a:gd name="T22" fmla="*/ 1 w 14"/>
                <a:gd name="T23" fmla="*/ 23 h 26"/>
                <a:gd name="T24" fmla="*/ 2 w 14"/>
                <a:gd name="T25" fmla="*/ 23 h 26"/>
                <a:gd name="T26" fmla="*/ 3 w 14"/>
                <a:gd name="T27" fmla="*/ 23 h 26"/>
                <a:gd name="T28" fmla="*/ 4 w 14"/>
                <a:gd name="T29" fmla="*/ 23 h 26"/>
                <a:gd name="T30" fmla="*/ 6 w 14"/>
                <a:gd name="T31" fmla="*/ 22 h 26"/>
                <a:gd name="T32" fmla="*/ 7 w 14"/>
                <a:gd name="T33" fmla="*/ 20 h 26"/>
                <a:gd name="T34" fmla="*/ 8 w 14"/>
                <a:gd name="T35" fmla="*/ 17 h 26"/>
                <a:gd name="T36" fmla="*/ 11 w 14"/>
                <a:gd name="T37" fmla="*/ 0 h 26"/>
                <a:gd name="T38" fmla="*/ 14 w 14"/>
                <a:gd name="T39" fmla="*/ 0 h 26"/>
                <a:gd name="T40" fmla="*/ 11 w 14"/>
                <a:gd name="T41"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 h="26">
                  <a:moveTo>
                    <a:pt x="11" y="17"/>
                  </a:moveTo>
                  <a:cubicBezTo>
                    <a:pt x="11" y="18"/>
                    <a:pt x="10" y="19"/>
                    <a:pt x="10" y="21"/>
                  </a:cubicBezTo>
                  <a:cubicBezTo>
                    <a:pt x="9" y="22"/>
                    <a:pt x="9" y="23"/>
                    <a:pt x="8" y="23"/>
                  </a:cubicBezTo>
                  <a:cubicBezTo>
                    <a:pt x="7" y="24"/>
                    <a:pt x="6" y="25"/>
                    <a:pt x="6" y="25"/>
                  </a:cubicBezTo>
                  <a:cubicBezTo>
                    <a:pt x="5" y="26"/>
                    <a:pt x="4" y="26"/>
                    <a:pt x="3" y="26"/>
                  </a:cubicBezTo>
                  <a:cubicBezTo>
                    <a:pt x="2" y="26"/>
                    <a:pt x="2" y="26"/>
                    <a:pt x="2" y="26"/>
                  </a:cubicBezTo>
                  <a:cubicBezTo>
                    <a:pt x="1" y="26"/>
                    <a:pt x="1" y="26"/>
                    <a:pt x="1" y="26"/>
                  </a:cubicBezTo>
                  <a:cubicBezTo>
                    <a:pt x="1" y="26"/>
                    <a:pt x="0" y="26"/>
                    <a:pt x="0" y="25"/>
                  </a:cubicBezTo>
                  <a:cubicBezTo>
                    <a:pt x="0" y="25"/>
                    <a:pt x="0" y="25"/>
                    <a:pt x="0" y="25"/>
                  </a:cubicBezTo>
                  <a:cubicBezTo>
                    <a:pt x="0" y="22"/>
                    <a:pt x="0" y="22"/>
                    <a:pt x="0" y="22"/>
                  </a:cubicBezTo>
                  <a:cubicBezTo>
                    <a:pt x="0" y="23"/>
                    <a:pt x="0" y="23"/>
                    <a:pt x="1" y="23"/>
                  </a:cubicBezTo>
                  <a:cubicBezTo>
                    <a:pt x="1" y="23"/>
                    <a:pt x="1" y="23"/>
                    <a:pt x="1" y="23"/>
                  </a:cubicBezTo>
                  <a:cubicBezTo>
                    <a:pt x="1" y="23"/>
                    <a:pt x="2" y="23"/>
                    <a:pt x="2" y="23"/>
                  </a:cubicBezTo>
                  <a:cubicBezTo>
                    <a:pt x="2" y="23"/>
                    <a:pt x="2" y="23"/>
                    <a:pt x="3" y="23"/>
                  </a:cubicBezTo>
                  <a:cubicBezTo>
                    <a:pt x="3" y="23"/>
                    <a:pt x="4" y="23"/>
                    <a:pt x="4" y="23"/>
                  </a:cubicBezTo>
                  <a:cubicBezTo>
                    <a:pt x="5" y="23"/>
                    <a:pt x="5" y="22"/>
                    <a:pt x="6" y="22"/>
                  </a:cubicBezTo>
                  <a:cubicBezTo>
                    <a:pt x="6" y="21"/>
                    <a:pt x="7" y="21"/>
                    <a:pt x="7" y="20"/>
                  </a:cubicBezTo>
                  <a:cubicBezTo>
                    <a:pt x="7" y="19"/>
                    <a:pt x="8" y="18"/>
                    <a:pt x="8" y="17"/>
                  </a:cubicBezTo>
                  <a:cubicBezTo>
                    <a:pt x="11" y="0"/>
                    <a:pt x="11" y="0"/>
                    <a:pt x="11" y="0"/>
                  </a:cubicBezTo>
                  <a:cubicBezTo>
                    <a:pt x="14" y="0"/>
                    <a:pt x="14" y="0"/>
                    <a:pt x="14" y="0"/>
                  </a:cubicBezTo>
                  <a:lnTo>
                    <a:pt x="11"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70" name="Freeform 284"/>
            <p:cNvSpPr>
              <a:spLocks/>
            </p:cNvSpPr>
            <p:nvPr/>
          </p:nvSpPr>
          <p:spPr bwMode="auto">
            <a:xfrm>
              <a:off x="8461124" y="2144799"/>
              <a:ext cx="26490" cy="81026"/>
            </a:xfrm>
            <a:custGeom>
              <a:avLst/>
              <a:gdLst>
                <a:gd name="T0" fmla="*/ 6 w 17"/>
                <a:gd name="T1" fmla="*/ 52 h 52"/>
                <a:gd name="T2" fmla="*/ 0 w 17"/>
                <a:gd name="T3" fmla="*/ 52 h 52"/>
                <a:gd name="T4" fmla="*/ 10 w 17"/>
                <a:gd name="T5" fmla="*/ 0 h 52"/>
                <a:gd name="T6" fmla="*/ 17 w 17"/>
                <a:gd name="T7" fmla="*/ 0 h 52"/>
                <a:gd name="T8" fmla="*/ 6 w 17"/>
                <a:gd name="T9" fmla="*/ 52 h 52"/>
              </a:gdLst>
              <a:ahLst/>
              <a:cxnLst>
                <a:cxn ang="0">
                  <a:pos x="T0" y="T1"/>
                </a:cxn>
                <a:cxn ang="0">
                  <a:pos x="T2" y="T3"/>
                </a:cxn>
                <a:cxn ang="0">
                  <a:pos x="T4" y="T5"/>
                </a:cxn>
                <a:cxn ang="0">
                  <a:pos x="T6" y="T7"/>
                </a:cxn>
                <a:cxn ang="0">
                  <a:pos x="T8" y="T9"/>
                </a:cxn>
              </a:cxnLst>
              <a:rect l="0" t="0" r="r" b="b"/>
              <a:pathLst>
                <a:path w="17" h="52">
                  <a:moveTo>
                    <a:pt x="6" y="52"/>
                  </a:moveTo>
                  <a:lnTo>
                    <a:pt x="0" y="52"/>
                  </a:lnTo>
                  <a:lnTo>
                    <a:pt x="10" y="0"/>
                  </a:lnTo>
                  <a:lnTo>
                    <a:pt x="17"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71" name="Freeform 285"/>
            <p:cNvSpPr>
              <a:spLocks/>
            </p:cNvSpPr>
            <p:nvPr/>
          </p:nvSpPr>
          <p:spPr bwMode="auto">
            <a:xfrm>
              <a:off x="8493846" y="2144799"/>
              <a:ext cx="84144" cy="81026"/>
            </a:xfrm>
            <a:custGeom>
              <a:avLst/>
              <a:gdLst>
                <a:gd name="T0" fmla="*/ 20 w 26"/>
                <a:gd name="T1" fmla="*/ 25 h 25"/>
                <a:gd name="T2" fmla="*/ 17 w 26"/>
                <a:gd name="T3" fmla="*/ 25 h 25"/>
                <a:gd name="T4" fmla="*/ 8 w 26"/>
                <a:gd name="T5" fmla="*/ 5 h 25"/>
                <a:gd name="T6" fmla="*/ 8 w 26"/>
                <a:gd name="T7" fmla="*/ 5 h 25"/>
                <a:gd name="T8" fmla="*/ 8 w 26"/>
                <a:gd name="T9" fmla="*/ 4 h 25"/>
                <a:gd name="T10" fmla="*/ 7 w 26"/>
                <a:gd name="T11" fmla="*/ 4 h 25"/>
                <a:gd name="T12" fmla="*/ 7 w 26"/>
                <a:gd name="T13" fmla="*/ 4 h 25"/>
                <a:gd name="T14" fmla="*/ 7 w 26"/>
                <a:gd name="T15" fmla="*/ 4 h 25"/>
                <a:gd name="T16" fmla="*/ 7 w 26"/>
                <a:gd name="T17" fmla="*/ 4 h 25"/>
                <a:gd name="T18" fmla="*/ 7 w 26"/>
                <a:gd name="T19" fmla="*/ 5 h 25"/>
                <a:gd name="T20" fmla="*/ 7 w 26"/>
                <a:gd name="T21" fmla="*/ 5 h 25"/>
                <a:gd name="T22" fmla="*/ 7 w 26"/>
                <a:gd name="T23" fmla="*/ 6 h 25"/>
                <a:gd name="T24" fmla="*/ 3 w 26"/>
                <a:gd name="T25" fmla="*/ 25 h 25"/>
                <a:gd name="T26" fmla="*/ 0 w 26"/>
                <a:gd name="T27" fmla="*/ 25 h 25"/>
                <a:gd name="T28" fmla="*/ 5 w 26"/>
                <a:gd name="T29" fmla="*/ 0 h 25"/>
                <a:gd name="T30" fmla="*/ 9 w 26"/>
                <a:gd name="T31" fmla="*/ 0 h 25"/>
                <a:gd name="T32" fmla="*/ 18 w 26"/>
                <a:gd name="T33" fmla="*/ 20 h 25"/>
                <a:gd name="T34" fmla="*/ 18 w 26"/>
                <a:gd name="T35" fmla="*/ 20 h 25"/>
                <a:gd name="T36" fmla="*/ 18 w 26"/>
                <a:gd name="T37" fmla="*/ 21 h 25"/>
                <a:gd name="T38" fmla="*/ 18 w 26"/>
                <a:gd name="T39" fmla="*/ 21 h 25"/>
                <a:gd name="T40" fmla="*/ 18 w 26"/>
                <a:gd name="T41" fmla="*/ 22 h 25"/>
                <a:gd name="T42" fmla="*/ 18 w 26"/>
                <a:gd name="T43" fmla="*/ 22 h 25"/>
                <a:gd name="T44" fmla="*/ 18 w 26"/>
                <a:gd name="T45" fmla="*/ 21 h 25"/>
                <a:gd name="T46" fmla="*/ 19 w 26"/>
                <a:gd name="T47" fmla="*/ 21 h 25"/>
                <a:gd name="T48" fmla="*/ 19 w 26"/>
                <a:gd name="T49" fmla="*/ 20 h 25"/>
                <a:gd name="T50" fmla="*/ 19 w 26"/>
                <a:gd name="T51" fmla="*/ 20 h 25"/>
                <a:gd name="T52" fmla="*/ 23 w 26"/>
                <a:gd name="T53" fmla="*/ 0 h 25"/>
                <a:gd name="T54" fmla="*/ 26 w 26"/>
                <a:gd name="T55" fmla="*/ 0 h 25"/>
                <a:gd name="T56" fmla="*/ 20 w 26"/>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5">
                  <a:moveTo>
                    <a:pt x="20" y="25"/>
                  </a:moveTo>
                  <a:cubicBezTo>
                    <a:pt x="17" y="25"/>
                    <a:pt x="17" y="25"/>
                    <a:pt x="17" y="25"/>
                  </a:cubicBezTo>
                  <a:cubicBezTo>
                    <a:pt x="8" y="5"/>
                    <a:pt x="8" y="5"/>
                    <a:pt x="8" y="5"/>
                  </a:cubicBezTo>
                  <a:cubicBezTo>
                    <a:pt x="8" y="5"/>
                    <a:pt x="8" y="5"/>
                    <a:pt x="8" y="5"/>
                  </a:cubicBezTo>
                  <a:cubicBezTo>
                    <a:pt x="8" y="5"/>
                    <a:pt x="8" y="5"/>
                    <a:pt x="8" y="4"/>
                  </a:cubicBezTo>
                  <a:cubicBezTo>
                    <a:pt x="8" y="4"/>
                    <a:pt x="8" y="4"/>
                    <a:pt x="7" y="4"/>
                  </a:cubicBezTo>
                  <a:cubicBezTo>
                    <a:pt x="7" y="4"/>
                    <a:pt x="7" y="4"/>
                    <a:pt x="7" y="4"/>
                  </a:cubicBezTo>
                  <a:cubicBezTo>
                    <a:pt x="7" y="4"/>
                    <a:pt x="7" y="4"/>
                    <a:pt x="7" y="4"/>
                  </a:cubicBezTo>
                  <a:cubicBezTo>
                    <a:pt x="7" y="4"/>
                    <a:pt x="7" y="4"/>
                    <a:pt x="7" y="4"/>
                  </a:cubicBezTo>
                  <a:cubicBezTo>
                    <a:pt x="7" y="4"/>
                    <a:pt x="7" y="4"/>
                    <a:pt x="7" y="5"/>
                  </a:cubicBezTo>
                  <a:cubicBezTo>
                    <a:pt x="7" y="5"/>
                    <a:pt x="7" y="5"/>
                    <a:pt x="7" y="5"/>
                  </a:cubicBezTo>
                  <a:cubicBezTo>
                    <a:pt x="7" y="5"/>
                    <a:pt x="7" y="5"/>
                    <a:pt x="7" y="6"/>
                  </a:cubicBezTo>
                  <a:cubicBezTo>
                    <a:pt x="3" y="25"/>
                    <a:pt x="3" y="25"/>
                    <a:pt x="3" y="25"/>
                  </a:cubicBezTo>
                  <a:cubicBezTo>
                    <a:pt x="0" y="25"/>
                    <a:pt x="0" y="25"/>
                    <a:pt x="0" y="25"/>
                  </a:cubicBezTo>
                  <a:cubicBezTo>
                    <a:pt x="5" y="0"/>
                    <a:pt x="5" y="0"/>
                    <a:pt x="5" y="0"/>
                  </a:cubicBezTo>
                  <a:cubicBezTo>
                    <a:pt x="9" y="0"/>
                    <a:pt x="9" y="0"/>
                    <a:pt x="9" y="0"/>
                  </a:cubicBezTo>
                  <a:cubicBezTo>
                    <a:pt x="18" y="20"/>
                    <a:pt x="18" y="20"/>
                    <a:pt x="18" y="20"/>
                  </a:cubicBezTo>
                  <a:cubicBezTo>
                    <a:pt x="18" y="20"/>
                    <a:pt x="18" y="20"/>
                    <a:pt x="18" y="20"/>
                  </a:cubicBezTo>
                  <a:cubicBezTo>
                    <a:pt x="18" y="21"/>
                    <a:pt x="18" y="21"/>
                    <a:pt x="18" y="21"/>
                  </a:cubicBezTo>
                  <a:cubicBezTo>
                    <a:pt x="18" y="21"/>
                    <a:pt x="18" y="21"/>
                    <a:pt x="18" y="21"/>
                  </a:cubicBezTo>
                  <a:cubicBezTo>
                    <a:pt x="18" y="21"/>
                    <a:pt x="18" y="22"/>
                    <a:pt x="18" y="22"/>
                  </a:cubicBezTo>
                  <a:cubicBezTo>
                    <a:pt x="18" y="22"/>
                    <a:pt x="18" y="22"/>
                    <a:pt x="18" y="22"/>
                  </a:cubicBezTo>
                  <a:cubicBezTo>
                    <a:pt x="18" y="22"/>
                    <a:pt x="18" y="21"/>
                    <a:pt x="18" y="21"/>
                  </a:cubicBezTo>
                  <a:cubicBezTo>
                    <a:pt x="18" y="21"/>
                    <a:pt x="19" y="21"/>
                    <a:pt x="19" y="21"/>
                  </a:cubicBezTo>
                  <a:cubicBezTo>
                    <a:pt x="19" y="20"/>
                    <a:pt x="19" y="20"/>
                    <a:pt x="19" y="20"/>
                  </a:cubicBezTo>
                  <a:cubicBezTo>
                    <a:pt x="19" y="20"/>
                    <a:pt x="19" y="20"/>
                    <a:pt x="19" y="20"/>
                  </a:cubicBezTo>
                  <a:cubicBezTo>
                    <a:pt x="23" y="0"/>
                    <a:pt x="23" y="0"/>
                    <a:pt x="23" y="0"/>
                  </a:cubicBezTo>
                  <a:cubicBezTo>
                    <a:pt x="26" y="0"/>
                    <a:pt x="26" y="0"/>
                    <a:pt x="26"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72" name="Freeform 286"/>
            <p:cNvSpPr>
              <a:spLocks/>
            </p:cNvSpPr>
            <p:nvPr/>
          </p:nvSpPr>
          <p:spPr bwMode="auto">
            <a:xfrm>
              <a:off x="8588898" y="2144799"/>
              <a:ext cx="68562" cy="84143"/>
            </a:xfrm>
            <a:custGeom>
              <a:avLst/>
              <a:gdLst>
                <a:gd name="T0" fmla="*/ 21 w 21"/>
                <a:gd name="T1" fmla="*/ 5 h 26"/>
                <a:gd name="T2" fmla="*/ 20 w 21"/>
                <a:gd name="T3" fmla="*/ 4 h 26"/>
                <a:gd name="T4" fmla="*/ 18 w 21"/>
                <a:gd name="T5" fmla="*/ 3 h 26"/>
                <a:gd name="T6" fmla="*/ 16 w 21"/>
                <a:gd name="T7" fmla="*/ 3 h 26"/>
                <a:gd name="T8" fmla="*/ 14 w 21"/>
                <a:gd name="T9" fmla="*/ 2 h 26"/>
                <a:gd name="T10" fmla="*/ 9 w 21"/>
                <a:gd name="T11" fmla="*/ 3 h 26"/>
                <a:gd name="T12" fmla="*/ 6 w 21"/>
                <a:gd name="T13" fmla="*/ 6 h 26"/>
                <a:gd name="T14" fmla="*/ 3 w 21"/>
                <a:gd name="T15" fmla="*/ 10 h 26"/>
                <a:gd name="T16" fmla="*/ 3 w 21"/>
                <a:gd name="T17" fmla="*/ 14 h 26"/>
                <a:gd name="T18" fmla="*/ 3 w 21"/>
                <a:gd name="T19" fmla="*/ 18 h 26"/>
                <a:gd name="T20" fmla="*/ 5 w 21"/>
                <a:gd name="T21" fmla="*/ 21 h 26"/>
                <a:gd name="T22" fmla="*/ 8 w 21"/>
                <a:gd name="T23" fmla="*/ 23 h 26"/>
                <a:gd name="T24" fmla="*/ 11 w 21"/>
                <a:gd name="T25" fmla="*/ 23 h 26"/>
                <a:gd name="T26" fmla="*/ 13 w 21"/>
                <a:gd name="T27" fmla="*/ 23 h 26"/>
                <a:gd name="T28" fmla="*/ 15 w 21"/>
                <a:gd name="T29" fmla="*/ 22 h 26"/>
                <a:gd name="T30" fmla="*/ 17 w 21"/>
                <a:gd name="T31" fmla="*/ 15 h 26"/>
                <a:gd name="T32" fmla="*/ 11 w 21"/>
                <a:gd name="T33" fmla="*/ 15 h 26"/>
                <a:gd name="T34" fmla="*/ 12 w 21"/>
                <a:gd name="T35" fmla="*/ 12 h 26"/>
                <a:gd name="T36" fmla="*/ 20 w 21"/>
                <a:gd name="T37" fmla="*/ 12 h 26"/>
                <a:gd name="T38" fmla="*/ 18 w 21"/>
                <a:gd name="T39" fmla="*/ 24 h 26"/>
                <a:gd name="T40" fmla="*/ 15 w 21"/>
                <a:gd name="T41" fmla="*/ 25 h 26"/>
                <a:gd name="T42" fmla="*/ 11 w 21"/>
                <a:gd name="T43" fmla="*/ 26 h 26"/>
                <a:gd name="T44" fmla="*/ 6 w 21"/>
                <a:gd name="T45" fmla="*/ 25 h 26"/>
                <a:gd name="T46" fmla="*/ 3 w 21"/>
                <a:gd name="T47" fmla="*/ 23 h 26"/>
                <a:gd name="T48" fmla="*/ 0 w 21"/>
                <a:gd name="T49" fmla="*/ 19 h 26"/>
                <a:gd name="T50" fmla="*/ 0 w 21"/>
                <a:gd name="T51" fmla="*/ 15 h 26"/>
                <a:gd name="T52" fmla="*/ 0 w 21"/>
                <a:gd name="T53" fmla="*/ 11 h 26"/>
                <a:gd name="T54" fmla="*/ 1 w 21"/>
                <a:gd name="T55" fmla="*/ 7 h 26"/>
                <a:gd name="T56" fmla="*/ 3 w 21"/>
                <a:gd name="T57" fmla="*/ 4 h 26"/>
                <a:gd name="T58" fmla="*/ 6 w 21"/>
                <a:gd name="T59" fmla="*/ 2 h 26"/>
                <a:gd name="T60" fmla="*/ 10 w 21"/>
                <a:gd name="T61" fmla="*/ 0 h 26"/>
                <a:gd name="T62" fmla="*/ 14 w 21"/>
                <a:gd name="T63" fmla="*/ 0 h 26"/>
                <a:gd name="T64" fmla="*/ 17 w 21"/>
                <a:gd name="T65" fmla="*/ 0 h 26"/>
                <a:gd name="T66" fmla="*/ 19 w 21"/>
                <a:gd name="T67" fmla="*/ 0 h 26"/>
                <a:gd name="T68" fmla="*/ 20 w 21"/>
                <a:gd name="T69" fmla="*/ 1 h 26"/>
                <a:gd name="T70" fmla="*/ 21 w 21"/>
                <a:gd name="T71" fmla="*/ 1 h 26"/>
                <a:gd name="T72" fmla="*/ 21 w 21"/>
                <a:gd name="T7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1" h="26">
                  <a:moveTo>
                    <a:pt x="21" y="5"/>
                  </a:moveTo>
                  <a:cubicBezTo>
                    <a:pt x="21" y="4"/>
                    <a:pt x="20" y="4"/>
                    <a:pt x="20" y="4"/>
                  </a:cubicBezTo>
                  <a:cubicBezTo>
                    <a:pt x="19" y="4"/>
                    <a:pt x="19" y="3"/>
                    <a:pt x="18" y="3"/>
                  </a:cubicBezTo>
                  <a:cubicBezTo>
                    <a:pt x="17" y="3"/>
                    <a:pt x="17" y="3"/>
                    <a:pt x="16" y="3"/>
                  </a:cubicBezTo>
                  <a:cubicBezTo>
                    <a:pt x="15" y="3"/>
                    <a:pt x="15" y="2"/>
                    <a:pt x="14" y="2"/>
                  </a:cubicBezTo>
                  <a:cubicBezTo>
                    <a:pt x="12" y="2"/>
                    <a:pt x="10" y="3"/>
                    <a:pt x="9" y="3"/>
                  </a:cubicBezTo>
                  <a:cubicBezTo>
                    <a:pt x="8" y="4"/>
                    <a:pt x="7" y="5"/>
                    <a:pt x="6" y="6"/>
                  </a:cubicBezTo>
                  <a:cubicBezTo>
                    <a:pt x="5" y="7"/>
                    <a:pt x="4" y="8"/>
                    <a:pt x="3" y="10"/>
                  </a:cubicBezTo>
                  <a:cubicBezTo>
                    <a:pt x="3" y="11"/>
                    <a:pt x="3" y="13"/>
                    <a:pt x="3" y="14"/>
                  </a:cubicBezTo>
                  <a:cubicBezTo>
                    <a:pt x="3" y="16"/>
                    <a:pt x="3" y="17"/>
                    <a:pt x="3" y="18"/>
                  </a:cubicBezTo>
                  <a:cubicBezTo>
                    <a:pt x="4" y="19"/>
                    <a:pt x="4" y="20"/>
                    <a:pt x="5" y="21"/>
                  </a:cubicBezTo>
                  <a:cubicBezTo>
                    <a:pt x="6" y="22"/>
                    <a:pt x="6" y="22"/>
                    <a:pt x="8" y="23"/>
                  </a:cubicBezTo>
                  <a:cubicBezTo>
                    <a:pt x="9" y="23"/>
                    <a:pt x="10" y="23"/>
                    <a:pt x="11" y="23"/>
                  </a:cubicBezTo>
                  <a:cubicBezTo>
                    <a:pt x="12" y="23"/>
                    <a:pt x="13" y="23"/>
                    <a:pt x="13" y="23"/>
                  </a:cubicBezTo>
                  <a:cubicBezTo>
                    <a:pt x="14" y="23"/>
                    <a:pt x="15" y="23"/>
                    <a:pt x="15" y="22"/>
                  </a:cubicBezTo>
                  <a:cubicBezTo>
                    <a:pt x="17" y="15"/>
                    <a:pt x="17" y="15"/>
                    <a:pt x="17" y="15"/>
                  </a:cubicBezTo>
                  <a:cubicBezTo>
                    <a:pt x="11" y="15"/>
                    <a:pt x="11" y="15"/>
                    <a:pt x="11" y="15"/>
                  </a:cubicBezTo>
                  <a:cubicBezTo>
                    <a:pt x="12" y="12"/>
                    <a:pt x="12" y="12"/>
                    <a:pt x="12" y="12"/>
                  </a:cubicBezTo>
                  <a:cubicBezTo>
                    <a:pt x="20" y="12"/>
                    <a:pt x="20" y="12"/>
                    <a:pt x="20" y="12"/>
                  </a:cubicBezTo>
                  <a:cubicBezTo>
                    <a:pt x="18" y="24"/>
                    <a:pt x="18" y="24"/>
                    <a:pt x="18" y="24"/>
                  </a:cubicBezTo>
                  <a:cubicBezTo>
                    <a:pt x="17" y="25"/>
                    <a:pt x="16" y="25"/>
                    <a:pt x="15" y="25"/>
                  </a:cubicBezTo>
                  <a:cubicBezTo>
                    <a:pt x="13" y="26"/>
                    <a:pt x="12" y="26"/>
                    <a:pt x="11" y="26"/>
                  </a:cubicBezTo>
                  <a:cubicBezTo>
                    <a:pt x="9" y="26"/>
                    <a:pt x="7" y="26"/>
                    <a:pt x="6" y="25"/>
                  </a:cubicBezTo>
                  <a:cubicBezTo>
                    <a:pt x="5" y="24"/>
                    <a:pt x="3" y="24"/>
                    <a:pt x="3" y="23"/>
                  </a:cubicBezTo>
                  <a:cubicBezTo>
                    <a:pt x="2" y="22"/>
                    <a:pt x="1" y="21"/>
                    <a:pt x="0" y="19"/>
                  </a:cubicBezTo>
                  <a:cubicBezTo>
                    <a:pt x="0" y="18"/>
                    <a:pt x="0" y="16"/>
                    <a:pt x="0" y="15"/>
                  </a:cubicBezTo>
                  <a:cubicBezTo>
                    <a:pt x="0" y="13"/>
                    <a:pt x="0" y="12"/>
                    <a:pt x="0" y="11"/>
                  </a:cubicBezTo>
                  <a:cubicBezTo>
                    <a:pt x="0" y="10"/>
                    <a:pt x="1" y="8"/>
                    <a:pt x="1" y="7"/>
                  </a:cubicBezTo>
                  <a:cubicBezTo>
                    <a:pt x="2" y="6"/>
                    <a:pt x="3" y="5"/>
                    <a:pt x="3" y="4"/>
                  </a:cubicBezTo>
                  <a:cubicBezTo>
                    <a:pt x="4" y="3"/>
                    <a:pt x="5" y="3"/>
                    <a:pt x="6" y="2"/>
                  </a:cubicBezTo>
                  <a:cubicBezTo>
                    <a:pt x="7" y="1"/>
                    <a:pt x="8" y="1"/>
                    <a:pt x="10" y="0"/>
                  </a:cubicBezTo>
                  <a:cubicBezTo>
                    <a:pt x="11" y="0"/>
                    <a:pt x="13" y="0"/>
                    <a:pt x="14" y="0"/>
                  </a:cubicBezTo>
                  <a:cubicBezTo>
                    <a:pt x="15" y="0"/>
                    <a:pt x="16" y="0"/>
                    <a:pt x="17" y="0"/>
                  </a:cubicBezTo>
                  <a:cubicBezTo>
                    <a:pt x="17" y="0"/>
                    <a:pt x="18" y="0"/>
                    <a:pt x="19" y="0"/>
                  </a:cubicBezTo>
                  <a:cubicBezTo>
                    <a:pt x="19" y="1"/>
                    <a:pt x="20" y="1"/>
                    <a:pt x="20" y="1"/>
                  </a:cubicBezTo>
                  <a:cubicBezTo>
                    <a:pt x="21" y="1"/>
                    <a:pt x="21" y="1"/>
                    <a:pt x="21" y="1"/>
                  </a:cubicBezTo>
                  <a:lnTo>
                    <a:pt x="2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grpSp>
        <p:nvGrpSpPr>
          <p:cNvPr id="673" name="India East"/>
          <p:cNvGrpSpPr/>
          <p:nvPr/>
        </p:nvGrpSpPr>
        <p:grpSpPr>
          <a:xfrm>
            <a:off x="8149803" y="3170784"/>
            <a:ext cx="772163" cy="380358"/>
            <a:chOff x="7331413" y="2759908"/>
            <a:chExt cx="841439" cy="414482"/>
          </a:xfrm>
        </p:grpSpPr>
        <p:sp>
          <p:nvSpPr>
            <p:cNvPr id="674" name="Rectangle 28"/>
            <p:cNvSpPr>
              <a:spLocks noChangeArrowheads="1"/>
            </p:cNvSpPr>
            <p:nvPr/>
          </p:nvSpPr>
          <p:spPr bwMode="auto">
            <a:xfrm>
              <a:off x="7331413" y="2759908"/>
              <a:ext cx="841439"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75" name="Rectangle 287"/>
            <p:cNvSpPr>
              <a:spLocks noChangeArrowheads="1"/>
            </p:cNvSpPr>
            <p:nvPr/>
          </p:nvSpPr>
          <p:spPr bwMode="auto">
            <a:xfrm>
              <a:off x="7418674" y="2827291"/>
              <a:ext cx="20257" cy="810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76" name="Freeform 288"/>
            <p:cNvSpPr>
              <a:spLocks/>
            </p:cNvSpPr>
            <p:nvPr/>
          </p:nvSpPr>
          <p:spPr bwMode="auto">
            <a:xfrm>
              <a:off x="7457630" y="2827291"/>
              <a:ext cx="73236" cy="81026"/>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4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8"/>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6"/>
                    <a:pt x="17" y="17"/>
                  </a:cubicBezTo>
                  <a:cubicBezTo>
                    <a:pt x="17" y="17"/>
                    <a:pt x="17" y="17"/>
                    <a:pt x="17" y="17"/>
                  </a:cubicBezTo>
                  <a:cubicBezTo>
                    <a:pt x="17" y="17"/>
                    <a:pt x="17" y="15"/>
                    <a:pt x="17" y="14"/>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77" name="Freeform 289"/>
            <p:cNvSpPr>
              <a:spLocks noEditPoints="1"/>
            </p:cNvSpPr>
            <p:nvPr/>
          </p:nvSpPr>
          <p:spPr bwMode="auto">
            <a:xfrm>
              <a:off x="7552681" y="2827291"/>
              <a:ext cx="71678" cy="81026"/>
            </a:xfrm>
            <a:custGeom>
              <a:avLst/>
              <a:gdLst>
                <a:gd name="T0" fmla="*/ 0 w 22"/>
                <a:gd name="T1" fmla="*/ 25 h 25"/>
                <a:gd name="T2" fmla="*/ 0 w 22"/>
                <a:gd name="T3" fmla="*/ 0 h 25"/>
                <a:gd name="T4" fmla="*/ 9 w 22"/>
                <a:gd name="T5" fmla="*/ 0 h 25"/>
                <a:gd name="T6" fmla="*/ 22 w 22"/>
                <a:gd name="T7" fmla="*/ 12 h 25"/>
                <a:gd name="T8" fmla="*/ 18 w 22"/>
                <a:gd name="T9" fmla="*/ 21 h 25"/>
                <a:gd name="T10" fmla="*/ 9 w 22"/>
                <a:gd name="T11" fmla="*/ 25 h 25"/>
                <a:gd name="T12" fmla="*/ 0 w 22"/>
                <a:gd name="T13" fmla="*/ 25 h 25"/>
                <a:gd name="T14" fmla="*/ 5 w 22"/>
                <a:gd name="T15" fmla="*/ 4 h 25"/>
                <a:gd name="T16" fmla="*/ 5 w 22"/>
                <a:gd name="T17" fmla="*/ 20 h 25"/>
                <a:gd name="T18" fmla="*/ 8 w 22"/>
                <a:gd name="T19" fmla="*/ 20 h 25"/>
                <a:gd name="T20" fmla="*/ 14 w 22"/>
                <a:gd name="T21" fmla="*/ 18 h 25"/>
                <a:gd name="T22" fmla="*/ 16 w 22"/>
                <a:gd name="T23" fmla="*/ 12 h 25"/>
                <a:gd name="T24" fmla="*/ 14 w 22"/>
                <a:gd name="T25" fmla="*/ 6 h 25"/>
                <a:gd name="T26" fmla="*/ 8 w 22"/>
                <a:gd name="T27" fmla="*/ 4 h 25"/>
                <a:gd name="T28" fmla="*/ 5 w 22"/>
                <a:gd name="T2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5">
                  <a:moveTo>
                    <a:pt x="0" y="25"/>
                  </a:moveTo>
                  <a:cubicBezTo>
                    <a:pt x="0" y="0"/>
                    <a:pt x="0" y="0"/>
                    <a:pt x="0" y="0"/>
                  </a:cubicBezTo>
                  <a:cubicBezTo>
                    <a:pt x="9" y="0"/>
                    <a:pt x="9" y="0"/>
                    <a:pt x="9" y="0"/>
                  </a:cubicBezTo>
                  <a:cubicBezTo>
                    <a:pt x="18" y="0"/>
                    <a:pt x="22" y="4"/>
                    <a:pt x="22" y="12"/>
                  </a:cubicBezTo>
                  <a:cubicBezTo>
                    <a:pt x="22" y="16"/>
                    <a:pt x="21" y="19"/>
                    <a:pt x="18" y="21"/>
                  </a:cubicBezTo>
                  <a:cubicBezTo>
                    <a:pt x="16" y="24"/>
                    <a:pt x="13" y="25"/>
                    <a:pt x="9" y="25"/>
                  </a:cubicBezTo>
                  <a:lnTo>
                    <a:pt x="0" y="25"/>
                  </a:lnTo>
                  <a:close/>
                  <a:moveTo>
                    <a:pt x="5" y="4"/>
                  </a:moveTo>
                  <a:cubicBezTo>
                    <a:pt x="5" y="20"/>
                    <a:pt x="5" y="20"/>
                    <a:pt x="5" y="20"/>
                  </a:cubicBezTo>
                  <a:cubicBezTo>
                    <a:pt x="8" y="20"/>
                    <a:pt x="8" y="20"/>
                    <a:pt x="8" y="20"/>
                  </a:cubicBezTo>
                  <a:cubicBezTo>
                    <a:pt x="11" y="20"/>
                    <a:pt x="13" y="20"/>
                    <a:pt x="14" y="18"/>
                  </a:cubicBezTo>
                  <a:cubicBezTo>
                    <a:pt x="15" y="17"/>
                    <a:pt x="16" y="15"/>
                    <a:pt x="16" y="12"/>
                  </a:cubicBezTo>
                  <a:cubicBezTo>
                    <a:pt x="16" y="10"/>
                    <a:pt x="15" y="8"/>
                    <a:pt x="14" y="6"/>
                  </a:cubicBezTo>
                  <a:cubicBezTo>
                    <a:pt x="13" y="5"/>
                    <a:pt x="11" y="4"/>
                    <a:pt x="8" y="4"/>
                  </a:cubicBezTo>
                  <a:lnTo>
                    <a:pt x="5"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78" name="Rectangle 290"/>
            <p:cNvSpPr>
              <a:spLocks noChangeArrowheads="1"/>
            </p:cNvSpPr>
            <p:nvPr/>
          </p:nvSpPr>
          <p:spPr bwMode="auto">
            <a:xfrm>
              <a:off x="7641500" y="2827291"/>
              <a:ext cx="18699" cy="8102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79" name="Freeform 291"/>
            <p:cNvSpPr>
              <a:spLocks noEditPoints="1"/>
            </p:cNvSpPr>
            <p:nvPr/>
          </p:nvSpPr>
          <p:spPr bwMode="auto">
            <a:xfrm>
              <a:off x="7671106" y="2827291"/>
              <a:ext cx="81027" cy="81026"/>
            </a:xfrm>
            <a:custGeom>
              <a:avLst/>
              <a:gdLst>
                <a:gd name="T0" fmla="*/ 25 w 25"/>
                <a:gd name="T1" fmla="*/ 25 h 25"/>
                <a:gd name="T2" fmla="*/ 19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4 h 25"/>
                <a:gd name="T24" fmla="*/ 12 w 25"/>
                <a:gd name="T25" fmla="*/ 4 h 25"/>
                <a:gd name="T26" fmla="*/ 12 w 25"/>
                <a:gd name="T27" fmla="*/ 6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4"/>
                  </a:cubicBezTo>
                  <a:cubicBezTo>
                    <a:pt x="12" y="4"/>
                    <a:pt x="12" y="4"/>
                    <a:pt x="12" y="4"/>
                  </a:cubicBezTo>
                  <a:cubicBezTo>
                    <a:pt x="12" y="5"/>
                    <a:pt x="12" y="6"/>
                    <a:pt x="12" y="6"/>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80" name="Freeform 292"/>
            <p:cNvSpPr>
              <a:spLocks/>
            </p:cNvSpPr>
            <p:nvPr/>
          </p:nvSpPr>
          <p:spPr bwMode="auto">
            <a:xfrm>
              <a:off x="7797322" y="2827291"/>
              <a:ext cx="49863" cy="81026"/>
            </a:xfrm>
            <a:custGeom>
              <a:avLst/>
              <a:gdLst>
                <a:gd name="T0" fmla="*/ 32 w 32"/>
                <a:gd name="T1" fmla="*/ 52 h 52"/>
                <a:gd name="T2" fmla="*/ 0 w 32"/>
                <a:gd name="T3" fmla="*/ 52 h 52"/>
                <a:gd name="T4" fmla="*/ 0 w 32"/>
                <a:gd name="T5" fmla="*/ 0 h 52"/>
                <a:gd name="T6" fmla="*/ 32 w 32"/>
                <a:gd name="T7" fmla="*/ 0 h 52"/>
                <a:gd name="T8" fmla="*/ 32 w 32"/>
                <a:gd name="T9" fmla="*/ 8 h 52"/>
                <a:gd name="T10" fmla="*/ 13 w 32"/>
                <a:gd name="T11" fmla="*/ 8 h 52"/>
                <a:gd name="T12" fmla="*/ 13 w 32"/>
                <a:gd name="T13" fmla="*/ 21 h 52"/>
                <a:gd name="T14" fmla="*/ 30 w 32"/>
                <a:gd name="T15" fmla="*/ 21 h 52"/>
                <a:gd name="T16" fmla="*/ 30 w 32"/>
                <a:gd name="T17" fmla="*/ 31 h 52"/>
                <a:gd name="T18" fmla="*/ 13 w 32"/>
                <a:gd name="T19" fmla="*/ 31 h 52"/>
                <a:gd name="T20" fmla="*/ 13 w 32"/>
                <a:gd name="T21" fmla="*/ 42 h 52"/>
                <a:gd name="T22" fmla="*/ 32 w 32"/>
                <a:gd name="T23" fmla="*/ 42 h 52"/>
                <a:gd name="T24" fmla="*/ 32 w 32"/>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2">
                  <a:moveTo>
                    <a:pt x="32" y="52"/>
                  </a:moveTo>
                  <a:lnTo>
                    <a:pt x="0" y="52"/>
                  </a:lnTo>
                  <a:lnTo>
                    <a:pt x="0" y="0"/>
                  </a:lnTo>
                  <a:lnTo>
                    <a:pt x="32" y="0"/>
                  </a:lnTo>
                  <a:lnTo>
                    <a:pt x="32" y="8"/>
                  </a:lnTo>
                  <a:lnTo>
                    <a:pt x="13" y="8"/>
                  </a:lnTo>
                  <a:lnTo>
                    <a:pt x="13" y="21"/>
                  </a:lnTo>
                  <a:lnTo>
                    <a:pt x="30" y="21"/>
                  </a:lnTo>
                  <a:lnTo>
                    <a:pt x="30" y="31"/>
                  </a:lnTo>
                  <a:lnTo>
                    <a:pt x="13" y="31"/>
                  </a:lnTo>
                  <a:lnTo>
                    <a:pt x="13" y="42"/>
                  </a:lnTo>
                  <a:lnTo>
                    <a:pt x="32" y="42"/>
                  </a:lnTo>
                  <a:lnTo>
                    <a:pt x="3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81" name="Freeform 293"/>
            <p:cNvSpPr>
              <a:spLocks noEditPoints="1"/>
            </p:cNvSpPr>
            <p:nvPr/>
          </p:nvSpPr>
          <p:spPr bwMode="auto">
            <a:xfrm>
              <a:off x="7856534" y="2827291"/>
              <a:ext cx="77911" cy="81026"/>
            </a:xfrm>
            <a:custGeom>
              <a:avLst/>
              <a:gdLst>
                <a:gd name="T0" fmla="*/ 24 w 24"/>
                <a:gd name="T1" fmla="*/ 25 h 25"/>
                <a:gd name="T2" fmla="*/ 18 w 24"/>
                <a:gd name="T3" fmla="*/ 25 h 25"/>
                <a:gd name="T4" fmla="*/ 17 w 24"/>
                <a:gd name="T5" fmla="*/ 19 h 25"/>
                <a:gd name="T6" fmla="*/ 8 w 24"/>
                <a:gd name="T7" fmla="*/ 19 h 25"/>
                <a:gd name="T8" fmla="*/ 6 w 24"/>
                <a:gd name="T9" fmla="*/ 25 h 25"/>
                <a:gd name="T10" fmla="*/ 0 w 24"/>
                <a:gd name="T11" fmla="*/ 25 h 25"/>
                <a:gd name="T12" fmla="*/ 9 w 24"/>
                <a:gd name="T13" fmla="*/ 0 h 25"/>
                <a:gd name="T14" fmla="*/ 16 w 24"/>
                <a:gd name="T15" fmla="*/ 0 h 25"/>
                <a:gd name="T16" fmla="*/ 24 w 24"/>
                <a:gd name="T17" fmla="*/ 25 h 25"/>
                <a:gd name="T18" fmla="*/ 15 w 24"/>
                <a:gd name="T19" fmla="*/ 15 h 25"/>
                <a:gd name="T20" fmla="*/ 12 w 24"/>
                <a:gd name="T21" fmla="*/ 7 h 25"/>
                <a:gd name="T22" fmla="*/ 12 w 24"/>
                <a:gd name="T23" fmla="*/ 4 h 25"/>
                <a:gd name="T24" fmla="*/ 12 w 24"/>
                <a:gd name="T25" fmla="*/ 4 h 25"/>
                <a:gd name="T26" fmla="*/ 11 w 24"/>
                <a:gd name="T27" fmla="*/ 6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4" y="25"/>
                  </a:lnTo>
                  <a:close/>
                  <a:moveTo>
                    <a:pt x="15" y="15"/>
                  </a:moveTo>
                  <a:cubicBezTo>
                    <a:pt x="12" y="7"/>
                    <a:pt x="12" y="7"/>
                    <a:pt x="12" y="7"/>
                  </a:cubicBezTo>
                  <a:cubicBezTo>
                    <a:pt x="12" y="6"/>
                    <a:pt x="12" y="5"/>
                    <a:pt x="12" y="4"/>
                  </a:cubicBezTo>
                  <a:cubicBezTo>
                    <a:pt x="12" y="4"/>
                    <a:pt x="12" y="4"/>
                    <a:pt x="12" y="4"/>
                  </a:cubicBezTo>
                  <a:cubicBezTo>
                    <a:pt x="12" y="5"/>
                    <a:pt x="12" y="6"/>
                    <a:pt x="11" y="6"/>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82" name="Freeform 294"/>
            <p:cNvSpPr>
              <a:spLocks/>
            </p:cNvSpPr>
            <p:nvPr/>
          </p:nvSpPr>
          <p:spPr bwMode="auto">
            <a:xfrm>
              <a:off x="7945353" y="2824175"/>
              <a:ext cx="54538"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3 w 17"/>
                <a:gd name="T37" fmla="*/ 1 h 26"/>
                <a:gd name="T38" fmla="*/ 16 w 17"/>
                <a:gd name="T39" fmla="*/ 1 h 26"/>
                <a:gd name="T40" fmla="*/ 16 w 17"/>
                <a:gd name="T41" fmla="*/ 7 h 26"/>
                <a:gd name="T42" fmla="*/ 15 w 17"/>
                <a:gd name="T43" fmla="*/ 6 h 26"/>
                <a:gd name="T44" fmla="*/ 13 w 17"/>
                <a:gd name="T45" fmla="*/ 5 h 26"/>
                <a:gd name="T46" fmla="*/ 12 w 17"/>
                <a:gd name="T47" fmla="*/ 5 h 26"/>
                <a:gd name="T48" fmla="*/ 10 w 17"/>
                <a:gd name="T49" fmla="*/ 5 h 26"/>
                <a:gd name="T50" fmla="*/ 8 w 17"/>
                <a:gd name="T51" fmla="*/ 5 h 26"/>
                <a:gd name="T52" fmla="*/ 7 w 17"/>
                <a:gd name="T53" fmla="*/ 6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3 h 26"/>
                <a:gd name="T68" fmla="*/ 15 w 17"/>
                <a:gd name="T69" fmla="*/ 14 h 26"/>
                <a:gd name="T70" fmla="*/ 17 w 17"/>
                <a:gd name="T71" fmla="*/ 16 h 26"/>
                <a:gd name="T72" fmla="*/ 17 w 17"/>
                <a:gd name="T73" fmla="*/ 19 h 26"/>
                <a:gd name="T74" fmla="*/ 16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5" y="22"/>
                    <a:pt x="6" y="22"/>
                    <a:pt x="7" y="22"/>
                  </a:cubicBezTo>
                  <a:cubicBezTo>
                    <a:pt x="8" y="22"/>
                    <a:pt x="8" y="22"/>
                    <a:pt x="9" y="22"/>
                  </a:cubicBezTo>
                  <a:cubicBezTo>
                    <a:pt x="9" y="22"/>
                    <a:pt x="10" y="21"/>
                    <a:pt x="10" y="21"/>
                  </a:cubicBezTo>
                  <a:cubicBezTo>
                    <a:pt x="11" y="21"/>
                    <a:pt x="11" y="21"/>
                    <a:pt x="11" y="20"/>
                  </a:cubicBezTo>
                  <a:cubicBezTo>
                    <a:pt x="11" y="20"/>
                    <a:pt x="11" y="20"/>
                    <a:pt x="11" y="19"/>
                  </a:cubicBezTo>
                  <a:cubicBezTo>
                    <a:pt x="11" y="19"/>
                    <a:pt x="11" y="18"/>
                    <a:pt x="11" y="18"/>
                  </a:cubicBezTo>
                  <a:cubicBezTo>
                    <a:pt x="11" y="18"/>
                    <a:pt x="10" y="17"/>
                    <a:pt x="10" y="17"/>
                  </a:cubicBezTo>
                  <a:cubicBezTo>
                    <a:pt x="9" y="17"/>
                    <a:pt x="9" y="16"/>
                    <a:pt x="8" y="16"/>
                  </a:cubicBezTo>
                  <a:cubicBezTo>
                    <a:pt x="7" y="16"/>
                    <a:pt x="7" y="15"/>
                    <a:pt x="6" y="15"/>
                  </a:cubicBezTo>
                  <a:cubicBezTo>
                    <a:pt x="4" y="14"/>
                    <a:pt x="2" y="13"/>
                    <a:pt x="1" y="12"/>
                  </a:cubicBezTo>
                  <a:cubicBezTo>
                    <a:pt x="0" y="11"/>
                    <a:pt x="0" y="9"/>
                    <a:pt x="0" y="8"/>
                  </a:cubicBezTo>
                  <a:cubicBezTo>
                    <a:pt x="0" y="7"/>
                    <a:pt x="0" y="5"/>
                    <a:pt x="1" y="4"/>
                  </a:cubicBezTo>
                  <a:cubicBezTo>
                    <a:pt x="1" y="3"/>
                    <a:pt x="2" y="3"/>
                    <a:pt x="3" y="2"/>
                  </a:cubicBezTo>
                  <a:cubicBezTo>
                    <a:pt x="4" y="2"/>
                    <a:pt x="5" y="1"/>
                    <a:pt x="6" y="1"/>
                  </a:cubicBezTo>
                  <a:cubicBezTo>
                    <a:pt x="7" y="0"/>
                    <a:pt x="8" y="0"/>
                    <a:pt x="10" y="0"/>
                  </a:cubicBezTo>
                  <a:cubicBezTo>
                    <a:pt x="11" y="0"/>
                    <a:pt x="12" y="0"/>
                    <a:pt x="13" y="1"/>
                  </a:cubicBezTo>
                  <a:cubicBezTo>
                    <a:pt x="14" y="1"/>
                    <a:pt x="15" y="1"/>
                    <a:pt x="16" y="1"/>
                  </a:cubicBezTo>
                  <a:cubicBezTo>
                    <a:pt x="16" y="7"/>
                    <a:pt x="16" y="7"/>
                    <a:pt x="16" y="7"/>
                  </a:cubicBezTo>
                  <a:cubicBezTo>
                    <a:pt x="16" y="6"/>
                    <a:pt x="15" y="6"/>
                    <a:pt x="15" y="6"/>
                  </a:cubicBezTo>
                  <a:cubicBezTo>
                    <a:pt x="14" y="6"/>
                    <a:pt x="14" y="5"/>
                    <a:pt x="13" y="5"/>
                  </a:cubicBezTo>
                  <a:cubicBezTo>
                    <a:pt x="13" y="5"/>
                    <a:pt x="12" y="5"/>
                    <a:pt x="12" y="5"/>
                  </a:cubicBezTo>
                  <a:cubicBezTo>
                    <a:pt x="11" y="5"/>
                    <a:pt x="11" y="5"/>
                    <a:pt x="10" y="5"/>
                  </a:cubicBezTo>
                  <a:cubicBezTo>
                    <a:pt x="9" y="5"/>
                    <a:pt x="9" y="5"/>
                    <a:pt x="8" y="5"/>
                  </a:cubicBezTo>
                  <a:cubicBezTo>
                    <a:pt x="8" y="5"/>
                    <a:pt x="7" y="5"/>
                    <a:pt x="7" y="6"/>
                  </a:cubicBezTo>
                  <a:cubicBezTo>
                    <a:pt x="7" y="6"/>
                    <a:pt x="6" y="6"/>
                    <a:pt x="6" y="6"/>
                  </a:cubicBezTo>
                  <a:cubicBezTo>
                    <a:pt x="6" y="7"/>
                    <a:pt x="6" y="7"/>
                    <a:pt x="6" y="7"/>
                  </a:cubicBezTo>
                  <a:cubicBezTo>
                    <a:pt x="6" y="8"/>
                    <a:pt x="6" y="8"/>
                    <a:pt x="6" y="8"/>
                  </a:cubicBezTo>
                  <a:cubicBezTo>
                    <a:pt x="6" y="9"/>
                    <a:pt x="7" y="9"/>
                    <a:pt x="7" y="9"/>
                  </a:cubicBezTo>
                  <a:cubicBezTo>
                    <a:pt x="8" y="10"/>
                    <a:pt x="8" y="10"/>
                    <a:pt x="9" y="10"/>
                  </a:cubicBezTo>
                  <a:cubicBezTo>
                    <a:pt x="9" y="11"/>
                    <a:pt x="10" y="11"/>
                    <a:pt x="11" y="11"/>
                  </a:cubicBezTo>
                  <a:cubicBezTo>
                    <a:pt x="12" y="12"/>
                    <a:pt x="13" y="12"/>
                    <a:pt x="13" y="13"/>
                  </a:cubicBezTo>
                  <a:cubicBezTo>
                    <a:pt x="14" y="13"/>
                    <a:pt x="15" y="14"/>
                    <a:pt x="15" y="14"/>
                  </a:cubicBezTo>
                  <a:cubicBezTo>
                    <a:pt x="16" y="15"/>
                    <a:pt x="16" y="15"/>
                    <a:pt x="17" y="16"/>
                  </a:cubicBezTo>
                  <a:cubicBezTo>
                    <a:pt x="17" y="17"/>
                    <a:pt x="17" y="18"/>
                    <a:pt x="17" y="19"/>
                  </a:cubicBezTo>
                  <a:cubicBezTo>
                    <a:pt x="17" y="20"/>
                    <a:pt x="17" y="21"/>
                    <a:pt x="16" y="22"/>
                  </a:cubicBezTo>
                  <a:cubicBezTo>
                    <a:pt x="16" y="23"/>
                    <a:pt x="15" y="24"/>
                    <a:pt x="14" y="25"/>
                  </a:cubicBezTo>
                  <a:cubicBezTo>
                    <a:pt x="13" y="25"/>
                    <a:pt x="12" y="26"/>
                    <a:pt x="11" y="26"/>
                  </a:cubicBezTo>
                  <a:cubicBezTo>
                    <a:pt x="10" y="26"/>
                    <a:pt x="9" y="26"/>
                    <a:pt x="7" y="26"/>
                  </a:cubicBezTo>
                  <a:cubicBezTo>
                    <a:pt x="6" y="26"/>
                    <a:pt x="5"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83" name="Freeform 295"/>
            <p:cNvSpPr>
              <a:spLocks/>
            </p:cNvSpPr>
            <p:nvPr/>
          </p:nvSpPr>
          <p:spPr bwMode="auto">
            <a:xfrm>
              <a:off x="8010798" y="2827291"/>
              <a:ext cx="65445" cy="81026"/>
            </a:xfrm>
            <a:custGeom>
              <a:avLst/>
              <a:gdLst>
                <a:gd name="T0" fmla="*/ 42 w 42"/>
                <a:gd name="T1" fmla="*/ 8 h 52"/>
                <a:gd name="T2" fmla="*/ 25 w 42"/>
                <a:gd name="T3" fmla="*/ 8 h 52"/>
                <a:gd name="T4" fmla="*/ 25 w 42"/>
                <a:gd name="T5" fmla="*/ 52 h 52"/>
                <a:gd name="T6" fmla="*/ 14 w 42"/>
                <a:gd name="T7" fmla="*/ 52 h 52"/>
                <a:gd name="T8" fmla="*/ 14 w 42"/>
                <a:gd name="T9" fmla="*/ 8 h 52"/>
                <a:gd name="T10" fmla="*/ 0 w 42"/>
                <a:gd name="T11" fmla="*/ 8 h 52"/>
                <a:gd name="T12" fmla="*/ 0 w 42"/>
                <a:gd name="T13" fmla="*/ 0 h 52"/>
                <a:gd name="T14" fmla="*/ 42 w 42"/>
                <a:gd name="T15" fmla="*/ 0 h 52"/>
                <a:gd name="T16" fmla="*/ 42 w 42"/>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8"/>
                  </a:moveTo>
                  <a:lnTo>
                    <a:pt x="25" y="8"/>
                  </a:lnTo>
                  <a:lnTo>
                    <a:pt x="25" y="52"/>
                  </a:lnTo>
                  <a:lnTo>
                    <a:pt x="14" y="52"/>
                  </a:lnTo>
                  <a:lnTo>
                    <a:pt x="14" y="8"/>
                  </a:lnTo>
                  <a:lnTo>
                    <a:pt x="0" y="8"/>
                  </a:lnTo>
                  <a:lnTo>
                    <a:pt x="0" y="0"/>
                  </a:lnTo>
                  <a:lnTo>
                    <a:pt x="42" y="0"/>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84" name="Freeform 296"/>
            <p:cNvSpPr>
              <a:spLocks/>
            </p:cNvSpPr>
            <p:nvPr/>
          </p:nvSpPr>
          <p:spPr bwMode="auto">
            <a:xfrm>
              <a:off x="7644616" y="2967529"/>
              <a:ext cx="59212" cy="81026"/>
            </a:xfrm>
            <a:custGeom>
              <a:avLst/>
              <a:gdLst>
                <a:gd name="T0" fmla="*/ 38 w 38"/>
                <a:gd name="T1" fmla="*/ 6 h 52"/>
                <a:gd name="T2" fmla="*/ 23 w 38"/>
                <a:gd name="T3" fmla="*/ 6 h 52"/>
                <a:gd name="T4" fmla="*/ 12 w 38"/>
                <a:gd name="T5" fmla="*/ 52 h 52"/>
                <a:gd name="T6" fmla="*/ 6 w 38"/>
                <a:gd name="T7" fmla="*/ 52 h 52"/>
                <a:gd name="T8" fmla="*/ 17 w 38"/>
                <a:gd name="T9" fmla="*/ 6 h 52"/>
                <a:gd name="T10" fmla="*/ 0 w 38"/>
                <a:gd name="T11" fmla="*/ 6 h 52"/>
                <a:gd name="T12" fmla="*/ 2 w 38"/>
                <a:gd name="T13" fmla="*/ 0 h 52"/>
                <a:gd name="T14" fmla="*/ 38 w 38"/>
                <a:gd name="T15" fmla="*/ 0 h 52"/>
                <a:gd name="T16" fmla="*/ 38 w 38"/>
                <a:gd name="T17" fmla="*/ 6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2">
                  <a:moveTo>
                    <a:pt x="38" y="6"/>
                  </a:moveTo>
                  <a:lnTo>
                    <a:pt x="23" y="6"/>
                  </a:lnTo>
                  <a:lnTo>
                    <a:pt x="12" y="52"/>
                  </a:lnTo>
                  <a:lnTo>
                    <a:pt x="6" y="52"/>
                  </a:lnTo>
                  <a:lnTo>
                    <a:pt x="17" y="6"/>
                  </a:lnTo>
                  <a:lnTo>
                    <a:pt x="0" y="6"/>
                  </a:lnTo>
                  <a:lnTo>
                    <a:pt x="2" y="0"/>
                  </a:lnTo>
                  <a:lnTo>
                    <a:pt x="38" y="0"/>
                  </a:lnTo>
                  <a:lnTo>
                    <a:pt x="3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85" name="Freeform 297"/>
            <p:cNvSpPr>
              <a:spLocks noEditPoints="1"/>
            </p:cNvSpPr>
            <p:nvPr/>
          </p:nvSpPr>
          <p:spPr bwMode="auto">
            <a:xfrm>
              <a:off x="7703829" y="2967529"/>
              <a:ext cx="57654" cy="81026"/>
            </a:xfrm>
            <a:custGeom>
              <a:avLst/>
              <a:gdLst>
                <a:gd name="T0" fmla="*/ 18 w 18"/>
                <a:gd name="T1" fmla="*/ 5 h 25"/>
                <a:gd name="T2" fmla="*/ 18 w 18"/>
                <a:gd name="T3" fmla="*/ 8 h 25"/>
                <a:gd name="T4" fmla="*/ 17 w 18"/>
                <a:gd name="T5" fmla="*/ 10 h 25"/>
                <a:gd name="T6" fmla="*/ 15 w 18"/>
                <a:gd name="T7" fmla="*/ 11 h 25"/>
                <a:gd name="T8" fmla="*/ 12 w 18"/>
                <a:gd name="T9" fmla="*/ 12 h 25"/>
                <a:gd name="T10" fmla="*/ 12 w 18"/>
                <a:gd name="T11" fmla="*/ 12 h 25"/>
                <a:gd name="T12" fmla="*/ 14 w 18"/>
                <a:gd name="T13" fmla="*/ 13 h 25"/>
                <a:gd name="T14" fmla="*/ 16 w 18"/>
                <a:gd name="T15" fmla="*/ 14 h 25"/>
                <a:gd name="T16" fmla="*/ 17 w 18"/>
                <a:gd name="T17" fmla="*/ 15 h 25"/>
                <a:gd name="T18" fmla="*/ 17 w 18"/>
                <a:gd name="T19" fmla="*/ 17 h 25"/>
                <a:gd name="T20" fmla="*/ 16 w 18"/>
                <a:gd name="T21" fmla="*/ 21 h 25"/>
                <a:gd name="T22" fmla="*/ 14 w 18"/>
                <a:gd name="T23" fmla="*/ 23 h 25"/>
                <a:gd name="T24" fmla="*/ 11 w 18"/>
                <a:gd name="T25" fmla="*/ 25 h 25"/>
                <a:gd name="T26" fmla="*/ 7 w 18"/>
                <a:gd name="T27" fmla="*/ 25 h 25"/>
                <a:gd name="T28" fmla="*/ 0 w 18"/>
                <a:gd name="T29" fmla="*/ 25 h 25"/>
                <a:gd name="T30" fmla="*/ 5 w 18"/>
                <a:gd name="T31" fmla="*/ 0 h 25"/>
                <a:gd name="T32" fmla="*/ 12 w 18"/>
                <a:gd name="T33" fmla="*/ 0 h 25"/>
                <a:gd name="T34" fmla="*/ 15 w 18"/>
                <a:gd name="T35" fmla="*/ 0 h 25"/>
                <a:gd name="T36" fmla="*/ 17 w 18"/>
                <a:gd name="T37" fmla="*/ 2 h 25"/>
                <a:gd name="T38" fmla="*/ 18 w 18"/>
                <a:gd name="T39" fmla="*/ 3 h 25"/>
                <a:gd name="T40" fmla="*/ 18 w 18"/>
                <a:gd name="T41" fmla="*/ 5 h 25"/>
                <a:gd name="T42" fmla="*/ 14 w 18"/>
                <a:gd name="T43" fmla="*/ 17 h 25"/>
                <a:gd name="T44" fmla="*/ 12 w 18"/>
                <a:gd name="T45" fmla="*/ 14 h 25"/>
                <a:gd name="T46" fmla="*/ 8 w 18"/>
                <a:gd name="T47" fmla="*/ 13 h 25"/>
                <a:gd name="T48" fmla="*/ 5 w 18"/>
                <a:gd name="T49" fmla="*/ 13 h 25"/>
                <a:gd name="T50" fmla="*/ 3 w 18"/>
                <a:gd name="T51" fmla="*/ 22 h 25"/>
                <a:gd name="T52" fmla="*/ 7 w 18"/>
                <a:gd name="T53" fmla="*/ 22 h 25"/>
                <a:gd name="T54" fmla="*/ 10 w 18"/>
                <a:gd name="T55" fmla="*/ 22 h 25"/>
                <a:gd name="T56" fmla="*/ 12 w 18"/>
                <a:gd name="T57" fmla="*/ 21 h 25"/>
                <a:gd name="T58" fmla="*/ 13 w 18"/>
                <a:gd name="T59" fmla="*/ 19 h 25"/>
                <a:gd name="T60" fmla="*/ 14 w 18"/>
                <a:gd name="T61" fmla="*/ 17 h 25"/>
                <a:gd name="T62" fmla="*/ 15 w 18"/>
                <a:gd name="T63" fmla="*/ 6 h 25"/>
                <a:gd name="T64" fmla="*/ 15 w 18"/>
                <a:gd name="T65" fmla="*/ 5 h 25"/>
                <a:gd name="T66" fmla="*/ 14 w 18"/>
                <a:gd name="T67" fmla="*/ 4 h 25"/>
                <a:gd name="T68" fmla="*/ 13 w 18"/>
                <a:gd name="T69" fmla="*/ 3 h 25"/>
                <a:gd name="T70" fmla="*/ 11 w 18"/>
                <a:gd name="T71" fmla="*/ 3 h 25"/>
                <a:gd name="T72" fmla="*/ 7 w 18"/>
                <a:gd name="T73" fmla="*/ 3 h 25"/>
                <a:gd name="T74" fmla="*/ 6 w 18"/>
                <a:gd name="T75" fmla="*/ 11 h 25"/>
                <a:gd name="T76" fmla="*/ 9 w 18"/>
                <a:gd name="T77" fmla="*/ 11 h 25"/>
                <a:gd name="T78" fmla="*/ 12 w 18"/>
                <a:gd name="T79" fmla="*/ 10 h 25"/>
                <a:gd name="T80" fmla="*/ 14 w 18"/>
                <a:gd name="T81" fmla="*/ 9 h 25"/>
                <a:gd name="T82" fmla="*/ 15 w 18"/>
                <a:gd name="T83" fmla="*/ 8 h 25"/>
                <a:gd name="T84" fmla="*/ 15 w 18"/>
                <a:gd name="T85"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5">
                  <a:moveTo>
                    <a:pt x="18" y="5"/>
                  </a:moveTo>
                  <a:cubicBezTo>
                    <a:pt x="18" y="6"/>
                    <a:pt x="18" y="7"/>
                    <a:pt x="18" y="8"/>
                  </a:cubicBezTo>
                  <a:cubicBezTo>
                    <a:pt x="18" y="8"/>
                    <a:pt x="17" y="9"/>
                    <a:pt x="17" y="10"/>
                  </a:cubicBezTo>
                  <a:cubicBezTo>
                    <a:pt x="16" y="10"/>
                    <a:pt x="16" y="11"/>
                    <a:pt x="15" y="11"/>
                  </a:cubicBezTo>
                  <a:cubicBezTo>
                    <a:pt x="14" y="12"/>
                    <a:pt x="13" y="12"/>
                    <a:pt x="12" y="12"/>
                  </a:cubicBezTo>
                  <a:cubicBezTo>
                    <a:pt x="12" y="12"/>
                    <a:pt x="12" y="12"/>
                    <a:pt x="12" y="12"/>
                  </a:cubicBezTo>
                  <a:cubicBezTo>
                    <a:pt x="13" y="12"/>
                    <a:pt x="14" y="12"/>
                    <a:pt x="14" y="13"/>
                  </a:cubicBezTo>
                  <a:cubicBezTo>
                    <a:pt x="15" y="13"/>
                    <a:pt x="15" y="13"/>
                    <a:pt x="16" y="14"/>
                  </a:cubicBezTo>
                  <a:cubicBezTo>
                    <a:pt x="16" y="14"/>
                    <a:pt x="16" y="15"/>
                    <a:pt x="17" y="15"/>
                  </a:cubicBezTo>
                  <a:cubicBezTo>
                    <a:pt x="17" y="16"/>
                    <a:pt x="17" y="17"/>
                    <a:pt x="17" y="17"/>
                  </a:cubicBezTo>
                  <a:cubicBezTo>
                    <a:pt x="17" y="18"/>
                    <a:pt x="17" y="20"/>
                    <a:pt x="16" y="21"/>
                  </a:cubicBezTo>
                  <a:cubicBezTo>
                    <a:pt x="16" y="22"/>
                    <a:pt x="15" y="22"/>
                    <a:pt x="14" y="23"/>
                  </a:cubicBezTo>
                  <a:cubicBezTo>
                    <a:pt x="13" y="24"/>
                    <a:pt x="12" y="24"/>
                    <a:pt x="11" y="25"/>
                  </a:cubicBezTo>
                  <a:cubicBezTo>
                    <a:pt x="10" y="25"/>
                    <a:pt x="9" y="25"/>
                    <a:pt x="7" y="25"/>
                  </a:cubicBezTo>
                  <a:cubicBezTo>
                    <a:pt x="0" y="25"/>
                    <a:pt x="0" y="25"/>
                    <a:pt x="0" y="25"/>
                  </a:cubicBezTo>
                  <a:cubicBezTo>
                    <a:pt x="5" y="0"/>
                    <a:pt x="5" y="0"/>
                    <a:pt x="5" y="0"/>
                  </a:cubicBezTo>
                  <a:cubicBezTo>
                    <a:pt x="12" y="0"/>
                    <a:pt x="12" y="0"/>
                    <a:pt x="12" y="0"/>
                  </a:cubicBezTo>
                  <a:cubicBezTo>
                    <a:pt x="13" y="0"/>
                    <a:pt x="14" y="0"/>
                    <a:pt x="15" y="0"/>
                  </a:cubicBezTo>
                  <a:cubicBezTo>
                    <a:pt x="15" y="1"/>
                    <a:pt x="16" y="1"/>
                    <a:pt x="17" y="2"/>
                  </a:cubicBezTo>
                  <a:cubicBezTo>
                    <a:pt x="17" y="2"/>
                    <a:pt x="17" y="3"/>
                    <a:pt x="18" y="3"/>
                  </a:cubicBezTo>
                  <a:cubicBezTo>
                    <a:pt x="18" y="4"/>
                    <a:pt x="18" y="5"/>
                    <a:pt x="18" y="5"/>
                  </a:cubicBezTo>
                  <a:close/>
                  <a:moveTo>
                    <a:pt x="14" y="17"/>
                  </a:moveTo>
                  <a:cubicBezTo>
                    <a:pt x="14" y="16"/>
                    <a:pt x="13" y="15"/>
                    <a:pt x="12" y="14"/>
                  </a:cubicBezTo>
                  <a:cubicBezTo>
                    <a:pt x="12" y="14"/>
                    <a:pt x="10" y="13"/>
                    <a:pt x="8" y="13"/>
                  </a:cubicBezTo>
                  <a:cubicBezTo>
                    <a:pt x="5" y="13"/>
                    <a:pt x="5" y="13"/>
                    <a:pt x="5" y="13"/>
                  </a:cubicBezTo>
                  <a:cubicBezTo>
                    <a:pt x="3" y="22"/>
                    <a:pt x="3" y="22"/>
                    <a:pt x="3" y="22"/>
                  </a:cubicBezTo>
                  <a:cubicBezTo>
                    <a:pt x="7" y="22"/>
                    <a:pt x="7" y="22"/>
                    <a:pt x="7" y="22"/>
                  </a:cubicBezTo>
                  <a:cubicBezTo>
                    <a:pt x="8" y="22"/>
                    <a:pt x="9" y="22"/>
                    <a:pt x="10" y="22"/>
                  </a:cubicBezTo>
                  <a:cubicBezTo>
                    <a:pt x="11" y="22"/>
                    <a:pt x="12" y="22"/>
                    <a:pt x="12" y="21"/>
                  </a:cubicBezTo>
                  <a:cubicBezTo>
                    <a:pt x="13" y="21"/>
                    <a:pt x="13" y="20"/>
                    <a:pt x="13" y="19"/>
                  </a:cubicBezTo>
                  <a:cubicBezTo>
                    <a:pt x="14" y="19"/>
                    <a:pt x="14" y="18"/>
                    <a:pt x="14" y="17"/>
                  </a:cubicBezTo>
                  <a:close/>
                  <a:moveTo>
                    <a:pt x="15" y="6"/>
                  </a:moveTo>
                  <a:cubicBezTo>
                    <a:pt x="15" y="6"/>
                    <a:pt x="15" y="5"/>
                    <a:pt x="15" y="5"/>
                  </a:cubicBezTo>
                  <a:cubicBezTo>
                    <a:pt x="15" y="4"/>
                    <a:pt x="14" y="4"/>
                    <a:pt x="14" y="4"/>
                  </a:cubicBezTo>
                  <a:cubicBezTo>
                    <a:pt x="14" y="3"/>
                    <a:pt x="13" y="3"/>
                    <a:pt x="13" y="3"/>
                  </a:cubicBezTo>
                  <a:cubicBezTo>
                    <a:pt x="12" y="3"/>
                    <a:pt x="12" y="3"/>
                    <a:pt x="11" y="3"/>
                  </a:cubicBezTo>
                  <a:cubicBezTo>
                    <a:pt x="7" y="3"/>
                    <a:pt x="7" y="3"/>
                    <a:pt x="7" y="3"/>
                  </a:cubicBezTo>
                  <a:cubicBezTo>
                    <a:pt x="6" y="11"/>
                    <a:pt x="6" y="11"/>
                    <a:pt x="6" y="11"/>
                  </a:cubicBezTo>
                  <a:cubicBezTo>
                    <a:pt x="9" y="11"/>
                    <a:pt x="9" y="11"/>
                    <a:pt x="9" y="11"/>
                  </a:cubicBezTo>
                  <a:cubicBezTo>
                    <a:pt x="10" y="11"/>
                    <a:pt x="11" y="11"/>
                    <a:pt x="12" y="10"/>
                  </a:cubicBezTo>
                  <a:cubicBezTo>
                    <a:pt x="12" y="10"/>
                    <a:pt x="13" y="10"/>
                    <a:pt x="14" y="9"/>
                  </a:cubicBezTo>
                  <a:cubicBezTo>
                    <a:pt x="14" y="9"/>
                    <a:pt x="14" y="9"/>
                    <a:pt x="15" y="8"/>
                  </a:cubicBezTo>
                  <a:cubicBezTo>
                    <a:pt x="15" y="7"/>
                    <a:pt x="15" y="7"/>
                    <a:pt x="15"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86" name="Freeform 298"/>
            <p:cNvSpPr>
              <a:spLocks noEditPoints="1"/>
            </p:cNvSpPr>
            <p:nvPr/>
          </p:nvSpPr>
          <p:spPr bwMode="auto">
            <a:xfrm>
              <a:off x="7772390" y="2967529"/>
              <a:ext cx="74795" cy="81026"/>
            </a:xfrm>
            <a:custGeom>
              <a:avLst/>
              <a:gdLst>
                <a:gd name="T0" fmla="*/ 23 w 23"/>
                <a:gd name="T1" fmla="*/ 10 h 25"/>
                <a:gd name="T2" fmla="*/ 23 w 23"/>
                <a:gd name="T3" fmla="*/ 14 h 25"/>
                <a:gd name="T4" fmla="*/ 22 w 23"/>
                <a:gd name="T5" fmla="*/ 17 h 25"/>
                <a:gd name="T6" fmla="*/ 20 w 23"/>
                <a:gd name="T7" fmla="*/ 20 h 25"/>
                <a:gd name="T8" fmla="*/ 17 w 23"/>
                <a:gd name="T9" fmla="*/ 23 h 25"/>
                <a:gd name="T10" fmla="*/ 13 w 23"/>
                <a:gd name="T11" fmla="*/ 25 h 25"/>
                <a:gd name="T12" fmla="*/ 8 w 23"/>
                <a:gd name="T13" fmla="*/ 25 h 25"/>
                <a:gd name="T14" fmla="*/ 0 w 23"/>
                <a:gd name="T15" fmla="*/ 25 h 25"/>
                <a:gd name="T16" fmla="*/ 5 w 23"/>
                <a:gd name="T17" fmla="*/ 0 h 25"/>
                <a:gd name="T18" fmla="*/ 12 w 23"/>
                <a:gd name="T19" fmla="*/ 0 h 25"/>
                <a:gd name="T20" fmla="*/ 17 w 23"/>
                <a:gd name="T21" fmla="*/ 1 h 25"/>
                <a:gd name="T22" fmla="*/ 20 w 23"/>
                <a:gd name="T23" fmla="*/ 3 h 25"/>
                <a:gd name="T24" fmla="*/ 22 w 23"/>
                <a:gd name="T25" fmla="*/ 6 h 25"/>
                <a:gd name="T26" fmla="*/ 23 w 23"/>
                <a:gd name="T27" fmla="*/ 10 h 25"/>
                <a:gd name="T28" fmla="*/ 20 w 23"/>
                <a:gd name="T29" fmla="*/ 10 h 25"/>
                <a:gd name="T30" fmla="*/ 18 w 23"/>
                <a:gd name="T31" fmla="*/ 5 h 25"/>
                <a:gd name="T32" fmla="*/ 11 w 23"/>
                <a:gd name="T33" fmla="*/ 3 h 25"/>
                <a:gd name="T34" fmla="*/ 8 w 23"/>
                <a:gd name="T35" fmla="*/ 3 h 25"/>
                <a:gd name="T36" fmla="*/ 3 w 23"/>
                <a:gd name="T37" fmla="*/ 22 h 25"/>
                <a:gd name="T38" fmla="*/ 8 w 23"/>
                <a:gd name="T39" fmla="*/ 22 h 25"/>
                <a:gd name="T40" fmla="*/ 13 w 23"/>
                <a:gd name="T41" fmla="*/ 22 h 25"/>
                <a:gd name="T42" fmla="*/ 17 w 23"/>
                <a:gd name="T43" fmla="*/ 19 h 25"/>
                <a:gd name="T44" fmla="*/ 19 w 23"/>
                <a:gd name="T45" fmla="*/ 15 h 25"/>
                <a:gd name="T46" fmla="*/ 20 w 23"/>
                <a:gd name="T47"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 h="25">
                  <a:moveTo>
                    <a:pt x="23" y="10"/>
                  </a:moveTo>
                  <a:cubicBezTo>
                    <a:pt x="23" y="11"/>
                    <a:pt x="23" y="13"/>
                    <a:pt x="23" y="14"/>
                  </a:cubicBezTo>
                  <a:cubicBezTo>
                    <a:pt x="23" y="15"/>
                    <a:pt x="22" y="16"/>
                    <a:pt x="22" y="17"/>
                  </a:cubicBezTo>
                  <a:cubicBezTo>
                    <a:pt x="21" y="18"/>
                    <a:pt x="20" y="20"/>
                    <a:pt x="20" y="20"/>
                  </a:cubicBezTo>
                  <a:cubicBezTo>
                    <a:pt x="19" y="21"/>
                    <a:pt x="18" y="22"/>
                    <a:pt x="17" y="23"/>
                  </a:cubicBezTo>
                  <a:cubicBezTo>
                    <a:pt x="16" y="24"/>
                    <a:pt x="14" y="24"/>
                    <a:pt x="13" y="25"/>
                  </a:cubicBezTo>
                  <a:cubicBezTo>
                    <a:pt x="11" y="25"/>
                    <a:pt x="10" y="25"/>
                    <a:pt x="8" y="25"/>
                  </a:cubicBezTo>
                  <a:cubicBezTo>
                    <a:pt x="0" y="25"/>
                    <a:pt x="0" y="25"/>
                    <a:pt x="0" y="25"/>
                  </a:cubicBezTo>
                  <a:cubicBezTo>
                    <a:pt x="5" y="0"/>
                    <a:pt x="5" y="0"/>
                    <a:pt x="5" y="0"/>
                  </a:cubicBezTo>
                  <a:cubicBezTo>
                    <a:pt x="12" y="0"/>
                    <a:pt x="12" y="0"/>
                    <a:pt x="12" y="0"/>
                  </a:cubicBezTo>
                  <a:cubicBezTo>
                    <a:pt x="14" y="0"/>
                    <a:pt x="15" y="0"/>
                    <a:pt x="17" y="1"/>
                  </a:cubicBezTo>
                  <a:cubicBezTo>
                    <a:pt x="18" y="1"/>
                    <a:pt x="19" y="2"/>
                    <a:pt x="20" y="3"/>
                  </a:cubicBezTo>
                  <a:cubicBezTo>
                    <a:pt x="21" y="4"/>
                    <a:pt x="22" y="5"/>
                    <a:pt x="22" y="6"/>
                  </a:cubicBezTo>
                  <a:cubicBezTo>
                    <a:pt x="23" y="7"/>
                    <a:pt x="23" y="9"/>
                    <a:pt x="23" y="10"/>
                  </a:cubicBezTo>
                  <a:close/>
                  <a:moveTo>
                    <a:pt x="20" y="10"/>
                  </a:moveTo>
                  <a:cubicBezTo>
                    <a:pt x="20" y="8"/>
                    <a:pt x="19" y="6"/>
                    <a:pt x="18" y="5"/>
                  </a:cubicBezTo>
                  <a:cubicBezTo>
                    <a:pt x="16" y="3"/>
                    <a:pt x="14" y="3"/>
                    <a:pt x="11" y="3"/>
                  </a:cubicBezTo>
                  <a:cubicBezTo>
                    <a:pt x="8" y="3"/>
                    <a:pt x="8" y="3"/>
                    <a:pt x="8" y="3"/>
                  </a:cubicBezTo>
                  <a:cubicBezTo>
                    <a:pt x="3" y="22"/>
                    <a:pt x="3" y="22"/>
                    <a:pt x="3" y="22"/>
                  </a:cubicBezTo>
                  <a:cubicBezTo>
                    <a:pt x="8" y="22"/>
                    <a:pt x="8" y="22"/>
                    <a:pt x="8" y="22"/>
                  </a:cubicBezTo>
                  <a:cubicBezTo>
                    <a:pt x="10" y="22"/>
                    <a:pt x="12" y="22"/>
                    <a:pt x="13" y="22"/>
                  </a:cubicBezTo>
                  <a:cubicBezTo>
                    <a:pt x="15" y="21"/>
                    <a:pt x="16" y="20"/>
                    <a:pt x="17" y="19"/>
                  </a:cubicBezTo>
                  <a:cubicBezTo>
                    <a:pt x="18" y="18"/>
                    <a:pt x="19" y="17"/>
                    <a:pt x="19" y="15"/>
                  </a:cubicBezTo>
                  <a:cubicBezTo>
                    <a:pt x="20" y="14"/>
                    <a:pt x="20" y="12"/>
                    <a:pt x="2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grpSp>
        <p:nvGrpSpPr>
          <p:cNvPr id="687" name="Virginia East US"/>
          <p:cNvGrpSpPr/>
          <p:nvPr/>
        </p:nvGrpSpPr>
        <p:grpSpPr>
          <a:xfrm>
            <a:off x="2942238" y="4010609"/>
            <a:ext cx="647759" cy="377497"/>
            <a:chOff x="2510281" y="4044247"/>
            <a:chExt cx="705874" cy="411365"/>
          </a:xfrm>
        </p:grpSpPr>
        <p:sp>
          <p:nvSpPr>
            <p:cNvPr id="688" name="Rectangle 23"/>
            <p:cNvSpPr>
              <a:spLocks noChangeArrowheads="1"/>
            </p:cNvSpPr>
            <p:nvPr/>
          </p:nvSpPr>
          <p:spPr bwMode="auto">
            <a:xfrm>
              <a:off x="2510281" y="4044247"/>
              <a:ext cx="705874" cy="411365"/>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89" name="Freeform 299"/>
            <p:cNvSpPr>
              <a:spLocks/>
            </p:cNvSpPr>
            <p:nvPr/>
          </p:nvSpPr>
          <p:spPr bwMode="auto">
            <a:xfrm>
              <a:off x="2631822" y="4139297"/>
              <a:ext cx="48305" cy="81026"/>
            </a:xfrm>
            <a:custGeom>
              <a:avLst/>
              <a:gdLst>
                <a:gd name="T0" fmla="*/ 31 w 31"/>
                <a:gd name="T1" fmla="*/ 52 h 52"/>
                <a:gd name="T2" fmla="*/ 0 w 31"/>
                <a:gd name="T3" fmla="*/ 52 h 52"/>
                <a:gd name="T4" fmla="*/ 0 w 31"/>
                <a:gd name="T5" fmla="*/ 0 h 52"/>
                <a:gd name="T6" fmla="*/ 31 w 31"/>
                <a:gd name="T7" fmla="*/ 0 h 52"/>
                <a:gd name="T8" fmla="*/ 31 w 31"/>
                <a:gd name="T9" fmla="*/ 8 h 52"/>
                <a:gd name="T10" fmla="*/ 12 w 31"/>
                <a:gd name="T11" fmla="*/ 8 h 52"/>
                <a:gd name="T12" fmla="*/ 12 w 31"/>
                <a:gd name="T13" fmla="*/ 21 h 52"/>
                <a:gd name="T14" fmla="*/ 29 w 31"/>
                <a:gd name="T15" fmla="*/ 21 h 52"/>
                <a:gd name="T16" fmla="*/ 29 w 31"/>
                <a:gd name="T17" fmla="*/ 31 h 52"/>
                <a:gd name="T18" fmla="*/ 12 w 31"/>
                <a:gd name="T19" fmla="*/ 31 h 52"/>
                <a:gd name="T20" fmla="*/ 12 w 31"/>
                <a:gd name="T21" fmla="*/ 42 h 52"/>
                <a:gd name="T22" fmla="*/ 31 w 31"/>
                <a:gd name="T23" fmla="*/ 42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31" y="0"/>
                  </a:lnTo>
                  <a:lnTo>
                    <a:pt x="31" y="8"/>
                  </a:lnTo>
                  <a:lnTo>
                    <a:pt x="12" y="8"/>
                  </a:lnTo>
                  <a:lnTo>
                    <a:pt x="12" y="21"/>
                  </a:lnTo>
                  <a:lnTo>
                    <a:pt x="29" y="21"/>
                  </a:lnTo>
                  <a:lnTo>
                    <a:pt x="29" y="31"/>
                  </a:lnTo>
                  <a:lnTo>
                    <a:pt x="12" y="31"/>
                  </a:lnTo>
                  <a:lnTo>
                    <a:pt x="12" y="42"/>
                  </a:lnTo>
                  <a:lnTo>
                    <a:pt x="31" y="42"/>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90" name="Freeform 300"/>
            <p:cNvSpPr>
              <a:spLocks noEditPoints="1"/>
            </p:cNvSpPr>
            <p:nvPr/>
          </p:nvSpPr>
          <p:spPr bwMode="auto">
            <a:xfrm>
              <a:off x="2691035" y="4139297"/>
              <a:ext cx="81027" cy="81026"/>
            </a:xfrm>
            <a:custGeom>
              <a:avLst/>
              <a:gdLst>
                <a:gd name="T0" fmla="*/ 25 w 25"/>
                <a:gd name="T1" fmla="*/ 25 h 25"/>
                <a:gd name="T2" fmla="*/ 18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4 h 25"/>
                <a:gd name="T24" fmla="*/ 12 w 25"/>
                <a:gd name="T25" fmla="*/ 4 h 25"/>
                <a:gd name="T26" fmla="*/ 12 w 25"/>
                <a:gd name="T27" fmla="*/ 6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4"/>
                  </a:cubicBezTo>
                  <a:cubicBezTo>
                    <a:pt x="12" y="4"/>
                    <a:pt x="12" y="4"/>
                    <a:pt x="12" y="4"/>
                  </a:cubicBezTo>
                  <a:cubicBezTo>
                    <a:pt x="12" y="5"/>
                    <a:pt x="12" y="6"/>
                    <a:pt x="12" y="6"/>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91" name="Freeform 301"/>
            <p:cNvSpPr>
              <a:spLocks/>
            </p:cNvSpPr>
            <p:nvPr/>
          </p:nvSpPr>
          <p:spPr bwMode="auto">
            <a:xfrm>
              <a:off x="2778295" y="4136180"/>
              <a:ext cx="56096"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3 w 17"/>
                <a:gd name="T37" fmla="*/ 1 h 26"/>
                <a:gd name="T38" fmla="*/ 16 w 17"/>
                <a:gd name="T39" fmla="*/ 1 h 26"/>
                <a:gd name="T40" fmla="*/ 16 w 17"/>
                <a:gd name="T41" fmla="*/ 7 h 26"/>
                <a:gd name="T42" fmla="*/ 15 w 17"/>
                <a:gd name="T43" fmla="*/ 6 h 26"/>
                <a:gd name="T44" fmla="*/ 13 w 17"/>
                <a:gd name="T45" fmla="*/ 5 h 26"/>
                <a:gd name="T46" fmla="*/ 12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3 h 26"/>
                <a:gd name="T68" fmla="*/ 16 w 17"/>
                <a:gd name="T69" fmla="*/ 14 h 26"/>
                <a:gd name="T70" fmla="*/ 17 w 17"/>
                <a:gd name="T71" fmla="*/ 16 h 26"/>
                <a:gd name="T72" fmla="*/ 17 w 17"/>
                <a:gd name="T73" fmla="*/ 19 h 26"/>
                <a:gd name="T74" fmla="*/ 17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5" y="22"/>
                    <a:pt x="6" y="22"/>
                    <a:pt x="7" y="22"/>
                  </a:cubicBezTo>
                  <a:cubicBezTo>
                    <a:pt x="8" y="22"/>
                    <a:pt x="8" y="22"/>
                    <a:pt x="9" y="22"/>
                  </a:cubicBezTo>
                  <a:cubicBezTo>
                    <a:pt x="9" y="22"/>
                    <a:pt x="10" y="21"/>
                    <a:pt x="10" y="21"/>
                  </a:cubicBezTo>
                  <a:cubicBezTo>
                    <a:pt x="11" y="21"/>
                    <a:pt x="11" y="21"/>
                    <a:pt x="11" y="20"/>
                  </a:cubicBezTo>
                  <a:cubicBezTo>
                    <a:pt x="11" y="20"/>
                    <a:pt x="11" y="20"/>
                    <a:pt x="11" y="19"/>
                  </a:cubicBezTo>
                  <a:cubicBezTo>
                    <a:pt x="11" y="19"/>
                    <a:pt x="11" y="18"/>
                    <a:pt x="11" y="18"/>
                  </a:cubicBezTo>
                  <a:cubicBezTo>
                    <a:pt x="11" y="18"/>
                    <a:pt x="10" y="17"/>
                    <a:pt x="10" y="17"/>
                  </a:cubicBezTo>
                  <a:cubicBezTo>
                    <a:pt x="9" y="17"/>
                    <a:pt x="9" y="16"/>
                    <a:pt x="8" y="16"/>
                  </a:cubicBezTo>
                  <a:cubicBezTo>
                    <a:pt x="7" y="16"/>
                    <a:pt x="7" y="15"/>
                    <a:pt x="6" y="15"/>
                  </a:cubicBezTo>
                  <a:cubicBezTo>
                    <a:pt x="4" y="14"/>
                    <a:pt x="2" y="13"/>
                    <a:pt x="1" y="12"/>
                  </a:cubicBezTo>
                  <a:cubicBezTo>
                    <a:pt x="1" y="11"/>
                    <a:pt x="0" y="9"/>
                    <a:pt x="0" y="8"/>
                  </a:cubicBezTo>
                  <a:cubicBezTo>
                    <a:pt x="0" y="7"/>
                    <a:pt x="0" y="5"/>
                    <a:pt x="1" y="4"/>
                  </a:cubicBezTo>
                  <a:cubicBezTo>
                    <a:pt x="1" y="3"/>
                    <a:pt x="2" y="3"/>
                    <a:pt x="3" y="2"/>
                  </a:cubicBezTo>
                  <a:cubicBezTo>
                    <a:pt x="4" y="1"/>
                    <a:pt x="5" y="1"/>
                    <a:pt x="6" y="1"/>
                  </a:cubicBezTo>
                  <a:cubicBezTo>
                    <a:pt x="7" y="0"/>
                    <a:pt x="9" y="0"/>
                    <a:pt x="10" y="0"/>
                  </a:cubicBezTo>
                  <a:cubicBezTo>
                    <a:pt x="11" y="0"/>
                    <a:pt x="12" y="0"/>
                    <a:pt x="13" y="1"/>
                  </a:cubicBezTo>
                  <a:cubicBezTo>
                    <a:pt x="14" y="1"/>
                    <a:pt x="15" y="1"/>
                    <a:pt x="16" y="1"/>
                  </a:cubicBezTo>
                  <a:cubicBezTo>
                    <a:pt x="16" y="7"/>
                    <a:pt x="16" y="7"/>
                    <a:pt x="16" y="7"/>
                  </a:cubicBezTo>
                  <a:cubicBezTo>
                    <a:pt x="16" y="6"/>
                    <a:pt x="15" y="6"/>
                    <a:pt x="15" y="6"/>
                  </a:cubicBezTo>
                  <a:cubicBezTo>
                    <a:pt x="14" y="6"/>
                    <a:pt x="14" y="5"/>
                    <a:pt x="13" y="5"/>
                  </a:cubicBezTo>
                  <a:cubicBezTo>
                    <a:pt x="13" y="5"/>
                    <a:pt x="12" y="5"/>
                    <a:pt x="12" y="5"/>
                  </a:cubicBezTo>
                  <a:cubicBezTo>
                    <a:pt x="11" y="5"/>
                    <a:pt x="11" y="5"/>
                    <a:pt x="10" y="5"/>
                  </a:cubicBezTo>
                  <a:cubicBezTo>
                    <a:pt x="10" y="5"/>
                    <a:pt x="9" y="5"/>
                    <a:pt x="8" y="5"/>
                  </a:cubicBezTo>
                  <a:cubicBezTo>
                    <a:pt x="8" y="5"/>
                    <a:pt x="8" y="5"/>
                    <a:pt x="7" y="5"/>
                  </a:cubicBezTo>
                  <a:cubicBezTo>
                    <a:pt x="7" y="6"/>
                    <a:pt x="7" y="6"/>
                    <a:pt x="6" y="6"/>
                  </a:cubicBezTo>
                  <a:cubicBezTo>
                    <a:pt x="6" y="7"/>
                    <a:pt x="6" y="7"/>
                    <a:pt x="6" y="7"/>
                  </a:cubicBezTo>
                  <a:cubicBezTo>
                    <a:pt x="6" y="8"/>
                    <a:pt x="6" y="8"/>
                    <a:pt x="6" y="8"/>
                  </a:cubicBezTo>
                  <a:cubicBezTo>
                    <a:pt x="7" y="9"/>
                    <a:pt x="7" y="9"/>
                    <a:pt x="7" y="9"/>
                  </a:cubicBezTo>
                  <a:cubicBezTo>
                    <a:pt x="8" y="10"/>
                    <a:pt x="8" y="10"/>
                    <a:pt x="9" y="10"/>
                  </a:cubicBezTo>
                  <a:cubicBezTo>
                    <a:pt x="9" y="11"/>
                    <a:pt x="10" y="11"/>
                    <a:pt x="11" y="11"/>
                  </a:cubicBezTo>
                  <a:cubicBezTo>
                    <a:pt x="12" y="12"/>
                    <a:pt x="13" y="12"/>
                    <a:pt x="13" y="13"/>
                  </a:cubicBezTo>
                  <a:cubicBezTo>
                    <a:pt x="14" y="13"/>
                    <a:pt x="15" y="14"/>
                    <a:pt x="16" y="14"/>
                  </a:cubicBezTo>
                  <a:cubicBezTo>
                    <a:pt x="16" y="15"/>
                    <a:pt x="17" y="15"/>
                    <a:pt x="17" y="16"/>
                  </a:cubicBezTo>
                  <a:cubicBezTo>
                    <a:pt x="17" y="17"/>
                    <a:pt x="17" y="18"/>
                    <a:pt x="17" y="19"/>
                  </a:cubicBezTo>
                  <a:cubicBezTo>
                    <a:pt x="17" y="20"/>
                    <a:pt x="17" y="21"/>
                    <a:pt x="17" y="22"/>
                  </a:cubicBezTo>
                  <a:cubicBezTo>
                    <a:pt x="16" y="23"/>
                    <a:pt x="15" y="24"/>
                    <a:pt x="14" y="25"/>
                  </a:cubicBezTo>
                  <a:cubicBezTo>
                    <a:pt x="13" y="25"/>
                    <a:pt x="12" y="26"/>
                    <a:pt x="11" y="26"/>
                  </a:cubicBezTo>
                  <a:cubicBezTo>
                    <a:pt x="10" y="26"/>
                    <a:pt x="9" y="26"/>
                    <a:pt x="7" y="26"/>
                  </a:cubicBezTo>
                  <a:cubicBezTo>
                    <a:pt x="6" y="26"/>
                    <a:pt x="5"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92" name="Freeform 302"/>
            <p:cNvSpPr>
              <a:spLocks/>
            </p:cNvSpPr>
            <p:nvPr/>
          </p:nvSpPr>
          <p:spPr bwMode="auto">
            <a:xfrm>
              <a:off x="2843740" y="4139297"/>
              <a:ext cx="65445" cy="81026"/>
            </a:xfrm>
            <a:custGeom>
              <a:avLst/>
              <a:gdLst>
                <a:gd name="T0" fmla="*/ 42 w 42"/>
                <a:gd name="T1" fmla="*/ 8 h 52"/>
                <a:gd name="T2" fmla="*/ 27 w 42"/>
                <a:gd name="T3" fmla="*/ 8 h 52"/>
                <a:gd name="T4" fmla="*/ 27 w 42"/>
                <a:gd name="T5" fmla="*/ 52 h 52"/>
                <a:gd name="T6" fmla="*/ 15 w 42"/>
                <a:gd name="T7" fmla="*/ 52 h 52"/>
                <a:gd name="T8" fmla="*/ 15 w 42"/>
                <a:gd name="T9" fmla="*/ 8 h 52"/>
                <a:gd name="T10" fmla="*/ 0 w 42"/>
                <a:gd name="T11" fmla="*/ 8 h 52"/>
                <a:gd name="T12" fmla="*/ 0 w 42"/>
                <a:gd name="T13" fmla="*/ 0 h 52"/>
                <a:gd name="T14" fmla="*/ 42 w 42"/>
                <a:gd name="T15" fmla="*/ 0 h 52"/>
                <a:gd name="T16" fmla="*/ 42 w 42"/>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8"/>
                  </a:moveTo>
                  <a:lnTo>
                    <a:pt x="27" y="8"/>
                  </a:lnTo>
                  <a:lnTo>
                    <a:pt x="27" y="52"/>
                  </a:lnTo>
                  <a:lnTo>
                    <a:pt x="15" y="52"/>
                  </a:lnTo>
                  <a:lnTo>
                    <a:pt x="15" y="8"/>
                  </a:lnTo>
                  <a:lnTo>
                    <a:pt x="0" y="8"/>
                  </a:lnTo>
                  <a:lnTo>
                    <a:pt x="0" y="0"/>
                  </a:lnTo>
                  <a:lnTo>
                    <a:pt x="42" y="0"/>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93" name="Freeform 303"/>
            <p:cNvSpPr>
              <a:spLocks/>
            </p:cNvSpPr>
            <p:nvPr/>
          </p:nvSpPr>
          <p:spPr bwMode="auto">
            <a:xfrm>
              <a:off x="2954374" y="4139297"/>
              <a:ext cx="68562" cy="81026"/>
            </a:xfrm>
            <a:custGeom>
              <a:avLst/>
              <a:gdLst>
                <a:gd name="T0" fmla="*/ 21 w 21"/>
                <a:gd name="T1" fmla="*/ 14 h 25"/>
                <a:gd name="T2" fmla="*/ 10 w 21"/>
                <a:gd name="T3" fmla="*/ 25 h 25"/>
                <a:gd name="T4" fmla="*/ 0 w 21"/>
                <a:gd name="T5" fmla="*/ 14 h 25"/>
                <a:gd name="T6" fmla="*/ 0 w 21"/>
                <a:gd name="T7" fmla="*/ 0 h 25"/>
                <a:gd name="T8" fmla="*/ 6 w 21"/>
                <a:gd name="T9" fmla="*/ 0 h 25"/>
                <a:gd name="T10" fmla="*/ 6 w 21"/>
                <a:gd name="T11" fmla="*/ 14 h 25"/>
                <a:gd name="T12" fmla="*/ 10 w 21"/>
                <a:gd name="T13" fmla="*/ 20 h 25"/>
                <a:gd name="T14" fmla="*/ 15 w 21"/>
                <a:gd name="T15" fmla="*/ 15 h 25"/>
                <a:gd name="T16" fmla="*/ 15 w 21"/>
                <a:gd name="T17" fmla="*/ 0 h 25"/>
                <a:gd name="T18" fmla="*/ 21 w 21"/>
                <a:gd name="T19" fmla="*/ 0 h 25"/>
                <a:gd name="T20" fmla="*/ 21 w 21"/>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5">
                  <a:moveTo>
                    <a:pt x="21" y="14"/>
                  </a:moveTo>
                  <a:cubicBezTo>
                    <a:pt x="21" y="22"/>
                    <a:pt x="17" y="25"/>
                    <a:pt x="10" y="25"/>
                  </a:cubicBezTo>
                  <a:cubicBezTo>
                    <a:pt x="3" y="25"/>
                    <a:pt x="0" y="22"/>
                    <a:pt x="0" y="14"/>
                  </a:cubicBezTo>
                  <a:cubicBezTo>
                    <a:pt x="0" y="0"/>
                    <a:pt x="0" y="0"/>
                    <a:pt x="0" y="0"/>
                  </a:cubicBezTo>
                  <a:cubicBezTo>
                    <a:pt x="6" y="0"/>
                    <a:pt x="6" y="0"/>
                    <a:pt x="6" y="0"/>
                  </a:cubicBezTo>
                  <a:cubicBezTo>
                    <a:pt x="6" y="14"/>
                    <a:pt x="6" y="14"/>
                    <a:pt x="6" y="14"/>
                  </a:cubicBezTo>
                  <a:cubicBezTo>
                    <a:pt x="6" y="18"/>
                    <a:pt x="7" y="20"/>
                    <a:pt x="10" y="20"/>
                  </a:cubicBezTo>
                  <a:cubicBezTo>
                    <a:pt x="13" y="20"/>
                    <a:pt x="15" y="19"/>
                    <a:pt x="15" y="15"/>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94" name="Freeform 304"/>
            <p:cNvSpPr>
              <a:spLocks/>
            </p:cNvSpPr>
            <p:nvPr/>
          </p:nvSpPr>
          <p:spPr bwMode="auto">
            <a:xfrm>
              <a:off x="3036960" y="4136180"/>
              <a:ext cx="57654" cy="84143"/>
            </a:xfrm>
            <a:custGeom>
              <a:avLst/>
              <a:gdLst>
                <a:gd name="T0" fmla="*/ 1 w 18"/>
                <a:gd name="T1" fmla="*/ 25 h 26"/>
                <a:gd name="T2" fmla="*/ 1 w 18"/>
                <a:gd name="T3" fmla="*/ 19 h 26"/>
                <a:gd name="T4" fmla="*/ 4 w 18"/>
                <a:gd name="T5" fmla="*/ 21 h 26"/>
                <a:gd name="T6" fmla="*/ 7 w 18"/>
                <a:gd name="T7" fmla="*/ 22 h 26"/>
                <a:gd name="T8" fmla="*/ 9 w 18"/>
                <a:gd name="T9" fmla="*/ 22 h 26"/>
                <a:gd name="T10" fmla="*/ 11 w 18"/>
                <a:gd name="T11" fmla="*/ 21 h 26"/>
                <a:gd name="T12" fmla="*/ 11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8 h 26"/>
                <a:gd name="T28" fmla="*/ 1 w 18"/>
                <a:gd name="T29" fmla="*/ 4 h 26"/>
                <a:gd name="T30" fmla="*/ 3 w 18"/>
                <a:gd name="T31" fmla="*/ 2 h 26"/>
                <a:gd name="T32" fmla="*/ 7 w 18"/>
                <a:gd name="T33" fmla="*/ 1 h 26"/>
                <a:gd name="T34" fmla="*/ 10 w 18"/>
                <a:gd name="T35" fmla="*/ 0 h 26"/>
                <a:gd name="T36" fmla="*/ 14 w 18"/>
                <a:gd name="T37" fmla="*/ 1 h 26"/>
                <a:gd name="T38" fmla="*/ 17 w 18"/>
                <a:gd name="T39" fmla="*/ 1 h 26"/>
                <a:gd name="T40" fmla="*/ 17 w 18"/>
                <a:gd name="T41" fmla="*/ 7 h 26"/>
                <a:gd name="T42" fmla="*/ 15 w 18"/>
                <a:gd name="T43" fmla="*/ 6 h 26"/>
                <a:gd name="T44" fmla="*/ 14 w 18"/>
                <a:gd name="T45" fmla="*/ 5 h 26"/>
                <a:gd name="T46" fmla="*/ 12 w 18"/>
                <a:gd name="T47" fmla="*/ 5 h 26"/>
                <a:gd name="T48" fmla="*/ 11 w 18"/>
                <a:gd name="T49" fmla="*/ 5 h 26"/>
                <a:gd name="T50" fmla="*/ 9 w 18"/>
                <a:gd name="T51" fmla="*/ 5 h 26"/>
                <a:gd name="T52" fmla="*/ 8 w 18"/>
                <a:gd name="T53" fmla="*/ 5 h 26"/>
                <a:gd name="T54" fmla="*/ 7 w 18"/>
                <a:gd name="T55" fmla="*/ 6 h 26"/>
                <a:gd name="T56" fmla="*/ 6 w 18"/>
                <a:gd name="T57" fmla="*/ 7 h 26"/>
                <a:gd name="T58" fmla="*/ 7 w 18"/>
                <a:gd name="T59" fmla="*/ 8 h 26"/>
                <a:gd name="T60" fmla="*/ 8 w 18"/>
                <a:gd name="T61" fmla="*/ 9 h 26"/>
                <a:gd name="T62" fmla="*/ 9 w 18"/>
                <a:gd name="T63" fmla="*/ 10 h 26"/>
                <a:gd name="T64" fmla="*/ 11 w 18"/>
                <a:gd name="T65" fmla="*/ 11 h 26"/>
                <a:gd name="T66" fmla="*/ 14 w 18"/>
                <a:gd name="T67" fmla="*/ 13 h 26"/>
                <a:gd name="T68" fmla="*/ 16 w 18"/>
                <a:gd name="T69" fmla="*/ 14 h 26"/>
                <a:gd name="T70" fmla="*/ 17 w 18"/>
                <a:gd name="T71" fmla="*/ 16 h 26"/>
                <a:gd name="T72" fmla="*/ 18 w 18"/>
                <a:gd name="T73" fmla="*/ 19 h 26"/>
                <a:gd name="T74" fmla="*/ 17 w 18"/>
                <a:gd name="T75" fmla="*/ 22 h 26"/>
                <a:gd name="T76" fmla="*/ 15 w 18"/>
                <a:gd name="T77" fmla="*/ 25 h 26"/>
                <a:gd name="T78" fmla="*/ 12 w 18"/>
                <a:gd name="T79" fmla="*/ 26 h 26"/>
                <a:gd name="T80" fmla="*/ 8 w 18"/>
                <a:gd name="T81" fmla="*/ 26 h 26"/>
                <a:gd name="T82" fmla="*/ 4 w 18"/>
                <a:gd name="T83" fmla="*/ 26 h 26"/>
                <a:gd name="T84" fmla="*/ 1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1" y="25"/>
                  </a:moveTo>
                  <a:cubicBezTo>
                    <a:pt x="1" y="19"/>
                    <a:pt x="1" y="19"/>
                    <a:pt x="1" y="19"/>
                  </a:cubicBezTo>
                  <a:cubicBezTo>
                    <a:pt x="2" y="20"/>
                    <a:pt x="3" y="21"/>
                    <a:pt x="4" y="21"/>
                  </a:cubicBezTo>
                  <a:cubicBezTo>
                    <a:pt x="5" y="22"/>
                    <a:pt x="6" y="22"/>
                    <a:pt x="7" y="22"/>
                  </a:cubicBezTo>
                  <a:cubicBezTo>
                    <a:pt x="8" y="22"/>
                    <a:pt x="9" y="22"/>
                    <a:pt x="9" y="22"/>
                  </a:cubicBezTo>
                  <a:cubicBezTo>
                    <a:pt x="10" y="22"/>
                    <a:pt x="10" y="21"/>
                    <a:pt x="11" y="21"/>
                  </a:cubicBezTo>
                  <a:cubicBezTo>
                    <a:pt x="11" y="21"/>
                    <a:pt x="11" y="21"/>
                    <a:pt x="11" y="20"/>
                  </a:cubicBezTo>
                  <a:cubicBezTo>
                    <a:pt x="12" y="20"/>
                    <a:pt x="12" y="20"/>
                    <a:pt x="12" y="19"/>
                  </a:cubicBezTo>
                  <a:cubicBezTo>
                    <a:pt x="12" y="19"/>
                    <a:pt x="12" y="18"/>
                    <a:pt x="11" y="18"/>
                  </a:cubicBezTo>
                  <a:cubicBezTo>
                    <a:pt x="11" y="18"/>
                    <a:pt x="11" y="17"/>
                    <a:pt x="10" y="17"/>
                  </a:cubicBezTo>
                  <a:cubicBezTo>
                    <a:pt x="10" y="17"/>
                    <a:pt x="9" y="16"/>
                    <a:pt x="8" y="16"/>
                  </a:cubicBezTo>
                  <a:cubicBezTo>
                    <a:pt x="8" y="16"/>
                    <a:pt x="7" y="15"/>
                    <a:pt x="6" y="15"/>
                  </a:cubicBezTo>
                  <a:cubicBezTo>
                    <a:pt x="4" y="14"/>
                    <a:pt x="3" y="13"/>
                    <a:pt x="2" y="12"/>
                  </a:cubicBezTo>
                  <a:cubicBezTo>
                    <a:pt x="1" y="11"/>
                    <a:pt x="0" y="9"/>
                    <a:pt x="0" y="8"/>
                  </a:cubicBezTo>
                  <a:cubicBezTo>
                    <a:pt x="0" y="7"/>
                    <a:pt x="1" y="5"/>
                    <a:pt x="1" y="4"/>
                  </a:cubicBezTo>
                  <a:cubicBezTo>
                    <a:pt x="2" y="3"/>
                    <a:pt x="2" y="3"/>
                    <a:pt x="3" y="2"/>
                  </a:cubicBezTo>
                  <a:cubicBezTo>
                    <a:pt x="4" y="1"/>
                    <a:pt x="5" y="1"/>
                    <a:pt x="7" y="1"/>
                  </a:cubicBezTo>
                  <a:cubicBezTo>
                    <a:pt x="8" y="0"/>
                    <a:pt x="9" y="0"/>
                    <a:pt x="10" y="0"/>
                  </a:cubicBezTo>
                  <a:cubicBezTo>
                    <a:pt x="12" y="0"/>
                    <a:pt x="13" y="0"/>
                    <a:pt x="14" y="1"/>
                  </a:cubicBezTo>
                  <a:cubicBezTo>
                    <a:pt x="15" y="1"/>
                    <a:pt x="16" y="1"/>
                    <a:pt x="17" y="1"/>
                  </a:cubicBezTo>
                  <a:cubicBezTo>
                    <a:pt x="17" y="7"/>
                    <a:pt x="17" y="7"/>
                    <a:pt x="17" y="7"/>
                  </a:cubicBezTo>
                  <a:cubicBezTo>
                    <a:pt x="16" y="6"/>
                    <a:pt x="16" y="6"/>
                    <a:pt x="15" y="6"/>
                  </a:cubicBezTo>
                  <a:cubicBezTo>
                    <a:pt x="15" y="6"/>
                    <a:pt x="14" y="5"/>
                    <a:pt x="14" y="5"/>
                  </a:cubicBezTo>
                  <a:cubicBezTo>
                    <a:pt x="13" y="5"/>
                    <a:pt x="13" y="5"/>
                    <a:pt x="12" y="5"/>
                  </a:cubicBezTo>
                  <a:cubicBezTo>
                    <a:pt x="12" y="5"/>
                    <a:pt x="11" y="5"/>
                    <a:pt x="11" y="5"/>
                  </a:cubicBezTo>
                  <a:cubicBezTo>
                    <a:pt x="10" y="5"/>
                    <a:pt x="9" y="5"/>
                    <a:pt x="9" y="5"/>
                  </a:cubicBezTo>
                  <a:cubicBezTo>
                    <a:pt x="8" y="5"/>
                    <a:pt x="8" y="5"/>
                    <a:pt x="8" y="5"/>
                  </a:cubicBezTo>
                  <a:cubicBezTo>
                    <a:pt x="7" y="6"/>
                    <a:pt x="7" y="6"/>
                    <a:pt x="7" y="6"/>
                  </a:cubicBezTo>
                  <a:cubicBezTo>
                    <a:pt x="7" y="7"/>
                    <a:pt x="6" y="7"/>
                    <a:pt x="6" y="7"/>
                  </a:cubicBezTo>
                  <a:cubicBezTo>
                    <a:pt x="6" y="8"/>
                    <a:pt x="7" y="8"/>
                    <a:pt x="7" y="8"/>
                  </a:cubicBezTo>
                  <a:cubicBezTo>
                    <a:pt x="7" y="9"/>
                    <a:pt x="7" y="9"/>
                    <a:pt x="8" y="9"/>
                  </a:cubicBezTo>
                  <a:cubicBezTo>
                    <a:pt x="8" y="10"/>
                    <a:pt x="9" y="10"/>
                    <a:pt x="9" y="10"/>
                  </a:cubicBezTo>
                  <a:cubicBezTo>
                    <a:pt x="10" y="11"/>
                    <a:pt x="10" y="11"/>
                    <a:pt x="11" y="11"/>
                  </a:cubicBezTo>
                  <a:cubicBezTo>
                    <a:pt x="12" y="12"/>
                    <a:pt x="13" y="12"/>
                    <a:pt x="14" y="13"/>
                  </a:cubicBezTo>
                  <a:cubicBezTo>
                    <a:pt x="15" y="13"/>
                    <a:pt x="15" y="14"/>
                    <a:pt x="16" y="14"/>
                  </a:cubicBezTo>
                  <a:cubicBezTo>
                    <a:pt x="17" y="15"/>
                    <a:pt x="17" y="15"/>
                    <a:pt x="17" y="16"/>
                  </a:cubicBezTo>
                  <a:cubicBezTo>
                    <a:pt x="18" y="17"/>
                    <a:pt x="18" y="18"/>
                    <a:pt x="18" y="19"/>
                  </a:cubicBezTo>
                  <a:cubicBezTo>
                    <a:pt x="18" y="20"/>
                    <a:pt x="17" y="21"/>
                    <a:pt x="17" y="22"/>
                  </a:cubicBezTo>
                  <a:cubicBezTo>
                    <a:pt x="16" y="23"/>
                    <a:pt x="16" y="24"/>
                    <a:pt x="15" y="25"/>
                  </a:cubicBezTo>
                  <a:cubicBezTo>
                    <a:pt x="14" y="25"/>
                    <a:pt x="13" y="26"/>
                    <a:pt x="12" y="26"/>
                  </a:cubicBezTo>
                  <a:cubicBezTo>
                    <a:pt x="10" y="26"/>
                    <a:pt x="9" y="26"/>
                    <a:pt x="8" y="26"/>
                  </a:cubicBezTo>
                  <a:cubicBezTo>
                    <a:pt x="6" y="26"/>
                    <a:pt x="5" y="26"/>
                    <a:pt x="4" y="26"/>
                  </a:cubicBezTo>
                  <a:cubicBezTo>
                    <a:pt x="3" y="26"/>
                    <a:pt x="1" y="25"/>
                    <a:pt x="1"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95" name="Freeform 305"/>
            <p:cNvSpPr>
              <a:spLocks/>
            </p:cNvSpPr>
            <p:nvPr/>
          </p:nvSpPr>
          <p:spPr bwMode="auto">
            <a:xfrm>
              <a:off x="2628706" y="4279535"/>
              <a:ext cx="68562" cy="81026"/>
            </a:xfrm>
            <a:custGeom>
              <a:avLst/>
              <a:gdLst>
                <a:gd name="T0" fmla="*/ 6 w 21"/>
                <a:gd name="T1" fmla="*/ 25 h 25"/>
                <a:gd name="T2" fmla="*/ 3 w 21"/>
                <a:gd name="T3" fmla="*/ 25 h 25"/>
                <a:gd name="T4" fmla="*/ 0 w 21"/>
                <a:gd name="T5" fmla="*/ 0 h 25"/>
                <a:gd name="T6" fmla="*/ 3 w 21"/>
                <a:gd name="T7" fmla="*/ 0 h 25"/>
                <a:gd name="T8" fmla="*/ 5 w 21"/>
                <a:gd name="T9" fmla="*/ 20 h 25"/>
                <a:gd name="T10" fmla="*/ 6 w 21"/>
                <a:gd name="T11" fmla="*/ 21 h 25"/>
                <a:gd name="T12" fmla="*/ 6 w 21"/>
                <a:gd name="T13" fmla="*/ 22 h 25"/>
                <a:gd name="T14" fmla="*/ 6 w 21"/>
                <a:gd name="T15" fmla="*/ 22 h 25"/>
                <a:gd name="T16" fmla="*/ 6 w 21"/>
                <a:gd name="T17" fmla="*/ 21 h 25"/>
                <a:gd name="T18" fmla="*/ 6 w 21"/>
                <a:gd name="T19" fmla="*/ 21 h 25"/>
                <a:gd name="T20" fmla="*/ 6 w 21"/>
                <a:gd name="T21" fmla="*/ 20 h 25"/>
                <a:gd name="T22" fmla="*/ 7 w 21"/>
                <a:gd name="T23" fmla="*/ 20 h 25"/>
                <a:gd name="T24" fmla="*/ 18 w 21"/>
                <a:gd name="T25" fmla="*/ 0 h 25"/>
                <a:gd name="T26" fmla="*/ 21 w 21"/>
                <a:gd name="T27" fmla="*/ 0 h 25"/>
                <a:gd name="T28" fmla="*/ 6 w 21"/>
                <a:gd name="T2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5">
                  <a:moveTo>
                    <a:pt x="6" y="25"/>
                  </a:moveTo>
                  <a:cubicBezTo>
                    <a:pt x="3" y="25"/>
                    <a:pt x="3" y="25"/>
                    <a:pt x="3" y="25"/>
                  </a:cubicBezTo>
                  <a:cubicBezTo>
                    <a:pt x="0" y="0"/>
                    <a:pt x="0" y="0"/>
                    <a:pt x="0" y="0"/>
                  </a:cubicBezTo>
                  <a:cubicBezTo>
                    <a:pt x="3" y="0"/>
                    <a:pt x="3" y="0"/>
                    <a:pt x="3" y="0"/>
                  </a:cubicBezTo>
                  <a:cubicBezTo>
                    <a:pt x="5" y="20"/>
                    <a:pt x="5" y="20"/>
                    <a:pt x="5" y="20"/>
                  </a:cubicBezTo>
                  <a:cubicBezTo>
                    <a:pt x="6" y="20"/>
                    <a:pt x="6" y="20"/>
                    <a:pt x="6" y="21"/>
                  </a:cubicBezTo>
                  <a:cubicBezTo>
                    <a:pt x="6" y="21"/>
                    <a:pt x="6" y="22"/>
                    <a:pt x="6" y="22"/>
                  </a:cubicBezTo>
                  <a:cubicBezTo>
                    <a:pt x="6" y="22"/>
                    <a:pt x="6" y="22"/>
                    <a:pt x="6" y="22"/>
                  </a:cubicBezTo>
                  <a:cubicBezTo>
                    <a:pt x="6" y="22"/>
                    <a:pt x="6" y="22"/>
                    <a:pt x="6" y="21"/>
                  </a:cubicBezTo>
                  <a:cubicBezTo>
                    <a:pt x="6" y="21"/>
                    <a:pt x="6" y="21"/>
                    <a:pt x="6" y="21"/>
                  </a:cubicBezTo>
                  <a:cubicBezTo>
                    <a:pt x="6" y="21"/>
                    <a:pt x="6" y="20"/>
                    <a:pt x="6" y="20"/>
                  </a:cubicBezTo>
                  <a:cubicBezTo>
                    <a:pt x="7" y="20"/>
                    <a:pt x="7" y="20"/>
                    <a:pt x="7" y="20"/>
                  </a:cubicBezTo>
                  <a:cubicBezTo>
                    <a:pt x="18" y="0"/>
                    <a:pt x="18" y="0"/>
                    <a:pt x="18" y="0"/>
                  </a:cubicBezTo>
                  <a:cubicBezTo>
                    <a:pt x="21" y="0"/>
                    <a:pt x="21" y="0"/>
                    <a:pt x="21" y="0"/>
                  </a:cubicBezTo>
                  <a:lnTo>
                    <a:pt x="6"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96" name="Freeform 306"/>
            <p:cNvSpPr>
              <a:spLocks/>
            </p:cNvSpPr>
            <p:nvPr/>
          </p:nvSpPr>
          <p:spPr bwMode="auto">
            <a:xfrm>
              <a:off x="2694151" y="4279535"/>
              <a:ext cx="29606" cy="81026"/>
            </a:xfrm>
            <a:custGeom>
              <a:avLst/>
              <a:gdLst>
                <a:gd name="T0" fmla="*/ 6 w 19"/>
                <a:gd name="T1" fmla="*/ 52 h 52"/>
                <a:gd name="T2" fmla="*/ 0 w 19"/>
                <a:gd name="T3" fmla="*/ 52 h 52"/>
                <a:gd name="T4" fmla="*/ 12 w 19"/>
                <a:gd name="T5" fmla="*/ 0 h 52"/>
                <a:gd name="T6" fmla="*/ 19 w 19"/>
                <a:gd name="T7" fmla="*/ 0 h 52"/>
                <a:gd name="T8" fmla="*/ 6 w 19"/>
                <a:gd name="T9" fmla="*/ 52 h 52"/>
              </a:gdLst>
              <a:ahLst/>
              <a:cxnLst>
                <a:cxn ang="0">
                  <a:pos x="T0" y="T1"/>
                </a:cxn>
                <a:cxn ang="0">
                  <a:pos x="T2" y="T3"/>
                </a:cxn>
                <a:cxn ang="0">
                  <a:pos x="T4" y="T5"/>
                </a:cxn>
                <a:cxn ang="0">
                  <a:pos x="T6" y="T7"/>
                </a:cxn>
                <a:cxn ang="0">
                  <a:pos x="T8" y="T9"/>
                </a:cxn>
              </a:cxnLst>
              <a:rect l="0" t="0" r="r" b="b"/>
              <a:pathLst>
                <a:path w="19" h="52">
                  <a:moveTo>
                    <a:pt x="6" y="52"/>
                  </a:moveTo>
                  <a:lnTo>
                    <a:pt x="0" y="52"/>
                  </a:lnTo>
                  <a:lnTo>
                    <a:pt x="12" y="0"/>
                  </a:lnTo>
                  <a:lnTo>
                    <a:pt x="19"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97" name="Freeform 307"/>
            <p:cNvSpPr>
              <a:spLocks noEditPoints="1"/>
            </p:cNvSpPr>
            <p:nvPr/>
          </p:nvSpPr>
          <p:spPr bwMode="auto">
            <a:xfrm>
              <a:off x="2726874" y="4279535"/>
              <a:ext cx="65445" cy="81026"/>
            </a:xfrm>
            <a:custGeom>
              <a:avLst/>
              <a:gdLst>
                <a:gd name="T0" fmla="*/ 20 w 20"/>
                <a:gd name="T1" fmla="*/ 6 h 25"/>
                <a:gd name="T2" fmla="*/ 19 w 20"/>
                <a:gd name="T3" fmla="*/ 9 h 25"/>
                <a:gd name="T4" fmla="*/ 18 w 20"/>
                <a:gd name="T5" fmla="*/ 11 h 25"/>
                <a:gd name="T6" fmla="*/ 15 w 20"/>
                <a:gd name="T7" fmla="*/ 13 h 25"/>
                <a:gd name="T8" fmla="*/ 12 w 20"/>
                <a:gd name="T9" fmla="*/ 14 h 25"/>
                <a:gd name="T10" fmla="*/ 12 w 20"/>
                <a:gd name="T11" fmla="*/ 14 h 25"/>
                <a:gd name="T12" fmla="*/ 14 w 20"/>
                <a:gd name="T13" fmla="*/ 15 h 25"/>
                <a:gd name="T14" fmla="*/ 15 w 20"/>
                <a:gd name="T15" fmla="*/ 17 h 25"/>
                <a:gd name="T16" fmla="*/ 17 w 20"/>
                <a:gd name="T17" fmla="*/ 25 h 25"/>
                <a:gd name="T18" fmla="*/ 13 w 20"/>
                <a:gd name="T19" fmla="*/ 25 h 25"/>
                <a:gd name="T20" fmla="*/ 12 w 20"/>
                <a:gd name="T21" fmla="*/ 18 h 25"/>
                <a:gd name="T22" fmla="*/ 10 w 20"/>
                <a:gd name="T23" fmla="*/ 15 h 25"/>
                <a:gd name="T24" fmla="*/ 8 w 20"/>
                <a:gd name="T25" fmla="*/ 14 h 25"/>
                <a:gd name="T26" fmla="*/ 6 w 20"/>
                <a:gd name="T27" fmla="*/ 14 h 25"/>
                <a:gd name="T28" fmla="*/ 3 w 20"/>
                <a:gd name="T29" fmla="*/ 25 h 25"/>
                <a:gd name="T30" fmla="*/ 0 w 20"/>
                <a:gd name="T31" fmla="*/ 25 h 25"/>
                <a:gd name="T32" fmla="*/ 6 w 20"/>
                <a:gd name="T33" fmla="*/ 0 h 25"/>
                <a:gd name="T34" fmla="*/ 13 w 20"/>
                <a:gd name="T35" fmla="*/ 0 h 25"/>
                <a:gd name="T36" fmla="*/ 16 w 20"/>
                <a:gd name="T37" fmla="*/ 0 h 25"/>
                <a:gd name="T38" fmla="*/ 18 w 20"/>
                <a:gd name="T39" fmla="*/ 2 h 25"/>
                <a:gd name="T40" fmla="*/ 19 w 20"/>
                <a:gd name="T41" fmla="*/ 4 h 25"/>
                <a:gd name="T42" fmla="*/ 20 w 20"/>
                <a:gd name="T43" fmla="*/ 6 h 25"/>
                <a:gd name="T44" fmla="*/ 17 w 20"/>
                <a:gd name="T45" fmla="*/ 7 h 25"/>
                <a:gd name="T46" fmla="*/ 16 w 20"/>
                <a:gd name="T47" fmla="*/ 5 h 25"/>
                <a:gd name="T48" fmla="*/ 16 w 20"/>
                <a:gd name="T49" fmla="*/ 4 h 25"/>
                <a:gd name="T50" fmla="*/ 14 w 20"/>
                <a:gd name="T51" fmla="*/ 3 h 25"/>
                <a:gd name="T52" fmla="*/ 12 w 20"/>
                <a:gd name="T53" fmla="*/ 3 h 25"/>
                <a:gd name="T54" fmla="*/ 8 w 20"/>
                <a:gd name="T55" fmla="*/ 3 h 25"/>
                <a:gd name="T56" fmla="*/ 6 w 20"/>
                <a:gd name="T57" fmla="*/ 12 h 25"/>
                <a:gd name="T58" fmla="*/ 10 w 20"/>
                <a:gd name="T59" fmla="*/ 12 h 25"/>
                <a:gd name="T60" fmla="*/ 13 w 20"/>
                <a:gd name="T61" fmla="*/ 11 h 25"/>
                <a:gd name="T62" fmla="*/ 15 w 20"/>
                <a:gd name="T63" fmla="*/ 10 h 25"/>
                <a:gd name="T64" fmla="*/ 16 w 20"/>
                <a:gd name="T65" fmla="*/ 8 h 25"/>
                <a:gd name="T66" fmla="*/ 17 w 20"/>
                <a:gd name="T6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5">
                  <a:moveTo>
                    <a:pt x="20" y="6"/>
                  </a:moveTo>
                  <a:cubicBezTo>
                    <a:pt x="20" y="7"/>
                    <a:pt x="20" y="8"/>
                    <a:pt x="19" y="9"/>
                  </a:cubicBezTo>
                  <a:cubicBezTo>
                    <a:pt x="19" y="10"/>
                    <a:pt x="18" y="11"/>
                    <a:pt x="18" y="11"/>
                  </a:cubicBezTo>
                  <a:cubicBezTo>
                    <a:pt x="17" y="12"/>
                    <a:pt x="16" y="13"/>
                    <a:pt x="15" y="13"/>
                  </a:cubicBezTo>
                  <a:cubicBezTo>
                    <a:pt x="14" y="13"/>
                    <a:pt x="13" y="14"/>
                    <a:pt x="12" y="14"/>
                  </a:cubicBezTo>
                  <a:cubicBezTo>
                    <a:pt x="12" y="14"/>
                    <a:pt x="12" y="14"/>
                    <a:pt x="12" y="14"/>
                  </a:cubicBezTo>
                  <a:cubicBezTo>
                    <a:pt x="13" y="14"/>
                    <a:pt x="13" y="14"/>
                    <a:pt x="14" y="15"/>
                  </a:cubicBezTo>
                  <a:cubicBezTo>
                    <a:pt x="14" y="15"/>
                    <a:pt x="14" y="16"/>
                    <a:pt x="15" y="17"/>
                  </a:cubicBezTo>
                  <a:cubicBezTo>
                    <a:pt x="17" y="25"/>
                    <a:pt x="17" y="25"/>
                    <a:pt x="17" y="25"/>
                  </a:cubicBezTo>
                  <a:cubicBezTo>
                    <a:pt x="13" y="25"/>
                    <a:pt x="13" y="25"/>
                    <a:pt x="13" y="25"/>
                  </a:cubicBezTo>
                  <a:cubicBezTo>
                    <a:pt x="12" y="18"/>
                    <a:pt x="12" y="18"/>
                    <a:pt x="12" y="18"/>
                  </a:cubicBezTo>
                  <a:cubicBezTo>
                    <a:pt x="11" y="17"/>
                    <a:pt x="11" y="16"/>
                    <a:pt x="10" y="15"/>
                  </a:cubicBezTo>
                  <a:cubicBezTo>
                    <a:pt x="10" y="15"/>
                    <a:pt x="9" y="14"/>
                    <a:pt x="8" y="14"/>
                  </a:cubicBezTo>
                  <a:cubicBezTo>
                    <a:pt x="6" y="14"/>
                    <a:pt x="6" y="14"/>
                    <a:pt x="6" y="14"/>
                  </a:cubicBezTo>
                  <a:cubicBezTo>
                    <a:pt x="3" y="25"/>
                    <a:pt x="3" y="25"/>
                    <a:pt x="3" y="25"/>
                  </a:cubicBezTo>
                  <a:cubicBezTo>
                    <a:pt x="0" y="25"/>
                    <a:pt x="0" y="25"/>
                    <a:pt x="0" y="25"/>
                  </a:cubicBezTo>
                  <a:cubicBezTo>
                    <a:pt x="6" y="0"/>
                    <a:pt x="6" y="0"/>
                    <a:pt x="6" y="0"/>
                  </a:cubicBezTo>
                  <a:cubicBezTo>
                    <a:pt x="13" y="0"/>
                    <a:pt x="13" y="0"/>
                    <a:pt x="13" y="0"/>
                  </a:cubicBezTo>
                  <a:cubicBezTo>
                    <a:pt x="14" y="0"/>
                    <a:pt x="15" y="0"/>
                    <a:pt x="16" y="0"/>
                  </a:cubicBezTo>
                  <a:cubicBezTo>
                    <a:pt x="17" y="1"/>
                    <a:pt x="18" y="1"/>
                    <a:pt x="18" y="2"/>
                  </a:cubicBezTo>
                  <a:cubicBezTo>
                    <a:pt x="19" y="2"/>
                    <a:pt x="19" y="3"/>
                    <a:pt x="19" y="4"/>
                  </a:cubicBezTo>
                  <a:cubicBezTo>
                    <a:pt x="20" y="5"/>
                    <a:pt x="20" y="5"/>
                    <a:pt x="20" y="6"/>
                  </a:cubicBezTo>
                  <a:close/>
                  <a:moveTo>
                    <a:pt x="17" y="7"/>
                  </a:moveTo>
                  <a:cubicBezTo>
                    <a:pt x="17" y="6"/>
                    <a:pt x="17" y="5"/>
                    <a:pt x="16" y="5"/>
                  </a:cubicBezTo>
                  <a:cubicBezTo>
                    <a:pt x="16" y="4"/>
                    <a:pt x="16" y="4"/>
                    <a:pt x="16" y="4"/>
                  </a:cubicBezTo>
                  <a:cubicBezTo>
                    <a:pt x="15" y="3"/>
                    <a:pt x="15" y="3"/>
                    <a:pt x="14" y="3"/>
                  </a:cubicBezTo>
                  <a:cubicBezTo>
                    <a:pt x="14" y="3"/>
                    <a:pt x="13" y="3"/>
                    <a:pt x="12" y="3"/>
                  </a:cubicBezTo>
                  <a:cubicBezTo>
                    <a:pt x="8" y="3"/>
                    <a:pt x="8" y="3"/>
                    <a:pt x="8" y="3"/>
                  </a:cubicBezTo>
                  <a:cubicBezTo>
                    <a:pt x="6" y="12"/>
                    <a:pt x="6" y="12"/>
                    <a:pt x="6" y="12"/>
                  </a:cubicBezTo>
                  <a:cubicBezTo>
                    <a:pt x="10" y="12"/>
                    <a:pt x="10" y="12"/>
                    <a:pt x="10" y="12"/>
                  </a:cubicBezTo>
                  <a:cubicBezTo>
                    <a:pt x="11" y="12"/>
                    <a:pt x="12" y="12"/>
                    <a:pt x="13" y="11"/>
                  </a:cubicBezTo>
                  <a:cubicBezTo>
                    <a:pt x="14" y="11"/>
                    <a:pt x="15" y="11"/>
                    <a:pt x="15" y="10"/>
                  </a:cubicBezTo>
                  <a:cubicBezTo>
                    <a:pt x="16" y="10"/>
                    <a:pt x="16" y="9"/>
                    <a:pt x="16" y="8"/>
                  </a:cubicBezTo>
                  <a:cubicBezTo>
                    <a:pt x="16" y="8"/>
                    <a:pt x="17" y="7"/>
                    <a:pt x="17"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98" name="Freeform 308"/>
            <p:cNvSpPr>
              <a:spLocks/>
            </p:cNvSpPr>
            <p:nvPr/>
          </p:nvSpPr>
          <p:spPr bwMode="auto">
            <a:xfrm>
              <a:off x="2801668" y="4279535"/>
              <a:ext cx="71678" cy="85701"/>
            </a:xfrm>
            <a:custGeom>
              <a:avLst/>
              <a:gdLst>
                <a:gd name="T0" fmla="*/ 21 w 22"/>
                <a:gd name="T1" fmla="*/ 4 h 26"/>
                <a:gd name="T2" fmla="*/ 20 w 22"/>
                <a:gd name="T3" fmla="*/ 3 h 26"/>
                <a:gd name="T4" fmla="*/ 18 w 22"/>
                <a:gd name="T5" fmla="*/ 3 h 26"/>
                <a:gd name="T6" fmla="*/ 16 w 22"/>
                <a:gd name="T7" fmla="*/ 2 h 26"/>
                <a:gd name="T8" fmla="*/ 14 w 22"/>
                <a:gd name="T9" fmla="*/ 2 h 26"/>
                <a:gd name="T10" fmla="*/ 10 w 22"/>
                <a:gd name="T11" fmla="*/ 3 h 26"/>
                <a:gd name="T12" fmla="*/ 6 w 22"/>
                <a:gd name="T13" fmla="*/ 6 h 26"/>
                <a:gd name="T14" fmla="*/ 4 w 22"/>
                <a:gd name="T15" fmla="*/ 9 h 26"/>
                <a:gd name="T16" fmla="*/ 3 w 22"/>
                <a:gd name="T17" fmla="*/ 14 h 26"/>
                <a:gd name="T18" fmla="*/ 4 w 22"/>
                <a:gd name="T19" fmla="*/ 18 h 26"/>
                <a:gd name="T20" fmla="*/ 5 w 22"/>
                <a:gd name="T21" fmla="*/ 21 h 26"/>
                <a:gd name="T22" fmla="*/ 8 w 22"/>
                <a:gd name="T23" fmla="*/ 22 h 26"/>
                <a:gd name="T24" fmla="*/ 11 w 22"/>
                <a:gd name="T25" fmla="*/ 23 h 26"/>
                <a:gd name="T26" fmla="*/ 14 w 22"/>
                <a:gd name="T27" fmla="*/ 23 h 26"/>
                <a:gd name="T28" fmla="*/ 16 w 22"/>
                <a:gd name="T29" fmla="*/ 22 h 26"/>
                <a:gd name="T30" fmla="*/ 17 w 22"/>
                <a:gd name="T31" fmla="*/ 15 h 26"/>
                <a:gd name="T32" fmla="*/ 11 w 22"/>
                <a:gd name="T33" fmla="*/ 15 h 26"/>
                <a:gd name="T34" fmla="*/ 12 w 22"/>
                <a:gd name="T35" fmla="*/ 12 h 26"/>
                <a:gd name="T36" fmla="*/ 21 w 22"/>
                <a:gd name="T37" fmla="*/ 12 h 26"/>
                <a:gd name="T38" fmla="*/ 18 w 22"/>
                <a:gd name="T39" fmla="*/ 24 h 26"/>
                <a:gd name="T40" fmla="*/ 15 w 22"/>
                <a:gd name="T41" fmla="*/ 25 h 26"/>
                <a:gd name="T42" fmla="*/ 11 w 22"/>
                <a:gd name="T43" fmla="*/ 26 h 26"/>
                <a:gd name="T44" fmla="*/ 6 w 22"/>
                <a:gd name="T45" fmla="*/ 25 h 26"/>
                <a:gd name="T46" fmla="*/ 3 w 22"/>
                <a:gd name="T47" fmla="*/ 22 h 26"/>
                <a:gd name="T48" fmla="*/ 1 w 22"/>
                <a:gd name="T49" fmla="*/ 19 h 26"/>
                <a:gd name="T50" fmla="*/ 0 w 22"/>
                <a:gd name="T51" fmla="*/ 14 h 26"/>
                <a:gd name="T52" fmla="*/ 0 w 22"/>
                <a:gd name="T53" fmla="*/ 10 h 26"/>
                <a:gd name="T54" fmla="*/ 2 w 22"/>
                <a:gd name="T55" fmla="*/ 7 h 26"/>
                <a:gd name="T56" fmla="*/ 4 w 22"/>
                <a:gd name="T57" fmla="*/ 4 h 26"/>
                <a:gd name="T58" fmla="*/ 7 w 22"/>
                <a:gd name="T59" fmla="*/ 2 h 26"/>
                <a:gd name="T60" fmla="*/ 10 w 22"/>
                <a:gd name="T61" fmla="*/ 0 h 26"/>
                <a:gd name="T62" fmla="*/ 15 w 22"/>
                <a:gd name="T63" fmla="*/ 0 h 26"/>
                <a:gd name="T64" fmla="*/ 17 w 22"/>
                <a:gd name="T65" fmla="*/ 0 h 26"/>
                <a:gd name="T66" fmla="*/ 19 w 22"/>
                <a:gd name="T67" fmla="*/ 0 h 26"/>
                <a:gd name="T68" fmla="*/ 21 w 22"/>
                <a:gd name="T69" fmla="*/ 1 h 26"/>
                <a:gd name="T70" fmla="*/ 22 w 22"/>
                <a:gd name="T71" fmla="*/ 1 h 26"/>
                <a:gd name="T72" fmla="*/ 21 w 22"/>
                <a:gd name="T73"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1" y="4"/>
                  </a:moveTo>
                  <a:cubicBezTo>
                    <a:pt x="21" y="4"/>
                    <a:pt x="20" y="4"/>
                    <a:pt x="20" y="3"/>
                  </a:cubicBezTo>
                  <a:cubicBezTo>
                    <a:pt x="19" y="3"/>
                    <a:pt x="19" y="3"/>
                    <a:pt x="18" y="3"/>
                  </a:cubicBezTo>
                  <a:cubicBezTo>
                    <a:pt x="18" y="3"/>
                    <a:pt x="17" y="2"/>
                    <a:pt x="16" y="2"/>
                  </a:cubicBezTo>
                  <a:cubicBezTo>
                    <a:pt x="16" y="2"/>
                    <a:pt x="15" y="2"/>
                    <a:pt x="14" y="2"/>
                  </a:cubicBezTo>
                  <a:cubicBezTo>
                    <a:pt x="12" y="2"/>
                    <a:pt x="11" y="2"/>
                    <a:pt x="10" y="3"/>
                  </a:cubicBezTo>
                  <a:cubicBezTo>
                    <a:pt x="8" y="4"/>
                    <a:pt x="7" y="5"/>
                    <a:pt x="6" y="6"/>
                  </a:cubicBezTo>
                  <a:cubicBezTo>
                    <a:pt x="5" y="7"/>
                    <a:pt x="4" y="8"/>
                    <a:pt x="4" y="9"/>
                  </a:cubicBezTo>
                  <a:cubicBezTo>
                    <a:pt x="3" y="11"/>
                    <a:pt x="3" y="12"/>
                    <a:pt x="3" y="14"/>
                  </a:cubicBezTo>
                  <a:cubicBezTo>
                    <a:pt x="3" y="15"/>
                    <a:pt x="3" y="17"/>
                    <a:pt x="4" y="18"/>
                  </a:cubicBezTo>
                  <a:cubicBezTo>
                    <a:pt x="4" y="19"/>
                    <a:pt x="5" y="20"/>
                    <a:pt x="5" y="21"/>
                  </a:cubicBezTo>
                  <a:cubicBezTo>
                    <a:pt x="6" y="21"/>
                    <a:pt x="7" y="22"/>
                    <a:pt x="8" y="22"/>
                  </a:cubicBezTo>
                  <a:cubicBezTo>
                    <a:pt x="9" y="23"/>
                    <a:pt x="10" y="23"/>
                    <a:pt x="11" y="23"/>
                  </a:cubicBezTo>
                  <a:cubicBezTo>
                    <a:pt x="12" y="23"/>
                    <a:pt x="13" y="23"/>
                    <a:pt x="14" y="23"/>
                  </a:cubicBezTo>
                  <a:cubicBezTo>
                    <a:pt x="14" y="23"/>
                    <a:pt x="15" y="22"/>
                    <a:pt x="16" y="22"/>
                  </a:cubicBezTo>
                  <a:cubicBezTo>
                    <a:pt x="17" y="15"/>
                    <a:pt x="17" y="15"/>
                    <a:pt x="17" y="15"/>
                  </a:cubicBezTo>
                  <a:cubicBezTo>
                    <a:pt x="11" y="15"/>
                    <a:pt x="11" y="15"/>
                    <a:pt x="11" y="15"/>
                  </a:cubicBezTo>
                  <a:cubicBezTo>
                    <a:pt x="12" y="12"/>
                    <a:pt x="12" y="12"/>
                    <a:pt x="12" y="12"/>
                  </a:cubicBezTo>
                  <a:cubicBezTo>
                    <a:pt x="21" y="12"/>
                    <a:pt x="21" y="12"/>
                    <a:pt x="21" y="12"/>
                  </a:cubicBezTo>
                  <a:cubicBezTo>
                    <a:pt x="18" y="24"/>
                    <a:pt x="18" y="24"/>
                    <a:pt x="18" y="24"/>
                  </a:cubicBezTo>
                  <a:cubicBezTo>
                    <a:pt x="17" y="24"/>
                    <a:pt x="16" y="25"/>
                    <a:pt x="15" y="25"/>
                  </a:cubicBezTo>
                  <a:cubicBezTo>
                    <a:pt x="14" y="25"/>
                    <a:pt x="12" y="26"/>
                    <a:pt x="11" y="26"/>
                  </a:cubicBezTo>
                  <a:cubicBezTo>
                    <a:pt x="9" y="26"/>
                    <a:pt x="8" y="25"/>
                    <a:pt x="6" y="25"/>
                  </a:cubicBezTo>
                  <a:cubicBezTo>
                    <a:pt x="5" y="24"/>
                    <a:pt x="4" y="23"/>
                    <a:pt x="3" y="22"/>
                  </a:cubicBezTo>
                  <a:cubicBezTo>
                    <a:pt x="2" y="21"/>
                    <a:pt x="1" y="20"/>
                    <a:pt x="1" y="19"/>
                  </a:cubicBezTo>
                  <a:cubicBezTo>
                    <a:pt x="0" y="17"/>
                    <a:pt x="0" y="16"/>
                    <a:pt x="0" y="14"/>
                  </a:cubicBezTo>
                  <a:cubicBezTo>
                    <a:pt x="0" y="13"/>
                    <a:pt x="0" y="12"/>
                    <a:pt x="0" y="10"/>
                  </a:cubicBezTo>
                  <a:cubicBezTo>
                    <a:pt x="1" y="9"/>
                    <a:pt x="1" y="8"/>
                    <a:pt x="2" y="7"/>
                  </a:cubicBezTo>
                  <a:cubicBezTo>
                    <a:pt x="2" y="6"/>
                    <a:pt x="3" y="5"/>
                    <a:pt x="4" y="4"/>
                  </a:cubicBezTo>
                  <a:cubicBezTo>
                    <a:pt x="5" y="3"/>
                    <a:pt x="5" y="2"/>
                    <a:pt x="7" y="2"/>
                  </a:cubicBezTo>
                  <a:cubicBezTo>
                    <a:pt x="8" y="1"/>
                    <a:pt x="9" y="0"/>
                    <a:pt x="10" y="0"/>
                  </a:cubicBezTo>
                  <a:cubicBezTo>
                    <a:pt x="12" y="0"/>
                    <a:pt x="13" y="0"/>
                    <a:pt x="15" y="0"/>
                  </a:cubicBezTo>
                  <a:cubicBezTo>
                    <a:pt x="15" y="0"/>
                    <a:pt x="16" y="0"/>
                    <a:pt x="17" y="0"/>
                  </a:cubicBezTo>
                  <a:cubicBezTo>
                    <a:pt x="18" y="0"/>
                    <a:pt x="18" y="0"/>
                    <a:pt x="19" y="0"/>
                  </a:cubicBezTo>
                  <a:cubicBezTo>
                    <a:pt x="20" y="0"/>
                    <a:pt x="20" y="0"/>
                    <a:pt x="21" y="1"/>
                  </a:cubicBezTo>
                  <a:cubicBezTo>
                    <a:pt x="21" y="1"/>
                    <a:pt x="22" y="1"/>
                    <a:pt x="22" y="1"/>
                  </a:cubicBezTo>
                  <a:lnTo>
                    <a:pt x="21"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99" name="Freeform 309"/>
            <p:cNvSpPr>
              <a:spLocks/>
            </p:cNvSpPr>
            <p:nvPr/>
          </p:nvSpPr>
          <p:spPr bwMode="auto">
            <a:xfrm>
              <a:off x="2879579" y="4279535"/>
              <a:ext cx="29606" cy="81026"/>
            </a:xfrm>
            <a:custGeom>
              <a:avLst/>
              <a:gdLst>
                <a:gd name="T0" fmla="*/ 6 w 19"/>
                <a:gd name="T1" fmla="*/ 52 h 52"/>
                <a:gd name="T2" fmla="*/ 0 w 19"/>
                <a:gd name="T3" fmla="*/ 52 h 52"/>
                <a:gd name="T4" fmla="*/ 13 w 19"/>
                <a:gd name="T5" fmla="*/ 0 h 52"/>
                <a:gd name="T6" fmla="*/ 19 w 19"/>
                <a:gd name="T7" fmla="*/ 0 h 52"/>
                <a:gd name="T8" fmla="*/ 6 w 19"/>
                <a:gd name="T9" fmla="*/ 52 h 52"/>
              </a:gdLst>
              <a:ahLst/>
              <a:cxnLst>
                <a:cxn ang="0">
                  <a:pos x="T0" y="T1"/>
                </a:cxn>
                <a:cxn ang="0">
                  <a:pos x="T2" y="T3"/>
                </a:cxn>
                <a:cxn ang="0">
                  <a:pos x="T4" y="T5"/>
                </a:cxn>
                <a:cxn ang="0">
                  <a:pos x="T6" y="T7"/>
                </a:cxn>
                <a:cxn ang="0">
                  <a:pos x="T8" y="T9"/>
                </a:cxn>
              </a:cxnLst>
              <a:rect l="0" t="0" r="r" b="b"/>
              <a:pathLst>
                <a:path w="19" h="52">
                  <a:moveTo>
                    <a:pt x="6" y="52"/>
                  </a:moveTo>
                  <a:lnTo>
                    <a:pt x="0" y="52"/>
                  </a:lnTo>
                  <a:lnTo>
                    <a:pt x="13" y="0"/>
                  </a:lnTo>
                  <a:lnTo>
                    <a:pt x="19"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00" name="Freeform 310"/>
            <p:cNvSpPr>
              <a:spLocks/>
            </p:cNvSpPr>
            <p:nvPr/>
          </p:nvSpPr>
          <p:spPr bwMode="auto">
            <a:xfrm>
              <a:off x="2912302" y="4279535"/>
              <a:ext cx="85702" cy="81026"/>
            </a:xfrm>
            <a:custGeom>
              <a:avLst/>
              <a:gdLst>
                <a:gd name="T0" fmla="*/ 21 w 26"/>
                <a:gd name="T1" fmla="*/ 25 h 25"/>
                <a:gd name="T2" fmla="*/ 18 w 26"/>
                <a:gd name="T3" fmla="*/ 25 h 25"/>
                <a:gd name="T4" fmla="*/ 8 w 26"/>
                <a:gd name="T5" fmla="*/ 5 h 25"/>
                <a:gd name="T6" fmla="*/ 8 w 26"/>
                <a:gd name="T7" fmla="*/ 5 h 25"/>
                <a:gd name="T8" fmla="*/ 8 w 26"/>
                <a:gd name="T9" fmla="*/ 4 h 25"/>
                <a:gd name="T10" fmla="*/ 8 w 26"/>
                <a:gd name="T11" fmla="*/ 4 h 25"/>
                <a:gd name="T12" fmla="*/ 8 w 26"/>
                <a:gd name="T13" fmla="*/ 3 h 25"/>
                <a:gd name="T14" fmla="*/ 8 w 26"/>
                <a:gd name="T15" fmla="*/ 3 h 25"/>
                <a:gd name="T16" fmla="*/ 8 w 26"/>
                <a:gd name="T17" fmla="*/ 4 h 25"/>
                <a:gd name="T18" fmla="*/ 8 w 26"/>
                <a:gd name="T19" fmla="*/ 4 h 25"/>
                <a:gd name="T20" fmla="*/ 8 w 26"/>
                <a:gd name="T21" fmla="*/ 5 h 25"/>
                <a:gd name="T22" fmla="*/ 7 w 26"/>
                <a:gd name="T23" fmla="*/ 5 h 25"/>
                <a:gd name="T24" fmla="*/ 3 w 26"/>
                <a:gd name="T25" fmla="*/ 25 h 25"/>
                <a:gd name="T26" fmla="*/ 0 w 26"/>
                <a:gd name="T27" fmla="*/ 25 h 25"/>
                <a:gd name="T28" fmla="*/ 6 w 26"/>
                <a:gd name="T29" fmla="*/ 0 h 25"/>
                <a:gd name="T30" fmla="*/ 9 w 26"/>
                <a:gd name="T31" fmla="*/ 0 h 25"/>
                <a:gd name="T32" fmla="*/ 18 w 26"/>
                <a:gd name="T33" fmla="*/ 20 h 25"/>
                <a:gd name="T34" fmla="*/ 18 w 26"/>
                <a:gd name="T35" fmla="*/ 20 h 25"/>
                <a:gd name="T36" fmla="*/ 18 w 26"/>
                <a:gd name="T37" fmla="*/ 21 h 25"/>
                <a:gd name="T38" fmla="*/ 19 w 26"/>
                <a:gd name="T39" fmla="*/ 21 h 25"/>
                <a:gd name="T40" fmla="*/ 19 w 26"/>
                <a:gd name="T41" fmla="*/ 21 h 25"/>
                <a:gd name="T42" fmla="*/ 19 w 26"/>
                <a:gd name="T43" fmla="*/ 21 h 25"/>
                <a:gd name="T44" fmla="*/ 19 w 26"/>
                <a:gd name="T45" fmla="*/ 21 h 25"/>
                <a:gd name="T46" fmla="*/ 19 w 26"/>
                <a:gd name="T47" fmla="*/ 20 h 25"/>
                <a:gd name="T48" fmla="*/ 19 w 26"/>
                <a:gd name="T49" fmla="*/ 20 h 25"/>
                <a:gd name="T50" fmla="*/ 19 w 26"/>
                <a:gd name="T51" fmla="*/ 19 h 25"/>
                <a:gd name="T52" fmla="*/ 23 w 26"/>
                <a:gd name="T53" fmla="*/ 0 h 25"/>
                <a:gd name="T54" fmla="*/ 26 w 26"/>
                <a:gd name="T55" fmla="*/ 0 h 25"/>
                <a:gd name="T56" fmla="*/ 21 w 26"/>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5">
                  <a:moveTo>
                    <a:pt x="21" y="25"/>
                  </a:moveTo>
                  <a:cubicBezTo>
                    <a:pt x="18" y="25"/>
                    <a:pt x="18" y="25"/>
                    <a:pt x="18" y="25"/>
                  </a:cubicBezTo>
                  <a:cubicBezTo>
                    <a:pt x="8" y="5"/>
                    <a:pt x="8" y="5"/>
                    <a:pt x="8" y="5"/>
                  </a:cubicBezTo>
                  <a:cubicBezTo>
                    <a:pt x="8" y="5"/>
                    <a:pt x="8" y="5"/>
                    <a:pt x="8" y="5"/>
                  </a:cubicBezTo>
                  <a:cubicBezTo>
                    <a:pt x="8" y="4"/>
                    <a:pt x="8" y="4"/>
                    <a:pt x="8" y="4"/>
                  </a:cubicBezTo>
                  <a:cubicBezTo>
                    <a:pt x="8" y="4"/>
                    <a:pt x="8" y="4"/>
                    <a:pt x="8" y="4"/>
                  </a:cubicBezTo>
                  <a:cubicBezTo>
                    <a:pt x="8" y="4"/>
                    <a:pt x="8" y="3"/>
                    <a:pt x="8" y="3"/>
                  </a:cubicBezTo>
                  <a:cubicBezTo>
                    <a:pt x="8" y="3"/>
                    <a:pt x="8" y="3"/>
                    <a:pt x="8" y="3"/>
                  </a:cubicBezTo>
                  <a:cubicBezTo>
                    <a:pt x="8" y="4"/>
                    <a:pt x="8" y="4"/>
                    <a:pt x="8" y="4"/>
                  </a:cubicBezTo>
                  <a:cubicBezTo>
                    <a:pt x="8" y="4"/>
                    <a:pt x="8" y="4"/>
                    <a:pt x="8" y="4"/>
                  </a:cubicBezTo>
                  <a:cubicBezTo>
                    <a:pt x="8" y="5"/>
                    <a:pt x="8" y="5"/>
                    <a:pt x="8" y="5"/>
                  </a:cubicBezTo>
                  <a:cubicBezTo>
                    <a:pt x="7" y="5"/>
                    <a:pt x="7" y="5"/>
                    <a:pt x="7" y="5"/>
                  </a:cubicBezTo>
                  <a:cubicBezTo>
                    <a:pt x="3" y="25"/>
                    <a:pt x="3" y="25"/>
                    <a:pt x="3" y="25"/>
                  </a:cubicBezTo>
                  <a:cubicBezTo>
                    <a:pt x="0" y="25"/>
                    <a:pt x="0" y="25"/>
                    <a:pt x="0" y="25"/>
                  </a:cubicBezTo>
                  <a:cubicBezTo>
                    <a:pt x="6" y="0"/>
                    <a:pt x="6" y="0"/>
                    <a:pt x="6" y="0"/>
                  </a:cubicBezTo>
                  <a:cubicBezTo>
                    <a:pt x="9" y="0"/>
                    <a:pt x="9" y="0"/>
                    <a:pt x="9" y="0"/>
                  </a:cubicBezTo>
                  <a:cubicBezTo>
                    <a:pt x="18" y="20"/>
                    <a:pt x="18" y="20"/>
                    <a:pt x="18" y="20"/>
                  </a:cubicBezTo>
                  <a:cubicBezTo>
                    <a:pt x="18" y="20"/>
                    <a:pt x="18" y="20"/>
                    <a:pt x="18" y="20"/>
                  </a:cubicBezTo>
                  <a:cubicBezTo>
                    <a:pt x="18" y="20"/>
                    <a:pt x="18" y="20"/>
                    <a:pt x="18" y="21"/>
                  </a:cubicBezTo>
                  <a:cubicBezTo>
                    <a:pt x="18" y="21"/>
                    <a:pt x="19" y="21"/>
                    <a:pt x="19" y="21"/>
                  </a:cubicBezTo>
                  <a:cubicBezTo>
                    <a:pt x="19" y="21"/>
                    <a:pt x="19" y="21"/>
                    <a:pt x="19" y="21"/>
                  </a:cubicBezTo>
                  <a:cubicBezTo>
                    <a:pt x="19" y="21"/>
                    <a:pt x="19" y="21"/>
                    <a:pt x="19" y="21"/>
                  </a:cubicBezTo>
                  <a:cubicBezTo>
                    <a:pt x="19" y="21"/>
                    <a:pt x="19" y="21"/>
                    <a:pt x="19" y="21"/>
                  </a:cubicBezTo>
                  <a:cubicBezTo>
                    <a:pt x="19" y="21"/>
                    <a:pt x="19" y="21"/>
                    <a:pt x="19" y="20"/>
                  </a:cubicBezTo>
                  <a:cubicBezTo>
                    <a:pt x="19" y="20"/>
                    <a:pt x="19" y="20"/>
                    <a:pt x="19" y="20"/>
                  </a:cubicBezTo>
                  <a:cubicBezTo>
                    <a:pt x="19" y="20"/>
                    <a:pt x="19" y="19"/>
                    <a:pt x="19" y="19"/>
                  </a:cubicBezTo>
                  <a:cubicBezTo>
                    <a:pt x="23" y="0"/>
                    <a:pt x="23" y="0"/>
                    <a:pt x="23" y="0"/>
                  </a:cubicBezTo>
                  <a:cubicBezTo>
                    <a:pt x="26" y="0"/>
                    <a:pt x="26" y="0"/>
                    <a:pt x="26" y="0"/>
                  </a:cubicBezTo>
                  <a:lnTo>
                    <a:pt x="2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01" name="Freeform 311"/>
            <p:cNvSpPr>
              <a:spLocks/>
            </p:cNvSpPr>
            <p:nvPr/>
          </p:nvSpPr>
          <p:spPr bwMode="auto">
            <a:xfrm>
              <a:off x="3004237" y="4279535"/>
              <a:ext cx="26490" cy="81026"/>
            </a:xfrm>
            <a:custGeom>
              <a:avLst/>
              <a:gdLst>
                <a:gd name="T0" fmla="*/ 6 w 17"/>
                <a:gd name="T1" fmla="*/ 52 h 52"/>
                <a:gd name="T2" fmla="*/ 0 w 17"/>
                <a:gd name="T3" fmla="*/ 52 h 52"/>
                <a:gd name="T4" fmla="*/ 10 w 17"/>
                <a:gd name="T5" fmla="*/ 0 h 52"/>
                <a:gd name="T6" fmla="*/ 17 w 17"/>
                <a:gd name="T7" fmla="*/ 0 h 52"/>
                <a:gd name="T8" fmla="*/ 6 w 17"/>
                <a:gd name="T9" fmla="*/ 52 h 52"/>
              </a:gdLst>
              <a:ahLst/>
              <a:cxnLst>
                <a:cxn ang="0">
                  <a:pos x="T0" y="T1"/>
                </a:cxn>
                <a:cxn ang="0">
                  <a:pos x="T2" y="T3"/>
                </a:cxn>
                <a:cxn ang="0">
                  <a:pos x="T4" y="T5"/>
                </a:cxn>
                <a:cxn ang="0">
                  <a:pos x="T6" y="T7"/>
                </a:cxn>
                <a:cxn ang="0">
                  <a:pos x="T8" y="T9"/>
                </a:cxn>
              </a:cxnLst>
              <a:rect l="0" t="0" r="r" b="b"/>
              <a:pathLst>
                <a:path w="17" h="52">
                  <a:moveTo>
                    <a:pt x="6" y="52"/>
                  </a:moveTo>
                  <a:lnTo>
                    <a:pt x="0" y="52"/>
                  </a:lnTo>
                  <a:lnTo>
                    <a:pt x="10" y="0"/>
                  </a:lnTo>
                  <a:lnTo>
                    <a:pt x="17"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02" name="Freeform 312"/>
            <p:cNvSpPr>
              <a:spLocks noEditPoints="1"/>
            </p:cNvSpPr>
            <p:nvPr/>
          </p:nvSpPr>
          <p:spPr bwMode="auto">
            <a:xfrm>
              <a:off x="3026052" y="4279535"/>
              <a:ext cx="73236" cy="81026"/>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4 h 25"/>
                <a:gd name="T22" fmla="*/ 16 w 22"/>
                <a:gd name="T23" fmla="*/ 4 h 25"/>
                <a:gd name="T24" fmla="*/ 16 w 22"/>
                <a:gd name="T25" fmla="*/ 3 h 25"/>
                <a:gd name="T26" fmla="*/ 16 w 22"/>
                <a:gd name="T27" fmla="*/ 3 h 25"/>
                <a:gd name="T28" fmla="*/ 16 w 22"/>
                <a:gd name="T29" fmla="*/ 3 h 25"/>
                <a:gd name="T30" fmla="*/ 16 w 22"/>
                <a:gd name="T31" fmla="*/ 3 h 25"/>
                <a:gd name="T32" fmla="*/ 16 w 22"/>
                <a:gd name="T33" fmla="*/ 4 h 25"/>
                <a:gd name="T34" fmla="*/ 15 w 22"/>
                <a:gd name="T35" fmla="*/ 4 h 25"/>
                <a:gd name="T36" fmla="*/ 15 w 22"/>
                <a:gd name="T37" fmla="*/ 5 h 25"/>
                <a:gd name="T38" fmla="*/ 9 w 22"/>
                <a:gd name="T39" fmla="*/ 15 h 25"/>
                <a:gd name="T40" fmla="*/ 18 w 22"/>
                <a:gd name="T41" fmla="*/ 15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5"/>
                    <a:pt x="16" y="4"/>
                    <a:pt x="16" y="4"/>
                  </a:cubicBezTo>
                  <a:cubicBezTo>
                    <a:pt x="16" y="4"/>
                    <a:pt x="16" y="4"/>
                    <a:pt x="16" y="4"/>
                  </a:cubicBezTo>
                  <a:cubicBezTo>
                    <a:pt x="16" y="4"/>
                    <a:pt x="16" y="4"/>
                    <a:pt x="16" y="3"/>
                  </a:cubicBezTo>
                  <a:cubicBezTo>
                    <a:pt x="16" y="3"/>
                    <a:pt x="16" y="3"/>
                    <a:pt x="16" y="3"/>
                  </a:cubicBezTo>
                  <a:cubicBezTo>
                    <a:pt x="16" y="3"/>
                    <a:pt x="16" y="3"/>
                    <a:pt x="16" y="3"/>
                  </a:cubicBezTo>
                  <a:cubicBezTo>
                    <a:pt x="16" y="3"/>
                    <a:pt x="16" y="3"/>
                    <a:pt x="16" y="3"/>
                  </a:cubicBezTo>
                  <a:cubicBezTo>
                    <a:pt x="16" y="4"/>
                    <a:pt x="16" y="4"/>
                    <a:pt x="16" y="4"/>
                  </a:cubicBezTo>
                  <a:cubicBezTo>
                    <a:pt x="16" y="4"/>
                    <a:pt x="15" y="4"/>
                    <a:pt x="15" y="4"/>
                  </a:cubicBezTo>
                  <a:cubicBezTo>
                    <a:pt x="15" y="4"/>
                    <a:pt x="15" y="5"/>
                    <a:pt x="15" y="5"/>
                  </a:cubicBezTo>
                  <a:cubicBezTo>
                    <a:pt x="9" y="15"/>
                    <a:pt x="9" y="15"/>
                    <a:pt x="9" y="15"/>
                  </a:cubicBezTo>
                  <a:cubicBezTo>
                    <a:pt x="18" y="15"/>
                    <a:pt x="18" y="15"/>
                    <a:pt x="18" y="15"/>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grpSp>
        <p:nvGrpSpPr>
          <p:cNvPr id="703" name="Virginia GOV"/>
          <p:cNvGrpSpPr/>
          <p:nvPr/>
        </p:nvGrpSpPr>
        <p:grpSpPr>
          <a:xfrm>
            <a:off x="3587811" y="4381552"/>
            <a:ext cx="647759" cy="380358"/>
            <a:chOff x="3216155" y="4455612"/>
            <a:chExt cx="705874" cy="414482"/>
          </a:xfrm>
        </p:grpSpPr>
        <p:sp>
          <p:nvSpPr>
            <p:cNvPr id="704" name="Rectangle 21"/>
            <p:cNvSpPr>
              <a:spLocks noChangeArrowheads="1"/>
            </p:cNvSpPr>
            <p:nvPr/>
          </p:nvSpPr>
          <p:spPr bwMode="auto">
            <a:xfrm>
              <a:off x="3216155" y="4455612"/>
              <a:ext cx="705874"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05" name="Freeform 313"/>
            <p:cNvSpPr>
              <a:spLocks/>
            </p:cNvSpPr>
            <p:nvPr/>
          </p:nvSpPr>
          <p:spPr bwMode="auto">
            <a:xfrm>
              <a:off x="3353278" y="4553778"/>
              <a:ext cx="68562" cy="81026"/>
            </a:xfrm>
            <a:custGeom>
              <a:avLst/>
              <a:gdLst>
                <a:gd name="T0" fmla="*/ 21 w 21"/>
                <a:gd name="T1" fmla="*/ 14 h 25"/>
                <a:gd name="T2" fmla="*/ 10 w 21"/>
                <a:gd name="T3" fmla="*/ 25 h 25"/>
                <a:gd name="T4" fmla="*/ 0 w 21"/>
                <a:gd name="T5" fmla="*/ 14 h 25"/>
                <a:gd name="T6" fmla="*/ 0 w 21"/>
                <a:gd name="T7" fmla="*/ 0 h 25"/>
                <a:gd name="T8" fmla="*/ 6 w 21"/>
                <a:gd name="T9" fmla="*/ 0 h 25"/>
                <a:gd name="T10" fmla="*/ 6 w 21"/>
                <a:gd name="T11" fmla="*/ 14 h 25"/>
                <a:gd name="T12" fmla="*/ 10 w 21"/>
                <a:gd name="T13" fmla="*/ 20 h 25"/>
                <a:gd name="T14" fmla="*/ 15 w 21"/>
                <a:gd name="T15" fmla="*/ 14 h 25"/>
                <a:gd name="T16" fmla="*/ 15 w 21"/>
                <a:gd name="T17" fmla="*/ 0 h 25"/>
                <a:gd name="T18" fmla="*/ 21 w 21"/>
                <a:gd name="T19" fmla="*/ 0 h 25"/>
                <a:gd name="T20" fmla="*/ 21 w 21"/>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5">
                  <a:moveTo>
                    <a:pt x="21" y="14"/>
                  </a:moveTo>
                  <a:cubicBezTo>
                    <a:pt x="21" y="21"/>
                    <a:pt x="17" y="25"/>
                    <a:pt x="10" y="25"/>
                  </a:cubicBezTo>
                  <a:cubicBezTo>
                    <a:pt x="3" y="25"/>
                    <a:pt x="0" y="22"/>
                    <a:pt x="0" y="14"/>
                  </a:cubicBezTo>
                  <a:cubicBezTo>
                    <a:pt x="0" y="0"/>
                    <a:pt x="0" y="0"/>
                    <a:pt x="0" y="0"/>
                  </a:cubicBezTo>
                  <a:cubicBezTo>
                    <a:pt x="6" y="0"/>
                    <a:pt x="6" y="0"/>
                    <a:pt x="6" y="0"/>
                  </a:cubicBezTo>
                  <a:cubicBezTo>
                    <a:pt x="6" y="14"/>
                    <a:pt x="6" y="14"/>
                    <a:pt x="6" y="14"/>
                  </a:cubicBezTo>
                  <a:cubicBezTo>
                    <a:pt x="6" y="18"/>
                    <a:pt x="7" y="20"/>
                    <a:pt x="10" y="20"/>
                  </a:cubicBezTo>
                  <a:cubicBezTo>
                    <a:pt x="13" y="20"/>
                    <a:pt x="15" y="18"/>
                    <a:pt x="15" y="14"/>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06" name="Freeform 314"/>
            <p:cNvSpPr>
              <a:spLocks/>
            </p:cNvSpPr>
            <p:nvPr/>
          </p:nvSpPr>
          <p:spPr bwMode="auto">
            <a:xfrm>
              <a:off x="3434306" y="4550662"/>
              <a:ext cx="59212" cy="84143"/>
            </a:xfrm>
            <a:custGeom>
              <a:avLst/>
              <a:gdLst>
                <a:gd name="T0" fmla="*/ 1 w 18"/>
                <a:gd name="T1" fmla="*/ 25 h 26"/>
                <a:gd name="T2" fmla="*/ 1 w 18"/>
                <a:gd name="T3" fmla="*/ 19 h 26"/>
                <a:gd name="T4" fmla="*/ 4 w 18"/>
                <a:gd name="T5" fmla="*/ 21 h 26"/>
                <a:gd name="T6" fmla="*/ 8 w 18"/>
                <a:gd name="T7" fmla="*/ 22 h 26"/>
                <a:gd name="T8" fmla="*/ 9 w 18"/>
                <a:gd name="T9" fmla="*/ 22 h 26"/>
                <a:gd name="T10" fmla="*/ 11 w 18"/>
                <a:gd name="T11" fmla="*/ 21 h 26"/>
                <a:gd name="T12" fmla="*/ 12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8 h 26"/>
                <a:gd name="T28" fmla="*/ 1 w 18"/>
                <a:gd name="T29" fmla="*/ 4 h 26"/>
                <a:gd name="T30" fmla="*/ 3 w 18"/>
                <a:gd name="T31" fmla="*/ 2 h 26"/>
                <a:gd name="T32" fmla="*/ 7 w 18"/>
                <a:gd name="T33" fmla="*/ 1 h 26"/>
                <a:gd name="T34" fmla="*/ 10 w 18"/>
                <a:gd name="T35" fmla="*/ 0 h 26"/>
                <a:gd name="T36" fmla="*/ 14 w 18"/>
                <a:gd name="T37" fmla="*/ 0 h 26"/>
                <a:gd name="T38" fmla="*/ 17 w 18"/>
                <a:gd name="T39" fmla="*/ 1 h 26"/>
                <a:gd name="T40" fmla="*/ 17 w 18"/>
                <a:gd name="T41" fmla="*/ 6 h 26"/>
                <a:gd name="T42" fmla="*/ 15 w 18"/>
                <a:gd name="T43" fmla="*/ 6 h 26"/>
                <a:gd name="T44" fmla="*/ 14 w 18"/>
                <a:gd name="T45" fmla="*/ 5 h 26"/>
                <a:gd name="T46" fmla="*/ 12 w 18"/>
                <a:gd name="T47" fmla="*/ 5 h 26"/>
                <a:gd name="T48" fmla="*/ 11 w 18"/>
                <a:gd name="T49" fmla="*/ 5 h 26"/>
                <a:gd name="T50" fmla="*/ 9 w 18"/>
                <a:gd name="T51" fmla="*/ 5 h 26"/>
                <a:gd name="T52" fmla="*/ 8 w 18"/>
                <a:gd name="T53" fmla="*/ 5 h 26"/>
                <a:gd name="T54" fmla="*/ 7 w 18"/>
                <a:gd name="T55" fmla="*/ 6 h 26"/>
                <a:gd name="T56" fmla="*/ 6 w 18"/>
                <a:gd name="T57" fmla="*/ 7 h 26"/>
                <a:gd name="T58" fmla="*/ 7 w 18"/>
                <a:gd name="T59" fmla="*/ 8 h 26"/>
                <a:gd name="T60" fmla="*/ 8 w 18"/>
                <a:gd name="T61" fmla="*/ 9 h 26"/>
                <a:gd name="T62" fmla="*/ 9 w 18"/>
                <a:gd name="T63" fmla="*/ 10 h 26"/>
                <a:gd name="T64" fmla="*/ 11 w 18"/>
                <a:gd name="T65" fmla="*/ 11 h 26"/>
                <a:gd name="T66" fmla="*/ 14 w 18"/>
                <a:gd name="T67" fmla="*/ 12 h 26"/>
                <a:gd name="T68" fmla="*/ 16 w 18"/>
                <a:gd name="T69" fmla="*/ 14 h 26"/>
                <a:gd name="T70" fmla="*/ 17 w 18"/>
                <a:gd name="T71" fmla="*/ 16 h 26"/>
                <a:gd name="T72" fmla="*/ 18 w 18"/>
                <a:gd name="T73" fmla="*/ 19 h 26"/>
                <a:gd name="T74" fmla="*/ 17 w 18"/>
                <a:gd name="T75" fmla="*/ 22 h 26"/>
                <a:gd name="T76" fmla="*/ 15 w 18"/>
                <a:gd name="T77" fmla="*/ 25 h 26"/>
                <a:gd name="T78" fmla="*/ 12 w 18"/>
                <a:gd name="T79" fmla="*/ 26 h 26"/>
                <a:gd name="T80" fmla="*/ 8 w 18"/>
                <a:gd name="T81" fmla="*/ 26 h 26"/>
                <a:gd name="T82" fmla="*/ 4 w 18"/>
                <a:gd name="T83" fmla="*/ 26 h 26"/>
                <a:gd name="T84" fmla="*/ 1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1" y="25"/>
                  </a:moveTo>
                  <a:cubicBezTo>
                    <a:pt x="1" y="19"/>
                    <a:pt x="1" y="19"/>
                    <a:pt x="1" y="19"/>
                  </a:cubicBezTo>
                  <a:cubicBezTo>
                    <a:pt x="2" y="20"/>
                    <a:pt x="3" y="21"/>
                    <a:pt x="4" y="21"/>
                  </a:cubicBezTo>
                  <a:cubicBezTo>
                    <a:pt x="5" y="22"/>
                    <a:pt x="6" y="22"/>
                    <a:pt x="8" y="22"/>
                  </a:cubicBezTo>
                  <a:cubicBezTo>
                    <a:pt x="8" y="22"/>
                    <a:pt x="9" y="22"/>
                    <a:pt x="9" y="22"/>
                  </a:cubicBezTo>
                  <a:cubicBezTo>
                    <a:pt x="10" y="21"/>
                    <a:pt x="10" y="21"/>
                    <a:pt x="11" y="21"/>
                  </a:cubicBezTo>
                  <a:cubicBezTo>
                    <a:pt x="11" y="21"/>
                    <a:pt x="11" y="21"/>
                    <a:pt x="12" y="20"/>
                  </a:cubicBezTo>
                  <a:cubicBezTo>
                    <a:pt x="12" y="20"/>
                    <a:pt x="12" y="20"/>
                    <a:pt x="12" y="19"/>
                  </a:cubicBezTo>
                  <a:cubicBezTo>
                    <a:pt x="12" y="19"/>
                    <a:pt x="12" y="18"/>
                    <a:pt x="11" y="18"/>
                  </a:cubicBezTo>
                  <a:cubicBezTo>
                    <a:pt x="11" y="18"/>
                    <a:pt x="11" y="17"/>
                    <a:pt x="10" y="17"/>
                  </a:cubicBezTo>
                  <a:cubicBezTo>
                    <a:pt x="10" y="17"/>
                    <a:pt x="9" y="16"/>
                    <a:pt x="8" y="16"/>
                  </a:cubicBezTo>
                  <a:cubicBezTo>
                    <a:pt x="8" y="16"/>
                    <a:pt x="7" y="15"/>
                    <a:pt x="6" y="15"/>
                  </a:cubicBezTo>
                  <a:cubicBezTo>
                    <a:pt x="4" y="14"/>
                    <a:pt x="3" y="13"/>
                    <a:pt x="2" y="12"/>
                  </a:cubicBezTo>
                  <a:cubicBezTo>
                    <a:pt x="1" y="11"/>
                    <a:pt x="0" y="9"/>
                    <a:pt x="0" y="8"/>
                  </a:cubicBezTo>
                  <a:cubicBezTo>
                    <a:pt x="0" y="6"/>
                    <a:pt x="1" y="5"/>
                    <a:pt x="1" y="4"/>
                  </a:cubicBezTo>
                  <a:cubicBezTo>
                    <a:pt x="2" y="3"/>
                    <a:pt x="3" y="3"/>
                    <a:pt x="3" y="2"/>
                  </a:cubicBezTo>
                  <a:cubicBezTo>
                    <a:pt x="4" y="1"/>
                    <a:pt x="5" y="1"/>
                    <a:pt x="7" y="1"/>
                  </a:cubicBezTo>
                  <a:cubicBezTo>
                    <a:pt x="8" y="0"/>
                    <a:pt x="9" y="0"/>
                    <a:pt x="10" y="0"/>
                  </a:cubicBezTo>
                  <a:cubicBezTo>
                    <a:pt x="12" y="0"/>
                    <a:pt x="13" y="0"/>
                    <a:pt x="14" y="0"/>
                  </a:cubicBezTo>
                  <a:cubicBezTo>
                    <a:pt x="15" y="1"/>
                    <a:pt x="16" y="1"/>
                    <a:pt x="17" y="1"/>
                  </a:cubicBezTo>
                  <a:cubicBezTo>
                    <a:pt x="17" y="6"/>
                    <a:pt x="17" y="6"/>
                    <a:pt x="17" y="6"/>
                  </a:cubicBezTo>
                  <a:cubicBezTo>
                    <a:pt x="16" y="6"/>
                    <a:pt x="16" y="6"/>
                    <a:pt x="15" y="6"/>
                  </a:cubicBezTo>
                  <a:cubicBezTo>
                    <a:pt x="15" y="5"/>
                    <a:pt x="14" y="5"/>
                    <a:pt x="14" y="5"/>
                  </a:cubicBezTo>
                  <a:cubicBezTo>
                    <a:pt x="13" y="5"/>
                    <a:pt x="13" y="5"/>
                    <a:pt x="12" y="5"/>
                  </a:cubicBezTo>
                  <a:cubicBezTo>
                    <a:pt x="12" y="5"/>
                    <a:pt x="11" y="5"/>
                    <a:pt x="11" y="5"/>
                  </a:cubicBezTo>
                  <a:cubicBezTo>
                    <a:pt x="10" y="5"/>
                    <a:pt x="9" y="5"/>
                    <a:pt x="9" y="5"/>
                  </a:cubicBezTo>
                  <a:cubicBezTo>
                    <a:pt x="8" y="5"/>
                    <a:pt x="8" y="5"/>
                    <a:pt x="8" y="5"/>
                  </a:cubicBezTo>
                  <a:cubicBezTo>
                    <a:pt x="7" y="6"/>
                    <a:pt x="7" y="6"/>
                    <a:pt x="7" y="6"/>
                  </a:cubicBezTo>
                  <a:cubicBezTo>
                    <a:pt x="7" y="6"/>
                    <a:pt x="6" y="7"/>
                    <a:pt x="6" y="7"/>
                  </a:cubicBezTo>
                  <a:cubicBezTo>
                    <a:pt x="6" y="8"/>
                    <a:pt x="7" y="8"/>
                    <a:pt x="7" y="8"/>
                  </a:cubicBezTo>
                  <a:cubicBezTo>
                    <a:pt x="7" y="9"/>
                    <a:pt x="7" y="9"/>
                    <a:pt x="8" y="9"/>
                  </a:cubicBezTo>
                  <a:cubicBezTo>
                    <a:pt x="8" y="10"/>
                    <a:pt x="9" y="10"/>
                    <a:pt x="9" y="10"/>
                  </a:cubicBezTo>
                  <a:cubicBezTo>
                    <a:pt x="10" y="10"/>
                    <a:pt x="10" y="11"/>
                    <a:pt x="11" y="11"/>
                  </a:cubicBezTo>
                  <a:cubicBezTo>
                    <a:pt x="12" y="11"/>
                    <a:pt x="13" y="12"/>
                    <a:pt x="14" y="12"/>
                  </a:cubicBezTo>
                  <a:cubicBezTo>
                    <a:pt x="15" y="13"/>
                    <a:pt x="15" y="13"/>
                    <a:pt x="16" y="14"/>
                  </a:cubicBezTo>
                  <a:cubicBezTo>
                    <a:pt x="17" y="15"/>
                    <a:pt x="17" y="15"/>
                    <a:pt x="17" y="16"/>
                  </a:cubicBezTo>
                  <a:cubicBezTo>
                    <a:pt x="18" y="17"/>
                    <a:pt x="18" y="18"/>
                    <a:pt x="18" y="19"/>
                  </a:cubicBezTo>
                  <a:cubicBezTo>
                    <a:pt x="18" y="20"/>
                    <a:pt x="17" y="21"/>
                    <a:pt x="17" y="22"/>
                  </a:cubicBezTo>
                  <a:cubicBezTo>
                    <a:pt x="16" y="23"/>
                    <a:pt x="16" y="24"/>
                    <a:pt x="15" y="25"/>
                  </a:cubicBezTo>
                  <a:cubicBezTo>
                    <a:pt x="14" y="25"/>
                    <a:pt x="13" y="26"/>
                    <a:pt x="12" y="26"/>
                  </a:cubicBezTo>
                  <a:cubicBezTo>
                    <a:pt x="10" y="26"/>
                    <a:pt x="9" y="26"/>
                    <a:pt x="8" y="26"/>
                  </a:cubicBezTo>
                  <a:cubicBezTo>
                    <a:pt x="6" y="26"/>
                    <a:pt x="5" y="26"/>
                    <a:pt x="4" y="26"/>
                  </a:cubicBezTo>
                  <a:cubicBezTo>
                    <a:pt x="3" y="26"/>
                    <a:pt x="1" y="25"/>
                    <a:pt x="1"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07" name="Freeform 315"/>
            <p:cNvSpPr>
              <a:spLocks/>
            </p:cNvSpPr>
            <p:nvPr/>
          </p:nvSpPr>
          <p:spPr bwMode="auto">
            <a:xfrm>
              <a:off x="3535590" y="4550662"/>
              <a:ext cx="76353" cy="84143"/>
            </a:xfrm>
            <a:custGeom>
              <a:avLst/>
              <a:gdLst>
                <a:gd name="T0" fmla="*/ 23 w 23"/>
                <a:gd name="T1" fmla="*/ 24 h 26"/>
                <a:gd name="T2" fmla="*/ 13 w 23"/>
                <a:gd name="T3" fmla="*/ 26 h 26"/>
                <a:gd name="T4" fmla="*/ 4 w 23"/>
                <a:gd name="T5" fmla="*/ 23 h 26"/>
                <a:gd name="T6" fmla="*/ 0 w 23"/>
                <a:gd name="T7" fmla="*/ 14 h 26"/>
                <a:gd name="T8" fmla="*/ 4 w 23"/>
                <a:gd name="T9" fmla="*/ 4 h 26"/>
                <a:gd name="T10" fmla="*/ 14 w 23"/>
                <a:gd name="T11" fmla="*/ 0 h 26"/>
                <a:gd name="T12" fmla="*/ 21 w 23"/>
                <a:gd name="T13" fmla="*/ 1 h 26"/>
                <a:gd name="T14" fmla="*/ 21 w 23"/>
                <a:gd name="T15" fmla="*/ 7 h 26"/>
                <a:gd name="T16" fmla="*/ 14 w 23"/>
                <a:gd name="T17" fmla="*/ 5 h 26"/>
                <a:gd name="T18" fmla="*/ 9 w 23"/>
                <a:gd name="T19" fmla="*/ 7 h 26"/>
                <a:gd name="T20" fmla="*/ 6 w 23"/>
                <a:gd name="T21" fmla="*/ 13 h 26"/>
                <a:gd name="T22" fmla="*/ 8 w 23"/>
                <a:gd name="T23" fmla="*/ 19 h 26"/>
                <a:gd name="T24" fmla="*/ 14 w 23"/>
                <a:gd name="T25" fmla="*/ 21 h 26"/>
                <a:gd name="T26" fmla="*/ 17 w 23"/>
                <a:gd name="T27" fmla="*/ 21 h 26"/>
                <a:gd name="T28" fmla="*/ 17 w 23"/>
                <a:gd name="T29" fmla="*/ 16 h 26"/>
                <a:gd name="T30" fmla="*/ 12 w 23"/>
                <a:gd name="T31" fmla="*/ 16 h 26"/>
                <a:gd name="T32" fmla="*/ 12 w 23"/>
                <a:gd name="T33" fmla="*/ 11 h 26"/>
                <a:gd name="T34" fmla="*/ 23 w 23"/>
                <a:gd name="T35" fmla="*/ 11 h 26"/>
                <a:gd name="T36" fmla="*/ 23 w 23"/>
                <a:gd name="T37"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6">
                  <a:moveTo>
                    <a:pt x="23" y="24"/>
                  </a:moveTo>
                  <a:cubicBezTo>
                    <a:pt x="20" y="26"/>
                    <a:pt x="17" y="26"/>
                    <a:pt x="13" y="26"/>
                  </a:cubicBezTo>
                  <a:cubicBezTo>
                    <a:pt x="9" y="26"/>
                    <a:pt x="6" y="25"/>
                    <a:pt x="4" y="23"/>
                  </a:cubicBezTo>
                  <a:cubicBezTo>
                    <a:pt x="2" y="21"/>
                    <a:pt x="0" y="18"/>
                    <a:pt x="0" y="14"/>
                  </a:cubicBezTo>
                  <a:cubicBezTo>
                    <a:pt x="0" y="10"/>
                    <a:pt x="2" y="6"/>
                    <a:pt x="4" y="4"/>
                  </a:cubicBezTo>
                  <a:cubicBezTo>
                    <a:pt x="7" y="1"/>
                    <a:pt x="10" y="0"/>
                    <a:pt x="14" y="0"/>
                  </a:cubicBezTo>
                  <a:cubicBezTo>
                    <a:pt x="17" y="0"/>
                    <a:pt x="19" y="1"/>
                    <a:pt x="21" y="1"/>
                  </a:cubicBezTo>
                  <a:cubicBezTo>
                    <a:pt x="21" y="7"/>
                    <a:pt x="21" y="7"/>
                    <a:pt x="21" y="7"/>
                  </a:cubicBezTo>
                  <a:cubicBezTo>
                    <a:pt x="19" y="5"/>
                    <a:pt x="17" y="5"/>
                    <a:pt x="14" y="5"/>
                  </a:cubicBezTo>
                  <a:cubicBezTo>
                    <a:pt x="12" y="5"/>
                    <a:pt x="10" y="6"/>
                    <a:pt x="9" y="7"/>
                  </a:cubicBezTo>
                  <a:cubicBezTo>
                    <a:pt x="7" y="9"/>
                    <a:pt x="6" y="11"/>
                    <a:pt x="6" y="13"/>
                  </a:cubicBezTo>
                  <a:cubicBezTo>
                    <a:pt x="6" y="16"/>
                    <a:pt x="7" y="18"/>
                    <a:pt x="8" y="19"/>
                  </a:cubicBezTo>
                  <a:cubicBezTo>
                    <a:pt x="10" y="21"/>
                    <a:pt x="11" y="21"/>
                    <a:pt x="14" y="21"/>
                  </a:cubicBezTo>
                  <a:cubicBezTo>
                    <a:pt x="15" y="21"/>
                    <a:pt x="16" y="21"/>
                    <a:pt x="17" y="21"/>
                  </a:cubicBezTo>
                  <a:cubicBezTo>
                    <a:pt x="17" y="16"/>
                    <a:pt x="17" y="16"/>
                    <a:pt x="17" y="16"/>
                  </a:cubicBezTo>
                  <a:cubicBezTo>
                    <a:pt x="12" y="16"/>
                    <a:pt x="12" y="16"/>
                    <a:pt x="12" y="16"/>
                  </a:cubicBezTo>
                  <a:cubicBezTo>
                    <a:pt x="12" y="11"/>
                    <a:pt x="12" y="11"/>
                    <a:pt x="12" y="11"/>
                  </a:cubicBezTo>
                  <a:cubicBezTo>
                    <a:pt x="23" y="11"/>
                    <a:pt x="23" y="11"/>
                    <a:pt x="23" y="11"/>
                  </a:cubicBezTo>
                  <a:lnTo>
                    <a:pt x="2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08" name="Freeform 316"/>
            <p:cNvSpPr>
              <a:spLocks noEditPoints="1"/>
            </p:cNvSpPr>
            <p:nvPr/>
          </p:nvSpPr>
          <p:spPr bwMode="auto">
            <a:xfrm>
              <a:off x="3621292" y="4550662"/>
              <a:ext cx="81027" cy="84143"/>
            </a:xfrm>
            <a:custGeom>
              <a:avLst/>
              <a:gdLst>
                <a:gd name="T0" fmla="*/ 13 w 25"/>
                <a:gd name="T1" fmla="*/ 26 h 26"/>
                <a:gd name="T2" fmla="*/ 4 w 25"/>
                <a:gd name="T3" fmla="*/ 23 h 26"/>
                <a:gd name="T4" fmla="*/ 0 w 25"/>
                <a:gd name="T5" fmla="*/ 14 h 26"/>
                <a:gd name="T6" fmla="*/ 4 w 25"/>
                <a:gd name="T7" fmla="*/ 4 h 26"/>
                <a:gd name="T8" fmla="*/ 13 w 25"/>
                <a:gd name="T9" fmla="*/ 0 h 26"/>
                <a:gd name="T10" fmla="*/ 22 w 25"/>
                <a:gd name="T11" fmla="*/ 4 h 26"/>
                <a:gd name="T12" fmla="*/ 25 w 25"/>
                <a:gd name="T13" fmla="*/ 13 h 26"/>
                <a:gd name="T14" fmla="*/ 22 w 25"/>
                <a:gd name="T15" fmla="*/ 23 h 26"/>
                <a:gd name="T16" fmla="*/ 13 w 25"/>
                <a:gd name="T17" fmla="*/ 26 h 26"/>
                <a:gd name="T18" fmla="*/ 13 w 25"/>
                <a:gd name="T19" fmla="*/ 5 h 26"/>
                <a:gd name="T20" fmla="*/ 8 w 25"/>
                <a:gd name="T21" fmla="*/ 7 h 26"/>
                <a:gd name="T22" fmla="*/ 6 w 25"/>
                <a:gd name="T23" fmla="*/ 13 h 26"/>
                <a:gd name="T24" fmla="*/ 8 w 25"/>
                <a:gd name="T25" fmla="*/ 19 h 26"/>
                <a:gd name="T26" fmla="*/ 13 w 25"/>
                <a:gd name="T27" fmla="*/ 21 h 26"/>
                <a:gd name="T28" fmla="*/ 17 w 25"/>
                <a:gd name="T29" fmla="*/ 19 h 26"/>
                <a:gd name="T30" fmla="*/ 19 w 25"/>
                <a:gd name="T31" fmla="*/ 13 h 26"/>
                <a:gd name="T32" fmla="*/ 18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3" y="26"/>
                  </a:moveTo>
                  <a:cubicBezTo>
                    <a:pt x="9" y="26"/>
                    <a:pt x="6" y="25"/>
                    <a:pt x="4" y="23"/>
                  </a:cubicBezTo>
                  <a:cubicBezTo>
                    <a:pt x="2" y="20"/>
                    <a:pt x="0" y="17"/>
                    <a:pt x="0" y="14"/>
                  </a:cubicBezTo>
                  <a:cubicBezTo>
                    <a:pt x="0" y="10"/>
                    <a:pt x="2" y="6"/>
                    <a:pt x="4" y="4"/>
                  </a:cubicBezTo>
                  <a:cubicBezTo>
                    <a:pt x="6" y="1"/>
                    <a:pt x="9" y="0"/>
                    <a:pt x="13" y="0"/>
                  </a:cubicBezTo>
                  <a:cubicBezTo>
                    <a:pt x="17" y="0"/>
                    <a:pt x="20" y="1"/>
                    <a:pt x="22" y="4"/>
                  </a:cubicBezTo>
                  <a:cubicBezTo>
                    <a:pt x="24" y="6"/>
                    <a:pt x="25" y="9"/>
                    <a:pt x="25" y="13"/>
                  </a:cubicBezTo>
                  <a:cubicBezTo>
                    <a:pt x="25" y="17"/>
                    <a:pt x="24" y="20"/>
                    <a:pt x="22" y="23"/>
                  </a:cubicBezTo>
                  <a:cubicBezTo>
                    <a:pt x="19" y="25"/>
                    <a:pt x="16" y="26"/>
                    <a:pt x="13" y="26"/>
                  </a:cubicBezTo>
                  <a:close/>
                  <a:moveTo>
                    <a:pt x="13" y="5"/>
                  </a:moveTo>
                  <a:cubicBezTo>
                    <a:pt x="11" y="5"/>
                    <a:pt x="9" y="6"/>
                    <a:pt x="8" y="7"/>
                  </a:cubicBezTo>
                  <a:cubicBezTo>
                    <a:pt x="7" y="9"/>
                    <a:pt x="6" y="11"/>
                    <a:pt x="6" y="13"/>
                  </a:cubicBezTo>
                  <a:cubicBezTo>
                    <a:pt x="6" y="16"/>
                    <a:pt x="7" y="18"/>
                    <a:pt x="8" y="19"/>
                  </a:cubicBezTo>
                  <a:cubicBezTo>
                    <a:pt x="9" y="21"/>
                    <a:pt x="11" y="21"/>
                    <a:pt x="13" y="21"/>
                  </a:cubicBezTo>
                  <a:cubicBezTo>
                    <a:pt x="15" y="21"/>
                    <a:pt x="16" y="21"/>
                    <a:pt x="17" y="19"/>
                  </a:cubicBezTo>
                  <a:cubicBezTo>
                    <a:pt x="19" y="18"/>
                    <a:pt x="19" y="16"/>
                    <a:pt x="19" y="13"/>
                  </a:cubicBezTo>
                  <a:cubicBezTo>
                    <a:pt x="19" y="11"/>
                    <a:pt x="19" y="9"/>
                    <a:pt x="18" y="7"/>
                  </a:cubicBezTo>
                  <a:cubicBezTo>
                    <a:pt x="16" y="6"/>
                    <a:pt x="15"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09" name="Freeform 317"/>
            <p:cNvSpPr>
              <a:spLocks/>
            </p:cNvSpPr>
            <p:nvPr/>
          </p:nvSpPr>
          <p:spPr bwMode="auto">
            <a:xfrm>
              <a:off x="3708552" y="4553778"/>
              <a:ext cx="79469" cy="81026"/>
            </a:xfrm>
            <a:custGeom>
              <a:avLst/>
              <a:gdLst>
                <a:gd name="T0" fmla="*/ 24 w 24"/>
                <a:gd name="T1" fmla="*/ 0 h 25"/>
                <a:gd name="T2" fmla="*/ 15 w 24"/>
                <a:gd name="T3" fmla="*/ 25 h 25"/>
                <a:gd name="T4" fmla="*/ 9 w 24"/>
                <a:gd name="T5" fmla="*/ 25 h 25"/>
                <a:gd name="T6" fmla="*/ 0 w 24"/>
                <a:gd name="T7" fmla="*/ 0 h 25"/>
                <a:gd name="T8" fmla="*/ 6 w 24"/>
                <a:gd name="T9" fmla="*/ 0 h 25"/>
                <a:gd name="T10" fmla="*/ 12 w 24"/>
                <a:gd name="T11" fmla="*/ 17 h 25"/>
                <a:gd name="T12" fmla="*/ 12 w 24"/>
                <a:gd name="T13" fmla="*/ 20 h 25"/>
                <a:gd name="T14" fmla="*/ 12 w 24"/>
                <a:gd name="T15" fmla="*/ 20 h 25"/>
                <a:gd name="T16" fmla="*/ 13 w 24"/>
                <a:gd name="T17" fmla="*/ 17 h 25"/>
                <a:gd name="T18" fmla="*/ 18 w 24"/>
                <a:gd name="T19" fmla="*/ 0 h 25"/>
                <a:gd name="T20" fmla="*/ 24 w 24"/>
                <a:gd name="T21"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5">
                  <a:moveTo>
                    <a:pt x="24" y="0"/>
                  </a:moveTo>
                  <a:cubicBezTo>
                    <a:pt x="15" y="25"/>
                    <a:pt x="15" y="25"/>
                    <a:pt x="15" y="25"/>
                  </a:cubicBezTo>
                  <a:cubicBezTo>
                    <a:pt x="9" y="25"/>
                    <a:pt x="9" y="25"/>
                    <a:pt x="9" y="25"/>
                  </a:cubicBezTo>
                  <a:cubicBezTo>
                    <a:pt x="0" y="0"/>
                    <a:pt x="0" y="0"/>
                    <a:pt x="0" y="0"/>
                  </a:cubicBezTo>
                  <a:cubicBezTo>
                    <a:pt x="6" y="0"/>
                    <a:pt x="6" y="0"/>
                    <a:pt x="6" y="0"/>
                  </a:cubicBezTo>
                  <a:cubicBezTo>
                    <a:pt x="12" y="17"/>
                    <a:pt x="12" y="17"/>
                    <a:pt x="12" y="17"/>
                  </a:cubicBezTo>
                  <a:cubicBezTo>
                    <a:pt x="12" y="18"/>
                    <a:pt x="12" y="19"/>
                    <a:pt x="12" y="20"/>
                  </a:cubicBezTo>
                  <a:cubicBezTo>
                    <a:pt x="12" y="20"/>
                    <a:pt x="12" y="20"/>
                    <a:pt x="12" y="20"/>
                  </a:cubicBezTo>
                  <a:cubicBezTo>
                    <a:pt x="12" y="19"/>
                    <a:pt x="12" y="18"/>
                    <a:pt x="13" y="17"/>
                  </a:cubicBezTo>
                  <a:cubicBezTo>
                    <a:pt x="18" y="0"/>
                    <a:pt x="18" y="0"/>
                    <a:pt x="18" y="0"/>
                  </a:cubicBezTo>
                  <a:lnTo>
                    <a:pt x="2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10" name="Freeform 318"/>
            <p:cNvSpPr>
              <a:spLocks/>
            </p:cNvSpPr>
            <p:nvPr/>
          </p:nvSpPr>
          <p:spPr bwMode="auto">
            <a:xfrm>
              <a:off x="3333021" y="4694016"/>
              <a:ext cx="68562" cy="82585"/>
            </a:xfrm>
            <a:custGeom>
              <a:avLst/>
              <a:gdLst>
                <a:gd name="T0" fmla="*/ 6 w 21"/>
                <a:gd name="T1" fmla="*/ 25 h 25"/>
                <a:gd name="T2" fmla="*/ 3 w 21"/>
                <a:gd name="T3" fmla="*/ 25 h 25"/>
                <a:gd name="T4" fmla="*/ 0 w 21"/>
                <a:gd name="T5" fmla="*/ 0 h 25"/>
                <a:gd name="T6" fmla="*/ 3 w 21"/>
                <a:gd name="T7" fmla="*/ 0 h 25"/>
                <a:gd name="T8" fmla="*/ 5 w 21"/>
                <a:gd name="T9" fmla="*/ 20 h 25"/>
                <a:gd name="T10" fmla="*/ 6 w 21"/>
                <a:gd name="T11" fmla="*/ 21 h 25"/>
                <a:gd name="T12" fmla="*/ 6 w 21"/>
                <a:gd name="T13" fmla="*/ 22 h 25"/>
                <a:gd name="T14" fmla="*/ 6 w 21"/>
                <a:gd name="T15" fmla="*/ 22 h 25"/>
                <a:gd name="T16" fmla="*/ 6 w 21"/>
                <a:gd name="T17" fmla="*/ 21 h 25"/>
                <a:gd name="T18" fmla="*/ 6 w 21"/>
                <a:gd name="T19" fmla="*/ 21 h 25"/>
                <a:gd name="T20" fmla="*/ 6 w 21"/>
                <a:gd name="T21" fmla="*/ 20 h 25"/>
                <a:gd name="T22" fmla="*/ 7 w 21"/>
                <a:gd name="T23" fmla="*/ 20 h 25"/>
                <a:gd name="T24" fmla="*/ 18 w 21"/>
                <a:gd name="T25" fmla="*/ 0 h 25"/>
                <a:gd name="T26" fmla="*/ 21 w 21"/>
                <a:gd name="T27" fmla="*/ 0 h 25"/>
                <a:gd name="T28" fmla="*/ 6 w 21"/>
                <a:gd name="T2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 h="25">
                  <a:moveTo>
                    <a:pt x="6" y="25"/>
                  </a:moveTo>
                  <a:cubicBezTo>
                    <a:pt x="3" y="25"/>
                    <a:pt x="3" y="25"/>
                    <a:pt x="3" y="25"/>
                  </a:cubicBezTo>
                  <a:cubicBezTo>
                    <a:pt x="0" y="0"/>
                    <a:pt x="0" y="0"/>
                    <a:pt x="0" y="0"/>
                  </a:cubicBezTo>
                  <a:cubicBezTo>
                    <a:pt x="3" y="0"/>
                    <a:pt x="3" y="0"/>
                    <a:pt x="3" y="0"/>
                  </a:cubicBezTo>
                  <a:cubicBezTo>
                    <a:pt x="5" y="20"/>
                    <a:pt x="5" y="20"/>
                    <a:pt x="5" y="20"/>
                  </a:cubicBezTo>
                  <a:cubicBezTo>
                    <a:pt x="6" y="20"/>
                    <a:pt x="6" y="20"/>
                    <a:pt x="6" y="21"/>
                  </a:cubicBezTo>
                  <a:cubicBezTo>
                    <a:pt x="6" y="21"/>
                    <a:pt x="6" y="21"/>
                    <a:pt x="6" y="22"/>
                  </a:cubicBezTo>
                  <a:cubicBezTo>
                    <a:pt x="6" y="22"/>
                    <a:pt x="6" y="22"/>
                    <a:pt x="6" y="22"/>
                  </a:cubicBezTo>
                  <a:cubicBezTo>
                    <a:pt x="6" y="22"/>
                    <a:pt x="6" y="21"/>
                    <a:pt x="6" y="21"/>
                  </a:cubicBezTo>
                  <a:cubicBezTo>
                    <a:pt x="6" y="21"/>
                    <a:pt x="6" y="21"/>
                    <a:pt x="6" y="21"/>
                  </a:cubicBezTo>
                  <a:cubicBezTo>
                    <a:pt x="6" y="20"/>
                    <a:pt x="6" y="20"/>
                    <a:pt x="6" y="20"/>
                  </a:cubicBezTo>
                  <a:cubicBezTo>
                    <a:pt x="6" y="20"/>
                    <a:pt x="7" y="20"/>
                    <a:pt x="7" y="20"/>
                  </a:cubicBezTo>
                  <a:cubicBezTo>
                    <a:pt x="18" y="0"/>
                    <a:pt x="18" y="0"/>
                    <a:pt x="18" y="0"/>
                  </a:cubicBezTo>
                  <a:cubicBezTo>
                    <a:pt x="21" y="0"/>
                    <a:pt x="21" y="0"/>
                    <a:pt x="21" y="0"/>
                  </a:cubicBezTo>
                  <a:lnTo>
                    <a:pt x="6"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11" name="Freeform 319"/>
            <p:cNvSpPr>
              <a:spLocks/>
            </p:cNvSpPr>
            <p:nvPr/>
          </p:nvSpPr>
          <p:spPr bwMode="auto">
            <a:xfrm>
              <a:off x="3398467" y="4694016"/>
              <a:ext cx="29606" cy="82585"/>
            </a:xfrm>
            <a:custGeom>
              <a:avLst/>
              <a:gdLst>
                <a:gd name="T0" fmla="*/ 7 w 19"/>
                <a:gd name="T1" fmla="*/ 53 h 53"/>
                <a:gd name="T2" fmla="*/ 0 w 19"/>
                <a:gd name="T3" fmla="*/ 53 h 53"/>
                <a:gd name="T4" fmla="*/ 13 w 19"/>
                <a:gd name="T5" fmla="*/ 0 h 53"/>
                <a:gd name="T6" fmla="*/ 19 w 19"/>
                <a:gd name="T7" fmla="*/ 0 h 53"/>
                <a:gd name="T8" fmla="*/ 7 w 19"/>
                <a:gd name="T9" fmla="*/ 53 h 53"/>
              </a:gdLst>
              <a:ahLst/>
              <a:cxnLst>
                <a:cxn ang="0">
                  <a:pos x="T0" y="T1"/>
                </a:cxn>
                <a:cxn ang="0">
                  <a:pos x="T2" y="T3"/>
                </a:cxn>
                <a:cxn ang="0">
                  <a:pos x="T4" y="T5"/>
                </a:cxn>
                <a:cxn ang="0">
                  <a:pos x="T6" y="T7"/>
                </a:cxn>
                <a:cxn ang="0">
                  <a:pos x="T8" y="T9"/>
                </a:cxn>
              </a:cxnLst>
              <a:rect l="0" t="0" r="r" b="b"/>
              <a:pathLst>
                <a:path w="19" h="53">
                  <a:moveTo>
                    <a:pt x="7" y="53"/>
                  </a:moveTo>
                  <a:lnTo>
                    <a:pt x="0" y="53"/>
                  </a:lnTo>
                  <a:lnTo>
                    <a:pt x="13" y="0"/>
                  </a:lnTo>
                  <a:lnTo>
                    <a:pt x="19" y="0"/>
                  </a:lnTo>
                  <a:lnTo>
                    <a:pt x="7"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12" name="Freeform 320"/>
            <p:cNvSpPr>
              <a:spLocks noEditPoints="1"/>
            </p:cNvSpPr>
            <p:nvPr/>
          </p:nvSpPr>
          <p:spPr bwMode="auto">
            <a:xfrm>
              <a:off x="3431189" y="4694016"/>
              <a:ext cx="65445" cy="82585"/>
            </a:xfrm>
            <a:custGeom>
              <a:avLst/>
              <a:gdLst>
                <a:gd name="T0" fmla="*/ 20 w 20"/>
                <a:gd name="T1" fmla="*/ 6 h 25"/>
                <a:gd name="T2" fmla="*/ 19 w 20"/>
                <a:gd name="T3" fmla="*/ 9 h 25"/>
                <a:gd name="T4" fmla="*/ 18 w 20"/>
                <a:gd name="T5" fmla="*/ 11 h 25"/>
                <a:gd name="T6" fmla="*/ 15 w 20"/>
                <a:gd name="T7" fmla="*/ 13 h 25"/>
                <a:gd name="T8" fmla="*/ 12 w 20"/>
                <a:gd name="T9" fmla="*/ 14 h 25"/>
                <a:gd name="T10" fmla="*/ 12 w 20"/>
                <a:gd name="T11" fmla="*/ 14 h 25"/>
                <a:gd name="T12" fmla="*/ 14 w 20"/>
                <a:gd name="T13" fmla="*/ 15 h 25"/>
                <a:gd name="T14" fmla="*/ 15 w 20"/>
                <a:gd name="T15" fmla="*/ 17 h 25"/>
                <a:gd name="T16" fmla="*/ 17 w 20"/>
                <a:gd name="T17" fmla="*/ 25 h 25"/>
                <a:gd name="T18" fmla="*/ 13 w 20"/>
                <a:gd name="T19" fmla="*/ 25 h 25"/>
                <a:gd name="T20" fmla="*/ 12 w 20"/>
                <a:gd name="T21" fmla="*/ 17 h 25"/>
                <a:gd name="T22" fmla="*/ 10 w 20"/>
                <a:gd name="T23" fmla="*/ 15 h 25"/>
                <a:gd name="T24" fmla="*/ 8 w 20"/>
                <a:gd name="T25" fmla="*/ 14 h 25"/>
                <a:gd name="T26" fmla="*/ 6 w 20"/>
                <a:gd name="T27" fmla="*/ 14 h 25"/>
                <a:gd name="T28" fmla="*/ 3 w 20"/>
                <a:gd name="T29" fmla="*/ 25 h 25"/>
                <a:gd name="T30" fmla="*/ 0 w 20"/>
                <a:gd name="T31" fmla="*/ 25 h 25"/>
                <a:gd name="T32" fmla="*/ 6 w 20"/>
                <a:gd name="T33" fmla="*/ 0 h 25"/>
                <a:gd name="T34" fmla="*/ 13 w 20"/>
                <a:gd name="T35" fmla="*/ 0 h 25"/>
                <a:gd name="T36" fmla="*/ 16 w 20"/>
                <a:gd name="T37" fmla="*/ 0 h 25"/>
                <a:gd name="T38" fmla="*/ 18 w 20"/>
                <a:gd name="T39" fmla="*/ 2 h 25"/>
                <a:gd name="T40" fmla="*/ 19 w 20"/>
                <a:gd name="T41" fmla="*/ 4 h 25"/>
                <a:gd name="T42" fmla="*/ 20 w 20"/>
                <a:gd name="T43" fmla="*/ 6 h 25"/>
                <a:gd name="T44" fmla="*/ 17 w 20"/>
                <a:gd name="T45" fmla="*/ 6 h 25"/>
                <a:gd name="T46" fmla="*/ 16 w 20"/>
                <a:gd name="T47" fmla="*/ 5 h 25"/>
                <a:gd name="T48" fmla="*/ 16 w 20"/>
                <a:gd name="T49" fmla="*/ 4 h 25"/>
                <a:gd name="T50" fmla="*/ 14 w 20"/>
                <a:gd name="T51" fmla="*/ 3 h 25"/>
                <a:gd name="T52" fmla="*/ 12 w 20"/>
                <a:gd name="T53" fmla="*/ 2 h 25"/>
                <a:gd name="T54" fmla="*/ 8 w 20"/>
                <a:gd name="T55" fmla="*/ 2 h 25"/>
                <a:gd name="T56" fmla="*/ 6 w 20"/>
                <a:gd name="T57" fmla="*/ 12 h 25"/>
                <a:gd name="T58" fmla="*/ 10 w 20"/>
                <a:gd name="T59" fmla="*/ 12 h 25"/>
                <a:gd name="T60" fmla="*/ 13 w 20"/>
                <a:gd name="T61" fmla="*/ 11 h 25"/>
                <a:gd name="T62" fmla="*/ 15 w 20"/>
                <a:gd name="T63" fmla="*/ 10 h 25"/>
                <a:gd name="T64" fmla="*/ 16 w 20"/>
                <a:gd name="T65" fmla="*/ 8 h 25"/>
                <a:gd name="T66" fmla="*/ 17 w 20"/>
                <a:gd name="T67"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0" h="25">
                  <a:moveTo>
                    <a:pt x="20" y="6"/>
                  </a:moveTo>
                  <a:cubicBezTo>
                    <a:pt x="20" y="7"/>
                    <a:pt x="19" y="8"/>
                    <a:pt x="19" y="9"/>
                  </a:cubicBezTo>
                  <a:cubicBezTo>
                    <a:pt x="19" y="10"/>
                    <a:pt x="18" y="11"/>
                    <a:pt x="18" y="11"/>
                  </a:cubicBezTo>
                  <a:cubicBezTo>
                    <a:pt x="17" y="12"/>
                    <a:pt x="16" y="12"/>
                    <a:pt x="15" y="13"/>
                  </a:cubicBezTo>
                  <a:cubicBezTo>
                    <a:pt x="14" y="13"/>
                    <a:pt x="13" y="13"/>
                    <a:pt x="12" y="14"/>
                  </a:cubicBezTo>
                  <a:cubicBezTo>
                    <a:pt x="12" y="14"/>
                    <a:pt x="12" y="14"/>
                    <a:pt x="12" y="14"/>
                  </a:cubicBezTo>
                  <a:cubicBezTo>
                    <a:pt x="13" y="14"/>
                    <a:pt x="13" y="14"/>
                    <a:pt x="14" y="15"/>
                  </a:cubicBezTo>
                  <a:cubicBezTo>
                    <a:pt x="14" y="15"/>
                    <a:pt x="14" y="16"/>
                    <a:pt x="15" y="17"/>
                  </a:cubicBezTo>
                  <a:cubicBezTo>
                    <a:pt x="17" y="25"/>
                    <a:pt x="17" y="25"/>
                    <a:pt x="17" y="25"/>
                  </a:cubicBezTo>
                  <a:cubicBezTo>
                    <a:pt x="13" y="25"/>
                    <a:pt x="13" y="25"/>
                    <a:pt x="13" y="25"/>
                  </a:cubicBezTo>
                  <a:cubicBezTo>
                    <a:pt x="12" y="17"/>
                    <a:pt x="12" y="17"/>
                    <a:pt x="12" y="17"/>
                  </a:cubicBezTo>
                  <a:cubicBezTo>
                    <a:pt x="11" y="16"/>
                    <a:pt x="11" y="16"/>
                    <a:pt x="10" y="15"/>
                  </a:cubicBezTo>
                  <a:cubicBezTo>
                    <a:pt x="10" y="15"/>
                    <a:pt x="9" y="14"/>
                    <a:pt x="8" y="14"/>
                  </a:cubicBezTo>
                  <a:cubicBezTo>
                    <a:pt x="6" y="14"/>
                    <a:pt x="6" y="14"/>
                    <a:pt x="6" y="14"/>
                  </a:cubicBezTo>
                  <a:cubicBezTo>
                    <a:pt x="3" y="25"/>
                    <a:pt x="3" y="25"/>
                    <a:pt x="3" y="25"/>
                  </a:cubicBezTo>
                  <a:cubicBezTo>
                    <a:pt x="0" y="25"/>
                    <a:pt x="0" y="25"/>
                    <a:pt x="0" y="25"/>
                  </a:cubicBezTo>
                  <a:cubicBezTo>
                    <a:pt x="6" y="0"/>
                    <a:pt x="6" y="0"/>
                    <a:pt x="6" y="0"/>
                  </a:cubicBezTo>
                  <a:cubicBezTo>
                    <a:pt x="13" y="0"/>
                    <a:pt x="13" y="0"/>
                    <a:pt x="13" y="0"/>
                  </a:cubicBezTo>
                  <a:cubicBezTo>
                    <a:pt x="14" y="0"/>
                    <a:pt x="15" y="0"/>
                    <a:pt x="16" y="0"/>
                  </a:cubicBezTo>
                  <a:cubicBezTo>
                    <a:pt x="17" y="1"/>
                    <a:pt x="17" y="1"/>
                    <a:pt x="18" y="2"/>
                  </a:cubicBezTo>
                  <a:cubicBezTo>
                    <a:pt x="19" y="2"/>
                    <a:pt x="19" y="3"/>
                    <a:pt x="19" y="4"/>
                  </a:cubicBezTo>
                  <a:cubicBezTo>
                    <a:pt x="20" y="4"/>
                    <a:pt x="20" y="5"/>
                    <a:pt x="20" y="6"/>
                  </a:cubicBezTo>
                  <a:close/>
                  <a:moveTo>
                    <a:pt x="17" y="6"/>
                  </a:moveTo>
                  <a:cubicBezTo>
                    <a:pt x="17" y="6"/>
                    <a:pt x="17" y="5"/>
                    <a:pt x="16" y="5"/>
                  </a:cubicBezTo>
                  <a:cubicBezTo>
                    <a:pt x="16" y="4"/>
                    <a:pt x="16" y="4"/>
                    <a:pt x="16" y="4"/>
                  </a:cubicBezTo>
                  <a:cubicBezTo>
                    <a:pt x="15" y="3"/>
                    <a:pt x="15" y="3"/>
                    <a:pt x="14" y="3"/>
                  </a:cubicBezTo>
                  <a:cubicBezTo>
                    <a:pt x="14" y="3"/>
                    <a:pt x="13" y="2"/>
                    <a:pt x="12" y="2"/>
                  </a:cubicBezTo>
                  <a:cubicBezTo>
                    <a:pt x="8" y="2"/>
                    <a:pt x="8" y="2"/>
                    <a:pt x="8" y="2"/>
                  </a:cubicBezTo>
                  <a:cubicBezTo>
                    <a:pt x="6" y="12"/>
                    <a:pt x="6" y="12"/>
                    <a:pt x="6" y="12"/>
                  </a:cubicBezTo>
                  <a:cubicBezTo>
                    <a:pt x="10" y="12"/>
                    <a:pt x="10" y="12"/>
                    <a:pt x="10" y="12"/>
                  </a:cubicBezTo>
                  <a:cubicBezTo>
                    <a:pt x="11" y="12"/>
                    <a:pt x="12" y="11"/>
                    <a:pt x="13" y="11"/>
                  </a:cubicBezTo>
                  <a:cubicBezTo>
                    <a:pt x="14" y="11"/>
                    <a:pt x="14" y="11"/>
                    <a:pt x="15" y="10"/>
                  </a:cubicBezTo>
                  <a:cubicBezTo>
                    <a:pt x="16" y="10"/>
                    <a:pt x="16" y="9"/>
                    <a:pt x="16" y="8"/>
                  </a:cubicBezTo>
                  <a:cubicBezTo>
                    <a:pt x="16" y="8"/>
                    <a:pt x="17" y="7"/>
                    <a:pt x="17"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13" name="Freeform 321"/>
            <p:cNvSpPr>
              <a:spLocks/>
            </p:cNvSpPr>
            <p:nvPr/>
          </p:nvSpPr>
          <p:spPr bwMode="auto">
            <a:xfrm>
              <a:off x="3507542" y="4690900"/>
              <a:ext cx="71678" cy="85701"/>
            </a:xfrm>
            <a:custGeom>
              <a:avLst/>
              <a:gdLst>
                <a:gd name="T0" fmla="*/ 21 w 22"/>
                <a:gd name="T1" fmla="*/ 5 h 26"/>
                <a:gd name="T2" fmla="*/ 20 w 22"/>
                <a:gd name="T3" fmla="*/ 4 h 26"/>
                <a:gd name="T4" fmla="*/ 18 w 22"/>
                <a:gd name="T5" fmla="*/ 4 h 26"/>
                <a:gd name="T6" fmla="*/ 16 w 22"/>
                <a:gd name="T7" fmla="*/ 3 h 26"/>
                <a:gd name="T8" fmla="*/ 14 w 22"/>
                <a:gd name="T9" fmla="*/ 3 h 26"/>
                <a:gd name="T10" fmla="*/ 9 w 22"/>
                <a:gd name="T11" fmla="*/ 4 h 26"/>
                <a:gd name="T12" fmla="*/ 6 w 22"/>
                <a:gd name="T13" fmla="*/ 7 h 26"/>
                <a:gd name="T14" fmla="*/ 4 w 22"/>
                <a:gd name="T15" fmla="*/ 10 h 26"/>
                <a:gd name="T16" fmla="*/ 3 w 22"/>
                <a:gd name="T17" fmla="*/ 15 h 26"/>
                <a:gd name="T18" fmla="*/ 4 w 22"/>
                <a:gd name="T19" fmla="*/ 19 h 26"/>
                <a:gd name="T20" fmla="*/ 5 w 22"/>
                <a:gd name="T21" fmla="*/ 21 h 26"/>
                <a:gd name="T22" fmla="*/ 8 w 22"/>
                <a:gd name="T23" fmla="*/ 23 h 26"/>
                <a:gd name="T24" fmla="*/ 11 w 22"/>
                <a:gd name="T25" fmla="*/ 24 h 26"/>
                <a:gd name="T26" fmla="*/ 14 w 22"/>
                <a:gd name="T27" fmla="*/ 24 h 26"/>
                <a:gd name="T28" fmla="*/ 16 w 22"/>
                <a:gd name="T29" fmla="*/ 23 h 26"/>
                <a:gd name="T30" fmla="*/ 17 w 22"/>
                <a:gd name="T31" fmla="*/ 16 h 26"/>
                <a:gd name="T32" fmla="*/ 11 w 22"/>
                <a:gd name="T33" fmla="*/ 16 h 26"/>
                <a:gd name="T34" fmla="*/ 12 w 22"/>
                <a:gd name="T35" fmla="*/ 13 h 26"/>
                <a:gd name="T36" fmla="*/ 21 w 22"/>
                <a:gd name="T37" fmla="*/ 13 h 26"/>
                <a:gd name="T38" fmla="*/ 18 w 22"/>
                <a:gd name="T39" fmla="*/ 25 h 26"/>
                <a:gd name="T40" fmla="*/ 15 w 22"/>
                <a:gd name="T41" fmla="*/ 26 h 26"/>
                <a:gd name="T42" fmla="*/ 11 w 22"/>
                <a:gd name="T43" fmla="*/ 26 h 26"/>
                <a:gd name="T44" fmla="*/ 6 w 22"/>
                <a:gd name="T45" fmla="*/ 26 h 26"/>
                <a:gd name="T46" fmla="*/ 3 w 22"/>
                <a:gd name="T47" fmla="*/ 23 h 26"/>
                <a:gd name="T48" fmla="*/ 1 w 22"/>
                <a:gd name="T49" fmla="*/ 20 h 26"/>
                <a:gd name="T50" fmla="*/ 0 w 22"/>
                <a:gd name="T51" fmla="*/ 15 h 26"/>
                <a:gd name="T52" fmla="*/ 0 w 22"/>
                <a:gd name="T53" fmla="*/ 11 h 26"/>
                <a:gd name="T54" fmla="*/ 2 w 22"/>
                <a:gd name="T55" fmla="*/ 8 h 26"/>
                <a:gd name="T56" fmla="*/ 4 w 22"/>
                <a:gd name="T57" fmla="*/ 5 h 26"/>
                <a:gd name="T58" fmla="*/ 7 w 22"/>
                <a:gd name="T59" fmla="*/ 2 h 26"/>
                <a:gd name="T60" fmla="*/ 10 w 22"/>
                <a:gd name="T61" fmla="*/ 1 h 26"/>
                <a:gd name="T62" fmla="*/ 15 w 22"/>
                <a:gd name="T63" fmla="*/ 0 h 26"/>
                <a:gd name="T64" fmla="*/ 17 w 22"/>
                <a:gd name="T65" fmla="*/ 1 h 26"/>
                <a:gd name="T66" fmla="*/ 19 w 22"/>
                <a:gd name="T67" fmla="*/ 1 h 26"/>
                <a:gd name="T68" fmla="*/ 21 w 22"/>
                <a:gd name="T69" fmla="*/ 1 h 26"/>
                <a:gd name="T70" fmla="*/ 22 w 22"/>
                <a:gd name="T71" fmla="*/ 2 h 26"/>
                <a:gd name="T72" fmla="*/ 21 w 22"/>
                <a:gd name="T73"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1" y="5"/>
                  </a:moveTo>
                  <a:cubicBezTo>
                    <a:pt x="21" y="5"/>
                    <a:pt x="20" y="5"/>
                    <a:pt x="20" y="4"/>
                  </a:cubicBezTo>
                  <a:cubicBezTo>
                    <a:pt x="19" y="4"/>
                    <a:pt x="19" y="4"/>
                    <a:pt x="18" y="4"/>
                  </a:cubicBezTo>
                  <a:cubicBezTo>
                    <a:pt x="18" y="3"/>
                    <a:pt x="17" y="3"/>
                    <a:pt x="16" y="3"/>
                  </a:cubicBezTo>
                  <a:cubicBezTo>
                    <a:pt x="16" y="3"/>
                    <a:pt x="15" y="3"/>
                    <a:pt x="14" y="3"/>
                  </a:cubicBezTo>
                  <a:cubicBezTo>
                    <a:pt x="12" y="3"/>
                    <a:pt x="11" y="3"/>
                    <a:pt x="9" y="4"/>
                  </a:cubicBezTo>
                  <a:cubicBezTo>
                    <a:pt x="8" y="5"/>
                    <a:pt x="7" y="5"/>
                    <a:pt x="6" y="7"/>
                  </a:cubicBezTo>
                  <a:cubicBezTo>
                    <a:pt x="5" y="8"/>
                    <a:pt x="4" y="9"/>
                    <a:pt x="4" y="10"/>
                  </a:cubicBezTo>
                  <a:cubicBezTo>
                    <a:pt x="3" y="12"/>
                    <a:pt x="3" y="13"/>
                    <a:pt x="3" y="15"/>
                  </a:cubicBezTo>
                  <a:cubicBezTo>
                    <a:pt x="3" y="16"/>
                    <a:pt x="3" y="18"/>
                    <a:pt x="4" y="19"/>
                  </a:cubicBezTo>
                  <a:cubicBezTo>
                    <a:pt x="4" y="20"/>
                    <a:pt x="5" y="21"/>
                    <a:pt x="5" y="21"/>
                  </a:cubicBezTo>
                  <a:cubicBezTo>
                    <a:pt x="6" y="22"/>
                    <a:pt x="7" y="23"/>
                    <a:pt x="8" y="23"/>
                  </a:cubicBezTo>
                  <a:cubicBezTo>
                    <a:pt x="9" y="24"/>
                    <a:pt x="10" y="24"/>
                    <a:pt x="11" y="24"/>
                  </a:cubicBezTo>
                  <a:cubicBezTo>
                    <a:pt x="12" y="24"/>
                    <a:pt x="13" y="24"/>
                    <a:pt x="14" y="24"/>
                  </a:cubicBezTo>
                  <a:cubicBezTo>
                    <a:pt x="14" y="23"/>
                    <a:pt x="15" y="23"/>
                    <a:pt x="16" y="23"/>
                  </a:cubicBezTo>
                  <a:cubicBezTo>
                    <a:pt x="17" y="16"/>
                    <a:pt x="17" y="16"/>
                    <a:pt x="17" y="16"/>
                  </a:cubicBezTo>
                  <a:cubicBezTo>
                    <a:pt x="11" y="16"/>
                    <a:pt x="11" y="16"/>
                    <a:pt x="11" y="16"/>
                  </a:cubicBezTo>
                  <a:cubicBezTo>
                    <a:pt x="12" y="13"/>
                    <a:pt x="12" y="13"/>
                    <a:pt x="12" y="13"/>
                  </a:cubicBezTo>
                  <a:cubicBezTo>
                    <a:pt x="21" y="13"/>
                    <a:pt x="21" y="13"/>
                    <a:pt x="21" y="13"/>
                  </a:cubicBezTo>
                  <a:cubicBezTo>
                    <a:pt x="18" y="25"/>
                    <a:pt x="18" y="25"/>
                    <a:pt x="18" y="25"/>
                  </a:cubicBezTo>
                  <a:cubicBezTo>
                    <a:pt x="17" y="25"/>
                    <a:pt x="16" y="26"/>
                    <a:pt x="15" y="26"/>
                  </a:cubicBezTo>
                  <a:cubicBezTo>
                    <a:pt x="14" y="26"/>
                    <a:pt x="12" y="26"/>
                    <a:pt x="11" y="26"/>
                  </a:cubicBezTo>
                  <a:cubicBezTo>
                    <a:pt x="9" y="26"/>
                    <a:pt x="8" y="26"/>
                    <a:pt x="6" y="26"/>
                  </a:cubicBezTo>
                  <a:cubicBezTo>
                    <a:pt x="5" y="25"/>
                    <a:pt x="4" y="24"/>
                    <a:pt x="3" y="23"/>
                  </a:cubicBezTo>
                  <a:cubicBezTo>
                    <a:pt x="2" y="22"/>
                    <a:pt x="1" y="21"/>
                    <a:pt x="1" y="20"/>
                  </a:cubicBezTo>
                  <a:cubicBezTo>
                    <a:pt x="0" y="18"/>
                    <a:pt x="0" y="17"/>
                    <a:pt x="0" y="15"/>
                  </a:cubicBezTo>
                  <a:cubicBezTo>
                    <a:pt x="0" y="14"/>
                    <a:pt x="0" y="13"/>
                    <a:pt x="0" y="11"/>
                  </a:cubicBezTo>
                  <a:cubicBezTo>
                    <a:pt x="1" y="10"/>
                    <a:pt x="1" y="9"/>
                    <a:pt x="2" y="8"/>
                  </a:cubicBezTo>
                  <a:cubicBezTo>
                    <a:pt x="2" y="7"/>
                    <a:pt x="3" y="6"/>
                    <a:pt x="4" y="5"/>
                  </a:cubicBezTo>
                  <a:cubicBezTo>
                    <a:pt x="5" y="4"/>
                    <a:pt x="5" y="3"/>
                    <a:pt x="7" y="2"/>
                  </a:cubicBezTo>
                  <a:cubicBezTo>
                    <a:pt x="8" y="2"/>
                    <a:pt x="9" y="1"/>
                    <a:pt x="10" y="1"/>
                  </a:cubicBezTo>
                  <a:cubicBezTo>
                    <a:pt x="11" y="1"/>
                    <a:pt x="13" y="0"/>
                    <a:pt x="15" y="0"/>
                  </a:cubicBezTo>
                  <a:cubicBezTo>
                    <a:pt x="15" y="0"/>
                    <a:pt x="16" y="0"/>
                    <a:pt x="17" y="1"/>
                  </a:cubicBezTo>
                  <a:cubicBezTo>
                    <a:pt x="18" y="1"/>
                    <a:pt x="18" y="1"/>
                    <a:pt x="19" y="1"/>
                  </a:cubicBezTo>
                  <a:cubicBezTo>
                    <a:pt x="20" y="1"/>
                    <a:pt x="20" y="1"/>
                    <a:pt x="21" y="1"/>
                  </a:cubicBezTo>
                  <a:cubicBezTo>
                    <a:pt x="21" y="2"/>
                    <a:pt x="22" y="2"/>
                    <a:pt x="22" y="2"/>
                  </a:cubicBezTo>
                  <a:lnTo>
                    <a:pt x="21"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14" name="Freeform 322"/>
            <p:cNvSpPr>
              <a:spLocks/>
            </p:cNvSpPr>
            <p:nvPr/>
          </p:nvSpPr>
          <p:spPr bwMode="auto">
            <a:xfrm>
              <a:off x="3585453" y="4694016"/>
              <a:ext cx="29606" cy="82585"/>
            </a:xfrm>
            <a:custGeom>
              <a:avLst/>
              <a:gdLst>
                <a:gd name="T0" fmla="*/ 6 w 19"/>
                <a:gd name="T1" fmla="*/ 53 h 53"/>
                <a:gd name="T2" fmla="*/ 0 w 19"/>
                <a:gd name="T3" fmla="*/ 53 h 53"/>
                <a:gd name="T4" fmla="*/ 10 w 19"/>
                <a:gd name="T5" fmla="*/ 0 h 53"/>
                <a:gd name="T6" fmla="*/ 19 w 19"/>
                <a:gd name="T7" fmla="*/ 0 h 53"/>
                <a:gd name="T8" fmla="*/ 6 w 19"/>
                <a:gd name="T9" fmla="*/ 53 h 53"/>
              </a:gdLst>
              <a:ahLst/>
              <a:cxnLst>
                <a:cxn ang="0">
                  <a:pos x="T0" y="T1"/>
                </a:cxn>
                <a:cxn ang="0">
                  <a:pos x="T2" y="T3"/>
                </a:cxn>
                <a:cxn ang="0">
                  <a:pos x="T4" y="T5"/>
                </a:cxn>
                <a:cxn ang="0">
                  <a:pos x="T6" y="T7"/>
                </a:cxn>
                <a:cxn ang="0">
                  <a:pos x="T8" y="T9"/>
                </a:cxn>
              </a:cxnLst>
              <a:rect l="0" t="0" r="r" b="b"/>
              <a:pathLst>
                <a:path w="19" h="53">
                  <a:moveTo>
                    <a:pt x="6" y="53"/>
                  </a:moveTo>
                  <a:lnTo>
                    <a:pt x="0" y="53"/>
                  </a:lnTo>
                  <a:lnTo>
                    <a:pt x="10" y="0"/>
                  </a:lnTo>
                  <a:lnTo>
                    <a:pt x="19" y="0"/>
                  </a:lnTo>
                  <a:lnTo>
                    <a:pt x="6"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15" name="Freeform 323"/>
            <p:cNvSpPr>
              <a:spLocks/>
            </p:cNvSpPr>
            <p:nvPr/>
          </p:nvSpPr>
          <p:spPr bwMode="auto">
            <a:xfrm>
              <a:off x="3618176" y="4694016"/>
              <a:ext cx="84144" cy="82585"/>
            </a:xfrm>
            <a:custGeom>
              <a:avLst/>
              <a:gdLst>
                <a:gd name="T0" fmla="*/ 21 w 26"/>
                <a:gd name="T1" fmla="*/ 25 h 25"/>
                <a:gd name="T2" fmla="*/ 18 w 26"/>
                <a:gd name="T3" fmla="*/ 25 h 25"/>
                <a:gd name="T4" fmla="*/ 8 w 26"/>
                <a:gd name="T5" fmla="*/ 5 h 25"/>
                <a:gd name="T6" fmla="*/ 8 w 26"/>
                <a:gd name="T7" fmla="*/ 4 h 25"/>
                <a:gd name="T8" fmla="*/ 8 w 26"/>
                <a:gd name="T9" fmla="*/ 4 h 25"/>
                <a:gd name="T10" fmla="*/ 8 w 26"/>
                <a:gd name="T11" fmla="*/ 4 h 25"/>
                <a:gd name="T12" fmla="*/ 8 w 26"/>
                <a:gd name="T13" fmla="*/ 3 h 25"/>
                <a:gd name="T14" fmla="*/ 8 w 26"/>
                <a:gd name="T15" fmla="*/ 3 h 25"/>
                <a:gd name="T16" fmla="*/ 8 w 26"/>
                <a:gd name="T17" fmla="*/ 4 h 25"/>
                <a:gd name="T18" fmla="*/ 8 w 26"/>
                <a:gd name="T19" fmla="*/ 4 h 25"/>
                <a:gd name="T20" fmla="*/ 7 w 26"/>
                <a:gd name="T21" fmla="*/ 5 h 25"/>
                <a:gd name="T22" fmla="*/ 7 w 26"/>
                <a:gd name="T23" fmla="*/ 5 h 25"/>
                <a:gd name="T24" fmla="*/ 3 w 26"/>
                <a:gd name="T25" fmla="*/ 25 h 25"/>
                <a:gd name="T26" fmla="*/ 0 w 26"/>
                <a:gd name="T27" fmla="*/ 25 h 25"/>
                <a:gd name="T28" fmla="*/ 6 w 26"/>
                <a:gd name="T29" fmla="*/ 0 h 25"/>
                <a:gd name="T30" fmla="*/ 9 w 26"/>
                <a:gd name="T31" fmla="*/ 0 h 25"/>
                <a:gd name="T32" fmla="*/ 18 w 26"/>
                <a:gd name="T33" fmla="*/ 20 h 25"/>
                <a:gd name="T34" fmla="*/ 18 w 26"/>
                <a:gd name="T35" fmla="*/ 20 h 25"/>
                <a:gd name="T36" fmla="*/ 18 w 26"/>
                <a:gd name="T37" fmla="*/ 20 h 25"/>
                <a:gd name="T38" fmla="*/ 19 w 26"/>
                <a:gd name="T39" fmla="*/ 21 h 25"/>
                <a:gd name="T40" fmla="*/ 19 w 26"/>
                <a:gd name="T41" fmla="*/ 21 h 25"/>
                <a:gd name="T42" fmla="*/ 19 w 26"/>
                <a:gd name="T43" fmla="*/ 21 h 25"/>
                <a:gd name="T44" fmla="*/ 19 w 26"/>
                <a:gd name="T45" fmla="*/ 21 h 25"/>
                <a:gd name="T46" fmla="*/ 19 w 26"/>
                <a:gd name="T47" fmla="*/ 20 h 25"/>
                <a:gd name="T48" fmla="*/ 19 w 26"/>
                <a:gd name="T49" fmla="*/ 20 h 25"/>
                <a:gd name="T50" fmla="*/ 19 w 26"/>
                <a:gd name="T51" fmla="*/ 19 h 25"/>
                <a:gd name="T52" fmla="*/ 23 w 26"/>
                <a:gd name="T53" fmla="*/ 0 h 25"/>
                <a:gd name="T54" fmla="*/ 26 w 26"/>
                <a:gd name="T55" fmla="*/ 0 h 25"/>
                <a:gd name="T56" fmla="*/ 21 w 26"/>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5">
                  <a:moveTo>
                    <a:pt x="21" y="25"/>
                  </a:moveTo>
                  <a:cubicBezTo>
                    <a:pt x="18" y="25"/>
                    <a:pt x="18" y="25"/>
                    <a:pt x="18" y="25"/>
                  </a:cubicBezTo>
                  <a:cubicBezTo>
                    <a:pt x="8" y="5"/>
                    <a:pt x="8" y="5"/>
                    <a:pt x="8" y="5"/>
                  </a:cubicBezTo>
                  <a:cubicBezTo>
                    <a:pt x="8" y="5"/>
                    <a:pt x="8" y="5"/>
                    <a:pt x="8" y="4"/>
                  </a:cubicBezTo>
                  <a:cubicBezTo>
                    <a:pt x="8" y="4"/>
                    <a:pt x="8" y="4"/>
                    <a:pt x="8" y="4"/>
                  </a:cubicBezTo>
                  <a:cubicBezTo>
                    <a:pt x="8" y="4"/>
                    <a:pt x="8" y="4"/>
                    <a:pt x="8" y="4"/>
                  </a:cubicBezTo>
                  <a:cubicBezTo>
                    <a:pt x="8" y="3"/>
                    <a:pt x="8" y="3"/>
                    <a:pt x="8" y="3"/>
                  </a:cubicBezTo>
                  <a:cubicBezTo>
                    <a:pt x="8" y="3"/>
                    <a:pt x="8" y="3"/>
                    <a:pt x="8" y="3"/>
                  </a:cubicBezTo>
                  <a:cubicBezTo>
                    <a:pt x="8" y="3"/>
                    <a:pt x="8" y="4"/>
                    <a:pt x="8" y="4"/>
                  </a:cubicBezTo>
                  <a:cubicBezTo>
                    <a:pt x="8" y="4"/>
                    <a:pt x="8" y="4"/>
                    <a:pt x="8" y="4"/>
                  </a:cubicBezTo>
                  <a:cubicBezTo>
                    <a:pt x="8" y="4"/>
                    <a:pt x="8" y="5"/>
                    <a:pt x="7" y="5"/>
                  </a:cubicBezTo>
                  <a:cubicBezTo>
                    <a:pt x="7" y="5"/>
                    <a:pt x="7" y="5"/>
                    <a:pt x="7" y="5"/>
                  </a:cubicBezTo>
                  <a:cubicBezTo>
                    <a:pt x="3" y="25"/>
                    <a:pt x="3" y="25"/>
                    <a:pt x="3" y="25"/>
                  </a:cubicBezTo>
                  <a:cubicBezTo>
                    <a:pt x="0" y="25"/>
                    <a:pt x="0" y="25"/>
                    <a:pt x="0" y="25"/>
                  </a:cubicBezTo>
                  <a:cubicBezTo>
                    <a:pt x="6" y="0"/>
                    <a:pt x="6" y="0"/>
                    <a:pt x="6" y="0"/>
                  </a:cubicBezTo>
                  <a:cubicBezTo>
                    <a:pt x="9" y="0"/>
                    <a:pt x="9" y="0"/>
                    <a:pt x="9" y="0"/>
                  </a:cubicBezTo>
                  <a:cubicBezTo>
                    <a:pt x="18" y="20"/>
                    <a:pt x="18" y="20"/>
                    <a:pt x="18" y="20"/>
                  </a:cubicBezTo>
                  <a:cubicBezTo>
                    <a:pt x="18" y="20"/>
                    <a:pt x="18" y="20"/>
                    <a:pt x="18" y="20"/>
                  </a:cubicBezTo>
                  <a:cubicBezTo>
                    <a:pt x="18" y="20"/>
                    <a:pt x="18" y="20"/>
                    <a:pt x="18" y="20"/>
                  </a:cubicBezTo>
                  <a:cubicBezTo>
                    <a:pt x="18" y="21"/>
                    <a:pt x="19" y="21"/>
                    <a:pt x="19" y="21"/>
                  </a:cubicBezTo>
                  <a:cubicBezTo>
                    <a:pt x="19" y="21"/>
                    <a:pt x="19" y="21"/>
                    <a:pt x="19" y="21"/>
                  </a:cubicBezTo>
                  <a:cubicBezTo>
                    <a:pt x="19" y="21"/>
                    <a:pt x="19" y="21"/>
                    <a:pt x="19" y="21"/>
                  </a:cubicBezTo>
                  <a:cubicBezTo>
                    <a:pt x="19" y="21"/>
                    <a:pt x="19" y="21"/>
                    <a:pt x="19" y="21"/>
                  </a:cubicBezTo>
                  <a:cubicBezTo>
                    <a:pt x="19" y="21"/>
                    <a:pt x="19" y="20"/>
                    <a:pt x="19" y="20"/>
                  </a:cubicBezTo>
                  <a:cubicBezTo>
                    <a:pt x="19" y="20"/>
                    <a:pt x="19" y="20"/>
                    <a:pt x="19" y="20"/>
                  </a:cubicBezTo>
                  <a:cubicBezTo>
                    <a:pt x="19" y="19"/>
                    <a:pt x="19" y="19"/>
                    <a:pt x="19" y="19"/>
                  </a:cubicBezTo>
                  <a:cubicBezTo>
                    <a:pt x="23" y="0"/>
                    <a:pt x="23" y="0"/>
                    <a:pt x="23" y="0"/>
                  </a:cubicBezTo>
                  <a:cubicBezTo>
                    <a:pt x="26" y="0"/>
                    <a:pt x="26" y="0"/>
                    <a:pt x="26" y="0"/>
                  </a:cubicBezTo>
                  <a:lnTo>
                    <a:pt x="21"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16" name="Freeform 324"/>
            <p:cNvSpPr>
              <a:spLocks/>
            </p:cNvSpPr>
            <p:nvPr/>
          </p:nvSpPr>
          <p:spPr bwMode="auto">
            <a:xfrm>
              <a:off x="3708552" y="4694016"/>
              <a:ext cx="26490" cy="82585"/>
            </a:xfrm>
            <a:custGeom>
              <a:avLst/>
              <a:gdLst>
                <a:gd name="T0" fmla="*/ 7 w 17"/>
                <a:gd name="T1" fmla="*/ 53 h 53"/>
                <a:gd name="T2" fmla="*/ 0 w 17"/>
                <a:gd name="T3" fmla="*/ 53 h 53"/>
                <a:gd name="T4" fmla="*/ 11 w 17"/>
                <a:gd name="T5" fmla="*/ 0 h 53"/>
                <a:gd name="T6" fmla="*/ 17 w 17"/>
                <a:gd name="T7" fmla="*/ 0 h 53"/>
                <a:gd name="T8" fmla="*/ 7 w 17"/>
                <a:gd name="T9" fmla="*/ 53 h 53"/>
              </a:gdLst>
              <a:ahLst/>
              <a:cxnLst>
                <a:cxn ang="0">
                  <a:pos x="T0" y="T1"/>
                </a:cxn>
                <a:cxn ang="0">
                  <a:pos x="T2" y="T3"/>
                </a:cxn>
                <a:cxn ang="0">
                  <a:pos x="T4" y="T5"/>
                </a:cxn>
                <a:cxn ang="0">
                  <a:pos x="T6" y="T7"/>
                </a:cxn>
                <a:cxn ang="0">
                  <a:pos x="T8" y="T9"/>
                </a:cxn>
              </a:cxnLst>
              <a:rect l="0" t="0" r="r" b="b"/>
              <a:pathLst>
                <a:path w="17" h="53">
                  <a:moveTo>
                    <a:pt x="7" y="53"/>
                  </a:moveTo>
                  <a:lnTo>
                    <a:pt x="0" y="53"/>
                  </a:lnTo>
                  <a:lnTo>
                    <a:pt x="11" y="0"/>
                  </a:lnTo>
                  <a:lnTo>
                    <a:pt x="17" y="0"/>
                  </a:lnTo>
                  <a:lnTo>
                    <a:pt x="7"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17" name="Freeform 325"/>
            <p:cNvSpPr>
              <a:spLocks noEditPoints="1"/>
            </p:cNvSpPr>
            <p:nvPr/>
          </p:nvSpPr>
          <p:spPr bwMode="auto">
            <a:xfrm>
              <a:off x="3731926" y="4694016"/>
              <a:ext cx="71678" cy="82585"/>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5 h 25"/>
                <a:gd name="T20" fmla="*/ 16 w 22"/>
                <a:gd name="T21" fmla="*/ 4 h 25"/>
                <a:gd name="T22" fmla="*/ 16 w 22"/>
                <a:gd name="T23" fmla="*/ 4 h 25"/>
                <a:gd name="T24" fmla="*/ 16 w 22"/>
                <a:gd name="T25" fmla="*/ 3 h 25"/>
                <a:gd name="T26" fmla="*/ 16 w 22"/>
                <a:gd name="T27" fmla="*/ 3 h 25"/>
                <a:gd name="T28" fmla="*/ 16 w 22"/>
                <a:gd name="T29" fmla="*/ 3 h 25"/>
                <a:gd name="T30" fmla="*/ 16 w 22"/>
                <a:gd name="T31" fmla="*/ 3 h 25"/>
                <a:gd name="T32" fmla="*/ 16 w 22"/>
                <a:gd name="T33" fmla="*/ 4 h 25"/>
                <a:gd name="T34" fmla="*/ 15 w 22"/>
                <a:gd name="T35" fmla="*/ 4 h 25"/>
                <a:gd name="T36" fmla="*/ 15 w 22"/>
                <a:gd name="T37" fmla="*/ 5 h 25"/>
                <a:gd name="T38" fmla="*/ 9 w 22"/>
                <a:gd name="T39" fmla="*/ 15 h 25"/>
                <a:gd name="T40" fmla="*/ 18 w 22"/>
                <a:gd name="T41" fmla="*/ 15 h 25"/>
                <a:gd name="T42" fmla="*/ 16 w 22"/>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5"/>
                  </a:moveTo>
                  <a:cubicBezTo>
                    <a:pt x="16" y="4"/>
                    <a:pt x="16" y="4"/>
                    <a:pt x="16" y="4"/>
                  </a:cubicBezTo>
                  <a:cubicBezTo>
                    <a:pt x="16" y="4"/>
                    <a:pt x="16" y="4"/>
                    <a:pt x="16" y="4"/>
                  </a:cubicBezTo>
                  <a:cubicBezTo>
                    <a:pt x="16" y="4"/>
                    <a:pt x="16" y="3"/>
                    <a:pt x="16" y="3"/>
                  </a:cubicBezTo>
                  <a:cubicBezTo>
                    <a:pt x="16" y="3"/>
                    <a:pt x="16" y="3"/>
                    <a:pt x="16" y="3"/>
                  </a:cubicBezTo>
                  <a:cubicBezTo>
                    <a:pt x="16" y="3"/>
                    <a:pt x="16" y="3"/>
                    <a:pt x="16" y="3"/>
                  </a:cubicBezTo>
                  <a:cubicBezTo>
                    <a:pt x="16" y="3"/>
                    <a:pt x="16" y="3"/>
                    <a:pt x="16" y="3"/>
                  </a:cubicBezTo>
                  <a:cubicBezTo>
                    <a:pt x="16" y="3"/>
                    <a:pt x="16" y="4"/>
                    <a:pt x="16" y="4"/>
                  </a:cubicBezTo>
                  <a:cubicBezTo>
                    <a:pt x="16" y="4"/>
                    <a:pt x="15" y="4"/>
                    <a:pt x="15" y="4"/>
                  </a:cubicBezTo>
                  <a:cubicBezTo>
                    <a:pt x="15" y="4"/>
                    <a:pt x="15" y="4"/>
                    <a:pt x="15" y="5"/>
                  </a:cubicBezTo>
                  <a:cubicBezTo>
                    <a:pt x="9" y="15"/>
                    <a:pt x="9" y="15"/>
                    <a:pt x="9" y="15"/>
                  </a:cubicBezTo>
                  <a:cubicBezTo>
                    <a:pt x="18" y="15"/>
                    <a:pt x="18" y="15"/>
                    <a:pt x="18" y="15"/>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grpSp>
        <p:nvGrpSpPr>
          <p:cNvPr id="718" name="Virginia East US 2"/>
          <p:cNvGrpSpPr/>
          <p:nvPr/>
        </p:nvGrpSpPr>
        <p:grpSpPr>
          <a:xfrm>
            <a:off x="3587811" y="3630252"/>
            <a:ext cx="689228" cy="380358"/>
            <a:chOff x="3216155" y="3629765"/>
            <a:chExt cx="751062" cy="414482"/>
          </a:xfrm>
        </p:grpSpPr>
        <p:sp>
          <p:nvSpPr>
            <p:cNvPr id="719" name="Rectangle 22"/>
            <p:cNvSpPr>
              <a:spLocks noChangeArrowheads="1"/>
            </p:cNvSpPr>
            <p:nvPr/>
          </p:nvSpPr>
          <p:spPr bwMode="auto">
            <a:xfrm>
              <a:off x="3216155" y="3629765"/>
              <a:ext cx="751062"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20" name="Freeform 326"/>
            <p:cNvSpPr>
              <a:spLocks/>
            </p:cNvSpPr>
            <p:nvPr/>
          </p:nvSpPr>
          <p:spPr bwMode="auto">
            <a:xfrm>
              <a:off x="3311206" y="3724815"/>
              <a:ext cx="48305" cy="81026"/>
            </a:xfrm>
            <a:custGeom>
              <a:avLst/>
              <a:gdLst>
                <a:gd name="T0" fmla="*/ 31 w 31"/>
                <a:gd name="T1" fmla="*/ 52 h 52"/>
                <a:gd name="T2" fmla="*/ 0 w 31"/>
                <a:gd name="T3" fmla="*/ 52 h 52"/>
                <a:gd name="T4" fmla="*/ 0 w 31"/>
                <a:gd name="T5" fmla="*/ 0 h 52"/>
                <a:gd name="T6" fmla="*/ 29 w 31"/>
                <a:gd name="T7" fmla="*/ 0 h 52"/>
                <a:gd name="T8" fmla="*/ 29 w 31"/>
                <a:gd name="T9" fmla="*/ 10 h 52"/>
                <a:gd name="T10" fmla="*/ 10 w 31"/>
                <a:gd name="T11" fmla="*/ 10 h 52"/>
                <a:gd name="T12" fmla="*/ 10 w 31"/>
                <a:gd name="T13" fmla="*/ 21 h 52"/>
                <a:gd name="T14" fmla="*/ 29 w 31"/>
                <a:gd name="T15" fmla="*/ 21 h 52"/>
                <a:gd name="T16" fmla="*/ 29 w 31"/>
                <a:gd name="T17" fmla="*/ 31 h 52"/>
                <a:gd name="T18" fmla="*/ 10 w 31"/>
                <a:gd name="T19" fmla="*/ 31 h 52"/>
                <a:gd name="T20" fmla="*/ 10 w 31"/>
                <a:gd name="T21" fmla="*/ 42 h 52"/>
                <a:gd name="T22" fmla="*/ 31 w 31"/>
                <a:gd name="T23" fmla="*/ 42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29" y="0"/>
                  </a:lnTo>
                  <a:lnTo>
                    <a:pt x="29" y="10"/>
                  </a:lnTo>
                  <a:lnTo>
                    <a:pt x="10" y="10"/>
                  </a:lnTo>
                  <a:lnTo>
                    <a:pt x="10" y="21"/>
                  </a:lnTo>
                  <a:lnTo>
                    <a:pt x="29" y="21"/>
                  </a:lnTo>
                  <a:lnTo>
                    <a:pt x="29" y="31"/>
                  </a:lnTo>
                  <a:lnTo>
                    <a:pt x="10" y="31"/>
                  </a:lnTo>
                  <a:lnTo>
                    <a:pt x="10" y="42"/>
                  </a:lnTo>
                  <a:lnTo>
                    <a:pt x="31" y="42"/>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21" name="Freeform 327"/>
            <p:cNvSpPr>
              <a:spLocks noEditPoints="1"/>
            </p:cNvSpPr>
            <p:nvPr/>
          </p:nvSpPr>
          <p:spPr bwMode="auto">
            <a:xfrm>
              <a:off x="3365744" y="3724815"/>
              <a:ext cx="82586" cy="81026"/>
            </a:xfrm>
            <a:custGeom>
              <a:avLst/>
              <a:gdLst>
                <a:gd name="T0" fmla="*/ 25 w 25"/>
                <a:gd name="T1" fmla="*/ 25 h 25"/>
                <a:gd name="T2" fmla="*/ 19 w 25"/>
                <a:gd name="T3" fmla="*/ 25 h 25"/>
                <a:gd name="T4" fmla="*/ 17 w 25"/>
                <a:gd name="T5" fmla="*/ 19 h 25"/>
                <a:gd name="T6" fmla="*/ 8 w 25"/>
                <a:gd name="T7" fmla="*/ 19 h 25"/>
                <a:gd name="T8" fmla="*/ 6 w 25"/>
                <a:gd name="T9" fmla="*/ 25 h 25"/>
                <a:gd name="T10" fmla="*/ 0 w 25"/>
                <a:gd name="T11" fmla="*/ 25 h 25"/>
                <a:gd name="T12" fmla="*/ 9 w 25"/>
                <a:gd name="T13" fmla="*/ 0 h 25"/>
                <a:gd name="T14" fmla="*/ 16 w 25"/>
                <a:gd name="T15" fmla="*/ 0 h 25"/>
                <a:gd name="T16" fmla="*/ 25 w 25"/>
                <a:gd name="T17" fmla="*/ 25 h 25"/>
                <a:gd name="T18" fmla="*/ 16 w 25"/>
                <a:gd name="T19" fmla="*/ 15 h 25"/>
                <a:gd name="T20" fmla="*/ 13 w 25"/>
                <a:gd name="T21" fmla="*/ 7 h 25"/>
                <a:gd name="T22" fmla="*/ 13 w 25"/>
                <a:gd name="T23" fmla="*/ 4 h 25"/>
                <a:gd name="T24" fmla="*/ 13 w 25"/>
                <a:gd name="T25" fmla="*/ 4 h 25"/>
                <a:gd name="T26" fmla="*/ 12 w 25"/>
                <a:gd name="T27" fmla="*/ 7 h 25"/>
                <a:gd name="T28" fmla="*/ 9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6" y="15"/>
                  </a:moveTo>
                  <a:cubicBezTo>
                    <a:pt x="13" y="7"/>
                    <a:pt x="13" y="7"/>
                    <a:pt x="13" y="7"/>
                  </a:cubicBezTo>
                  <a:cubicBezTo>
                    <a:pt x="13" y="6"/>
                    <a:pt x="13" y="5"/>
                    <a:pt x="13" y="4"/>
                  </a:cubicBezTo>
                  <a:cubicBezTo>
                    <a:pt x="13" y="4"/>
                    <a:pt x="13" y="4"/>
                    <a:pt x="13" y="4"/>
                  </a:cubicBezTo>
                  <a:cubicBezTo>
                    <a:pt x="13" y="5"/>
                    <a:pt x="12" y="6"/>
                    <a:pt x="12" y="7"/>
                  </a:cubicBezTo>
                  <a:cubicBezTo>
                    <a:pt x="9" y="15"/>
                    <a:pt x="9" y="15"/>
                    <a:pt x="9"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22" name="Freeform 328"/>
            <p:cNvSpPr>
              <a:spLocks/>
            </p:cNvSpPr>
            <p:nvPr/>
          </p:nvSpPr>
          <p:spPr bwMode="auto">
            <a:xfrm>
              <a:off x="3457679" y="3721699"/>
              <a:ext cx="56096" cy="87259"/>
            </a:xfrm>
            <a:custGeom>
              <a:avLst/>
              <a:gdLst>
                <a:gd name="T0" fmla="*/ 0 w 17"/>
                <a:gd name="T1" fmla="*/ 25 h 27"/>
                <a:gd name="T2" fmla="*/ 0 w 17"/>
                <a:gd name="T3" fmla="*/ 19 h 27"/>
                <a:gd name="T4" fmla="*/ 3 w 17"/>
                <a:gd name="T5" fmla="*/ 21 h 27"/>
                <a:gd name="T6" fmla="*/ 7 w 17"/>
                <a:gd name="T7" fmla="*/ 22 h 27"/>
                <a:gd name="T8" fmla="*/ 9 w 17"/>
                <a:gd name="T9" fmla="*/ 22 h 27"/>
                <a:gd name="T10" fmla="*/ 10 w 17"/>
                <a:gd name="T11" fmla="*/ 21 h 27"/>
                <a:gd name="T12" fmla="*/ 11 w 17"/>
                <a:gd name="T13" fmla="*/ 21 h 27"/>
                <a:gd name="T14" fmla="*/ 11 w 17"/>
                <a:gd name="T15" fmla="*/ 20 h 27"/>
                <a:gd name="T16" fmla="*/ 10 w 17"/>
                <a:gd name="T17" fmla="*/ 18 h 27"/>
                <a:gd name="T18" fmla="*/ 9 w 17"/>
                <a:gd name="T19" fmla="*/ 17 h 27"/>
                <a:gd name="T20" fmla="*/ 8 w 17"/>
                <a:gd name="T21" fmla="*/ 16 h 27"/>
                <a:gd name="T22" fmla="*/ 5 w 17"/>
                <a:gd name="T23" fmla="*/ 15 h 27"/>
                <a:gd name="T24" fmla="*/ 1 w 17"/>
                <a:gd name="T25" fmla="*/ 12 h 27"/>
                <a:gd name="T26" fmla="*/ 0 w 17"/>
                <a:gd name="T27" fmla="*/ 8 h 27"/>
                <a:gd name="T28" fmla="*/ 0 w 17"/>
                <a:gd name="T29" fmla="*/ 5 h 27"/>
                <a:gd name="T30" fmla="*/ 3 w 17"/>
                <a:gd name="T31" fmla="*/ 2 h 27"/>
                <a:gd name="T32" fmla="*/ 6 w 17"/>
                <a:gd name="T33" fmla="*/ 1 h 27"/>
                <a:gd name="T34" fmla="*/ 9 w 17"/>
                <a:gd name="T35" fmla="*/ 0 h 27"/>
                <a:gd name="T36" fmla="*/ 13 w 17"/>
                <a:gd name="T37" fmla="*/ 1 h 27"/>
                <a:gd name="T38" fmla="*/ 16 w 17"/>
                <a:gd name="T39" fmla="*/ 1 h 27"/>
                <a:gd name="T40" fmla="*/ 16 w 17"/>
                <a:gd name="T41" fmla="*/ 7 h 27"/>
                <a:gd name="T42" fmla="*/ 14 w 17"/>
                <a:gd name="T43" fmla="*/ 6 h 27"/>
                <a:gd name="T44" fmla="*/ 13 w 17"/>
                <a:gd name="T45" fmla="*/ 5 h 27"/>
                <a:gd name="T46" fmla="*/ 11 w 17"/>
                <a:gd name="T47" fmla="*/ 5 h 27"/>
                <a:gd name="T48" fmla="*/ 10 w 17"/>
                <a:gd name="T49" fmla="*/ 5 h 27"/>
                <a:gd name="T50" fmla="*/ 8 w 17"/>
                <a:gd name="T51" fmla="*/ 5 h 27"/>
                <a:gd name="T52" fmla="*/ 7 w 17"/>
                <a:gd name="T53" fmla="*/ 6 h 27"/>
                <a:gd name="T54" fmla="*/ 6 w 17"/>
                <a:gd name="T55" fmla="*/ 6 h 27"/>
                <a:gd name="T56" fmla="*/ 6 w 17"/>
                <a:gd name="T57" fmla="*/ 7 h 27"/>
                <a:gd name="T58" fmla="*/ 6 w 17"/>
                <a:gd name="T59" fmla="*/ 9 h 27"/>
                <a:gd name="T60" fmla="*/ 7 w 17"/>
                <a:gd name="T61" fmla="*/ 10 h 27"/>
                <a:gd name="T62" fmla="*/ 8 w 17"/>
                <a:gd name="T63" fmla="*/ 10 h 27"/>
                <a:gd name="T64" fmla="*/ 10 w 17"/>
                <a:gd name="T65" fmla="*/ 11 h 27"/>
                <a:gd name="T66" fmla="*/ 13 w 17"/>
                <a:gd name="T67" fmla="*/ 13 h 27"/>
                <a:gd name="T68" fmla="*/ 15 w 17"/>
                <a:gd name="T69" fmla="*/ 14 h 27"/>
                <a:gd name="T70" fmla="*/ 16 w 17"/>
                <a:gd name="T71" fmla="*/ 16 h 27"/>
                <a:gd name="T72" fmla="*/ 17 w 17"/>
                <a:gd name="T73" fmla="*/ 19 h 27"/>
                <a:gd name="T74" fmla="*/ 16 w 17"/>
                <a:gd name="T75" fmla="*/ 23 h 27"/>
                <a:gd name="T76" fmla="*/ 14 w 17"/>
                <a:gd name="T77" fmla="*/ 25 h 27"/>
                <a:gd name="T78" fmla="*/ 11 w 17"/>
                <a:gd name="T79" fmla="*/ 26 h 27"/>
                <a:gd name="T80" fmla="*/ 7 w 17"/>
                <a:gd name="T81" fmla="*/ 27 h 27"/>
                <a:gd name="T82" fmla="*/ 3 w 17"/>
                <a:gd name="T83" fmla="*/ 26 h 27"/>
                <a:gd name="T84" fmla="*/ 0 w 17"/>
                <a:gd name="T8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7">
                  <a:moveTo>
                    <a:pt x="0" y="25"/>
                  </a:moveTo>
                  <a:cubicBezTo>
                    <a:pt x="0" y="19"/>
                    <a:pt x="0" y="19"/>
                    <a:pt x="0" y="19"/>
                  </a:cubicBezTo>
                  <a:cubicBezTo>
                    <a:pt x="1" y="20"/>
                    <a:pt x="2" y="21"/>
                    <a:pt x="3" y="21"/>
                  </a:cubicBezTo>
                  <a:cubicBezTo>
                    <a:pt x="4" y="22"/>
                    <a:pt x="5" y="22"/>
                    <a:pt x="7" y="22"/>
                  </a:cubicBezTo>
                  <a:cubicBezTo>
                    <a:pt x="7" y="22"/>
                    <a:pt x="8" y="22"/>
                    <a:pt x="9" y="22"/>
                  </a:cubicBezTo>
                  <a:cubicBezTo>
                    <a:pt x="9" y="22"/>
                    <a:pt x="9" y="22"/>
                    <a:pt x="10" y="21"/>
                  </a:cubicBezTo>
                  <a:cubicBezTo>
                    <a:pt x="10" y="21"/>
                    <a:pt x="10" y="21"/>
                    <a:pt x="11" y="21"/>
                  </a:cubicBezTo>
                  <a:cubicBezTo>
                    <a:pt x="11" y="20"/>
                    <a:pt x="11" y="20"/>
                    <a:pt x="11" y="20"/>
                  </a:cubicBezTo>
                  <a:cubicBezTo>
                    <a:pt x="11" y="19"/>
                    <a:pt x="11" y="19"/>
                    <a:pt x="10" y="18"/>
                  </a:cubicBezTo>
                  <a:cubicBezTo>
                    <a:pt x="10" y="18"/>
                    <a:pt x="10" y="17"/>
                    <a:pt x="9" y="17"/>
                  </a:cubicBezTo>
                  <a:cubicBezTo>
                    <a:pt x="9" y="17"/>
                    <a:pt x="8" y="16"/>
                    <a:pt x="8" y="16"/>
                  </a:cubicBezTo>
                  <a:cubicBezTo>
                    <a:pt x="7" y="16"/>
                    <a:pt x="6" y="16"/>
                    <a:pt x="5" y="15"/>
                  </a:cubicBezTo>
                  <a:cubicBezTo>
                    <a:pt x="3" y="14"/>
                    <a:pt x="2" y="13"/>
                    <a:pt x="1" y="12"/>
                  </a:cubicBezTo>
                  <a:cubicBezTo>
                    <a:pt x="0" y="11"/>
                    <a:pt x="0" y="10"/>
                    <a:pt x="0" y="8"/>
                  </a:cubicBezTo>
                  <a:cubicBezTo>
                    <a:pt x="0" y="7"/>
                    <a:pt x="0" y="6"/>
                    <a:pt x="0" y="5"/>
                  </a:cubicBezTo>
                  <a:cubicBezTo>
                    <a:pt x="1" y="4"/>
                    <a:pt x="2" y="3"/>
                    <a:pt x="3" y="2"/>
                  </a:cubicBezTo>
                  <a:cubicBezTo>
                    <a:pt x="3" y="2"/>
                    <a:pt x="4" y="1"/>
                    <a:pt x="6" y="1"/>
                  </a:cubicBezTo>
                  <a:cubicBezTo>
                    <a:pt x="7" y="1"/>
                    <a:pt x="8" y="0"/>
                    <a:pt x="9" y="0"/>
                  </a:cubicBezTo>
                  <a:cubicBezTo>
                    <a:pt x="11" y="0"/>
                    <a:pt x="12" y="1"/>
                    <a:pt x="13" y="1"/>
                  </a:cubicBezTo>
                  <a:cubicBezTo>
                    <a:pt x="14" y="1"/>
                    <a:pt x="15" y="1"/>
                    <a:pt x="16" y="1"/>
                  </a:cubicBezTo>
                  <a:cubicBezTo>
                    <a:pt x="16" y="7"/>
                    <a:pt x="16" y="7"/>
                    <a:pt x="16" y="7"/>
                  </a:cubicBezTo>
                  <a:cubicBezTo>
                    <a:pt x="15" y="6"/>
                    <a:pt x="15" y="6"/>
                    <a:pt x="14" y="6"/>
                  </a:cubicBezTo>
                  <a:cubicBezTo>
                    <a:pt x="14" y="6"/>
                    <a:pt x="13" y="6"/>
                    <a:pt x="13" y="5"/>
                  </a:cubicBezTo>
                  <a:cubicBezTo>
                    <a:pt x="12" y="5"/>
                    <a:pt x="12" y="5"/>
                    <a:pt x="11" y="5"/>
                  </a:cubicBezTo>
                  <a:cubicBezTo>
                    <a:pt x="11" y="5"/>
                    <a:pt x="10" y="5"/>
                    <a:pt x="10" y="5"/>
                  </a:cubicBezTo>
                  <a:cubicBezTo>
                    <a:pt x="9" y="5"/>
                    <a:pt x="9" y="5"/>
                    <a:pt x="8" y="5"/>
                  </a:cubicBezTo>
                  <a:cubicBezTo>
                    <a:pt x="8" y="5"/>
                    <a:pt x="7" y="5"/>
                    <a:pt x="7" y="6"/>
                  </a:cubicBezTo>
                  <a:cubicBezTo>
                    <a:pt x="6" y="6"/>
                    <a:pt x="6" y="6"/>
                    <a:pt x="6" y="6"/>
                  </a:cubicBezTo>
                  <a:cubicBezTo>
                    <a:pt x="6" y="7"/>
                    <a:pt x="6" y="7"/>
                    <a:pt x="6" y="7"/>
                  </a:cubicBezTo>
                  <a:cubicBezTo>
                    <a:pt x="6" y="8"/>
                    <a:pt x="6" y="8"/>
                    <a:pt x="6" y="9"/>
                  </a:cubicBezTo>
                  <a:cubicBezTo>
                    <a:pt x="6" y="9"/>
                    <a:pt x="6" y="9"/>
                    <a:pt x="7" y="10"/>
                  </a:cubicBezTo>
                  <a:cubicBezTo>
                    <a:pt x="7" y="10"/>
                    <a:pt x="8" y="10"/>
                    <a:pt x="8" y="10"/>
                  </a:cubicBezTo>
                  <a:cubicBezTo>
                    <a:pt x="9" y="11"/>
                    <a:pt x="10" y="11"/>
                    <a:pt x="10" y="11"/>
                  </a:cubicBezTo>
                  <a:cubicBezTo>
                    <a:pt x="11" y="12"/>
                    <a:pt x="12" y="12"/>
                    <a:pt x="13" y="13"/>
                  </a:cubicBezTo>
                  <a:cubicBezTo>
                    <a:pt x="14" y="13"/>
                    <a:pt x="15" y="14"/>
                    <a:pt x="15" y="14"/>
                  </a:cubicBezTo>
                  <a:cubicBezTo>
                    <a:pt x="16" y="15"/>
                    <a:pt x="16" y="16"/>
                    <a:pt x="16" y="16"/>
                  </a:cubicBezTo>
                  <a:cubicBezTo>
                    <a:pt x="17" y="17"/>
                    <a:pt x="17" y="18"/>
                    <a:pt x="17" y="19"/>
                  </a:cubicBezTo>
                  <a:cubicBezTo>
                    <a:pt x="17" y="20"/>
                    <a:pt x="17" y="22"/>
                    <a:pt x="16" y="23"/>
                  </a:cubicBezTo>
                  <a:cubicBezTo>
                    <a:pt x="16" y="24"/>
                    <a:pt x="15" y="24"/>
                    <a:pt x="14" y="25"/>
                  </a:cubicBezTo>
                  <a:cubicBezTo>
                    <a:pt x="13" y="25"/>
                    <a:pt x="12" y="26"/>
                    <a:pt x="11" y="26"/>
                  </a:cubicBezTo>
                  <a:cubicBezTo>
                    <a:pt x="10" y="26"/>
                    <a:pt x="8" y="27"/>
                    <a:pt x="7" y="27"/>
                  </a:cubicBezTo>
                  <a:cubicBezTo>
                    <a:pt x="6" y="27"/>
                    <a:pt x="4" y="26"/>
                    <a:pt x="3" y="26"/>
                  </a:cubicBezTo>
                  <a:cubicBezTo>
                    <a:pt x="2" y="26"/>
                    <a:pt x="1" y="26"/>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23" name="Freeform 329"/>
            <p:cNvSpPr>
              <a:spLocks/>
            </p:cNvSpPr>
            <p:nvPr/>
          </p:nvSpPr>
          <p:spPr bwMode="auto">
            <a:xfrm>
              <a:off x="3520008" y="3724815"/>
              <a:ext cx="65445" cy="81026"/>
            </a:xfrm>
            <a:custGeom>
              <a:avLst/>
              <a:gdLst>
                <a:gd name="T0" fmla="*/ 42 w 42"/>
                <a:gd name="T1" fmla="*/ 10 h 52"/>
                <a:gd name="T2" fmla="*/ 27 w 42"/>
                <a:gd name="T3" fmla="*/ 10 h 52"/>
                <a:gd name="T4" fmla="*/ 27 w 42"/>
                <a:gd name="T5" fmla="*/ 52 h 52"/>
                <a:gd name="T6" fmla="*/ 15 w 42"/>
                <a:gd name="T7" fmla="*/ 52 h 52"/>
                <a:gd name="T8" fmla="*/ 15 w 42"/>
                <a:gd name="T9" fmla="*/ 10 h 52"/>
                <a:gd name="T10" fmla="*/ 0 w 42"/>
                <a:gd name="T11" fmla="*/ 10 h 52"/>
                <a:gd name="T12" fmla="*/ 0 w 42"/>
                <a:gd name="T13" fmla="*/ 0 h 52"/>
                <a:gd name="T14" fmla="*/ 42 w 42"/>
                <a:gd name="T15" fmla="*/ 0 h 52"/>
                <a:gd name="T16" fmla="*/ 42 w 42"/>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0"/>
                  </a:moveTo>
                  <a:lnTo>
                    <a:pt x="27" y="10"/>
                  </a:lnTo>
                  <a:lnTo>
                    <a:pt x="27" y="52"/>
                  </a:lnTo>
                  <a:lnTo>
                    <a:pt x="15" y="52"/>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24" name="Freeform 330"/>
            <p:cNvSpPr>
              <a:spLocks/>
            </p:cNvSpPr>
            <p:nvPr/>
          </p:nvSpPr>
          <p:spPr bwMode="auto">
            <a:xfrm>
              <a:off x="3630641" y="3724815"/>
              <a:ext cx="68562" cy="84143"/>
            </a:xfrm>
            <a:custGeom>
              <a:avLst/>
              <a:gdLst>
                <a:gd name="T0" fmla="*/ 21 w 21"/>
                <a:gd name="T1" fmla="*/ 14 h 26"/>
                <a:gd name="T2" fmla="*/ 11 w 21"/>
                <a:gd name="T3" fmla="*/ 26 h 26"/>
                <a:gd name="T4" fmla="*/ 0 w 21"/>
                <a:gd name="T5" fmla="*/ 14 h 26"/>
                <a:gd name="T6" fmla="*/ 0 w 21"/>
                <a:gd name="T7" fmla="*/ 0 h 26"/>
                <a:gd name="T8" fmla="*/ 6 w 21"/>
                <a:gd name="T9" fmla="*/ 0 h 26"/>
                <a:gd name="T10" fmla="*/ 6 w 21"/>
                <a:gd name="T11" fmla="*/ 15 h 26"/>
                <a:gd name="T12" fmla="*/ 11 w 21"/>
                <a:gd name="T13" fmla="*/ 21 h 26"/>
                <a:gd name="T14" fmla="*/ 16 w 21"/>
                <a:gd name="T15" fmla="*/ 15 h 26"/>
                <a:gd name="T16" fmla="*/ 16 w 21"/>
                <a:gd name="T17" fmla="*/ 0 h 26"/>
                <a:gd name="T18" fmla="*/ 21 w 21"/>
                <a:gd name="T19" fmla="*/ 0 h 26"/>
                <a:gd name="T20" fmla="*/ 21 w 21"/>
                <a:gd name="T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4"/>
                  </a:moveTo>
                  <a:cubicBezTo>
                    <a:pt x="21" y="22"/>
                    <a:pt x="18" y="26"/>
                    <a:pt x="11" y="26"/>
                  </a:cubicBezTo>
                  <a:cubicBezTo>
                    <a:pt x="4" y="26"/>
                    <a:pt x="0" y="22"/>
                    <a:pt x="0" y="14"/>
                  </a:cubicBezTo>
                  <a:cubicBezTo>
                    <a:pt x="0" y="0"/>
                    <a:pt x="0" y="0"/>
                    <a:pt x="0" y="0"/>
                  </a:cubicBezTo>
                  <a:cubicBezTo>
                    <a:pt x="6" y="0"/>
                    <a:pt x="6" y="0"/>
                    <a:pt x="6" y="0"/>
                  </a:cubicBezTo>
                  <a:cubicBezTo>
                    <a:pt x="6" y="15"/>
                    <a:pt x="6" y="15"/>
                    <a:pt x="6" y="15"/>
                  </a:cubicBezTo>
                  <a:cubicBezTo>
                    <a:pt x="6" y="19"/>
                    <a:pt x="8" y="21"/>
                    <a:pt x="11" y="21"/>
                  </a:cubicBezTo>
                  <a:cubicBezTo>
                    <a:pt x="14" y="21"/>
                    <a:pt x="16" y="19"/>
                    <a:pt x="16" y="15"/>
                  </a:cubicBezTo>
                  <a:cubicBezTo>
                    <a:pt x="16" y="0"/>
                    <a:pt x="16" y="0"/>
                    <a:pt x="16"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25" name="Freeform 331"/>
            <p:cNvSpPr>
              <a:spLocks/>
            </p:cNvSpPr>
            <p:nvPr/>
          </p:nvSpPr>
          <p:spPr bwMode="auto">
            <a:xfrm>
              <a:off x="3716344" y="3721699"/>
              <a:ext cx="54538" cy="87259"/>
            </a:xfrm>
            <a:custGeom>
              <a:avLst/>
              <a:gdLst>
                <a:gd name="T0" fmla="*/ 0 w 17"/>
                <a:gd name="T1" fmla="*/ 25 h 27"/>
                <a:gd name="T2" fmla="*/ 0 w 17"/>
                <a:gd name="T3" fmla="*/ 19 h 27"/>
                <a:gd name="T4" fmla="*/ 3 w 17"/>
                <a:gd name="T5" fmla="*/ 21 h 27"/>
                <a:gd name="T6" fmla="*/ 7 w 17"/>
                <a:gd name="T7" fmla="*/ 22 h 27"/>
                <a:gd name="T8" fmla="*/ 9 w 17"/>
                <a:gd name="T9" fmla="*/ 22 h 27"/>
                <a:gd name="T10" fmla="*/ 10 w 17"/>
                <a:gd name="T11" fmla="*/ 21 h 27"/>
                <a:gd name="T12" fmla="*/ 11 w 17"/>
                <a:gd name="T13" fmla="*/ 21 h 27"/>
                <a:gd name="T14" fmla="*/ 11 w 17"/>
                <a:gd name="T15" fmla="*/ 20 h 27"/>
                <a:gd name="T16" fmla="*/ 11 w 17"/>
                <a:gd name="T17" fmla="*/ 18 h 27"/>
                <a:gd name="T18" fmla="*/ 10 w 17"/>
                <a:gd name="T19" fmla="*/ 17 h 27"/>
                <a:gd name="T20" fmla="*/ 8 w 17"/>
                <a:gd name="T21" fmla="*/ 16 h 27"/>
                <a:gd name="T22" fmla="*/ 6 w 17"/>
                <a:gd name="T23" fmla="*/ 15 h 27"/>
                <a:gd name="T24" fmla="*/ 1 w 17"/>
                <a:gd name="T25" fmla="*/ 12 h 27"/>
                <a:gd name="T26" fmla="*/ 0 w 17"/>
                <a:gd name="T27" fmla="*/ 8 h 27"/>
                <a:gd name="T28" fmla="*/ 1 w 17"/>
                <a:gd name="T29" fmla="*/ 5 h 27"/>
                <a:gd name="T30" fmla="*/ 3 w 17"/>
                <a:gd name="T31" fmla="*/ 2 h 27"/>
                <a:gd name="T32" fmla="*/ 6 w 17"/>
                <a:gd name="T33" fmla="*/ 1 h 27"/>
                <a:gd name="T34" fmla="*/ 10 w 17"/>
                <a:gd name="T35" fmla="*/ 0 h 27"/>
                <a:gd name="T36" fmla="*/ 13 w 17"/>
                <a:gd name="T37" fmla="*/ 1 h 27"/>
                <a:gd name="T38" fmla="*/ 16 w 17"/>
                <a:gd name="T39" fmla="*/ 1 h 27"/>
                <a:gd name="T40" fmla="*/ 16 w 17"/>
                <a:gd name="T41" fmla="*/ 7 h 27"/>
                <a:gd name="T42" fmla="*/ 15 w 17"/>
                <a:gd name="T43" fmla="*/ 6 h 27"/>
                <a:gd name="T44" fmla="*/ 13 w 17"/>
                <a:gd name="T45" fmla="*/ 5 h 27"/>
                <a:gd name="T46" fmla="*/ 12 w 17"/>
                <a:gd name="T47" fmla="*/ 5 h 27"/>
                <a:gd name="T48" fmla="*/ 10 w 17"/>
                <a:gd name="T49" fmla="*/ 5 h 27"/>
                <a:gd name="T50" fmla="*/ 8 w 17"/>
                <a:gd name="T51" fmla="*/ 5 h 27"/>
                <a:gd name="T52" fmla="*/ 7 w 17"/>
                <a:gd name="T53" fmla="*/ 6 h 27"/>
                <a:gd name="T54" fmla="*/ 6 w 17"/>
                <a:gd name="T55" fmla="*/ 6 h 27"/>
                <a:gd name="T56" fmla="*/ 6 w 17"/>
                <a:gd name="T57" fmla="*/ 7 h 27"/>
                <a:gd name="T58" fmla="*/ 6 w 17"/>
                <a:gd name="T59" fmla="*/ 9 h 27"/>
                <a:gd name="T60" fmla="*/ 7 w 17"/>
                <a:gd name="T61" fmla="*/ 10 h 27"/>
                <a:gd name="T62" fmla="*/ 9 w 17"/>
                <a:gd name="T63" fmla="*/ 10 h 27"/>
                <a:gd name="T64" fmla="*/ 11 w 17"/>
                <a:gd name="T65" fmla="*/ 11 h 27"/>
                <a:gd name="T66" fmla="*/ 13 w 17"/>
                <a:gd name="T67" fmla="*/ 13 h 27"/>
                <a:gd name="T68" fmla="*/ 16 w 17"/>
                <a:gd name="T69" fmla="*/ 14 h 27"/>
                <a:gd name="T70" fmla="*/ 17 w 17"/>
                <a:gd name="T71" fmla="*/ 16 h 27"/>
                <a:gd name="T72" fmla="*/ 17 w 17"/>
                <a:gd name="T73" fmla="*/ 19 h 27"/>
                <a:gd name="T74" fmla="*/ 16 w 17"/>
                <a:gd name="T75" fmla="*/ 23 h 27"/>
                <a:gd name="T76" fmla="*/ 14 w 17"/>
                <a:gd name="T77" fmla="*/ 25 h 27"/>
                <a:gd name="T78" fmla="*/ 11 w 17"/>
                <a:gd name="T79" fmla="*/ 26 h 27"/>
                <a:gd name="T80" fmla="*/ 7 w 17"/>
                <a:gd name="T81" fmla="*/ 27 h 27"/>
                <a:gd name="T82" fmla="*/ 3 w 17"/>
                <a:gd name="T83" fmla="*/ 26 h 27"/>
                <a:gd name="T84" fmla="*/ 0 w 17"/>
                <a:gd name="T85" fmla="*/ 2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7">
                  <a:moveTo>
                    <a:pt x="0" y="25"/>
                  </a:moveTo>
                  <a:cubicBezTo>
                    <a:pt x="0" y="19"/>
                    <a:pt x="0" y="19"/>
                    <a:pt x="0" y="19"/>
                  </a:cubicBezTo>
                  <a:cubicBezTo>
                    <a:pt x="1" y="20"/>
                    <a:pt x="2" y="21"/>
                    <a:pt x="3" y="21"/>
                  </a:cubicBezTo>
                  <a:cubicBezTo>
                    <a:pt x="5" y="22"/>
                    <a:pt x="6" y="22"/>
                    <a:pt x="7" y="22"/>
                  </a:cubicBezTo>
                  <a:cubicBezTo>
                    <a:pt x="8" y="22"/>
                    <a:pt x="8" y="22"/>
                    <a:pt x="9" y="22"/>
                  </a:cubicBezTo>
                  <a:cubicBezTo>
                    <a:pt x="9" y="22"/>
                    <a:pt x="10" y="22"/>
                    <a:pt x="10" y="21"/>
                  </a:cubicBezTo>
                  <a:cubicBezTo>
                    <a:pt x="11" y="21"/>
                    <a:pt x="11" y="21"/>
                    <a:pt x="11" y="21"/>
                  </a:cubicBezTo>
                  <a:cubicBezTo>
                    <a:pt x="11" y="20"/>
                    <a:pt x="11" y="20"/>
                    <a:pt x="11" y="20"/>
                  </a:cubicBezTo>
                  <a:cubicBezTo>
                    <a:pt x="11" y="19"/>
                    <a:pt x="11" y="19"/>
                    <a:pt x="11" y="18"/>
                  </a:cubicBezTo>
                  <a:cubicBezTo>
                    <a:pt x="11" y="18"/>
                    <a:pt x="10" y="17"/>
                    <a:pt x="10" y="17"/>
                  </a:cubicBezTo>
                  <a:cubicBezTo>
                    <a:pt x="9" y="17"/>
                    <a:pt x="9" y="16"/>
                    <a:pt x="8" y="16"/>
                  </a:cubicBezTo>
                  <a:cubicBezTo>
                    <a:pt x="7" y="16"/>
                    <a:pt x="7" y="16"/>
                    <a:pt x="6" y="15"/>
                  </a:cubicBezTo>
                  <a:cubicBezTo>
                    <a:pt x="4" y="14"/>
                    <a:pt x="2" y="13"/>
                    <a:pt x="1" y="12"/>
                  </a:cubicBezTo>
                  <a:cubicBezTo>
                    <a:pt x="0" y="11"/>
                    <a:pt x="0" y="10"/>
                    <a:pt x="0" y="8"/>
                  </a:cubicBezTo>
                  <a:cubicBezTo>
                    <a:pt x="0" y="7"/>
                    <a:pt x="0" y="6"/>
                    <a:pt x="1" y="5"/>
                  </a:cubicBezTo>
                  <a:cubicBezTo>
                    <a:pt x="1" y="4"/>
                    <a:pt x="2" y="3"/>
                    <a:pt x="3" y="2"/>
                  </a:cubicBezTo>
                  <a:cubicBezTo>
                    <a:pt x="4" y="2"/>
                    <a:pt x="5" y="1"/>
                    <a:pt x="6" y="1"/>
                  </a:cubicBezTo>
                  <a:cubicBezTo>
                    <a:pt x="7" y="1"/>
                    <a:pt x="9" y="0"/>
                    <a:pt x="10" y="0"/>
                  </a:cubicBezTo>
                  <a:cubicBezTo>
                    <a:pt x="11" y="0"/>
                    <a:pt x="12" y="1"/>
                    <a:pt x="13" y="1"/>
                  </a:cubicBezTo>
                  <a:cubicBezTo>
                    <a:pt x="14" y="1"/>
                    <a:pt x="15" y="1"/>
                    <a:pt x="16" y="1"/>
                  </a:cubicBezTo>
                  <a:cubicBezTo>
                    <a:pt x="16" y="7"/>
                    <a:pt x="16" y="7"/>
                    <a:pt x="16" y="7"/>
                  </a:cubicBezTo>
                  <a:cubicBezTo>
                    <a:pt x="16" y="6"/>
                    <a:pt x="15" y="6"/>
                    <a:pt x="15" y="6"/>
                  </a:cubicBezTo>
                  <a:cubicBezTo>
                    <a:pt x="14" y="6"/>
                    <a:pt x="14" y="6"/>
                    <a:pt x="13" y="5"/>
                  </a:cubicBezTo>
                  <a:cubicBezTo>
                    <a:pt x="13" y="5"/>
                    <a:pt x="12" y="5"/>
                    <a:pt x="12" y="5"/>
                  </a:cubicBezTo>
                  <a:cubicBezTo>
                    <a:pt x="11" y="5"/>
                    <a:pt x="11" y="5"/>
                    <a:pt x="10" y="5"/>
                  </a:cubicBezTo>
                  <a:cubicBezTo>
                    <a:pt x="10" y="5"/>
                    <a:pt x="9" y="5"/>
                    <a:pt x="8" y="5"/>
                  </a:cubicBezTo>
                  <a:cubicBezTo>
                    <a:pt x="8" y="5"/>
                    <a:pt x="7" y="5"/>
                    <a:pt x="7" y="6"/>
                  </a:cubicBezTo>
                  <a:cubicBezTo>
                    <a:pt x="7" y="6"/>
                    <a:pt x="6" y="6"/>
                    <a:pt x="6" y="6"/>
                  </a:cubicBezTo>
                  <a:cubicBezTo>
                    <a:pt x="6" y="7"/>
                    <a:pt x="6" y="7"/>
                    <a:pt x="6" y="7"/>
                  </a:cubicBezTo>
                  <a:cubicBezTo>
                    <a:pt x="6" y="8"/>
                    <a:pt x="6" y="8"/>
                    <a:pt x="6" y="9"/>
                  </a:cubicBezTo>
                  <a:cubicBezTo>
                    <a:pt x="7" y="9"/>
                    <a:pt x="7" y="9"/>
                    <a:pt x="7" y="10"/>
                  </a:cubicBezTo>
                  <a:cubicBezTo>
                    <a:pt x="8" y="10"/>
                    <a:pt x="8" y="10"/>
                    <a:pt x="9" y="10"/>
                  </a:cubicBezTo>
                  <a:cubicBezTo>
                    <a:pt x="9" y="11"/>
                    <a:pt x="10" y="11"/>
                    <a:pt x="11" y="11"/>
                  </a:cubicBezTo>
                  <a:cubicBezTo>
                    <a:pt x="12" y="12"/>
                    <a:pt x="13" y="12"/>
                    <a:pt x="13" y="13"/>
                  </a:cubicBezTo>
                  <a:cubicBezTo>
                    <a:pt x="14" y="13"/>
                    <a:pt x="15" y="14"/>
                    <a:pt x="16" y="14"/>
                  </a:cubicBezTo>
                  <a:cubicBezTo>
                    <a:pt x="16" y="15"/>
                    <a:pt x="17" y="16"/>
                    <a:pt x="17" y="16"/>
                  </a:cubicBezTo>
                  <a:cubicBezTo>
                    <a:pt x="17" y="17"/>
                    <a:pt x="17" y="18"/>
                    <a:pt x="17" y="19"/>
                  </a:cubicBezTo>
                  <a:cubicBezTo>
                    <a:pt x="17" y="20"/>
                    <a:pt x="17" y="22"/>
                    <a:pt x="16" y="23"/>
                  </a:cubicBezTo>
                  <a:cubicBezTo>
                    <a:pt x="16" y="24"/>
                    <a:pt x="15" y="24"/>
                    <a:pt x="14" y="25"/>
                  </a:cubicBezTo>
                  <a:cubicBezTo>
                    <a:pt x="13" y="25"/>
                    <a:pt x="12" y="26"/>
                    <a:pt x="11" y="26"/>
                  </a:cubicBezTo>
                  <a:cubicBezTo>
                    <a:pt x="10" y="26"/>
                    <a:pt x="9" y="27"/>
                    <a:pt x="7" y="27"/>
                  </a:cubicBezTo>
                  <a:cubicBezTo>
                    <a:pt x="6" y="27"/>
                    <a:pt x="5" y="26"/>
                    <a:pt x="3" y="26"/>
                  </a:cubicBezTo>
                  <a:cubicBezTo>
                    <a:pt x="2" y="26"/>
                    <a:pt x="1" y="26"/>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26" name="Freeform 332"/>
            <p:cNvSpPr>
              <a:spLocks/>
            </p:cNvSpPr>
            <p:nvPr/>
          </p:nvSpPr>
          <p:spPr bwMode="auto">
            <a:xfrm>
              <a:off x="3817628" y="3721699"/>
              <a:ext cx="54538" cy="84143"/>
            </a:xfrm>
            <a:custGeom>
              <a:avLst/>
              <a:gdLst>
                <a:gd name="T0" fmla="*/ 6 w 17"/>
                <a:gd name="T1" fmla="*/ 21 h 26"/>
                <a:gd name="T2" fmla="*/ 17 w 17"/>
                <a:gd name="T3" fmla="*/ 21 h 26"/>
                <a:gd name="T4" fmla="*/ 17 w 17"/>
                <a:gd name="T5" fmla="*/ 26 h 26"/>
                <a:gd name="T6" fmla="*/ 0 w 17"/>
                <a:gd name="T7" fmla="*/ 26 h 26"/>
                <a:gd name="T8" fmla="*/ 0 w 17"/>
                <a:gd name="T9" fmla="*/ 24 h 26"/>
                <a:gd name="T10" fmla="*/ 1 w 17"/>
                <a:gd name="T11" fmla="*/ 21 h 26"/>
                <a:gd name="T12" fmla="*/ 2 w 17"/>
                <a:gd name="T13" fmla="*/ 18 h 26"/>
                <a:gd name="T14" fmla="*/ 4 w 17"/>
                <a:gd name="T15" fmla="*/ 16 h 26"/>
                <a:gd name="T16" fmla="*/ 7 w 17"/>
                <a:gd name="T17" fmla="*/ 14 h 26"/>
                <a:gd name="T18" fmla="*/ 9 w 17"/>
                <a:gd name="T19" fmla="*/ 13 h 26"/>
                <a:gd name="T20" fmla="*/ 10 w 17"/>
                <a:gd name="T21" fmla="*/ 11 h 26"/>
                <a:gd name="T22" fmla="*/ 11 w 17"/>
                <a:gd name="T23" fmla="*/ 10 h 26"/>
                <a:gd name="T24" fmla="*/ 11 w 17"/>
                <a:gd name="T25" fmla="*/ 8 h 26"/>
                <a:gd name="T26" fmla="*/ 10 w 17"/>
                <a:gd name="T27" fmla="*/ 6 h 26"/>
                <a:gd name="T28" fmla="*/ 7 w 17"/>
                <a:gd name="T29" fmla="*/ 5 h 26"/>
                <a:gd name="T30" fmla="*/ 1 w 17"/>
                <a:gd name="T31" fmla="*/ 7 h 26"/>
                <a:gd name="T32" fmla="*/ 1 w 17"/>
                <a:gd name="T33" fmla="*/ 3 h 26"/>
                <a:gd name="T34" fmla="*/ 9 w 17"/>
                <a:gd name="T35" fmla="*/ 0 h 26"/>
                <a:gd name="T36" fmla="*/ 12 w 17"/>
                <a:gd name="T37" fmla="*/ 1 h 26"/>
                <a:gd name="T38" fmla="*/ 15 w 17"/>
                <a:gd name="T39" fmla="*/ 2 h 26"/>
                <a:gd name="T40" fmla="*/ 16 w 17"/>
                <a:gd name="T41" fmla="*/ 5 h 26"/>
                <a:gd name="T42" fmla="*/ 17 w 17"/>
                <a:gd name="T43" fmla="*/ 8 h 26"/>
                <a:gd name="T44" fmla="*/ 16 w 17"/>
                <a:gd name="T45" fmla="*/ 11 h 26"/>
                <a:gd name="T46" fmla="*/ 15 w 17"/>
                <a:gd name="T47" fmla="*/ 13 h 26"/>
                <a:gd name="T48" fmla="*/ 13 w 17"/>
                <a:gd name="T49" fmla="*/ 15 h 26"/>
                <a:gd name="T50" fmla="*/ 10 w 17"/>
                <a:gd name="T51" fmla="*/ 17 h 26"/>
                <a:gd name="T52" fmla="*/ 9 w 17"/>
                <a:gd name="T53" fmla="*/ 18 h 26"/>
                <a:gd name="T54" fmla="*/ 7 w 17"/>
                <a:gd name="T55" fmla="*/ 19 h 26"/>
                <a:gd name="T56" fmla="*/ 6 w 17"/>
                <a:gd name="T57" fmla="*/ 20 h 26"/>
                <a:gd name="T58" fmla="*/ 6 w 17"/>
                <a:gd name="T59" fmla="*/ 2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7" h="26">
                  <a:moveTo>
                    <a:pt x="6" y="21"/>
                  </a:moveTo>
                  <a:cubicBezTo>
                    <a:pt x="17" y="21"/>
                    <a:pt x="17" y="21"/>
                    <a:pt x="17" y="21"/>
                  </a:cubicBezTo>
                  <a:cubicBezTo>
                    <a:pt x="17" y="26"/>
                    <a:pt x="17" y="26"/>
                    <a:pt x="17" y="26"/>
                  </a:cubicBezTo>
                  <a:cubicBezTo>
                    <a:pt x="0" y="26"/>
                    <a:pt x="0" y="26"/>
                    <a:pt x="0" y="26"/>
                  </a:cubicBezTo>
                  <a:cubicBezTo>
                    <a:pt x="0" y="24"/>
                    <a:pt x="0" y="24"/>
                    <a:pt x="0" y="24"/>
                  </a:cubicBezTo>
                  <a:cubicBezTo>
                    <a:pt x="0" y="23"/>
                    <a:pt x="0" y="22"/>
                    <a:pt x="1" y="21"/>
                  </a:cubicBezTo>
                  <a:cubicBezTo>
                    <a:pt x="1" y="20"/>
                    <a:pt x="2" y="19"/>
                    <a:pt x="2" y="18"/>
                  </a:cubicBezTo>
                  <a:cubicBezTo>
                    <a:pt x="3" y="17"/>
                    <a:pt x="4" y="16"/>
                    <a:pt x="4" y="16"/>
                  </a:cubicBezTo>
                  <a:cubicBezTo>
                    <a:pt x="5" y="15"/>
                    <a:pt x="6" y="15"/>
                    <a:pt x="7" y="14"/>
                  </a:cubicBezTo>
                  <a:cubicBezTo>
                    <a:pt x="7" y="14"/>
                    <a:pt x="8" y="13"/>
                    <a:pt x="9" y="13"/>
                  </a:cubicBezTo>
                  <a:cubicBezTo>
                    <a:pt x="9" y="12"/>
                    <a:pt x="10" y="12"/>
                    <a:pt x="10" y="11"/>
                  </a:cubicBezTo>
                  <a:cubicBezTo>
                    <a:pt x="10" y="11"/>
                    <a:pt x="11" y="10"/>
                    <a:pt x="11" y="10"/>
                  </a:cubicBezTo>
                  <a:cubicBezTo>
                    <a:pt x="11" y="9"/>
                    <a:pt x="11" y="9"/>
                    <a:pt x="11" y="8"/>
                  </a:cubicBezTo>
                  <a:cubicBezTo>
                    <a:pt x="11" y="7"/>
                    <a:pt x="11" y="6"/>
                    <a:pt x="10" y="6"/>
                  </a:cubicBezTo>
                  <a:cubicBezTo>
                    <a:pt x="10" y="5"/>
                    <a:pt x="9" y="5"/>
                    <a:pt x="7" y="5"/>
                  </a:cubicBezTo>
                  <a:cubicBezTo>
                    <a:pt x="5" y="5"/>
                    <a:pt x="3" y="6"/>
                    <a:pt x="1" y="7"/>
                  </a:cubicBezTo>
                  <a:cubicBezTo>
                    <a:pt x="1" y="3"/>
                    <a:pt x="1" y="3"/>
                    <a:pt x="1" y="3"/>
                  </a:cubicBezTo>
                  <a:cubicBezTo>
                    <a:pt x="3" y="1"/>
                    <a:pt x="6" y="0"/>
                    <a:pt x="9" y="0"/>
                  </a:cubicBezTo>
                  <a:cubicBezTo>
                    <a:pt x="10" y="0"/>
                    <a:pt x="11" y="1"/>
                    <a:pt x="12" y="1"/>
                  </a:cubicBezTo>
                  <a:cubicBezTo>
                    <a:pt x="13" y="1"/>
                    <a:pt x="14" y="2"/>
                    <a:pt x="15" y="2"/>
                  </a:cubicBezTo>
                  <a:cubicBezTo>
                    <a:pt x="15" y="3"/>
                    <a:pt x="16" y="4"/>
                    <a:pt x="16" y="5"/>
                  </a:cubicBezTo>
                  <a:cubicBezTo>
                    <a:pt x="17" y="6"/>
                    <a:pt x="17" y="7"/>
                    <a:pt x="17" y="8"/>
                  </a:cubicBezTo>
                  <a:cubicBezTo>
                    <a:pt x="17" y="9"/>
                    <a:pt x="17" y="10"/>
                    <a:pt x="16" y="11"/>
                  </a:cubicBezTo>
                  <a:cubicBezTo>
                    <a:pt x="16" y="12"/>
                    <a:pt x="15" y="12"/>
                    <a:pt x="15" y="13"/>
                  </a:cubicBezTo>
                  <a:cubicBezTo>
                    <a:pt x="14" y="14"/>
                    <a:pt x="14" y="15"/>
                    <a:pt x="13" y="15"/>
                  </a:cubicBezTo>
                  <a:cubicBezTo>
                    <a:pt x="12" y="16"/>
                    <a:pt x="11" y="16"/>
                    <a:pt x="10" y="17"/>
                  </a:cubicBezTo>
                  <a:cubicBezTo>
                    <a:pt x="10" y="17"/>
                    <a:pt x="9" y="18"/>
                    <a:pt x="9" y="18"/>
                  </a:cubicBezTo>
                  <a:cubicBezTo>
                    <a:pt x="8" y="19"/>
                    <a:pt x="8" y="19"/>
                    <a:pt x="7" y="19"/>
                  </a:cubicBezTo>
                  <a:cubicBezTo>
                    <a:pt x="7" y="20"/>
                    <a:pt x="7" y="20"/>
                    <a:pt x="6" y="20"/>
                  </a:cubicBezTo>
                  <a:cubicBezTo>
                    <a:pt x="6" y="21"/>
                    <a:pt x="6" y="21"/>
                    <a:pt x="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27" name="Freeform 333"/>
            <p:cNvSpPr>
              <a:spLocks/>
            </p:cNvSpPr>
            <p:nvPr/>
          </p:nvSpPr>
          <p:spPr bwMode="auto">
            <a:xfrm>
              <a:off x="3356395" y="3865053"/>
              <a:ext cx="71678" cy="81026"/>
            </a:xfrm>
            <a:custGeom>
              <a:avLst/>
              <a:gdLst>
                <a:gd name="T0" fmla="*/ 7 w 22"/>
                <a:gd name="T1" fmla="*/ 25 h 25"/>
                <a:gd name="T2" fmla="*/ 4 w 22"/>
                <a:gd name="T3" fmla="*/ 25 h 25"/>
                <a:gd name="T4" fmla="*/ 0 w 22"/>
                <a:gd name="T5" fmla="*/ 0 h 25"/>
                <a:gd name="T6" fmla="*/ 3 w 22"/>
                <a:gd name="T7" fmla="*/ 0 h 25"/>
                <a:gd name="T8" fmla="*/ 6 w 22"/>
                <a:gd name="T9" fmla="*/ 20 h 25"/>
                <a:gd name="T10" fmla="*/ 6 w 22"/>
                <a:gd name="T11" fmla="*/ 21 h 25"/>
                <a:gd name="T12" fmla="*/ 6 w 22"/>
                <a:gd name="T13" fmla="*/ 22 h 25"/>
                <a:gd name="T14" fmla="*/ 6 w 22"/>
                <a:gd name="T15" fmla="*/ 22 h 25"/>
                <a:gd name="T16" fmla="*/ 6 w 22"/>
                <a:gd name="T17" fmla="*/ 22 h 25"/>
                <a:gd name="T18" fmla="*/ 7 w 22"/>
                <a:gd name="T19" fmla="*/ 21 h 25"/>
                <a:gd name="T20" fmla="*/ 7 w 22"/>
                <a:gd name="T21" fmla="*/ 20 h 25"/>
                <a:gd name="T22" fmla="*/ 7 w 22"/>
                <a:gd name="T23" fmla="*/ 20 h 25"/>
                <a:gd name="T24" fmla="*/ 18 w 22"/>
                <a:gd name="T25" fmla="*/ 0 h 25"/>
                <a:gd name="T26" fmla="*/ 22 w 22"/>
                <a:gd name="T27" fmla="*/ 0 h 25"/>
                <a:gd name="T28" fmla="*/ 7 w 22"/>
                <a:gd name="T2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 h="25">
                  <a:moveTo>
                    <a:pt x="7" y="25"/>
                  </a:moveTo>
                  <a:cubicBezTo>
                    <a:pt x="4" y="25"/>
                    <a:pt x="4" y="25"/>
                    <a:pt x="4" y="25"/>
                  </a:cubicBezTo>
                  <a:cubicBezTo>
                    <a:pt x="0" y="0"/>
                    <a:pt x="0" y="0"/>
                    <a:pt x="0" y="0"/>
                  </a:cubicBezTo>
                  <a:cubicBezTo>
                    <a:pt x="3" y="0"/>
                    <a:pt x="3" y="0"/>
                    <a:pt x="3" y="0"/>
                  </a:cubicBezTo>
                  <a:cubicBezTo>
                    <a:pt x="6" y="20"/>
                    <a:pt x="6" y="20"/>
                    <a:pt x="6" y="20"/>
                  </a:cubicBezTo>
                  <a:cubicBezTo>
                    <a:pt x="6" y="20"/>
                    <a:pt x="6" y="21"/>
                    <a:pt x="6" y="21"/>
                  </a:cubicBezTo>
                  <a:cubicBezTo>
                    <a:pt x="6" y="21"/>
                    <a:pt x="6" y="22"/>
                    <a:pt x="6" y="22"/>
                  </a:cubicBezTo>
                  <a:cubicBezTo>
                    <a:pt x="6" y="22"/>
                    <a:pt x="6" y="22"/>
                    <a:pt x="6" y="22"/>
                  </a:cubicBezTo>
                  <a:cubicBezTo>
                    <a:pt x="6" y="22"/>
                    <a:pt x="6" y="22"/>
                    <a:pt x="6" y="22"/>
                  </a:cubicBezTo>
                  <a:cubicBezTo>
                    <a:pt x="6" y="21"/>
                    <a:pt x="6" y="21"/>
                    <a:pt x="7" y="21"/>
                  </a:cubicBezTo>
                  <a:cubicBezTo>
                    <a:pt x="7" y="21"/>
                    <a:pt x="7" y="21"/>
                    <a:pt x="7" y="20"/>
                  </a:cubicBezTo>
                  <a:cubicBezTo>
                    <a:pt x="7" y="20"/>
                    <a:pt x="7" y="20"/>
                    <a:pt x="7" y="20"/>
                  </a:cubicBezTo>
                  <a:cubicBezTo>
                    <a:pt x="18" y="0"/>
                    <a:pt x="18" y="0"/>
                    <a:pt x="18" y="0"/>
                  </a:cubicBezTo>
                  <a:cubicBezTo>
                    <a:pt x="22" y="0"/>
                    <a:pt x="22" y="0"/>
                    <a:pt x="22" y="0"/>
                  </a:cubicBezTo>
                  <a:lnTo>
                    <a:pt x="7"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28" name="Freeform 334"/>
            <p:cNvSpPr>
              <a:spLocks/>
            </p:cNvSpPr>
            <p:nvPr/>
          </p:nvSpPr>
          <p:spPr bwMode="auto">
            <a:xfrm>
              <a:off x="3424956" y="3865053"/>
              <a:ext cx="26490" cy="81026"/>
            </a:xfrm>
            <a:custGeom>
              <a:avLst/>
              <a:gdLst>
                <a:gd name="T0" fmla="*/ 6 w 17"/>
                <a:gd name="T1" fmla="*/ 52 h 52"/>
                <a:gd name="T2" fmla="*/ 0 w 17"/>
                <a:gd name="T3" fmla="*/ 52 h 52"/>
                <a:gd name="T4" fmla="*/ 11 w 17"/>
                <a:gd name="T5" fmla="*/ 0 h 52"/>
                <a:gd name="T6" fmla="*/ 17 w 17"/>
                <a:gd name="T7" fmla="*/ 0 h 52"/>
                <a:gd name="T8" fmla="*/ 6 w 17"/>
                <a:gd name="T9" fmla="*/ 52 h 52"/>
              </a:gdLst>
              <a:ahLst/>
              <a:cxnLst>
                <a:cxn ang="0">
                  <a:pos x="T0" y="T1"/>
                </a:cxn>
                <a:cxn ang="0">
                  <a:pos x="T2" y="T3"/>
                </a:cxn>
                <a:cxn ang="0">
                  <a:pos x="T4" y="T5"/>
                </a:cxn>
                <a:cxn ang="0">
                  <a:pos x="T6" y="T7"/>
                </a:cxn>
                <a:cxn ang="0">
                  <a:pos x="T8" y="T9"/>
                </a:cxn>
              </a:cxnLst>
              <a:rect l="0" t="0" r="r" b="b"/>
              <a:pathLst>
                <a:path w="17" h="52">
                  <a:moveTo>
                    <a:pt x="6" y="52"/>
                  </a:moveTo>
                  <a:lnTo>
                    <a:pt x="0" y="52"/>
                  </a:lnTo>
                  <a:lnTo>
                    <a:pt x="11" y="0"/>
                  </a:lnTo>
                  <a:lnTo>
                    <a:pt x="17"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29" name="Freeform 335"/>
            <p:cNvSpPr>
              <a:spLocks noEditPoints="1"/>
            </p:cNvSpPr>
            <p:nvPr/>
          </p:nvSpPr>
          <p:spPr bwMode="auto">
            <a:xfrm>
              <a:off x="3457679" y="3865053"/>
              <a:ext cx="62329" cy="81026"/>
            </a:xfrm>
            <a:custGeom>
              <a:avLst/>
              <a:gdLst>
                <a:gd name="T0" fmla="*/ 19 w 19"/>
                <a:gd name="T1" fmla="*/ 6 h 25"/>
                <a:gd name="T2" fmla="*/ 19 w 19"/>
                <a:gd name="T3" fmla="*/ 9 h 25"/>
                <a:gd name="T4" fmla="*/ 17 w 19"/>
                <a:gd name="T5" fmla="*/ 12 h 25"/>
                <a:gd name="T6" fmla="*/ 15 w 19"/>
                <a:gd name="T7" fmla="*/ 13 h 25"/>
                <a:gd name="T8" fmla="*/ 12 w 19"/>
                <a:gd name="T9" fmla="*/ 14 h 25"/>
                <a:gd name="T10" fmla="*/ 12 w 19"/>
                <a:gd name="T11" fmla="*/ 14 h 25"/>
                <a:gd name="T12" fmla="*/ 13 w 19"/>
                <a:gd name="T13" fmla="*/ 15 h 25"/>
                <a:gd name="T14" fmla="*/ 14 w 19"/>
                <a:gd name="T15" fmla="*/ 17 h 25"/>
                <a:gd name="T16" fmla="*/ 16 w 19"/>
                <a:gd name="T17" fmla="*/ 25 h 25"/>
                <a:gd name="T18" fmla="*/ 13 w 19"/>
                <a:gd name="T19" fmla="*/ 25 h 25"/>
                <a:gd name="T20" fmla="*/ 11 w 19"/>
                <a:gd name="T21" fmla="*/ 18 h 25"/>
                <a:gd name="T22" fmla="*/ 10 w 19"/>
                <a:gd name="T23" fmla="*/ 15 h 25"/>
                <a:gd name="T24" fmla="*/ 7 w 19"/>
                <a:gd name="T25" fmla="*/ 15 h 25"/>
                <a:gd name="T26" fmla="*/ 5 w 19"/>
                <a:gd name="T27" fmla="*/ 15 h 25"/>
                <a:gd name="T28" fmla="*/ 3 w 19"/>
                <a:gd name="T29" fmla="*/ 25 h 25"/>
                <a:gd name="T30" fmla="*/ 0 w 19"/>
                <a:gd name="T31" fmla="*/ 25 h 25"/>
                <a:gd name="T32" fmla="*/ 5 w 19"/>
                <a:gd name="T33" fmla="*/ 0 h 25"/>
                <a:gd name="T34" fmla="*/ 12 w 19"/>
                <a:gd name="T35" fmla="*/ 0 h 25"/>
                <a:gd name="T36" fmla="*/ 15 w 19"/>
                <a:gd name="T37" fmla="*/ 1 h 25"/>
                <a:gd name="T38" fmla="*/ 17 w 19"/>
                <a:gd name="T39" fmla="*/ 2 h 25"/>
                <a:gd name="T40" fmla="*/ 19 w 19"/>
                <a:gd name="T41" fmla="*/ 4 h 25"/>
                <a:gd name="T42" fmla="*/ 19 w 19"/>
                <a:gd name="T43" fmla="*/ 6 h 25"/>
                <a:gd name="T44" fmla="*/ 16 w 19"/>
                <a:gd name="T45" fmla="*/ 7 h 25"/>
                <a:gd name="T46" fmla="*/ 16 w 19"/>
                <a:gd name="T47" fmla="*/ 5 h 25"/>
                <a:gd name="T48" fmla="*/ 15 w 19"/>
                <a:gd name="T49" fmla="*/ 4 h 25"/>
                <a:gd name="T50" fmla="*/ 14 w 19"/>
                <a:gd name="T51" fmla="*/ 3 h 25"/>
                <a:gd name="T52" fmla="*/ 12 w 19"/>
                <a:gd name="T53" fmla="*/ 3 h 25"/>
                <a:gd name="T54" fmla="*/ 8 w 19"/>
                <a:gd name="T55" fmla="*/ 3 h 25"/>
                <a:gd name="T56" fmla="*/ 6 w 19"/>
                <a:gd name="T57" fmla="*/ 12 h 25"/>
                <a:gd name="T58" fmla="*/ 9 w 19"/>
                <a:gd name="T59" fmla="*/ 12 h 25"/>
                <a:gd name="T60" fmla="*/ 12 w 19"/>
                <a:gd name="T61" fmla="*/ 11 h 25"/>
                <a:gd name="T62" fmla="*/ 14 w 19"/>
                <a:gd name="T63" fmla="*/ 10 h 25"/>
                <a:gd name="T64" fmla="*/ 16 w 19"/>
                <a:gd name="T65" fmla="*/ 9 h 25"/>
                <a:gd name="T66" fmla="*/ 16 w 19"/>
                <a:gd name="T67" fmla="*/ 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 h="25">
                  <a:moveTo>
                    <a:pt x="19" y="6"/>
                  </a:moveTo>
                  <a:cubicBezTo>
                    <a:pt x="19" y="7"/>
                    <a:pt x="19" y="8"/>
                    <a:pt x="19" y="9"/>
                  </a:cubicBezTo>
                  <a:cubicBezTo>
                    <a:pt x="18" y="10"/>
                    <a:pt x="18" y="11"/>
                    <a:pt x="17" y="12"/>
                  </a:cubicBezTo>
                  <a:cubicBezTo>
                    <a:pt x="16" y="12"/>
                    <a:pt x="16" y="13"/>
                    <a:pt x="15" y="13"/>
                  </a:cubicBezTo>
                  <a:cubicBezTo>
                    <a:pt x="14" y="13"/>
                    <a:pt x="13" y="14"/>
                    <a:pt x="12" y="14"/>
                  </a:cubicBezTo>
                  <a:cubicBezTo>
                    <a:pt x="12" y="14"/>
                    <a:pt x="12" y="14"/>
                    <a:pt x="12" y="14"/>
                  </a:cubicBezTo>
                  <a:cubicBezTo>
                    <a:pt x="12" y="14"/>
                    <a:pt x="13" y="14"/>
                    <a:pt x="13" y="15"/>
                  </a:cubicBezTo>
                  <a:cubicBezTo>
                    <a:pt x="13" y="16"/>
                    <a:pt x="14" y="16"/>
                    <a:pt x="14" y="17"/>
                  </a:cubicBezTo>
                  <a:cubicBezTo>
                    <a:pt x="16" y="25"/>
                    <a:pt x="16" y="25"/>
                    <a:pt x="16" y="25"/>
                  </a:cubicBezTo>
                  <a:cubicBezTo>
                    <a:pt x="13" y="25"/>
                    <a:pt x="13" y="25"/>
                    <a:pt x="13" y="25"/>
                  </a:cubicBezTo>
                  <a:cubicBezTo>
                    <a:pt x="11" y="18"/>
                    <a:pt x="11" y="18"/>
                    <a:pt x="11" y="18"/>
                  </a:cubicBezTo>
                  <a:cubicBezTo>
                    <a:pt x="11" y="17"/>
                    <a:pt x="10" y="16"/>
                    <a:pt x="10" y="15"/>
                  </a:cubicBezTo>
                  <a:cubicBezTo>
                    <a:pt x="9" y="15"/>
                    <a:pt x="8" y="15"/>
                    <a:pt x="7" y="15"/>
                  </a:cubicBezTo>
                  <a:cubicBezTo>
                    <a:pt x="5" y="15"/>
                    <a:pt x="5" y="15"/>
                    <a:pt x="5" y="15"/>
                  </a:cubicBezTo>
                  <a:cubicBezTo>
                    <a:pt x="3" y="25"/>
                    <a:pt x="3" y="25"/>
                    <a:pt x="3" y="25"/>
                  </a:cubicBezTo>
                  <a:cubicBezTo>
                    <a:pt x="0" y="25"/>
                    <a:pt x="0" y="25"/>
                    <a:pt x="0" y="25"/>
                  </a:cubicBezTo>
                  <a:cubicBezTo>
                    <a:pt x="5" y="0"/>
                    <a:pt x="5" y="0"/>
                    <a:pt x="5" y="0"/>
                  </a:cubicBezTo>
                  <a:cubicBezTo>
                    <a:pt x="12" y="0"/>
                    <a:pt x="12" y="0"/>
                    <a:pt x="12" y="0"/>
                  </a:cubicBezTo>
                  <a:cubicBezTo>
                    <a:pt x="13" y="0"/>
                    <a:pt x="14" y="0"/>
                    <a:pt x="15" y="1"/>
                  </a:cubicBezTo>
                  <a:cubicBezTo>
                    <a:pt x="16" y="1"/>
                    <a:pt x="17" y="1"/>
                    <a:pt x="17" y="2"/>
                  </a:cubicBezTo>
                  <a:cubicBezTo>
                    <a:pt x="18" y="2"/>
                    <a:pt x="18" y="3"/>
                    <a:pt x="19" y="4"/>
                  </a:cubicBezTo>
                  <a:cubicBezTo>
                    <a:pt x="19" y="5"/>
                    <a:pt x="19" y="5"/>
                    <a:pt x="19" y="6"/>
                  </a:cubicBezTo>
                  <a:close/>
                  <a:moveTo>
                    <a:pt x="16" y="7"/>
                  </a:moveTo>
                  <a:cubicBezTo>
                    <a:pt x="16" y="6"/>
                    <a:pt x="16" y="6"/>
                    <a:pt x="16" y="5"/>
                  </a:cubicBezTo>
                  <a:cubicBezTo>
                    <a:pt x="16" y="5"/>
                    <a:pt x="15" y="4"/>
                    <a:pt x="15" y="4"/>
                  </a:cubicBezTo>
                  <a:cubicBezTo>
                    <a:pt x="15" y="4"/>
                    <a:pt x="14" y="3"/>
                    <a:pt x="14" y="3"/>
                  </a:cubicBezTo>
                  <a:cubicBezTo>
                    <a:pt x="13" y="3"/>
                    <a:pt x="12" y="3"/>
                    <a:pt x="12" y="3"/>
                  </a:cubicBezTo>
                  <a:cubicBezTo>
                    <a:pt x="8" y="3"/>
                    <a:pt x="8" y="3"/>
                    <a:pt x="8" y="3"/>
                  </a:cubicBezTo>
                  <a:cubicBezTo>
                    <a:pt x="6" y="12"/>
                    <a:pt x="6" y="12"/>
                    <a:pt x="6" y="12"/>
                  </a:cubicBezTo>
                  <a:cubicBezTo>
                    <a:pt x="9" y="12"/>
                    <a:pt x="9" y="12"/>
                    <a:pt x="9" y="12"/>
                  </a:cubicBezTo>
                  <a:cubicBezTo>
                    <a:pt x="10" y="12"/>
                    <a:pt x="12" y="12"/>
                    <a:pt x="12" y="11"/>
                  </a:cubicBezTo>
                  <a:cubicBezTo>
                    <a:pt x="13" y="11"/>
                    <a:pt x="14" y="11"/>
                    <a:pt x="14" y="10"/>
                  </a:cubicBezTo>
                  <a:cubicBezTo>
                    <a:pt x="15" y="10"/>
                    <a:pt x="15" y="9"/>
                    <a:pt x="16" y="9"/>
                  </a:cubicBezTo>
                  <a:cubicBezTo>
                    <a:pt x="16" y="8"/>
                    <a:pt x="16" y="7"/>
                    <a:pt x="16"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30" name="Freeform 336"/>
            <p:cNvSpPr>
              <a:spLocks/>
            </p:cNvSpPr>
            <p:nvPr/>
          </p:nvSpPr>
          <p:spPr bwMode="auto">
            <a:xfrm>
              <a:off x="3529357" y="3865053"/>
              <a:ext cx="71678" cy="84143"/>
            </a:xfrm>
            <a:custGeom>
              <a:avLst/>
              <a:gdLst>
                <a:gd name="T0" fmla="*/ 22 w 22"/>
                <a:gd name="T1" fmla="*/ 4 h 26"/>
                <a:gd name="T2" fmla="*/ 20 w 22"/>
                <a:gd name="T3" fmla="*/ 4 h 26"/>
                <a:gd name="T4" fmla="*/ 19 w 22"/>
                <a:gd name="T5" fmla="*/ 3 h 26"/>
                <a:gd name="T6" fmla="*/ 17 w 22"/>
                <a:gd name="T7" fmla="*/ 2 h 26"/>
                <a:gd name="T8" fmla="*/ 15 w 22"/>
                <a:gd name="T9" fmla="*/ 2 h 26"/>
                <a:gd name="T10" fmla="*/ 10 w 22"/>
                <a:gd name="T11" fmla="*/ 3 h 26"/>
                <a:gd name="T12" fmla="*/ 6 w 22"/>
                <a:gd name="T13" fmla="*/ 6 h 26"/>
                <a:gd name="T14" fmla="*/ 4 w 22"/>
                <a:gd name="T15" fmla="*/ 10 h 26"/>
                <a:gd name="T16" fmla="*/ 4 w 22"/>
                <a:gd name="T17" fmla="*/ 14 h 26"/>
                <a:gd name="T18" fmla="*/ 4 w 22"/>
                <a:gd name="T19" fmla="*/ 18 h 26"/>
                <a:gd name="T20" fmla="*/ 6 w 22"/>
                <a:gd name="T21" fmla="*/ 21 h 26"/>
                <a:gd name="T22" fmla="*/ 8 w 22"/>
                <a:gd name="T23" fmla="*/ 22 h 26"/>
                <a:gd name="T24" fmla="*/ 12 w 22"/>
                <a:gd name="T25" fmla="*/ 23 h 26"/>
                <a:gd name="T26" fmla="*/ 14 w 22"/>
                <a:gd name="T27" fmla="*/ 23 h 26"/>
                <a:gd name="T28" fmla="*/ 16 w 22"/>
                <a:gd name="T29" fmla="*/ 22 h 26"/>
                <a:gd name="T30" fmla="*/ 18 w 22"/>
                <a:gd name="T31" fmla="*/ 15 h 26"/>
                <a:gd name="T32" fmla="*/ 12 w 22"/>
                <a:gd name="T33" fmla="*/ 15 h 26"/>
                <a:gd name="T34" fmla="*/ 12 w 22"/>
                <a:gd name="T35" fmla="*/ 12 h 26"/>
                <a:gd name="T36" fmla="*/ 21 w 22"/>
                <a:gd name="T37" fmla="*/ 12 h 26"/>
                <a:gd name="T38" fmla="*/ 19 w 22"/>
                <a:gd name="T39" fmla="*/ 24 h 26"/>
                <a:gd name="T40" fmla="*/ 15 w 22"/>
                <a:gd name="T41" fmla="*/ 25 h 26"/>
                <a:gd name="T42" fmla="*/ 11 w 22"/>
                <a:gd name="T43" fmla="*/ 26 h 26"/>
                <a:gd name="T44" fmla="*/ 7 w 22"/>
                <a:gd name="T45" fmla="*/ 25 h 26"/>
                <a:gd name="T46" fmla="*/ 3 w 22"/>
                <a:gd name="T47" fmla="*/ 23 h 26"/>
                <a:gd name="T48" fmla="*/ 1 w 22"/>
                <a:gd name="T49" fmla="*/ 19 h 26"/>
                <a:gd name="T50" fmla="*/ 0 w 22"/>
                <a:gd name="T51" fmla="*/ 15 h 26"/>
                <a:gd name="T52" fmla="*/ 1 w 22"/>
                <a:gd name="T53" fmla="*/ 11 h 26"/>
                <a:gd name="T54" fmla="*/ 2 w 22"/>
                <a:gd name="T55" fmla="*/ 7 h 26"/>
                <a:gd name="T56" fmla="*/ 4 w 22"/>
                <a:gd name="T57" fmla="*/ 4 h 26"/>
                <a:gd name="T58" fmla="*/ 7 w 22"/>
                <a:gd name="T59" fmla="*/ 2 h 26"/>
                <a:gd name="T60" fmla="*/ 11 w 22"/>
                <a:gd name="T61" fmla="*/ 0 h 26"/>
                <a:gd name="T62" fmla="*/ 15 w 22"/>
                <a:gd name="T63" fmla="*/ 0 h 26"/>
                <a:gd name="T64" fmla="*/ 17 w 22"/>
                <a:gd name="T65" fmla="*/ 0 h 26"/>
                <a:gd name="T66" fmla="*/ 19 w 22"/>
                <a:gd name="T67" fmla="*/ 0 h 26"/>
                <a:gd name="T68" fmla="*/ 21 w 22"/>
                <a:gd name="T69" fmla="*/ 1 h 26"/>
                <a:gd name="T70" fmla="*/ 22 w 22"/>
                <a:gd name="T71" fmla="*/ 1 h 26"/>
                <a:gd name="T72" fmla="*/ 22 w 22"/>
                <a:gd name="T73"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 h="26">
                  <a:moveTo>
                    <a:pt x="22" y="4"/>
                  </a:moveTo>
                  <a:cubicBezTo>
                    <a:pt x="21" y="4"/>
                    <a:pt x="21" y="4"/>
                    <a:pt x="20" y="4"/>
                  </a:cubicBezTo>
                  <a:cubicBezTo>
                    <a:pt x="20" y="3"/>
                    <a:pt x="19" y="3"/>
                    <a:pt x="19" y="3"/>
                  </a:cubicBezTo>
                  <a:cubicBezTo>
                    <a:pt x="18" y="3"/>
                    <a:pt x="18" y="3"/>
                    <a:pt x="17" y="2"/>
                  </a:cubicBezTo>
                  <a:cubicBezTo>
                    <a:pt x="16" y="2"/>
                    <a:pt x="15" y="2"/>
                    <a:pt x="15" y="2"/>
                  </a:cubicBezTo>
                  <a:cubicBezTo>
                    <a:pt x="13" y="2"/>
                    <a:pt x="11" y="3"/>
                    <a:pt x="10" y="3"/>
                  </a:cubicBezTo>
                  <a:cubicBezTo>
                    <a:pt x="9" y="4"/>
                    <a:pt x="7" y="5"/>
                    <a:pt x="6" y="6"/>
                  </a:cubicBezTo>
                  <a:cubicBezTo>
                    <a:pt x="5" y="7"/>
                    <a:pt x="5" y="8"/>
                    <a:pt x="4" y="10"/>
                  </a:cubicBezTo>
                  <a:cubicBezTo>
                    <a:pt x="4" y="11"/>
                    <a:pt x="4" y="13"/>
                    <a:pt x="4" y="14"/>
                  </a:cubicBezTo>
                  <a:cubicBezTo>
                    <a:pt x="4" y="16"/>
                    <a:pt x="4" y="17"/>
                    <a:pt x="4" y="18"/>
                  </a:cubicBezTo>
                  <a:cubicBezTo>
                    <a:pt x="4" y="19"/>
                    <a:pt x="5" y="20"/>
                    <a:pt x="6" y="21"/>
                  </a:cubicBezTo>
                  <a:cubicBezTo>
                    <a:pt x="6" y="21"/>
                    <a:pt x="7" y="22"/>
                    <a:pt x="8" y="22"/>
                  </a:cubicBezTo>
                  <a:cubicBezTo>
                    <a:pt x="9" y="23"/>
                    <a:pt x="10" y="23"/>
                    <a:pt x="12" y="23"/>
                  </a:cubicBezTo>
                  <a:cubicBezTo>
                    <a:pt x="13" y="23"/>
                    <a:pt x="13" y="23"/>
                    <a:pt x="14" y="23"/>
                  </a:cubicBezTo>
                  <a:cubicBezTo>
                    <a:pt x="15" y="23"/>
                    <a:pt x="15" y="22"/>
                    <a:pt x="16" y="22"/>
                  </a:cubicBezTo>
                  <a:cubicBezTo>
                    <a:pt x="18" y="15"/>
                    <a:pt x="18" y="15"/>
                    <a:pt x="18" y="15"/>
                  </a:cubicBezTo>
                  <a:cubicBezTo>
                    <a:pt x="12" y="15"/>
                    <a:pt x="12" y="15"/>
                    <a:pt x="12" y="15"/>
                  </a:cubicBezTo>
                  <a:cubicBezTo>
                    <a:pt x="12" y="12"/>
                    <a:pt x="12" y="12"/>
                    <a:pt x="12" y="12"/>
                  </a:cubicBezTo>
                  <a:cubicBezTo>
                    <a:pt x="21" y="12"/>
                    <a:pt x="21" y="12"/>
                    <a:pt x="21" y="12"/>
                  </a:cubicBezTo>
                  <a:cubicBezTo>
                    <a:pt x="19" y="24"/>
                    <a:pt x="19" y="24"/>
                    <a:pt x="19" y="24"/>
                  </a:cubicBezTo>
                  <a:cubicBezTo>
                    <a:pt x="18" y="24"/>
                    <a:pt x="17" y="25"/>
                    <a:pt x="15" y="25"/>
                  </a:cubicBezTo>
                  <a:cubicBezTo>
                    <a:pt x="14" y="26"/>
                    <a:pt x="13" y="26"/>
                    <a:pt x="11" y="26"/>
                  </a:cubicBezTo>
                  <a:cubicBezTo>
                    <a:pt x="10" y="26"/>
                    <a:pt x="8" y="25"/>
                    <a:pt x="7" y="25"/>
                  </a:cubicBezTo>
                  <a:cubicBezTo>
                    <a:pt x="5" y="24"/>
                    <a:pt x="4" y="24"/>
                    <a:pt x="3" y="23"/>
                  </a:cubicBezTo>
                  <a:cubicBezTo>
                    <a:pt x="2" y="22"/>
                    <a:pt x="2" y="20"/>
                    <a:pt x="1" y="19"/>
                  </a:cubicBezTo>
                  <a:cubicBezTo>
                    <a:pt x="1" y="18"/>
                    <a:pt x="0" y="16"/>
                    <a:pt x="0" y="15"/>
                  </a:cubicBezTo>
                  <a:cubicBezTo>
                    <a:pt x="0" y="13"/>
                    <a:pt x="1" y="12"/>
                    <a:pt x="1" y="11"/>
                  </a:cubicBezTo>
                  <a:cubicBezTo>
                    <a:pt x="1" y="9"/>
                    <a:pt x="2" y="8"/>
                    <a:pt x="2" y="7"/>
                  </a:cubicBezTo>
                  <a:cubicBezTo>
                    <a:pt x="3" y="6"/>
                    <a:pt x="3" y="5"/>
                    <a:pt x="4" y="4"/>
                  </a:cubicBezTo>
                  <a:cubicBezTo>
                    <a:pt x="5" y="3"/>
                    <a:pt x="6" y="2"/>
                    <a:pt x="7" y="2"/>
                  </a:cubicBezTo>
                  <a:cubicBezTo>
                    <a:pt x="8" y="1"/>
                    <a:pt x="9" y="1"/>
                    <a:pt x="11" y="0"/>
                  </a:cubicBezTo>
                  <a:cubicBezTo>
                    <a:pt x="12" y="0"/>
                    <a:pt x="13" y="0"/>
                    <a:pt x="15" y="0"/>
                  </a:cubicBezTo>
                  <a:cubicBezTo>
                    <a:pt x="16" y="0"/>
                    <a:pt x="17" y="0"/>
                    <a:pt x="17" y="0"/>
                  </a:cubicBezTo>
                  <a:cubicBezTo>
                    <a:pt x="18" y="0"/>
                    <a:pt x="19" y="0"/>
                    <a:pt x="19" y="0"/>
                  </a:cubicBezTo>
                  <a:cubicBezTo>
                    <a:pt x="20" y="0"/>
                    <a:pt x="21" y="1"/>
                    <a:pt x="21" y="1"/>
                  </a:cubicBezTo>
                  <a:cubicBezTo>
                    <a:pt x="22" y="1"/>
                    <a:pt x="22" y="1"/>
                    <a:pt x="22" y="1"/>
                  </a:cubicBezTo>
                  <a:lnTo>
                    <a:pt x="2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31" name="Freeform 337"/>
            <p:cNvSpPr>
              <a:spLocks/>
            </p:cNvSpPr>
            <p:nvPr/>
          </p:nvSpPr>
          <p:spPr bwMode="auto">
            <a:xfrm>
              <a:off x="3611943" y="3865053"/>
              <a:ext cx="24932" cy="81026"/>
            </a:xfrm>
            <a:custGeom>
              <a:avLst/>
              <a:gdLst>
                <a:gd name="T0" fmla="*/ 6 w 16"/>
                <a:gd name="T1" fmla="*/ 52 h 52"/>
                <a:gd name="T2" fmla="*/ 0 w 16"/>
                <a:gd name="T3" fmla="*/ 52 h 52"/>
                <a:gd name="T4" fmla="*/ 10 w 16"/>
                <a:gd name="T5" fmla="*/ 0 h 52"/>
                <a:gd name="T6" fmla="*/ 16 w 16"/>
                <a:gd name="T7" fmla="*/ 0 h 52"/>
                <a:gd name="T8" fmla="*/ 6 w 16"/>
                <a:gd name="T9" fmla="*/ 52 h 52"/>
              </a:gdLst>
              <a:ahLst/>
              <a:cxnLst>
                <a:cxn ang="0">
                  <a:pos x="T0" y="T1"/>
                </a:cxn>
                <a:cxn ang="0">
                  <a:pos x="T2" y="T3"/>
                </a:cxn>
                <a:cxn ang="0">
                  <a:pos x="T4" y="T5"/>
                </a:cxn>
                <a:cxn ang="0">
                  <a:pos x="T6" y="T7"/>
                </a:cxn>
                <a:cxn ang="0">
                  <a:pos x="T8" y="T9"/>
                </a:cxn>
              </a:cxnLst>
              <a:rect l="0" t="0" r="r" b="b"/>
              <a:pathLst>
                <a:path w="16" h="52">
                  <a:moveTo>
                    <a:pt x="6" y="52"/>
                  </a:moveTo>
                  <a:lnTo>
                    <a:pt x="0" y="52"/>
                  </a:lnTo>
                  <a:lnTo>
                    <a:pt x="10" y="0"/>
                  </a:lnTo>
                  <a:lnTo>
                    <a:pt x="16"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32" name="Freeform 338"/>
            <p:cNvSpPr>
              <a:spLocks/>
            </p:cNvSpPr>
            <p:nvPr/>
          </p:nvSpPr>
          <p:spPr bwMode="auto">
            <a:xfrm>
              <a:off x="3644665" y="3865053"/>
              <a:ext cx="84144" cy="81026"/>
            </a:xfrm>
            <a:custGeom>
              <a:avLst/>
              <a:gdLst>
                <a:gd name="T0" fmla="*/ 20 w 26"/>
                <a:gd name="T1" fmla="*/ 25 h 25"/>
                <a:gd name="T2" fmla="*/ 17 w 26"/>
                <a:gd name="T3" fmla="*/ 25 h 25"/>
                <a:gd name="T4" fmla="*/ 8 w 26"/>
                <a:gd name="T5" fmla="*/ 5 h 25"/>
                <a:gd name="T6" fmla="*/ 8 w 26"/>
                <a:gd name="T7" fmla="*/ 5 h 25"/>
                <a:gd name="T8" fmla="*/ 7 w 26"/>
                <a:gd name="T9" fmla="*/ 4 h 25"/>
                <a:gd name="T10" fmla="*/ 7 w 26"/>
                <a:gd name="T11" fmla="*/ 4 h 25"/>
                <a:gd name="T12" fmla="*/ 7 w 26"/>
                <a:gd name="T13" fmla="*/ 4 h 25"/>
                <a:gd name="T14" fmla="*/ 7 w 26"/>
                <a:gd name="T15" fmla="*/ 4 h 25"/>
                <a:gd name="T16" fmla="*/ 7 w 26"/>
                <a:gd name="T17" fmla="*/ 4 h 25"/>
                <a:gd name="T18" fmla="*/ 7 w 26"/>
                <a:gd name="T19" fmla="*/ 4 h 25"/>
                <a:gd name="T20" fmla="*/ 7 w 26"/>
                <a:gd name="T21" fmla="*/ 5 h 25"/>
                <a:gd name="T22" fmla="*/ 7 w 26"/>
                <a:gd name="T23" fmla="*/ 5 h 25"/>
                <a:gd name="T24" fmla="*/ 3 w 26"/>
                <a:gd name="T25" fmla="*/ 25 h 25"/>
                <a:gd name="T26" fmla="*/ 0 w 26"/>
                <a:gd name="T27" fmla="*/ 25 h 25"/>
                <a:gd name="T28" fmla="*/ 5 w 26"/>
                <a:gd name="T29" fmla="*/ 0 h 25"/>
                <a:gd name="T30" fmla="*/ 9 w 26"/>
                <a:gd name="T31" fmla="*/ 0 h 25"/>
                <a:gd name="T32" fmla="*/ 18 w 26"/>
                <a:gd name="T33" fmla="*/ 20 h 25"/>
                <a:gd name="T34" fmla="*/ 18 w 26"/>
                <a:gd name="T35" fmla="*/ 20 h 25"/>
                <a:gd name="T36" fmla="*/ 18 w 26"/>
                <a:gd name="T37" fmla="*/ 21 h 25"/>
                <a:gd name="T38" fmla="*/ 18 w 26"/>
                <a:gd name="T39" fmla="*/ 21 h 25"/>
                <a:gd name="T40" fmla="*/ 18 w 26"/>
                <a:gd name="T41" fmla="*/ 22 h 25"/>
                <a:gd name="T42" fmla="*/ 18 w 26"/>
                <a:gd name="T43" fmla="*/ 22 h 25"/>
                <a:gd name="T44" fmla="*/ 18 w 26"/>
                <a:gd name="T45" fmla="*/ 21 h 25"/>
                <a:gd name="T46" fmla="*/ 18 w 26"/>
                <a:gd name="T47" fmla="*/ 20 h 25"/>
                <a:gd name="T48" fmla="*/ 18 w 26"/>
                <a:gd name="T49" fmla="*/ 20 h 25"/>
                <a:gd name="T50" fmla="*/ 19 w 26"/>
                <a:gd name="T51" fmla="*/ 19 h 25"/>
                <a:gd name="T52" fmla="*/ 23 w 26"/>
                <a:gd name="T53" fmla="*/ 0 h 25"/>
                <a:gd name="T54" fmla="*/ 26 w 26"/>
                <a:gd name="T55" fmla="*/ 0 h 25"/>
                <a:gd name="T56" fmla="*/ 20 w 26"/>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 h="25">
                  <a:moveTo>
                    <a:pt x="20" y="25"/>
                  </a:moveTo>
                  <a:cubicBezTo>
                    <a:pt x="17" y="25"/>
                    <a:pt x="17" y="25"/>
                    <a:pt x="17" y="25"/>
                  </a:cubicBezTo>
                  <a:cubicBezTo>
                    <a:pt x="8" y="5"/>
                    <a:pt x="8" y="5"/>
                    <a:pt x="8" y="5"/>
                  </a:cubicBezTo>
                  <a:cubicBezTo>
                    <a:pt x="8" y="5"/>
                    <a:pt x="8" y="5"/>
                    <a:pt x="8" y="5"/>
                  </a:cubicBezTo>
                  <a:cubicBezTo>
                    <a:pt x="8" y="5"/>
                    <a:pt x="7" y="4"/>
                    <a:pt x="7" y="4"/>
                  </a:cubicBezTo>
                  <a:cubicBezTo>
                    <a:pt x="7" y="4"/>
                    <a:pt x="7" y="4"/>
                    <a:pt x="7" y="4"/>
                  </a:cubicBezTo>
                  <a:cubicBezTo>
                    <a:pt x="7" y="4"/>
                    <a:pt x="7" y="4"/>
                    <a:pt x="7" y="4"/>
                  </a:cubicBezTo>
                  <a:cubicBezTo>
                    <a:pt x="7" y="4"/>
                    <a:pt x="7" y="4"/>
                    <a:pt x="7" y="4"/>
                  </a:cubicBezTo>
                  <a:cubicBezTo>
                    <a:pt x="7" y="4"/>
                    <a:pt x="7" y="4"/>
                    <a:pt x="7" y="4"/>
                  </a:cubicBezTo>
                  <a:cubicBezTo>
                    <a:pt x="7" y="4"/>
                    <a:pt x="7" y="4"/>
                    <a:pt x="7" y="4"/>
                  </a:cubicBezTo>
                  <a:cubicBezTo>
                    <a:pt x="7" y="5"/>
                    <a:pt x="7" y="5"/>
                    <a:pt x="7" y="5"/>
                  </a:cubicBezTo>
                  <a:cubicBezTo>
                    <a:pt x="7" y="5"/>
                    <a:pt x="7" y="5"/>
                    <a:pt x="7" y="5"/>
                  </a:cubicBezTo>
                  <a:cubicBezTo>
                    <a:pt x="3" y="25"/>
                    <a:pt x="3" y="25"/>
                    <a:pt x="3" y="25"/>
                  </a:cubicBezTo>
                  <a:cubicBezTo>
                    <a:pt x="0" y="25"/>
                    <a:pt x="0" y="25"/>
                    <a:pt x="0" y="25"/>
                  </a:cubicBezTo>
                  <a:cubicBezTo>
                    <a:pt x="5" y="0"/>
                    <a:pt x="5" y="0"/>
                    <a:pt x="5" y="0"/>
                  </a:cubicBezTo>
                  <a:cubicBezTo>
                    <a:pt x="9" y="0"/>
                    <a:pt x="9" y="0"/>
                    <a:pt x="9" y="0"/>
                  </a:cubicBezTo>
                  <a:cubicBezTo>
                    <a:pt x="18" y="20"/>
                    <a:pt x="18" y="20"/>
                    <a:pt x="18" y="20"/>
                  </a:cubicBezTo>
                  <a:cubicBezTo>
                    <a:pt x="18" y="20"/>
                    <a:pt x="18" y="20"/>
                    <a:pt x="18" y="20"/>
                  </a:cubicBezTo>
                  <a:cubicBezTo>
                    <a:pt x="18" y="20"/>
                    <a:pt x="18" y="21"/>
                    <a:pt x="18" y="21"/>
                  </a:cubicBezTo>
                  <a:cubicBezTo>
                    <a:pt x="18" y="21"/>
                    <a:pt x="18" y="21"/>
                    <a:pt x="18" y="21"/>
                  </a:cubicBezTo>
                  <a:cubicBezTo>
                    <a:pt x="18" y="21"/>
                    <a:pt x="18" y="21"/>
                    <a:pt x="18" y="22"/>
                  </a:cubicBezTo>
                  <a:cubicBezTo>
                    <a:pt x="18" y="22"/>
                    <a:pt x="18" y="22"/>
                    <a:pt x="18" y="22"/>
                  </a:cubicBezTo>
                  <a:cubicBezTo>
                    <a:pt x="18" y="21"/>
                    <a:pt x="18" y="21"/>
                    <a:pt x="18" y="21"/>
                  </a:cubicBezTo>
                  <a:cubicBezTo>
                    <a:pt x="18" y="21"/>
                    <a:pt x="18" y="21"/>
                    <a:pt x="18" y="20"/>
                  </a:cubicBezTo>
                  <a:cubicBezTo>
                    <a:pt x="18" y="20"/>
                    <a:pt x="18" y="20"/>
                    <a:pt x="18" y="20"/>
                  </a:cubicBezTo>
                  <a:cubicBezTo>
                    <a:pt x="18" y="20"/>
                    <a:pt x="18" y="19"/>
                    <a:pt x="19" y="19"/>
                  </a:cubicBezTo>
                  <a:cubicBezTo>
                    <a:pt x="23" y="0"/>
                    <a:pt x="23" y="0"/>
                    <a:pt x="23" y="0"/>
                  </a:cubicBezTo>
                  <a:cubicBezTo>
                    <a:pt x="26" y="0"/>
                    <a:pt x="26" y="0"/>
                    <a:pt x="26"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33" name="Freeform 339"/>
            <p:cNvSpPr>
              <a:spLocks/>
            </p:cNvSpPr>
            <p:nvPr/>
          </p:nvSpPr>
          <p:spPr bwMode="auto">
            <a:xfrm>
              <a:off x="3731926" y="3865053"/>
              <a:ext cx="29606" cy="81026"/>
            </a:xfrm>
            <a:custGeom>
              <a:avLst/>
              <a:gdLst>
                <a:gd name="T0" fmla="*/ 6 w 19"/>
                <a:gd name="T1" fmla="*/ 52 h 52"/>
                <a:gd name="T2" fmla="*/ 0 w 19"/>
                <a:gd name="T3" fmla="*/ 52 h 52"/>
                <a:gd name="T4" fmla="*/ 13 w 19"/>
                <a:gd name="T5" fmla="*/ 0 h 52"/>
                <a:gd name="T6" fmla="*/ 19 w 19"/>
                <a:gd name="T7" fmla="*/ 0 h 52"/>
                <a:gd name="T8" fmla="*/ 6 w 19"/>
                <a:gd name="T9" fmla="*/ 52 h 52"/>
              </a:gdLst>
              <a:ahLst/>
              <a:cxnLst>
                <a:cxn ang="0">
                  <a:pos x="T0" y="T1"/>
                </a:cxn>
                <a:cxn ang="0">
                  <a:pos x="T2" y="T3"/>
                </a:cxn>
                <a:cxn ang="0">
                  <a:pos x="T4" y="T5"/>
                </a:cxn>
                <a:cxn ang="0">
                  <a:pos x="T6" y="T7"/>
                </a:cxn>
                <a:cxn ang="0">
                  <a:pos x="T8" y="T9"/>
                </a:cxn>
              </a:cxnLst>
              <a:rect l="0" t="0" r="r" b="b"/>
              <a:pathLst>
                <a:path w="19" h="52">
                  <a:moveTo>
                    <a:pt x="6" y="52"/>
                  </a:moveTo>
                  <a:lnTo>
                    <a:pt x="0" y="52"/>
                  </a:lnTo>
                  <a:lnTo>
                    <a:pt x="13" y="0"/>
                  </a:lnTo>
                  <a:lnTo>
                    <a:pt x="19"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34" name="Freeform 340"/>
            <p:cNvSpPr>
              <a:spLocks noEditPoints="1"/>
            </p:cNvSpPr>
            <p:nvPr/>
          </p:nvSpPr>
          <p:spPr bwMode="auto">
            <a:xfrm>
              <a:off x="3755299" y="3865053"/>
              <a:ext cx="74795" cy="81026"/>
            </a:xfrm>
            <a:custGeom>
              <a:avLst/>
              <a:gdLst>
                <a:gd name="T0" fmla="*/ 20 w 23"/>
                <a:gd name="T1" fmla="*/ 25 h 25"/>
                <a:gd name="T2" fmla="*/ 19 w 23"/>
                <a:gd name="T3" fmla="*/ 18 h 25"/>
                <a:gd name="T4" fmla="*/ 8 w 23"/>
                <a:gd name="T5" fmla="*/ 18 h 25"/>
                <a:gd name="T6" fmla="*/ 4 w 23"/>
                <a:gd name="T7" fmla="*/ 25 h 25"/>
                <a:gd name="T8" fmla="*/ 0 w 23"/>
                <a:gd name="T9" fmla="*/ 25 h 25"/>
                <a:gd name="T10" fmla="*/ 15 w 23"/>
                <a:gd name="T11" fmla="*/ 0 h 25"/>
                <a:gd name="T12" fmla="*/ 18 w 23"/>
                <a:gd name="T13" fmla="*/ 0 h 25"/>
                <a:gd name="T14" fmla="*/ 23 w 23"/>
                <a:gd name="T15" fmla="*/ 25 h 25"/>
                <a:gd name="T16" fmla="*/ 20 w 23"/>
                <a:gd name="T17" fmla="*/ 25 h 25"/>
                <a:gd name="T18" fmla="*/ 16 w 23"/>
                <a:gd name="T19" fmla="*/ 5 h 25"/>
                <a:gd name="T20" fmla="*/ 16 w 23"/>
                <a:gd name="T21" fmla="*/ 4 h 25"/>
                <a:gd name="T22" fmla="*/ 16 w 23"/>
                <a:gd name="T23" fmla="*/ 4 h 25"/>
                <a:gd name="T24" fmla="*/ 16 w 23"/>
                <a:gd name="T25" fmla="*/ 4 h 25"/>
                <a:gd name="T26" fmla="*/ 16 w 23"/>
                <a:gd name="T27" fmla="*/ 3 h 25"/>
                <a:gd name="T28" fmla="*/ 16 w 23"/>
                <a:gd name="T29" fmla="*/ 3 h 25"/>
                <a:gd name="T30" fmla="*/ 16 w 23"/>
                <a:gd name="T31" fmla="*/ 4 h 25"/>
                <a:gd name="T32" fmla="*/ 16 w 23"/>
                <a:gd name="T33" fmla="*/ 4 h 25"/>
                <a:gd name="T34" fmla="*/ 16 w 23"/>
                <a:gd name="T35" fmla="*/ 4 h 25"/>
                <a:gd name="T36" fmla="*/ 16 w 23"/>
                <a:gd name="T37" fmla="*/ 5 h 25"/>
                <a:gd name="T38" fmla="*/ 9 w 23"/>
                <a:gd name="T39" fmla="*/ 16 h 25"/>
                <a:gd name="T40" fmla="*/ 18 w 23"/>
                <a:gd name="T41" fmla="*/ 16 h 25"/>
                <a:gd name="T42" fmla="*/ 16 w 23"/>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0" y="25"/>
                  </a:moveTo>
                  <a:cubicBezTo>
                    <a:pt x="19" y="18"/>
                    <a:pt x="19" y="18"/>
                    <a:pt x="19" y="18"/>
                  </a:cubicBezTo>
                  <a:cubicBezTo>
                    <a:pt x="8" y="18"/>
                    <a:pt x="8" y="18"/>
                    <a:pt x="8" y="18"/>
                  </a:cubicBezTo>
                  <a:cubicBezTo>
                    <a:pt x="4" y="25"/>
                    <a:pt x="4" y="25"/>
                    <a:pt x="4" y="25"/>
                  </a:cubicBezTo>
                  <a:cubicBezTo>
                    <a:pt x="0" y="25"/>
                    <a:pt x="0" y="25"/>
                    <a:pt x="0" y="25"/>
                  </a:cubicBezTo>
                  <a:cubicBezTo>
                    <a:pt x="15" y="0"/>
                    <a:pt x="15" y="0"/>
                    <a:pt x="15" y="0"/>
                  </a:cubicBezTo>
                  <a:cubicBezTo>
                    <a:pt x="18" y="0"/>
                    <a:pt x="18" y="0"/>
                    <a:pt x="18" y="0"/>
                  </a:cubicBezTo>
                  <a:cubicBezTo>
                    <a:pt x="23" y="25"/>
                    <a:pt x="23" y="25"/>
                    <a:pt x="23" y="25"/>
                  </a:cubicBezTo>
                  <a:lnTo>
                    <a:pt x="20" y="25"/>
                  </a:lnTo>
                  <a:close/>
                  <a:moveTo>
                    <a:pt x="16" y="5"/>
                  </a:moveTo>
                  <a:cubicBezTo>
                    <a:pt x="16" y="5"/>
                    <a:pt x="16" y="5"/>
                    <a:pt x="16" y="4"/>
                  </a:cubicBezTo>
                  <a:cubicBezTo>
                    <a:pt x="16" y="4"/>
                    <a:pt x="16" y="4"/>
                    <a:pt x="16" y="4"/>
                  </a:cubicBezTo>
                  <a:cubicBezTo>
                    <a:pt x="16" y="4"/>
                    <a:pt x="16" y="4"/>
                    <a:pt x="16" y="4"/>
                  </a:cubicBezTo>
                  <a:cubicBezTo>
                    <a:pt x="16" y="3"/>
                    <a:pt x="16" y="3"/>
                    <a:pt x="16" y="3"/>
                  </a:cubicBezTo>
                  <a:cubicBezTo>
                    <a:pt x="16" y="3"/>
                    <a:pt x="16" y="3"/>
                    <a:pt x="16" y="3"/>
                  </a:cubicBezTo>
                  <a:cubicBezTo>
                    <a:pt x="16" y="3"/>
                    <a:pt x="16" y="3"/>
                    <a:pt x="16" y="4"/>
                  </a:cubicBezTo>
                  <a:cubicBezTo>
                    <a:pt x="16" y="4"/>
                    <a:pt x="16" y="4"/>
                    <a:pt x="16" y="4"/>
                  </a:cubicBezTo>
                  <a:cubicBezTo>
                    <a:pt x="16" y="4"/>
                    <a:pt x="16" y="4"/>
                    <a:pt x="16" y="4"/>
                  </a:cubicBezTo>
                  <a:cubicBezTo>
                    <a:pt x="16" y="5"/>
                    <a:pt x="16" y="5"/>
                    <a:pt x="16" y="5"/>
                  </a:cubicBezTo>
                  <a:cubicBezTo>
                    <a:pt x="9" y="16"/>
                    <a:pt x="9" y="16"/>
                    <a:pt x="9" y="16"/>
                  </a:cubicBezTo>
                  <a:cubicBezTo>
                    <a:pt x="18" y="16"/>
                    <a:pt x="18" y="16"/>
                    <a:pt x="18" y="16"/>
                  </a:cubicBezTo>
                  <a:lnTo>
                    <a:pt x="1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grpSp>
        <p:nvGrpSpPr>
          <p:cNvPr id="735" name="Texas"/>
          <p:cNvGrpSpPr/>
          <p:nvPr/>
        </p:nvGrpSpPr>
        <p:grpSpPr>
          <a:xfrm>
            <a:off x="1693319" y="3463304"/>
            <a:ext cx="1228309" cy="381788"/>
            <a:chOff x="1142164" y="3469270"/>
            <a:chExt cx="1338511" cy="416040"/>
          </a:xfrm>
        </p:grpSpPr>
        <p:sp>
          <p:nvSpPr>
            <p:cNvPr id="736" name="Rectangle 17"/>
            <p:cNvSpPr>
              <a:spLocks noChangeArrowheads="1"/>
            </p:cNvSpPr>
            <p:nvPr/>
          </p:nvSpPr>
          <p:spPr bwMode="auto">
            <a:xfrm>
              <a:off x="1142164" y="3469270"/>
              <a:ext cx="1338511" cy="416040"/>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37" name="Freeform 341"/>
            <p:cNvSpPr>
              <a:spLocks/>
            </p:cNvSpPr>
            <p:nvPr/>
          </p:nvSpPr>
          <p:spPr bwMode="auto">
            <a:xfrm>
              <a:off x="1237215" y="3564320"/>
              <a:ext cx="56096" cy="85701"/>
            </a:xfrm>
            <a:custGeom>
              <a:avLst/>
              <a:gdLst>
                <a:gd name="T0" fmla="*/ 0 w 17"/>
                <a:gd name="T1" fmla="*/ 25 h 26"/>
                <a:gd name="T2" fmla="*/ 0 w 17"/>
                <a:gd name="T3" fmla="*/ 19 h 26"/>
                <a:gd name="T4" fmla="*/ 4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2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5 w 17"/>
                <a:gd name="T43" fmla="*/ 6 h 26"/>
                <a:gd name="T44" fmla="*/ 13 w 17"/>
                <a:gd name="T45" fmla="*/ 5 h 26"/>
                <a:gd name="T46" fmla="*/ 12 w 17"/>
                <a:gd name="T47" fmla="*/ 5 h 26"/>
                <a:gd name="T48" fmla="*/ 10 w 17"/>
                <a:gd name="T49" fmla="*/ 5 h 26"/>
                <a:gd name="T50" fmla="*/ 9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4 w 17"/>
                <a:gd name="T67" fmla="*/ 12 h 26"/>
                <a:gd name="T68" fmla="*/ 16 w 17"/>
                <a:gd name="T69" fmla="*/ 14 h 26"/>
                <a:gd name="T70" fmla="*/ 17 w 17"/>
                <a:gd name="T71" fmla="*/ 16 h 26"/>
                <a:gd name="T72" fmla="*/ 17 w 17"/>
                <a:gd name="T73" fmla="*/ 19 h 26"/>
                <a:gd name="T74" fmla="*/ 17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4" y="21"/>
                  </a:cubicBezTo>
                  <a:cubicBezTo>
                    <a:pt x="5" y="22"/>
                    <a:pt x="6" y="22"/>
                    <a:pt x="7" y="22"/>
                  </a:cubicBezTo>
                  <a:cubicBezTo>
                    <a:pt x="8" y="22"/>
                    <a:pt x="8" y="22"/>
                    <a:pt x="9" y="22"/>
                  </a:cubicBezTo>
                  <a:cubicBezTo>
                    <a:pt x="10" y="22"/>
                    <a:pt x="10" y="21"/>
                    <a:pt x="10" y="21"/>
                  </a:cubicBezTo>
                  <a:cubicBezTo>
                    <a:pt x="11" y="21"/>
                    <a:pt x="11" y="21"/>
                    <a:pt x="11" y="20"/>
                  </a:cubicBezTo>
                  <a:cubicBezTo>
                    <a:pt x="11" y="20"/>
                    <a:pt x="11" y="20"/>
                    <a:pt x="11" y="19"/>
                  </a:cubicBezTo>
                  <a:cubicBezTo>
                    <a:pt x="11" y="19"/>
                    <a:pt x="11" y="18"/>
                    <a:pt x="11" y="18"/>
                  </a:cubicBezTo>
                  <a:cubicBezTo>
                    <a:pt x="11" y="18"/>
                    <a:pt x="10" y="17"/>
                    <a:pt x="10" y="17"/>
                  </a:cubicBezTo>
                  <a:cubicBezTo>
                    <a:pt x="9" y="17"/>
                    <a:pt x="9" y="16"/>
                    <a:pt x="8" y="16"/>
                  </a:cubicBezTo>
                  <a:cubicBezTo>
                    <a:pt x="7" y="16"/>
                    <a:pt x="7" y="15"/>
                    <a:pt x="6" y="15"/>
                  </a:cubicBezTo>
                  <a:cubicBezTo>
                    <a:pt x="4" y="14"/>
                    <a:pt x="3" y="13"/>
                    <a:pt x="2" y="12"/>
                  </a:cubicBezTo>
                  <a:cubicBezTo>
                    <a:pt x="1" y="11"/>
                    <a:pt x="0" y="9"/>
                    <a:pt x="0" y="8"/>
                  </a:cubicBezTo>
                  <a:cubicBezTo>
                    <a:pt x="0" y="6"/>
                    <a:pt x="0" y="5"/>
                    <a:pt x="1" y="4"/>
                  </a:cubicBezTo>
                  <a:cubicBezTo>
                    <a:pt x="1" y="3"/>
                    <a:pt x="2" y="3"/>
                    <a:pt x="3" y="2"/>
                  </a:cubicBezTo>
                  <a:cubicBezTo>
                    <a:pt x="4" y="1"/>
                    <a:pt x="5" y="1"/>
                    <a:pt x="6" y="1"/>
                  </a:cubicBezTo>
                  <a:cubicBezTo>
                    <a:pt x="7" y="0"/>
                    <a:pt x="9" y="0"/>
                    <a:pt x="10" y="0"/>
                  </a:cubicBezTo>
                  <a:cubicBezTo>
                    <a:pt x="11" y="0"/>
                    <a:pt x="12" y="0"/>
                    <a:pt x="13" y="0"/>
                  </a:cubicBezTo>
                  <a:cubicBezTo>
                    <a:pt x="14" y="1"/>
                    <a:pt x="15" y="1"/>
                    <a:pt x="16" y="1"/>
                  </a:cubicBezTo>
                  <a:cubicBezTo>
                    <a:pt x="16" y="6"/>
                    <a:pt x="16" y="6"/>
                    <a:pt x="16" y="6"/>
                  </a:cubicBezTo>
                  <a:cubicBezTo>
                    <a:pt x="16" y="6"/>
                    <a:pt x="15" y="6"/>
                    <a:pt x="15" y="6"/>
                  </a:cubicBezTo>
                  <a:cubicBezTo>
                    <a:pt x="14" y="5"/>
                    <a:pt x="14" y="5"/>
                    <a:pt x="13" y="5"/>
                  </a:cubicBezTo>
                  <a:cubicBezTo>
                    <a:pt x="13" y="5"/>
                    <a:pt x="12" y="5"/>
                    <a:pt x="12" y="5"/>
                  </a:cubicBezTo>
                  <a:cubicBezTo>
                    <a:pt x="11" y="5"/>
                    <a:pt x="11" y="5"/>
                    <a:pt x="10" y="5"/>
                  </a:cubicBezTo>
                  <a:cubicBezTo>
                    <a:pt x="10" y="5"/>
                    <a:pt x="9" y="5"/>
                    <a:pt x="9" y="5"/>
                  </a:cubicBezTo>
                  <a:cubicBezTo>
                    <a:pt x="8" y="5"/>
                    <a:pt x="8" y="5"/>
                    <a:pt x="7" y="5"/>
                  </a:cubicBezTo>
                  <a:cubicBezTo>
                    <a:pt x="7" y="6"/>
                    <a:pt x="7" y="6"/>
                    <a:pt x="6" y="6"/>
                  </a:cubicBezTo>
                  <a:cubicBezTo>
                    <a:pt x="6" y="7"/>
                    <a:pt x="6" y="7"/>
                    <a:pt x="6" y="7"/>
                  </a:cubicBezTo>
                  <a:cubicBezTo>
                    <a:pt x="6" y="8"/>
                    <a:pt x="6" y="8"/>
                    <a:pt x="6" y="8"/>
                  </a:cubicBezTo>
                  <a:cubicBezTo>
                    <a:pt x="7" y="9"/>
                    <a:pt x="7" y="9"/>
                    <a:pt x="7" y="9"/>
                  </a:cubicBezTo>
                  <a:cubicBezTo>
                    <a:pt x="8" y="10"/>
                    <a:pt x="8" y="10"/>
                    <a:pt x="9" y="10"/>
                  </a:cubicBezTo>
                  <a:cubicBezTo>
                    <a:pt x="9" y="11"/>
                    <a:pt x="10" y="11"/>
                    <a:pt x="11" y="11"/>
                  </a:cubicBezTo>
                  <a:cubicBezTo>
                    <a:pt x="12" y="12"/>
                    <a:pt x="13" y="12"/>
                    <a:pt x="14" y="12"/>
                  </a:cubicBezTo>
                  <a:cubicBezTo>
                    <a:pt x="14" y="13"/>
                    <a:pt x="15" y="13"/>
                    <a:pt x="16" y="14"/>
                  </a:cubicBezTo>
                  <a:cubicBezTo>
                    <a:pt x="16" y="15"/>
                    <a:pt x="17" y="15"/>
                    <a:pt x="17" y="16"/>
                  </a:cubicBezTo>
                  <a:cubicBezTo>
                    <a:pt x="17" y="17"/>
                    <a:pt x="17" y="18"/>
                    <a:pt x="17" y="19"/>
                  </a:cubicBezTo>
                  <a:cubicBezTo>
                    <a:pt x="17" y="20"/>
                    <a:pt x="17" y="21"/>
                    <a:pt x="17" y="22"/>
                  </a:cubicBezTo>
                  <a:cubicBezTo>
                    <a:pt x="16" y="23"/>
                    <a:pt x="15" y="24"/>
                    <a:pt x="14" y="25"/>
                  </a:cubicBezTo>
                  <a:cubicBezTo>
                    <a:pt x="13" y="25"/>
                    <a:pt x="12" y="26"/>
                    <a:pt x="11" y="26"/>
                  </a:cubicBezTo>
                  <a:cubicBezTo>
                    <a:pt x="10" y="26"/>
                    <a:pt x="9" y="26"/>
                    <a:pt x="7" y="26"/>
                  </a:cubicBezTo>
                  <a:cubicBezTo>
                    <a:pt x="6" y="26"/>
                    <a:pt x="5"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38" name="Freeform 342"/>
            <p:cNvSpPr>
              <a:spLocks noEditPoints="1"/>
            </p:cNvSpPr>
            <p:nvPr/>
          </p:nvSpPr>
          <p:spPr bwMode="auto">
            <a:xfrm>
              <a:off x="1302661" y="3564320"/>
              <a:ext cx="81027" cy="85701"/>
            </a:xfrm>
            <a:custGeom>
              <a:avLst/>
              <a:gdLst>
                <a:gd name="T0" fmla="*/ 13 w 25"/>
                <a:gd name="T1" fmla="*/ 26 h 26"/>
                <a:gd name="T2" fmla="*/ 4 w 25"/>
                <a:gd name="T3" fmla="*/ 23 h 26"/>
                <a:gd name="T4" fmla="*/ 0 w 25"/>
                <a:gd name="T5" fmla="*/ 14 h 26"/>
                <a:gd name="T6" fmla="*/ 4 w 25"/>
                <a:gd name="T7" fmla="*/ 4 h 26"/>
                <a:gd name="T8" fmla="*/ 13 w 25"/>
                <a:gd name="T9" fmla="*/ 0 h 26"/>
                <a:gd name="T10" fmla="*/ 22 w 25"/>
                <a:gd name="T11" fmla="*/ 4 h 26"/>
                <a:gd name="T12" fmla="*/ 25 w 25"/>
                <a:gd name="T13" fmla="*/ 13 h 26"/>
                <a:gd name="T14" fmla="*/ 22 w 25"/>
                <a:gd name="T15" fmla="*/ 23 h 26"/>
                <a:gd name="T16" fmla="*/ 13 w 25"/>
                <a:gd name="T17" fmla="*/ 26 h 26"/>
                <a:gd name="T18" fmla="*/ 13 w 25"/>
                <a:gd name="T19" fmla="*/ 5 h 26"/>
                <a:gd name="T20" fmla="*/ 8 w 25"/>
                <a:gd name="T21" fmla="*/ 7 h 26"/>
                <a:gd name="T22" fmla="*/ 6 w 25"/>
                <a:gd name="T23" fmla="*/ 13 h 26"/>
                <a:gd name="T24" fmla="*/ 8 w 25"/>
                <a:gd name="T25" fmla="*/ 19 h 26"/>
                <a:gd name="T26" fmla="*/ 13 w 25"/>
                <a:gd name="T27" fmla="*/ 21 h 26"/>
                <a:gd name="T28" fmla="*/ 17 w 25"/>
                <a:gd name="T29" fmla="*/ 19 h 26"/>
                <a:gd name="T30" fmla="*/ 19 w 25"/>
                <a:gd name="T31" fmla="*/ 13 h 26"/>
                <a:gd name="T32" fmla="*/ 18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3" y="26"/>
                  </a:moveTo>
                  <a:cubicBezTo>
                    <a:pt x="9" y="26"/>
                    <a:pt x="6" y="25"/>
                    <a:pt x="4" y="23"/>
                  </a:cubicBezTo>
                  <a:cubicBezTo>
                    <a:pt x="2" y="20"/>
                    <a:pt x="0" y="17"/>
                    <a:pt x="0" y="14"/>
                  </a:cubicBezTo>
                  <a:cubicBezTo>
                    <a:pt x="0" y="10"/>
                    <a:pt x="2" y="6"/>
                    <a:pt x="4" y="4"/>
                  </a:cubicBezTo>
                  <a:cubicBezTo>
                    <a:pt x="6" y="1"/>
                    <a:pt x="9" y="0"/>
                    <a:pt x="13" y="0"/>
                  </a:cubicBezTo>
                  <a:cubicBezTo>
                    <a:pt x="17" y="0"/>
                    <a:pt x="20" y="1"/>
                    <a:pt x="22" y="4"/>
                  </a:cubicBezTo>
                  <a:cubicBezTo>
                    <a:pt x="24" y="6"/>
                    <a:pt x="25" y="9"/>
                    <a:pt x="25" y="13"/>
                  </a:cubicBezTo>
                  <a:cubicBezTo>
                    <a:pt x="25" y="17"/>
                    <a:pt x="24" y="20"/>
                    <a:pt x="22" y="23"/>
                  </a:cubicBezTo>
                  <a:cubicBezTo>
                    <a:pt x="19" y="25"/>
                    <a:pt x="16" y="26"/>
                    <a:pt x="13" y="26"/>
                  </a:cubicBezTo>
                  <a:close/>
                  <a:moveTo>
                    <a:pt x="13" y="5"/>
                  </a:moveTo>
                  <a:cubicBezTo>
                    <a:pt x="11" y="5"/>
                    <a:pt x="9" y="6"/>
                    <a:pt x="8" y="7"/>
                  </a:cubicBezTo>
                  <a:cubicBezTo>
                    <a:pt x="7" y="9"/>
                    <a:pt x="6" y="11"/>
                    <a:pt x="6" y="13"/>
                  </a:cubicBezTo>
                  <a:cubicBezTo>
                    <a:pt x="6" y="16"/>
                    <a:pt x="7" y="18"/>
                    <a:pt x="8" y="19"/>
                  </a:cubicBezTo>
                  <a:cubicBezTo>
                    <a:pt x="9" y="21"/>
                    <a:pt x="11" y="21"/>
                    <a:pt x="13" y="21"/>
                  </a:cubicBezTo>
                  <a:cubicBezTo>
                    <a:pt x="15" y="21"/>
                    <a:pt x="16" y="21"/>
                    <a:pt x="17" y="19"/>
                  </a:cubicBezTo>
                  <a:cubicBezTo>
                    <a:pt x="19" y="18"/>
                    <a:pt x="19" y="16"/>
                    <a:pt x="19" y="13"/>
                  </a:cubicBezTo>
                  <a:cubicBezTo>
                    <a:pt x="19" y="11"/>
                    <a:pt x="19" y="9"/>
                    <a:pt x="18" y="7"/>
                  </a:cubicBezTo>
                  <a:cubicBezTo>
                    <a:pt x="16" y="6"/>
                    <a:pt x="15"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39" name="Freeform 343"/>
            <p:cNvSpPr>
              <a:spLocks/>
            </p:cNvSpPr>
            <p:nvPr/>
          </p:nvSpPr>
          <p:spPr bwMode="auto">
            <a:xfrm>
              <a:off x="1400829" y="3567437"/>
              <a:ext cx="65445" cy="82585"/>
            </a:xfrm>
            <a:custGeom>
              <a:avLst/>
              <a:gdLst>
                <a:gd name="T0" fmla="*/ 20 w 20"/>
                <a:gd name="T1" fmla="*/ 14 h 25"/>
                <a:gd name="T2" fmla="*/ 10 w 20"/>
                <a:gd name="T3" fmla="*/ 25 h 25"/>
                <a:gd name="T4" fmla="*/ 0 w 20"/>
                <a:gd name="T5" fmla="*/ 14 h 25"/>
                <a:gd name="T6" fmla="*/ 0 w 20"/>
                <a:gd name="T7" fmla="*/ 0 h 25"/>
                <a:gd name="T8" fmla="*/ 5 w 20"/>
                <a:gd name="T9" fmla="*/ 0 h 25"/>
                <a:gd name="T10" fmla="*/ 5 w 20"/>
                <a:gd name="T11" fmla="*/ 14 h 25"/>
                <a:gd name="T12" fmla="*/ 10 w 20"/>
                <a:gd name="T13" fmla="*/ 20 h 25"/>
                <a:gd name="T14" fmla="*/ 15 w 20"/>
                <a:gd name="T15" fmla="*/ 15 h 25"/>
                <a:gd name="T16" fmla="*/ 15 w 20"/>
                <a:gd name="T17" fmla="*/ 0 h 25"/>
                <a:gd name="T18" fmla="*/ 20 w 20"/>
                <a:gd name="T19" fmla="*/ 0 h 25"/>
                <a:gd name="T20" fmla="*/ 20 w 20"/>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5">
                  <a:moveTo>
                    <a:pt x="20" y="14"/>
                  </a:moveTo>
                  <a:cubicBezTo>
                    <a:pt x="20" y="22"/>
                    <a:pt x="17" y="25"/>
                    <a:pt x="10" y="25"/>
                  </a:cubicBezTo>
                  <a:cubicBezTo>
                    <a:pt x="3" y="25"/>
                    <a:pt x="0" y="22"/>
                    <a:pt x="0" y="14"/>
                  </a:cubicBezTo>
                  <a:cubicBezTo>
                    <a:pt x="0" y="0"/>
                    <a:pt x="0" y="0"/>
                    <a:pt x="0" y="0"/>
                  </a:cubicBezTo>
                  <a:cubicBezTo>
                    <a:pt x="5" y="0"/>
                    <a:pt x="5" y="0"/>
                    <a:pt x="5" y="0"/>
                  </a:cubicBezTo>
                  <a:cubicBezTo>
                    <a:pt x="5" y="14"/>
                    <a:pt x="5" y="14"/>
                    <a:pt x="5" y="14"/>
                  </a:cubicBezTo>
                  <a:cubicBezTo>
                    <a:pt x="5" y="18"/>
                    <a:pt x="7" y="20"/>
                    <a:pt x="10" y="20"/>
                  </a:cubicBezTo>
                  <a:cubicBezTo>
                    <a:pt x="13" y="20"/>
                    <a:pt x="15" y="18"/>
                    <a:pt x="15" y="15"/>
                  </a:cubicBezTo>
                  <a:cubicBezTo>
                    <a:pt x="15" y="0"/>
                    <a:pt x="15" y="0"/>
                    <a:pt x="15" y="0"/>
                  </a:cubicBezTo>
                  <a:cubicBezTo>
                    <a:pt x="20" y="0"/>
                    <a:pt x="20" y="0"/>
                    <a:pt x="20" y="0"/>
                  </a:cubicBezTo>
                  <a:lnTo>
                    <a:pt x="2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40" name="Freeform 344"/>
            <p:cNvSpPr>
              <a:spLocks/>
            </p:cNvSpPr>
            <p:nvPr/>
          </p:nvSpPr>
          <p:spPr bwMode="auto">
            <a:xfrm>
              <a:off x="1478740" y="3567437"/>
              <a:ext cx="65445" cy="82585"/>
            </a:xfrm>
            <a:custGeom>
              <a:avLst/>
              <a:gdLst>
                <a:gd name="T0" fmla="*/ 42 w 42"/>
                <a:gd name="T1" fmla="*/ 9 h 53"/>
                <a:gd name="T2" fmla="*/ 27 w 42"/>
                <a:gd name="T3" fmla="*/ 9 h 53"/>
                <a:gd name="T4" fmla="*/ 27 w 42"/>
                <a:gd name="T5" fmla="*/ 53 h 53"/>
                <a:gd name="T6" fmla="*/ 15 w 42"/>
                <a:gd name="T7" fmla="*/ 53 h 53"/>
                <a:gd name="T8" fmla="*/ 15 w 42"/>
                <a:gd name="T9" fmla="*/ 9 h 53"/>
                <a:gd name="T10" fmla="*/ 0 w 42"/>
                <a:gd name="T11" fmla="*/ 9 h 53"/>
                <a:gd name="T12" fmla="*/ 0 w 42"/>
                <a:gd name="T13" fmla="*/ 0 h 53"/>
                <a:gd name="T14" fmla="*/ 42 w 42"/>
                <a:gd name="T15" fmla="*/ 0 h 53"/>
                <a:gd name="T16" fmla="*/ 42 w 42"/>
                <a:gd name="T17"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3">
                  <a:moveTo>
                    <a:pt x="42" y="9"/>
                  </a:moveTo>
                  <a:lnTo>
                    <a:pt x="27" y="9"/>
                  </a:lnTo>
                  <a:lnTo>
                    <a:pt x="27" y="53"/>
                  </a:lnTo>
                  <a:lnTo>
                    <a:pt x="15" y="53"/>
                  </a:lnTo>
                  <a:lnTo>
                    <a:pt x="15" y="9"/>
                  </a:lnTo>
                  <a:lnTo>
                    <a:pt x="0" y="9"/>
                  </a:lnTo>
                  <a:lnTo>
                    <a:pt x="0" y="0"/>
                  </a:lnTo>
                  <a:lnTo>
                    <a:pt x="42" y="0"/>
                  </a:lnTo>
                  <a:lnTo>
                    <a:pt x="4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41" name="Freeform 345"/>
            <p:cNvSpPr>
              <a:spLocks/>
            </p:cNvSpPr>
            <p:nvPr/>
          </p:nvSpPr>
          <p:spPr bwMode="auto">
            <a:xfrm>
              <a:off x="1556651" y="3567437"/>
              <a:ext cx="71678" cy="82585"/>
            </a:xfrm>
            <a:custGeom>
              <a:avLst/>
              <a:gdLst>
                <a:gd name="T0" fmla="*/ 46 w 46"/>
                <a:gd name="T1" fmla="*/ 53 h 53"/>
                <a:gd name="T2" fmla="*/ 34 w 46"/>
                <a:gd name="T3" fmla="*/ 53 h 53"/>
                <a:gd name="T4" fmla="*/ 34 w 46"/>
                <a:gd name="T5" fmla="*/ 32 h 53"/>
                <a:gd name="T6" fmla="*/ 13 w 46"/>
                <a:gd name="T7" fmla="*/ 32 h 53"/>
                <a:gd name="T8" fmla="*/ 13 w 46"/>
                <a:gd name="T9" fmla="*/ 53 h 53"/>
                <a:gd name="T10" fmla="*/ 0 w 46"/>
                <a:gd name="T11" fmla="*/ 53 h 53"/>
                <a:gd name="T12" fmla="*/ 0 w 46"/>
                <a:gd name="T13" fmla="*/ 0 h 53"/>
                <a:gd name="T14" fmla="*/ 13 w 46"/>
                <a:gd name="T15" fmla="*/ 0 h 53"/>
                <a:gd name="T16" fmla="*/ 13 w 46"/>
                <a:gd name="T17" fmla="*/ 21 h 53"/>
                <a:gd name="T18" fmla="*/ 34 w 46"/>
                <a:gd name="T19" fmla="*/ 21 h 53"/>
                <a:gd name="T20" fmla="*/ 34 w 46"/>
                <a:gd name="T21" fmla="*/ 0 h 53"/>
                <a:gd name="T22" fmla="*/ 46 w 46"/>
                <a:gd name="T23" fmla="*/ 0 h 53"/>
                <a:gd name="T24" fmla="*/ 46 w 46"/>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3">
                  <a:moveTo>
                    <a:pt x="46" y="53"/>
                  </a:moveTo>
                  <a:lnTo>
                    <a:pt x="34" y="53"/>
                  </a:lnTo>
                  <a:lnTo>
                    <a:pt x="34" y="32"/>
                  </a:lnTo>
                  <a:lnTo>
                    <a:pt x="13" y="32"/>
                  </a:lnTo>
                  <a:lnTo>
                    <a:pt x="13" y="53"/>
                  </a:lnTo>
                  <a:lnTo>
                    <a:pt x="0" y="53"/>
                  </a:lnTo>
                  <a:lnTo>
                    <a:pt x="0" y="0"/>
                  </a:lnTo>
                  <a:lnTo>
                    <a:pt x="13" y="0"/>
                  </a:lnTo>
                  <a:lnTo>
                    <a:pt x="13" y="21"/>
                  </a:lnTo>
                  <a:lnTo>
                    <a:pt x="34" y="21"/>
                  </a:lnTo>
                  <a:lnTo>
                    <a:pt x="34" y="0"/>
                  </a:lnTo>
                  <a:lnTo>
                    <a:pt x="46" y="0"/>
                  </a:lnTo>
                  <a:lnTo>
                    <a:pt x="46"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42" name="Freeform 346"/>
            <p:cNvSpPr>
              <a:spLocks/>
            </p:cNvSpPr>
            <p:nvPr/>
          </p:nvSpPr>
          <p:spPr bwMode="auto">
            <a:xfrm>
              <a:off x="1678192" y="3564320"/>
              <a:ext cx="65445" cy="85701"/>
            </a:xfrm>
            <a:custGeom>
              <a:avLst/>
              <a:gdLst>
                <a:gd name="T0" fmla="*/ 20 w 20"/>
                <a:gd name="T1" fmla="*/ 25 h 26"/>
                <a:gd name="T2" fmla="*/ 13 w 20"/>
                <a:gd name="T3" fmla="*/ 26 h 26"/>
                <a:gd name="T4" fmla="*/ 3 w 20"/>
                <a:gd name="T5" fmla="*/ 23 h 26"/>
                <a:gd name="T6" fmla="*/ 0 w 20"/>
                <a:gd name="T7" fmla="*/ 14 h 26"/>
                <a:gd name="T8" fmla="*/ 4 w 20"/>
                <a:gd name="T9" fmla="*/ 4 h 26"/>
                <a:gd name="T10" fmla="*/ 14 w 20"/>
                <a:gd name="T11" fmla="*/ 0 h 26"/>
                <a:gd name="T12" fmla="*/ 20 w 20"/>
                <a:gd name="T13" fmla="*/ 1 h 26"/>
                <a:gd name="T14" fmla="*/ 20 w 20"/>
                <a:gd name="T15" fmla="*/ 7 h 26"/>
                <a:gd name="T16" fmla="*/ 14 w 20"/>
                <a:gd name="T17" fmla="*/ 5 h 26"/>
                <a:gd name="T18" fmla="*/ 8 w 20"/>
                <a:gd name="T19" fmla="*/ 7 h 26"/>
                <a:gd name="T20" fmla="*/ 6 w 20"/>
                <a:gd name="T21" fmla="*/ 13 h 26"/>
                <a:gd name="T22" fmla="*/ 8 w 20"/>
                <a:gd name="T23" fmla="*/ 19 h 26"/>
                <a:gd name="T24" fmla="*/ 14 w 20"/>
                <a:gd name="T25" fmla="*/ 21 h 26"/>
                <a:gd name="T26" fmla="*/ 20 w 20"/>
                <a:gd name="T27" fmla="*/ 20 h 26"/>
                <a:gd name="T28" fmla="*/ 20 w 20"/>
                <a:gd name="T2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20" y="25"/>
                  </a:moveTo>
                  <a:cubicBezTo>
                    <a:pt x="18" y="26"/>
                    <a:pt x="16" y="26"/>
                    <a:pt x="13" y="26"/>
                  </a:cubicBezTo>
                  <a:cubicBezTo>
                    <a:pt x="9" y="26"/>
                    <a:pt x="6" y="25"/>
                    <a:pt x="3" y="23"/>
                  </a:cubicBezTo>
                  <a:cubicBezTo>
                    <a:pt x="1" y="21"/>
                    <a:pt x="0" y="18"/>
                    <a:pt x="0" y="14"/>
                  </a:cubicBezTo>
                  <a:cubicBezTo>
                    <a:pt x="0" y="10"/>
                    <a:pt x="1" y="7"/>
                    <a:pt x="4" y="4"/>
                  </a:cubicBezTo>
                  <a:cubicBezTo>
                    <a:pt x="6" y="2"/>
                    <a:pt x="10" y="0"/>
                    <a:pt x="14" y="0"/>
                  </a:cubicBezTo>
                  <a:cubicBezTo>
                    <a:pt x="16" y="0"/>
                    <a:pt x="18" y="1"/>
                    <a:pt x="20" y="1"/>
                  </a:cubicBezTo>
                  <a:cubicBezTo>
                    <a:pt x="20" y="7"/>
                    <a:pt x="20" y="7"/>
                    <a:pt x="20" y="7"/>
                  </a:cubicBezTo>
                  <a:cubicBezTo>
                    <a:pt x="18" y="6"/>
                    <a:pt x="16" y="5"/>
                    <a:pt x="14" y="5"/>
                  </a:cubicBezTo>
                  <a:cubicBezTo>
                    <a:pt x="12" y="5"/>
                    <a:pt x="10" y="6"/>
                    <a:pt x="8" y="7"/>
                  </a:cubicBezTo>
                  <a:cubicBezTo>
                    <a:pt x="7" y="9"/>
                    <a:pt x="6" y="11"/>
                    <a:pt x="6" y="13"/>
                  </a:cubicBezTo>
                  <a:cubicBezTo>
                    <a:pt x="6" y="16"/>
                    <a:pt x="7" y="18"/>
                    <a:pt x="8" y="19"/>
                  </a:cubicBezTo>
                  <a:cubicBezTo>
                    <a:pt x="10" y="21"/>
                    <a:pt x="11" y="21"/>
                    <a:pt x="14" y="21"/>
                  </a:cubicBezTo>
                  <a:cubicBezTo>
                    <a:pt x="16" y="21"/>
                    <a:pt x="18" y="21"/>
                    <a:pt x="20" y="2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43" name="Freeform 347"/>
            <p:cNvSpPr>
              <a:spLocks/>
            </p:cNvSpPr>
            <p:nvPr/>
          </p:nvSpPr>
          <p:spPr bwMode="auto">
            <a:xfrm>
              <a:off x="1759219" y="3567437"/>
              <a:ext cx="49863" cy="82585"/>
            </a:xfrm>
            <a:custGeom>
              <a:avLst/>
              <a:gdLst>
                <a:gd name="T0" fmla="*/ 32 w 32"/>
                <a:gd name="T1" fmla="*/ 53 h 53"/>
                <a:gd name="T2" fmla="*/ 0 w 32"/>
                <a:gd name="T3" fmla="*/ 53 h 53"/>
                <a:gd name="T4" fmla="*/ 0 w 32"/>
                <a:gd name="T5" fmla="*/ 0 h 53"/>
                <a:gd name="T6" fmla="*/ 30 w 32"/>
                <a:gd name="T7" fmla="*/ 0 h 53"/>
                <a:gd name="T8" fmla="*/ 30 w 32"/>
                <a:gd name="T9" fmla="*/ 9 h 53"/>
                <a:gd name="T10" fmla="*/ 11 w 32"/>
                <a:gd name="T11" fmla="*/ 9 h 53"/>
                <a:gd name="T12" fmla="*/ 11 w 32"/>
                <a:gd name="T13" fmla="*/ 21 h 53"/>
                <a:gd name="T14" fmla="*/ 30 w 32"/>
                <a:gd name="T15" fmla="*/ 21 h 53"/>
                <a:gd name="T16" fmla="*/ 30 w 32"/>
                <a:gd name="T17" fmla="*/ 32 h 53"/>
                <a:gd name="T18" fmla="*/ 11 w 32"/>
                <a:gd name="T19" fmla="*/ 32 h 53"/>
                <a:gd name="T20" fmla="*/ 11 w 32"/>
                <a:gd name="T21" fmla="*/ 42 h 53"/>
                <a:gd name="T22" fmla="*/ 32 w 32"/>
                <a:gd name="T23" fmla="*/ 42 h 53"/>
                <a:gd name="T24" fmla="*/ 32 w 32"/>
                <a:gd name="T25"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53">
                  <a:moveTo>
                    <a:pt x="32" y="53"/>
                  </a:moveTo>
                  <a:lnTo>
                    <a:pt x="0" y="53"/>
                  </a:lnTo>
                  <a:lnTo>
                    <a:pt x="0" y="0"/>
                  </a:lnTo>
                  <a:lnTo>
                    <a:pt x="30" y="0"/>
                  </a:lnTo>
                  <a:lnTo>
                    <a:pt x="30" y="9"/>
                  </a:lnTo>
                  <a:lnTo>
                    <a:pt x="11" y="9"/>
                  </a:lnTo>
                  <a:lnTo>
                    <a:pt x="11" y="21"/>
                  </a:lnTo>
                  <a:lnTo>
                    <a:pt x="30" y="21"/>
                  </a:lnTo>
                  <a:lnTo>
                    <a:pt x="30" y="32"/>
                  </a:lnTo>
                  <a:lnTo>
                    <a:pt x="11" y="32"/>
                  </a:lnTo>
                  <a:lnTo>
                    <a:pt x="11" y="42"/>
                  </a:lnTo>
                  <a:lnTo>
                    <a:pt x="32" y="42"/>
                  </a:lnTo>
                  <a:lnTo>
                    <a:pt x="32"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44" name="Freeform 348"/>
            <p:cNvSpPr>
              <a:spLocks/>
            </p:cNvSpPr>
            <p:nvPr/>
          </p:nvSpPr>
          <p:spPr bwMode="auto">
            <a:xfrm>
              <a:off x="1821548" y="3567437"/>
              <a:ext cx="74795" cy="82585"/>
            </a:xfrm>
            <a:custGeom>
              <a:avLst/>
              <a:gdLst>
                <a:gd name="T0" fmla="*/ 23 w 23"/>
                <a:gd name="T1" fmla="*/ 25 h 25"/>
                <a:gd name="T2" fmla="*/ 17 w 23"/>
                <a:gd name="T3" fmla="*/ 25 h 25"/>
                <a:gd name="T4" fmla="*/ 7 w 23"/>
                <a:gd name="T5" fmla="*/ 9 h 25"/>
                <a:gd name="T6" fmla="*/ 6 w 23"/>
                <a:gd name="T7" fmla="*/ 7 h 25"/>
                <a:gd name="T8" fmla="*/ 6 w 23"/>
                <a:gd name="T9" fmla="*/ 7 h 25"/>
                <a:gd name="T10" fmla="*/ 6 w 23"/>
                <a:gd name="T11" fmla="*/ 11 h 25"/>
                <a:gd name="T12" fmla="*/ 6 w 23"/>
                <a:gd name="T13" fmla="*/ 25 h 25"/>
                <a:gd name="T14" fmla="*/ 0 w 23"/>
                <a:gd name="T15" fmla="*/ 25 h 25"/>
                <a:gd name="T16" fmla="*/ 0 w 23"/>
                <a:gd name="T17" fmla="*/ 0 h 25"/>
                <a:gd name="T18" fmla="*/ 7 w 23"/>
                <a:gd name="T19" fmla="*/ 0 h 25"/>
                <a:gd name="T20" fmla="*/ 17 w 23"/>
                <a:gd name="T21" fmla="*/ 15 h 25"/>
                <a:gd name="T22" fmla="*/ 18 w 23"/>
                <a:gd name="T23" fmla="*/ 17 h 25"/>
                <a:gd name="T24" fmla="*/ 18 w 23"/>
                <a:gd name="T25" fmla="*/ 17 h 25"/>
                <a:gd name="T26" fmla="*/ 18 w 23"/>
                <a:gd name="T27" fmla="*/ 14 h 25"/>
                <a:gd name="T28" fmla="*/ 18 w 23"/>
                <a:gd name="T29" fmla="*/ 0 h 25"/>
                <a:gd name="T30" fmla="*/ 23 w 23"/>
                <a:gd name="T31" fmla="*/ 0 h 25"/>
                <a:gd name="T32" fmla="*/ 23 w 23"/>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 h="25">
                  <a:moveTo>
                    <a:pt x="23" y="25"/>
                  </a:moveTo>
                  <a:cubicBezTo>
                    <a:pt x="17" y="25"/>
                    <a:pt x="17" y="25"/>
                    <a:pt x="17" y="25"/>
                  </a:cubicBezTo>
                  <a:cubicBezTo>
                    <a:pt x="7" y="9"/>
                    <a:pt x="7" y="9"/>
                    <a:pt x="7" y="9"/>
                  </a:cubicBezTo>
                  <a:cubicBezTo>
                    <a:pt x="6" y="8"/>
                    <a:pt x="6" y="7"/>
                    <a:pt x="6" y="7"/>
                  </a:cubicBezTo>
                  <a:cubicBezTo>
                    <a:pt x="6" y="7"/>
                    <a:pt x="6" y="7"/>
                    <a:pt x="6" y="7"/>
                  </a:cubicBezTo>
                  <a:cubicBezTo>
                    <a:pt x="6" y="8"/>
                    <a:pt x="6" y="9"/>
                    <a:pt x="6" y="11"/>
                  </a:cubicBezTo>
                  <a:cubicBezTo>
                    <a:pt x="6" y="25"/>
                    <a:pt x="6" y="25"/>
                    <a:pt x="6" y="25"/>
                  </a:cubicBezTo>
                  <a:cubicBezTo>
                    <a:pt x="0" y="25"/>
                    <a:pt x="0" y="25"/>
                    <a:pt x="0" y="25"/>
                  </a:cubicBezTo>
                  <a:cubicBezTo>
                    <a:pt x="0" y="0"/>
                    <a:pt x="0" y="0"/>
                    <a:pt x="0" y="0"/>
                  </a:cubicBezTo>
                  <a:cubicBezTo>
                    <a:pt x="7" y="0"/>
                    <a:pt x="7" y="0"/>
                    <a:pt x="7" y="0"/>
                  </a:cubicBezTo>
                  <a:cubicBezTo>
                    <a:pt x="17" y="15"/>
                    <a:pt x="17" y="15"/>
                    <a:pt x="17" y="15"/>
                  </a:cubicBezTo>
                  <a:cubicBezTo>
                    <a:pt x="17" y="16"/>
                    <a:pt x="17" y="16"/>
                    <a:pt x="18" y="17"/>
                  </a:cubicBezTo>
                  <a:cubicBezTo>
                    <a:pt x="18" y="17"/>
                    <a:pt x="18" y="17"/>
                    <a:pt x="18" y="17"/>
                  </a:cubicBezTo>
                  <a:cubicBezTo>
                    <a:pt x="18" y="16"/>
                    <a:pt x="18" y="15"/>
                    <a:pt x="18" y="14"/>
                  </a:cubicBezTo>
                  <a:cubicBezTo>
                    <a:pt x="18" y="0"/>
                    <a:pt x="18" y="0"/>
                    <a:pt x="18" y="0"/>
                  </a:cubicBezTo>
                  <a:cubicBezTo>
                    <a:pt x="23" y="0"/>
                    <a:pt x="23" y="0"/>
                    <a:pt x="23" y="0"/>
                  </a:cubicBezTo>
                  <a:lnTo>
                    <a:pt x="23"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45" name="Freeform 349"/>
            <p:cNvSpPr>
              <a:spLocks/>
            </p:cNvSpPr>
            <p:nvPr/>
          </p:nvSpPr>
          <p:spPr bwMode="auto">
            <a:xfrm>
              <a:off x="1910366" y="3567437"/>
              <a:ext cx="65445" cy="82585"/>
            </a:xfrm>
            <a:custGeom>
              <a:avLst/>
              <a:gdLst>
                <a:gd name="T0" fmla="*/ 42 w 42"/>
                <a:gd name="T1" fmla="*/ 9 h 53"/>
                <a:gd name="T2" fmla="*/ 27 w 42"/>
                <a:gd name="T3" fmla="*/ 9 h 53"/>
                <a:gd name="T4" fmla="*/ 27 w 42"/>
                <a:gd name="T5" fmla="*/ 53 h 53"/>
                <a:gd name="T6" fmla="*/ 14 w 42"/>
                <a:gd name="T7" fmla="*/ 53 h 53"/>
                <a:gd name="T8" fmla="*/ 14 w 42"/>
                <a:gd name="T9" fmla="*/ 9 h 53"/>
                <a:gd name="T10" fmla="*/ 0 w 42"/>
                <a:gd name="T11" fmla="*/ 9 h 53"/>
                <a:gd name="T12" fmla="*/ 0 w 42"/>
                <a:gd name="T13" fmla="*/ 0 h 53"/>
                <a:gd name="T14" fmla="*/ 42 w 42"/>
                <a:gd name="T15" fmla="*/ 0 h 53"/>
                <a:gd name="T16" fmla="*/ 42 w 42"/>
                <a:gd name="T17"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3">
                  <a:moveTo>
                    <a:pt x="42" y="9"/>
                  </a:moveTo>
                  <a:lnTo>
                    <a:pt x="27" y="9"/>
                  </a:lnTo>
                  <a:lnTo>
                    <a:pt x="27" y="53"/>
                  </a:lnTo>
                  <a:lnTo>
                    <a:pt x="14" y="53"/>
                  </a:lnTo>
                  <a:lnTo>
                    <a:pt x="14" y="9"/>
                  </a:lnTo>
                  <a:lnTo>
                    <a:pt x="0" y="9"/>
                  </a:lnTo>
                  <a:lnTo>
                    <a:pt x="0" y="0"/>
                  </a:lnTo>
                  <a:lnTo>
                    <a:pt x="42" y="0"/>
                  </a:lnTo>
                  <a:lnTo>
                    <a:pt x="42"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46" name="Freeform 350"/>
            <p:cNvSpPr>
              <a:spLocks noEditPoints="1"/>
            </p:cNvSpPr>
            <p:nvPr/>
          </p:nvSpPr>
          <p:spPr bwMode="auto">
            <a:xfrm>
              <a:off x="1988277" y="3567437"/>
              <a:ext cx="68562" cy="82585"/>
            </a:xfrm>
            <a:custGeom>
              <a:avLst/>
              <a:gdLst>
                <a:gd name="T0" fmla="*/ 21 w 21"/>
                <a:gd name="T1" fmla="*/ 25 h 25"/>
                <a:gd name="T2" fmla="*/ 15 w 21"/>
                <a:gd name="T3" fmla="*/ 25 h 25"/>
                <a:gd name="T4" fmla="*/ 11 w 21"/>
                <a:gd name="T5" fmla="*/ 18 h 25"/>
                <a:gd name="T6" fmla="*/ 10 w 21"/>
                <a:gd name="T7" fmla="*/ 17 h 25"/>
                <a:gd name="T8" fmla="*/ 9 w 21"/>
                <a:gd name="T9" fmla="*/ 16 h 25"/>
                <a:gd name="T10" fmla="*/ 8 w 21"/>
                <a:gd name="T11" fmla="*/ 15 h 25"/>
                <a:gd name="T12" fmla="*/ 7 w 21"/>
                <a:gd name="T13" fmla="*/ 15 h 25"/>
                <a:gd name="T14" fmla="*/ 6 w 21"/>
                <a:gd name="T15" fmla="*/ 15 h 25"/>
                <a:gd name="T16" fmla="*/ 6 w 21"/>
                <a:gd name="T17" fmla="*/ 25 h 25"/>
                <a:gd name="T18" fmla="*/ 0 w 21"/>
                <a:gd name="T19" fmla="*/ 25 h 25"/>
                <a:gd name="T20" fmla="*/ 0 w 21"/>
                <a:gd name="T21" fmla="*/ 0 h 25"/>
                <a:gd name="T22" fmla="*/ 9 w 21"/>
                <a:gd name="T23" fmla="*/ 0 h 25"/>
                <a:gd name="T24" fmla="*/ 18 w 21"/>
                <a:gd name="T25" fmla="*/ 7 h 25"/>
                <a:gd name="T26" fmla="*/ 18 w 21"/>
                <a:gd name="T27" fmla="*/ 9 h 25"/>
                <a:gd name="T28" fmla="*/ 17 w 21"/>
                <a:gd name="T29" fmla="*/ 11 h 25"/>
                <a:gd name="T30" fmla="*/ 15 w 21"/>
                <a:gd name="T31" fmla="*/ 13 h 25"/>
                <a:gd name="T32" fmla="*/ 13 w 21"/>
                <a:gd name="T33" fmla="*/ 14 h 25"/>
                <a:gd name="T34" fmla="*/ 13 w 21"/>
                <a:gd name="T35" fmla="*/ 14 h 25"/>
                <a:gd name="T36" fmla="*/ 14 w 21"/>
                <a:gd name="T37" fmla="*/ 14 h 25"/>
                <a:gd name="T38" fmla="*/ 15 w 21"/>
                <a:gd name="T39" fmla="*/ 15 h 25"/>
                <a:gd name="T40" fmla="*/ 16 w 21"/>
                <a:gd name="T41" fmla="*/ 16 h 25"/>
                <a:gd name="T42" fmla="*/ 16 w 21"/>
                <a:gd name="T43" fmla="*/ 17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7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8"/>
                    <a:pt x="11" y="18"/>
                    <a:pt x="11" y="18"/>
                  </a:cubicBezTo>
                  <a:cubicBezTo>
                    <a:pt x="10" y="18"/>
                    <a:pt x="10" y="17"/>
                    <a:pt x="10" y="17"/>
                  </a:cubicBezTo>
                  <a:cubicBezTo>
                    <a:pt x="10" y="17"/>
                    <a:pt x="9" y="16"/>
                    <a:pt x="9" y="16"/>
                  </a:cubicBezTo>
                  <a:cubicBezTo>
                    <a:pt x="9" y="16"/>
                    <a:pt x="9" y="16"/>
                    <a:pt x="8" y="15"/>
                  </a:cubicBezTo>
                  <a:cubicBezTo>
                    <a:pt x="8" y="15"/>
                    <a:pt x="8" y="15"/>
                    <a:pt x="7"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8" y="2"/>
                    <a:pt x="18" y="7"/>
                  </a:cubicBezTo>
                  <a:cubicBezTo>
                    <a:pt x="18" y="7"/>
                    <a:pt x="18" y="8"/>
                    <a:pt x="18" y="9"/>
                  </a:cubicBezTo>
                  <a:cubicBezTo>
                    <a:pt x="18" y="10"/>
                    <a:pt x="17" y="10"/>
                    <a:pt x="17" y="11"/>
                  </a:cubicBezTo>
                  <a:cubicBezTo>
                    <a:pt x="16" y="12"/>
                    <a:pt x="16" y="12"/>
                    <a:pt x="15" y="13"/>
                  </a:cubicBezTo>
                  <a:cubicBezTo>
                    <a:pt x="14" y="13"/>
                    <a:pt x="13" y="13"/>
                    <a:pt x="13" y="14"/>
                  </a:cubicBezTo>
                  <a:cubicBezTo>
                    <a:pt x="13" y="14"/>
                    <a:pt x="13" y="14"/>
                    <a:pt x="13" y="14"/>
                  </a:cubicBezTo>
                  <a:cubicBezTo>
                    <a:pt x="13" y="14"/>
                    <a:pt x="13" y="14"/>
                    <a:pt x="14" y="14"/>
                  </a:cubicBezTo>
                  <a:cubicBezTo>
                    <a:pt x="14" y="14"/>
                    <a:pt x="14" y="15"/>
                    <a:pt x="15" y="15"/>
                  </a:cubicBezTo>
                  <a:cubicBezTo>
                    <a:pt x="15" y="15"/>
                    <a:pt x="15" y="16"/>
                    <a:pt x="16" y="16"/>
                  </a:cubicBezTo>
                  <a:cubicBezTo>
                    <a:pt x="16" y="17"/>
                    <a:pt x="16" y="17"/>
                    <a:pt x="16" y="17"/>
                  </a:cubicBezTo>
                  <a:lnTo>
                    <a:pt x="21" y="25"/>
                  </a:lnTo>
                  <a:close/>
                  <a:moveTo>
                    <a:pt x="6" y="4"/>
                  </a:moveTo>
                  <a:cubicBezTo>
                    <a:pt x="6" y="11"/>
                    <a:pt x="6" y="11"/>
                    <a:pt x="6" y="11"/>
                  </a:cubicBezTo>
                  <a:cubicBezTo>
                    <a:pt x="8" y="11"/>
                    <a:pt x="8" y="11"/>
                    <a:pt x="8" y="11"/>
                  </a:cubicBezTo>
                  <a:cubicBezTo>
                    <a:pt x="9" y="11"/>
                    <a:pt x="10" y="11"/>
                    <a:pt x="11" y="10"/>
                  </a:cubicBezTo>
                  <a:cubicBezTo>
                    <a:pt x="12" y="9"/>
                    <a:pt x="12" y="8"/>
                    <a:pt x="12" y="7"/>
                  </a:cubicBezTo>
                  <a:cubicBezTo>
                    <a:pt x="12"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47" name="Freeform 351"/>
            <p:cNvSpPr>
              <a:spLocks noEditPoints="1"/>
            </p:cNvSpPr>
            <p:nvPr/>
          </p:nvSpPr>
          <p:spPr bwMode="auto">
            <a:xfrm>
              <a:off x="2056839" y="3567437"/>
              <a:ext cx="81027" cy="82585"/>
            </a:xfrm>
            <a:custGeom>
              <a:avLst/>
              <a:gdLst>
                <a:gd name="T0" fmla="*/ 25 w 25"/>
                <a:gd name="T1" fmla="*/ 25 h 25"/>
                <a:gd name="T2" fmla="*/ 19 w 25"/>
                <a:gd name="T3" fmla="*/ 25 h 25"/>
                <a:gd name="T4" fmla="*/ 17 w 25"/>
                <a:gd name="T5" fmla="*/ 19 h 25"/>
                <a:gd name="T6" fmla="*/ 8 w 25"/>
                <a:gd name="T7" fmla="*/ 19 h 25"/>
                <a:gd name="T8" fmla="*/ 7 w 25"/>
                <a:gd name="T9" fmla="*/ 25 h 25"/>
                <a:gd name="T10" fmla="*/ 0 w 25"/>
                <a:gd name="T11" fmla="*/ 25 h 25"/>
                <a:gd name="T12" fmla="*/ 10 w 25"/>
                <a:gd name="T13" fmla="*/ 0 h 25"/>
                <a:gd name="T14" fmla="*/ 16 w 25"/>
                <a:gd name="T15" fmla="*/ 0 h 25"/>
                <a:gd name="T16" fmla="*/ 25 w 25"/>
                <a:gd name="T17" fmla="*/ 25 h 25"/>
                <a:gd name="T18" fmla="*/ 16 w 25"/>
                <a:gd name="T19" fmla="*/ 15 h 25"/>
                <a:gd name="T20" fmla="*/ 13 w 25"/>
                <a:gd name="T21" fmla="*/ 6 h 25"/>
                <a:gd name="T22" fmla="*/ 13 w 25"/>
                <a:gd name="T23" fmla="*/ 4 h 25"/>
                <a:gd name="T24" fmla="*/ 13 w 25"/>
                <a:gd name="T25" fmla="*/ 4 h 25"/>
                <a:gd name="T26" fmla="*/ 12 w 25"/>
                <a:gd name="T27" fmla="*/ 6 h 25"/>
                <a:gd name="T28" fmla="*/ 10 w 25"/>
                <a:gd name="T29" fmla="*/ 15 h 25"/>
                <a:gd name="T30" fmla="*/ 16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9" y="25"/>
                    <a:pt x="19" y="25"/>
                    <a:pt x="19" y="25"/>
                  </a:cubicBezTo>
                  <a:cubicBezTo>
                    <a:pt x="17" y="19"/>
                    <a:pt x="17" y="19"/>
                    <a:pt x="17" y="19"/>
                  </a:cubicBezTo>
                  <a:cubicBezTo>
                    <a:pt x="8" y="19"/>
                    <a:pt x="8" y="19"/>
                    <a:pt x="8" y="19"/>
                  </a:cubicBezTo>
                  <a:cubicBezTo>
                    <a:pt x="7" y="25"/>
                    <a:pt x="7" y="25"/>
                    <a:pt x="7" y="25"/>
                  </a:cubicBezTo>
                  <a:cubicBezTo>
                    <a:pt x="0" y="25"/>
                    <a:pt x="0" y="25"/>
                    <a:pt x="0" y="25"/>
                  </a:cubicBezTo>
                  <a:cubicBezTo>
                    <a:pt x="10" y="0"/>
                    <a:pt x="10" y="0"/>
                    <a:pt x="10" y="0"/>
                  </a:cubicBezTo>
                  <a:cubicBezTo>
                    <a:pt x="16" y="0"/>
                    <a:pt x="16" y="0"/>
                    <a:pt x="16" y="0"/>
                  </a:cubicBezTo>
                  <a:lnTo>
                    <a:pt x="25" y="25"/>
                  </a:lnTo>
                  <a:close/>
                  <a:moveTo>
                    <a:pt x="16" y="15"/>
                  </a:moveTo>
                  <a:cubicBezTo>
                    <a:pt x="13" y="6"/>
                    <a:pt x="13" y="6"/>
                    <a:pt x="13" y="6"/>
                  </a:cubicBezTo>
                  <a:cubicBezTo>
                    <a:pt x="13" y="6"/>
                    <a:pt x="13" y="5"/>
                    <a:pt x="13" y="4"/>
                  </a:cubicBezTo>
                  <a:cubicBezTo>
                    <a:pt x="13" y="4"/>
                    <a:pt x="13" y="4"/>
                    <a:pt x="13" y="4"/>
                  </a:cubicBezTo>
                  <a:cubicBezTo>
                    <a:pt x="13" y="5"/>
                    <a:pt x="12" y="6"/>
                    <a:pt x="12" y="6"/>
                  </a:cubicBezTo>
                  <a:cubicBezTo>
                    <a:pt x="10" y="15"/>
                    <a:pt x="10" y="15"/>
                    <a:pt x="10" y="15"/>
                  </a:cubicBezTo>
                  <a:lnTo>
                    <a:pt x="16"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48" name="Freeform 352"/>
            <p:cNvSpPr>
              <a:spLocks/>
            </p:cNvSpPr>
            <p:nvPr/>
          </p:nvSpPr>
          <p:spPr bwMode="auto">
            <a:xfrm>
              <a:off x="2151891" y="3567437"/>
              <a:ext cx="48305" cy="82585"/>
            </a:xfrm>
            <a:custGeom>
              <a:avLst/>
              <a:gdLst>
                <a:gd name="T0" fmla="*/ 31 w 31"/>
                <a:gd name="T1" fmla="*/ 53 h 53"/>
                <a:gd name="T2" fmla="*/ 0 w 31"/>
                <a:gd name="T3" fmla="*/ 53 h 53"/>
                <a:gd name="T4" fmla="*/ 0 w 31"/>
                <a:gd name="T5" fmla="*/ 0 h 53"/>
                <a:gd name="T6" fmla="*/ 12 w 31"/>
                <a:gd name="T7" fmla="*/ 0 h 53"/>
                <a:gd name="T8" fmla="*/ 12 w 31"/>
                <a:gd name="T9" fmla="*/ 42 h 53"/>
                <a:gd name="T10" fmla="*/ 31 w 31"/>
                <a:gd name="T11" fmla="*/ 42 h 53"/>
                <a:gd name="T12" fmla="*/ 31 w 31"/>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31" h="53">
                  <a:moveTo>
                    <a:pt x="31" y="53"/>
                  </a:moveTo>
                  <a:lnTo>
                    <a:pt x="0" y="53"/>
                  </a:lnTo>
                  <a:lnTo>
                    <a:pt x="0" y="0"/>
                  </a:lnTo>
                  <a:lnTo>
                    <a:pt x="12" y="0"/>
                  </a:lnTo>
                  <a:lnTo>
                    <a:pt x="12" y="42"/>
                  </a:lnTo>
                  <a:lnTo>
                    <a:pt x="31" y="42"/>
                  </a:lnTo>
                  <a:lnTo>
                    <a:pt x="31" y="5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49" name="Freeform 353"/>
            <p:cNvSpPr>
              <a:spLocks/>
            </p:cNvSpPr>
            <p:nvPr/>
          </p:nvSpPr>
          <p:spPr bwMode="auto">
            <a:xfrm>
              <a:off x="2246942" y="3567437"/>
              <a:ext cx="68562" cy="82585"/>
            </a:xfrm>
            <a:custGeom>
              <a:avLst/>
              <a:gdLst>
                <a:gd name="T0" fmla="*/ 21 w 21"/>
                <a:gd name="T1" fmla="*/ 14 h 25"/>
                <a:gd name="T2" fmla="*/ 10 w 21"/>
                <a:gd name="T3" fmla="*/ 25 h 25"/>
                <a:gd name="T4" fmla="*/ 0 w 21"/>
                <a:gd name="T5" fmla="*/ 14 h 25"/>
                <a:gd name="T6" fmla="*/ 0 w 21"/>
                <a:gd name="T7" fmla="*/ 0 h 25"/>
                <a:gd name="T8" fmla="*/ 6 w 21"/>
                <a:gd name="T9" fmla="*/ 0 h 25"/>
                <a:gd name="T10" fmla="*/ 6 w 21"/>
                <a:gd name="T11" fmla="*/ 14 h 25"/>
                <a:gd name="T12" fmla="*/ 11 w 21"/>
                <a:gd name="T13" fmla="*/ 20 h 25"/>
                <a:gd name="T14" fmla="*/ 15 w 21"/>
                <a:gd name="T15" fmla="*/ 15 h 25"/>
                <a:gd name="T16" fmla="*/ 15 w 21"/>
                <a:gd name="T17" fmla="*/ 0 h 25"/>
                <a:gd name="T18" fmla="*/ 21 w 21"/>
                <a:gd name="T19" fmla="*/ 0 h 25"/>
                <a:gd name="T20" fmla="*/ 21 w 21"/>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5">
                  <a:moveTo>
                    <a:pt x="21" y="14"/>
                  </a:moveTo>
                  <a:cubicBezTo>
                    <a:pt x="21" y="22"/>
                    <a:pt x="17" y="25"/>
                    <a:pt x="10" y="25"/>
                  </a:cubicBezTo>
                  <a:cubicBezTo>
                    <a:pt x="3" y="25"/>
                    <a:pt x="0" y="22"/>
                    <a:pt x="0" y="14"/>
                  </a:cubicBezTo>
                  <a:cubicBezTo>
                    <a:pt x="0" y="0"/>
                    <a:pt x="0" y="0"/>
                    <a:pt x="0" y="0"/>
                  </a:cubicBezTo>
                  <a:cubicBezTo>
                    <a:pt x="6" y="0"/>
                    <a:pt x="6" y="0"/>
                    <a:pt x="6" y="0"/>
                  </a:cubicBezTo>
                  <a:cubicBezTo>
                    <a:pt x="6" y="14"/>
                    <a:pt x="6" y="14"/>
                    <a:pt x="6" y="14"/>
                  </a:cubicBezTo>
                  <a:cubicBezTo>
                    <a:pt x="6" y="18"/>
                    <a:pt x="7" y="20"/>
                    <a:pt x="11" y="20"/>
                  </a:cubicBezTo>
                  <a:cubicBezTo>
                    <a:pt x="14" y="20"/>
                    <a:pt x="15" y="18"/>
                    <a:pt x="15" y="15"/>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50" name="Freeform 354"/>
            <p:cNvSpPr>
              <a:spLocks/>
            </p:cNvSpPr>
            <p:nvPr/>
          </p:nvSpPr>
          <p:spPr bwMode="auto">
            <a:xfrm>
              <a:off x="2331086" y="3564320"/>
              <a:ext cx="56096" cy="85701"/>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9 w 17"/>
                <a:gd name="T19" fmla="*/ 17 h 26"/>
                <a:gd name="T20" fmla="*/ 8 w 17"/>
                <a:gd name="T21" fmla="*/ 16 h 26"/>
                <a:gd name="T22" fmla="*/ 5 w 17"/>
                <a:gd name="T23" fmla="*/ 15 h 26"/>
                <a:gd name="T24" fmla="*/ 1 w 17"/>
                <a:gd name="T25" fmla="*/ 12 h 26"/>
                <a:gd name="T26" fmla="*/ 0 w 17"/>
                <a:gd name="T27" fmla="*/ 8 h 26"/>
                <a:gd name="T28" fmla="*/ 0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4 w 17"/>
                <a:gd name="T43" fmla="*/ 6 h 26"/>
                <a:gd name="T44" fmla="*/ 13 w 17"/>
                <a:gd name="T45" fmla="*/ 5 h 26"/>
                <a:gd name="T46" fmla="*/ 11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1 h 26"/>
                <a:gd name="T66" fmla="*/ 13 w 17"/>
                <a:gd name="T67" fmla="*/ 12 h 26"/>
                <a:gd name="T68" fmla="*/ 15 w 17"/>
                <a:gd name="T69" fmla="*/ 14 h 26"/>
                <a:gd name="T70" fmla="*/ 16 w 17"/>
                <a:gd name="T71" fmla="*/ 16 h 26"/>
                <a:gd name="T72" fmla="*/ 17 w 17"/>
                <a:gd name="T73" fmla="*/ 19 h 26"/>
                <a:gd name="T74" fmla="*/ 16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2"/>
                    <a:pt x="5" y="22"/>
                    <a:pt x="7" y="22"/>
                  </a:cubicBezTo>
                  <a:cubicBezTo>
                    <a:pt x="7" y="22"/>
                    <a:pt x="8" y="22"/>
                    <a:pt x="9" y="22"/>
                  </a:cubicBezTo>
                  <a:cubicBezTo>
                    <a:pt x="9" y="22"/>
                    <a:pt x="10" y="21"/>
                    <a:pt x="10" y="21"/>
                  </a:cubicBezTo>
                  <a:cubicBezTo>
                    <a:pt x="10" y="21"/>
                    <a:pt x="11" y="21"/>
                    <a:pt x="11" y="20"/>
                  </a:cubicBezTo>
                  <a:cubicBezTo>
                    <a:pt x="11" y="20"/>
                    <a:pt x="11" y="20"/>
                    <a:pt x="11" y="19"/>
                  </a:cubicBezTo>
                  <a:cubicBezTo>
                    <a:pt x="11" y="19"/>
                    <a:pt x="11" y="18"/>
                    <a:pt x="11" y="18"/>
                  </a:cubicBezTo>
                  <a:cubicBezTo>
                    <a:pt x="10" y="18"/>
                    <a:pt x="10" y="17"/>
                    <a:pt x="9" y="17"/>
                  </a:cubicBezTo>
                  <a:cubicBezTo>
                    <a:pt x="9" y="17"/>
                    <a:pt x="8" y="16"/>
                    <a:pt x="8" y="16"/>
                  </a:cubicBezTo>
                  <a:cubicBezTo>
                    <a:pt x="7" y="16"/>
                    <a:pt x="6" y="15"/>
                    <a:pt x="5" y="15"/>
                  </a:cubicBezTo>
                  <a:cubicBezTo>
                    <a:pt x="4" y="14"/>
                    <a:pt x="2" y="13"/>
                    <a:pt x="1" y="12"/>
                  </a:cubicBezTo>
                  <a:cubicBezTo>
                    <a:pt x="0" y="11"/>
                    <a:pt x="0" y="9"/>
                    <a:pt x="0" y="8"/>
                  </a:cubicBezTo>
                  <a:cubicBezTo>
                    <a:pt x="0" y="6"/>
                    <a:pt x="0" y="5"/>
                    <a:pt x="0" y="4"/>
                  </a:cubicBezTo>
                  <a:cubicBezTo>
                    <a:pt x="1" y="3"/>
                    <a:pt x="2" y="3"/>
                    <a:pt x="3" y="2"/>
                  </a:cubicBezTo>
                  <a:cubicBezTo>
                    <a:pt x="3" y="1"/>
                    <a:pt x="5" y="1"/>
                    <a:pt x="6" y="1"/>
                  </a:cubicBezTo>
                  <a:cubicBezTo>
                    <a:pt x="7" y="0"/>
                    <a:pt x="8" y="0"/>
                    <a:pt x="10" y="0"/>
                  </a:cubicBezTo>
                  <a:cubicBezTo>
                    <a:pt x="11" y="0"/>
                    <a:pt x="12" y="0"/>
                    <a:pt x="13" y="0"/>
                  </a:cubicBezTo>
                  <a:cubicBezTo>
                    <a:pt x="14" y="1"/>
                    <a:pt x="15" y="1"/>
                    <a:pt x="16" y="1"/>
                  </a:cubicBezTo>
                  <a:cubicBezTo>
                    <a:pt x="16" y="6"/>
                    <a:pt x="16" y="6"/>
                    <a:pt x="16" y="6"/>
                  </a:cubicBezTo>
                  <a:cubicBezTo>
                    <a:pt x="15" y="6"/>
                    <a:pt x="15" y="6"/>
                    <a:pt x="14" y="6"/>
                  </a:cubicBezTo>
                  <a:cubicBezTo>
                    <a:pt x="14" y="5"/>
                    <a:pt x="13" y="5"/>
                    <a:pt x="13" y="5"/>
                  </a:cubicBezTo>
                  <a:cubicBezTo>
                    <a:pt x="12" y="5"/>
                    <a:pt x="12" y="5"/>
                    <a:pt x="11" y="5"/>
                  </a:cubicBezTo>
                  <a:cubicBezTo>
                    <a:pt x="11" y="5"/>
                    <a:pt x="10" y="5"/>
                    <a:pt x="10" y="5"/>
                  </a:cubicBezTo>
                  <a:cubicBezTo>
                    <a:pt x="9" y="5"/>
                    <a:pt x="9" y="5"/>
                    <a:pt x="8" y="5"/>
                  </a:cubicBezTo>
                  <a:cubicBezTo>
                    <a:pt x="8" y="5"/>
                    <a:pt x="7" y="5"/>
                    <a:pt x="7" y="5"/>
                  </a:cubicBezTo>
                  <a:cubicBezTo>
                    <a:pt x="6" y="6"/>
                    <a:pt x="6" y="6"/>
                    <a:pt x="6" y="6"/>
                  </a:cubicBezTo>
                  <a:cubicBezTo>
                    <a:pt x="6" y="7"/>
                    <a:pt x="6" y="7"/>
                    <a:pt x="6" y="7"/>
                  </a:cubicBezTo>
                  <a:cubicBezTo>
                    <a:pt x="6" y="8"/>
                    <a:pt x="6" y="8"/>
                    <a:pt x="6" y="8"/>
                  </a:cubicBezTo>
                  <a:cubicBezTo>
                    <a:pt x="6" y="9"/>
                    <a:pt x="6" y="9"/>
                    <a:pt x="7" y="9"/>
                  </a:cubicBezTo>
                  <a:cubicBezTo>
                    <a:pt x="7" y="10"/>
                    <a:pt x="8" y="10"/>
                    <a:pt x="8" y="10"/>
                  </a:cubicBezTo>
                  <a:cubicBezTo>
                    <a:pt x="9" y="11"/>
                    <a:pt x="10" y="11"/>
                    <a:pt x="10" y="11"/>
                  </a:cubicBezTo>
                  <a:cubicBezTo>
                    <a:pt x="11" y="12"/>
                    <a:pt x="12" y="12"/>
                    <a:pt x="13" y="12"/>
                  </a:cubicBezTo>
                  <a:cubicBezTo>
                    <a:pt x="14" y="13"/>
                    <a:pt x="15" y="13"/>
                    <a:pt x="15" y="14"/>
                  </a:cubicBezTo>
                  <a:cubicBezTo>
                    <a:pt x="16" y="15"/>
                    <a:pt x="16" y="15"/>
                    <a:pt x="16" y="16"/>
                  </a:cubicBezTo>
                  <a:cubicBezTo>
                    <a:pt x="17" y="17"/>
                    <a:pt x="17" y="18"/>
                    <a:pt x="17" y="19"/>
                  </a:cubicBezTo>
                  <a:cubicBezTo>
                    <a:pt x="17" y="20"/>
                    <a:pt x="17" y="21"/>
                    <a:pt x="16" y="22"/>
                  </a:cubicBezTo>
                  <a:cubicBezTo>
                    <a:pt x="16" y="23"/>
                    <a:pt x="15" y="24"/>
                    <a:pt x="14" y="25"/>
                  </a:cubicBezTo>
                  <a:cubicBezTo>
                    <a:pt x="13" y="25"/>
                    <a:pt x="12" y="26"/>
                    <a:pt x="11" y="26"/>
                  </a:cubicBezTo>
                  <a:cubicBezTo>
                    <a:pt x="10" y="26"/>
                    <a:pt x="8" y="26"/>
                    <a:pt x="7" y="26"/>
                  </a:cubicBezTo>
                  <a:cubicBezTo>
                    <a:pt x="6" y="26"/>
                    <a:pt x="4"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51" name="Freeform 355"/>
            <p:cNvSpPr>
              <a:spLocks/>
            </p:cNvSpPr>
            <p:nvPr/>
          </p:nvSpPr>
          <p:spPr bwMode="auto">
            <a:xfrm>
              <a:off x="1657935" y="3707675"/>
              <a:ext cx="59212" cy="82585"/>
            </a:xfrm>
            <a:custGeom>
              <a:avLst/>
              <a:gdLst>
                <a:gd name="T0" fmla="*/ 36 w 38"/>
                <a:gd name="T1" fmla="*/ 7 h 53"/>
                <a:gd name="T2" fmla="*/ 21 w 38"/>
                <a:gd name="T3" fmla="*/ 7 h 53"/>
                <a:gd name="T4" fmla="*/ 11 w 38"/>
                <a:gd name="T5" fmla="*/ 53 h 53"/>
                <a:gd name="T6" fmla="*/ 4 w 38"/>
                <a:gd name="T7" fmla="*/ 53 h 53"/>
                <a:gd name="T8" fmla="*/ 15 w 38"/>
                <a:gd name="T9" fmla="*/ 7 h 53"/>
                <a:gd name="T10" fmla="*/ 0 w 38"/>
                <a:gd name="T11" fmla="*/ 7 h 53"/>
                <a:gd name="T12" fmla="*/ 0 w 38"/>
                <a:gd name="T13" fmla="*/ 0 h 53"/>
                <a:gd name="T14" fmla="*/ 38 w 38"/>
                <a:gd name="T15" fmla="*/ 0 h 53"/>
                <a:gd name="T16" fmla="*/ 36 w 38"/>
                <a:gd name="T1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3">
                  <a:moveTo>
                    <a:pt x="36" y="7"/>
                  </a:moveTo>
                  <a:lnTo>
                    <a:pt x="21" y="7"/>
                  </a:lnTo>
                  <a:lnTo>
                    <a:pt x="11" y="53"/>
                  </a:lnTo>
                  <a:lnTo>
                    <a:pt x="4" y="53"/>
                  </a:lnTo>
                  <a:lnTo>
                    <a:pt x="15" y="7"/>
                  </a:lnTo>
                  <a:lnTo>
                    <a:pt x="0" y="7"/>
                  </a:lnTo>
                  <a:lnTo>
                    <a:pt x="0" y="0"/>
                  </a:lnTo>
                  <a:lnTo>
                    <a:pt x="38" y="0"/>
                  </a:lnTo>
                  <a:lnTo>
                    <a:pt x="36"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52" name="Freeform 356"/>
            <p:cNvSpPr>
              <a:spLocks/>
            </p:cNvSpPr>
            <p:nvPr/>
          </p:nvSpPr>
          <p:spPr bwMode="auto">
            <a:xfrm>
              <a:off x="1714031" y="3707675"/>
              <a:ext cx="59212" cy="82585"/>
            </a:xfrm>
            <a:custGeom>
              <a:avLst/>
              <a:gdLst>
                <a:gd name="T0" fmla="*/ 36 w 38"/>
                <a:gd name="T1" fmla="*/ 7 h 53"/>
                <a:gd name="T2" fmla="*/ 17 w 38"/>
                <a:gd name="T3" fmla="*/ 7 h 53"/>
                <a:gd name="T4" fmla="*/ 12 w 38"/>
                <a:gd name="T5" fmla="*/ 23 h 53"/>
                <a:gd name="T6" fmla="*/ 31 w 38"/>
                <a:gd name="T7" fmla="*/ 23 h 53"/>
                <a:gd name="T8" fmla="*/ 29 w 38"/>
                <a:gd name="T9" fmla="*/ 30 h 53"/>
                <a:gd name="T10" fmla="*/ 10 w 38"/>
                <a:gd name="T11" fmla="*/ 30 h 53"/>
                <a:gd name="T12" fmla="*/ 8 w 38"/>
                <a:gd name="T13" fmla="*/ 46 h 53"/>
                <a:gd name="T14" fmla="*/ 29 w 38"/>
                <a:gd name="T15" fmla="*/ 46 h 53"/>
                <a:gd name="T16" fmla="*/ 27 w 38"/>
                <a:gd name="T17" fmla="*/ 53 h 53"/>
                <a:gd name="T18" fmla="*/ 0 w 38"/>
                <a:gd name="T19" fmla="*/ 53 h 53"/>
                <a:gd name="T20" fmla="*/ 10 w 38"/>
                <a:gd name="T21" fmla="*/ 0 h 53"/>
                <a:gd name="T22" fmla="*/ 38 w 38"/>
                <a:gd name="T23" fmla="*/ 0 h 53"/>
                <a:gd name="T24" fmla="*/ 36 w 38"/>
                <a:gd name="T25"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53">
                  <a:moveTo>
                    <a:pt x="36" y="7"/>
                  </a:moveTo>
                  <a:lnTo>
                    <a:pt x="17" y="7"/>
                  </a:lnTo>
                  <a:lnTo>
                    <a:pt x="12" y="23"/>
                  </a:lnTo>
                  <a:lnTo>
                    <a:pt x="31" y="23"/>
                  </a:lnTo>
                  <a:lnTo>
                    <a:pt x="29" y="30"/>
                  </a:lnTo>
                  <a:lnTo>
                    <a:pt x="10" y="30"/>
                  </a:lnTo>
                  <a:lnTo>
                    <a:pt x="8" y="46"/>
                  </a:lnTo>
                  <a:lnTo>
                    <a:pt x="29" y="46"/>
                  </a:lnTo>
                  <a:lnTo>
                    <a:pt x="27" y="53"/>
                  </a:lnTo>
                  <a:lnTo>
                    <a:pt x="0" y="53"/>
                  </a:lnTo>
                  <a:lnTo>
                    <a:pt x="10" y="0"/>
                  </a:lnTo>
                  <a:lnTo>
                    <a:pt x="38" y="0"/>
                  </a:lnTo>
                  <a:lnTo>
                    <a:pt x="36" y="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53" name="Freeform 357"/>
            <p:cNvSpPr>
              <a:spLocks/>
            </p:cNvSpPr>
            <p:nvPr/>
          </p:nvSpPr>
          <p:spPr bwMode="auto">
            <a:xfrm>
              <a:off x="1765452" y="3707675"/>
              <a:ext cx="82586" cy="82585"/>
            </a:xfrm>
            <a:custGeom>
              <a:avLst/>
              <a:gdLst>
                <a:gd name="T0" fmla="*/ 25 w 25"/>
                <a:gd name="T1" fmla="*/ 0 h 25"/>
                <a:gd name="T2" fmla="*/ 25 w 25"/>
                <a:gd name="T3" fmla="*/ 1 h 25"/>
                <a:gd name="T4" fmla="*/ 24 w 25"/>
                <a:gd name="T5" fmla="*/ 2 h 25"/>
                <a:gd name="T6" fmla="*/ 22 w 25"/>
                <a:gd name="T7" fmla="*/ 4 h 25"/>
                <a:gd name="T8" fmla="*/ 20 w 25"/>
                <a:gd name="T9" fmla="*/ 6 h 25"/>
                <a:gd name="T10" fmla="*/ 18 w 25"/>
                <a:gd name="T11" fmla="*/ 8 h 25"/>
                <a:gd name="T12" fmla="*/ 17 w 25"/>
                <a:gd name="T13" fmla="*/ 10 h 25"/>
                <a:gd name="T14" fmla="*/ 15 w 25"/>
                <a:gd name="T15" fmla="*/ 12 h 25"/>
                <a:gd name="T16" fmla="*/ 15 w 25"/>
                <a:gd name="T17" fmla="*/ 12 h 25"/>
                <a:gd name="T18" fmla="*/ 15 w 25"/>
                <a:gd name="T19" fmla="*/ 13 h 25"/>
                <a:gd name="T20" fmla="*/ 16 w 25"/>
                <a:gd name="T21" fmla="*/ 15 h 25"/>
                <a:gd name="T22" fmla="*/ 17 w 25"/>
                <a:gd name="T23" fmla="*/ 17 h 25"/>
                <a:gd name="T24" fmla="*/ 17 w 25"/>
                <a:gd name="T25" fmla="*/ 19 h 25"/>
                <a:gd name="T26" fmla="*/ 18 w 25"/>
                <a:gd name="T27" fmla="*/ 21 h 25"/>
                <a:gd name="T28" fmla="*/ 19 w 25"/>
                <a:gd name="T29" fmla="*/ 23 h 25"/>
                <a:gd name="T30" fmla="*/ 20 w 25"/>
                <a:gd name="T31" fmla="*/ 24 h 25"/>
                <a:gd name="T32" fmla="*/ 20 w 25"/>
                <a:gd name="T33" fmla="*/ 25 h 25"/>
                <a:gd name="T34" fmla="*/ 17 w 25"/>
                <a:gd name="T35" fmla="*/ 25 h 25"/>
                <a:gd name="T36" fmla="*/ 13 w 25"/>
                <a:gd name="T37" fmla="*/ 15 h 25"/>
                <a:gd name="T38" fmla="*/ 13 w 25"/>
                <a:gd name="T39" fmla="*/ 15 h 25"/>
                <a:gd name="T40" fmla="*/ 13 w 25"/>
                <a:gd name="T41" fmla="*/ 15 h 25"/>
                <a:gd name="T42" fmla="*/ 13 w 25"/>
                <a:gd name="T43" fmla="*/ 14 h 25"/>
                <a:gd name="T44" fmla="*/ 13 w 25"/>
                <a:gd name="T45" fmla="*/ 14 h 25"/>
                <a:gd name="T46" fmla="*/ 13 w 25"/>
                <a:gd name="T47" fmla="*/ 14 h 25"/>
                <a:gd name="T48" fmla="*/ 12 w 25"/>
                <a:gd name="T49" fmla="*/ 14 h 25"/>
                <a:gd name="T50" fmla="*/ 12 w 25"/>
                <a:gd name="T51" fmla="*/ 15 h 25"/>
                <a:gd name="T52" fmla="*/ 12 w 25"/>
                <a:gd name="T53" fmla="*/ 15 h 25"/>
                <a:gd name="T54" fmla="*/ 12 w 25"/>
                <a:gd name="T55" fmla="*/ 16 h 25"/>
                <a:gd name="T56" fmla="*/ 4 w 25"/>
                <a:gd name="T57" fmla="*/ 25 h 25"/>
                <a:gd name="T58" fmla="*/ 0 w 25"/>
                <a:gd name="T59" fmla="*/ 25 h 25"/>
                <a:gd name="T60" fmla="*/ 1 w 25"/>
                <a:gd name="T61" fmla="*/ 24 h 25"/>
                <a:gd name="T62" fmla="*/ 2 w 25"/>
                <a:gd name="T63" fmla="*/ 23 h 25"/>
                <a:gd name="T64" fmla="*/ 4 w 25"/>
                <a:gd name="T65" fmla="*/ 21 h 25"/>
                <a:gd name="T66" fmla="*/ 5 w 25"/>
                <a:gd name="T67" fmla="*/ 19 h 25"/>
                <a:gd name="T68" fmla="*/ 7 w 25"/>
                <a:gd name="T69" fmla="*/ 17 h 25"/>
                <a:gd name="T70" fmla="*/ 9 w 25"/>
                <a:gd name="T71" fmla="*/ 15 h 25"/>
                <a:gd name="T72" fmla="*/ 10 w 25"/>
                <a:gd name="T73" fmla="*/ 13 h 25"/>
                <a:gd name="T74" fmla="*/ 11 w 25"/>
                <a:gd name="T75" fmla="*/ 12 h 25"/>
                <a:gd name="T76" fmla="*/ 11 w 25"/>
                <a:gd name="T77" fmla="*/ 11 h 25"/>
                <a:gd name="T78" fmla="*/ 10 w 25"/>
                <a:gd name="T79" fmla="*/ 10 h 25"/>
                <a:gd name="T80" fmla="*/ 9 w 25"/>
                <a:gd name="T81" fmla="*/ 8 h 25"/>
                <a:gd name="T82" fmla="*/ 8 w 25"/>
                <a:gd name="T83" fmla="*/ 6 h 25"/>
                <a:gd name="T84" fmla="*/ 8 w 25"/>
                <a:gd name="T85" fmla="*/ 4 h 25"/>
                <a:gd name="T86" fmla="*/ 7 w 25"/>
                <a:gd name="T87" fmla="*/ 2 h 25"/>
                <a:gd name="T88" fmla="*/ 6 w 25"/>
                <a:gd name="T89" fmla="*/ 1 h 25"/>
                <a:gd name="T90" fmla="*/ 6 w 25"/>
                <a:gd name="T91" fmla="*/ 0 h 25"/>
                <a:gd name="T92" fmla="*/ 9 w 25"/>
                <a:gd name="T93" fmla="*/ 0 h 25"/>
                <a:gd name="T94" fmla="*/ 13 w 25"/>
                <a:gd name="T95" fmla="*/ 9 h 25"/>
                <a:gd name="T96" fmla="*/ 13 w 25"/>
                <a:gd name="T97" fmla="*/ 10 h 25"/>
                <a:gd name="T98" fmla="*/ 13 w 25"/>
                <a:gd name="T99" fmla="*/ 10 h 25"/>
                <a:gd name="T100" fmla="*/ 13 w 25"/>
                <a:gd name="T101" fmla="*/ 10 h 25"/>
                <a:gd name="T102" fmla="*/ 13 w 25"/>
                <a:gd name="T103" fmla="*/ 11 h 25"/>
                <a:gd name="T104" fmla="*/ 13 w 25"/>
                <a:gd name="T105" fmla="*/ 11 h 25"/>
                <a:gd name="T106" fmla="*/ 14 w 25"/>
                <a:gd name="T107" fmla="*/ 10 h 25"/>
                <a:gd name="T108" fmla="*/ 14 w 25"/>
                <a:gd name="T109" fmla="*/ 10 h 25"/>
                <a:gd name="T110" fmla="*/ 14 w 25"/>
                <a:gd name="T111" fmla="*/ 10 h 25"/>
                <a:gd name="T112" fmla="*/ 14 w 25"/>
                <a:gd name="T113" fmla="*/ 9 h 25"/>
                <a:gd name="T114" fmla="*/ 22 w 25"/>
                <a:gd name="T115" fmla="*/ 0 h 25"/>
                <a:gd name="T116" fmla="*/ 25 w 25"/>
                <a:gd name="T1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5" h="25">
                  <a:moveTo>
                    <a:pt x="25" y="0"/>
                  </a:moveTo>
                  <a:cubicBezTo>
                    <a:pt x="25" y="0"/>
                    <a:pt x="25" y="0"/>
                    <a:pt x="25" y="1"/>
                  </a:cubicBezTo>
                  <a:cubicBezTo>
                    <a:pt x="25" y="1"/>
                    <a:pt x="24" y="1"/>
                    <a:pt x="24" y="2"/>
                  </a:cubicBezTo>
                  <a:cubicBezTo>
                    <a:pt x="23" y="3"/>
                    <a:pt x="23" y="3"/>
                    <a:pt x="22" y="4"/>
                  </a:cubicBezTo>
                  <a:cubicBezTo>
                    <a:pt x="21" y="5"/>
                    <a:pt x="21" y="5"/>
                    <a:pt x="20" y="6"/>
                  </a:cubicBezTo>
                  <a:cubicBezTo>
                    <a:pt x="20" y="7"/>
                    <a:pt x="19" y="8"/>
                    <a:pt x="18" y="8"/>
                  </a:cubicBezTo>
                  <a:cubicBezTo>
                    <a:pt x="18" y="9"/>
                    <a:pt x="17" y="10"/>
                    <a:pt x="17" y="10"/>
                  </a:cubicBezTo>
                  <a:cubicBezTo>
                    <a:pt x="16" y="11"/>
                    <a:pt x="16" y="11"/>
                    <a:pt x="15" y="12"/>
                  </a:cubicBezTo>
                  <a:cubicBezTo>
                    <a:pt x="15" y="12"/>
                    <a:pt x="15" y="12"/>
                    <a:pt x="15" y="12"/>
                  </a:cubicBezTo>
                  <a:cubicBezTo>
                    <a:pt x="15" y="13"/>
                    <a:pt x="15" y="13"/>
                    <a:pt x="15" y="13"/>
                  </a:cubicBezTo>
                  <a:cubicBezTo>
                    <a:pt x="15" y="14"/>
                    <a:pt x="15" y="14"/>
                    <a:pt x="16" y="15"/>
                  </a:cubicBezTo>
                  <a:cubicBezTo>
                    <a:pt x="16" y="15"/>
                    <a:pt x="16" y="16"/>
                    <a:pt x="17" y="17"/>
                  </a:cubicBezTo>
                  <a:cubicBezTo>
                    <a:pt x="17" y="17"/>
                    <a:pt x="17" y="18"/>
                    <a:pt x="17" y="19"/>
                  </a:cubicBezTo>
                  <a:cubicBezTo>
                    <a:pt x="18" y="20"/>
                    <a:pt x="18" y="20"/>
                    <a:pt x="18" y="21"/>
                  </a:cubicBezTo>
                  <a:cubicBezTo>
                    <a:pt x="19" y="22"/>
                    <a:pt x="19" y="22"/>
                    <a:pt x="19" y="23"/>
                  </a:cubicBezTo>
                  <a:cubicBezTo>
                    <a:pt x="19" y="23"/>
                    <a:pt x="20" y="24"/>
                    <a:pt x="20" y="24"/>
                  </a:cubicBezTo>
                  <a:cubicBezTo>
                    <a:pt x="20" y="25"/>
                    <a:pt x="20" y="25"/>
                    <a:pt x="20" y="25"/>
                  </a:cubicBezTo>
                  <a:cubicBezTo>
                    <a:pt x="17" y="25"/>
                    <a:pt x="17" y="25"/>
                    <a:pt x="17" y="25"/>
                  </a:cubicBezTo>
                  <a:cubicBezTo>
                    <a:pt x="13" y="15"/>
                    <a:pt x="13" y="15"/>
                    <a:pt x="13" y="15"/>
                  </a:cubicBezTo>
                  <a:cubicBezTo>
                    <a:pt x="13" y="15"/>
                    <a:pt x="13" y="15"/>
                    <a:pt x="13" y="15"/>
                  </a:cubicBezTo>
                  <a:cubicBezTo>
                    <a:pt x="13" y="15"/>
                    <a:pt x="13" y="15"/>
                    <a:pt x="13" y="15"/>
                  </a:cubicBezTo>
                  <a:cubicBezTo>
                    <a:pt x="13" y="15"/>
                    <a:pt x="13" y="15"/>
                    <a:pt x="13" y="14"/>
                  </a:cubicBezTo>
                  <a:cubicBezTo>
                    <a:pt x="13" y="14"/>
                    <a:pt x="13" y="14"/>
                    <a:pt x="13" y="14"/>
                  </a:cubicBezTo>
                  <a:cubicBezTo>
                    <a:pt x="13" y="14"/>
                    <a:pt x="13" y="14"/>
                    <a:pt x="13" y="14"/>
                  </a:cubicBezTo>
                  <a:cubicBezTo>
                    <a:pt x="13" y="14"/>
                    <a:pt x="12" y="14"/>
                    <a:pt x="12" y="14"/>
                  </a:cubicBezTo>
                  <a:cubicBezTo>
                    <a:pt x="12" y="15"/>
                    <a:pt x="12" y="15"/>
                    <a:pt x="12" y="15"/>
                  </a:cubicBezTo>
                  <a:cubicBezTo>
                    <a:pt x="12" y="15"/>
                    <a:pt x="12" y="15"/>
                    <a:pt x="12" y="15"/>
                  </a:cubicBezTo>
                  <a:cubicBezTo>
                    <a:pt x="12" y="15"/>
                    <a:pt x="12" y="15"/>
                    <a:pt x="12" y="16"/>
                  </a:cubicBezTo>
                  <a:cubicBezTo>
                    <a:pt x="4" y="25"/>
                    <a:pt x="4" y="25"/>
                    <a:pt x="4" y="25"/>
                  </a:cubicBezTo>
                  <a:cubicBezTo>
                    <a:pt x="0" y="25"/>
                    <a:pt x="0" y="25"/>
                    <a:pt x="0" y="25"/>
                  </a:cubicBezTo>
                  <a:cubicBezTo>
                    <a:pt x="0" y="25"/>
                    <a:pt x="0" y="25"/>
                    <a:pt x="1" y="24"/>
                  </a:cubicBezTo>
                  <a:cubicBezTo>
                    <a:pt x="1" y="24"/>
                    <a:pt x="1" y="23"/>
                    <a:pt x="2" y="23"/>
                  </a:cubicBezTo>
                  <a:cubicBezTo>
                    <a:pt x="2" y="22"/>
                    <a:pt x="3" y="22"/>
                    <a:pt x="4" y="21"/>
                  </a:cubicBezTo>
                  <a:cubicBezTo>
                    <a:pt x="4" y="20"/>
                    <a:pt x="5" y="20"/>
                    <a:pt x="5" y="19"/>
                  </a:cubicBezTo>
                  <a:cubicBezTo>
                    <a:pt x="6" y="18"/>
                    <a:pt x="7" y="17"/>
                    <a:pt x="7" y="17"/>
                  </a:cubicBezTo>
                  <a:cubicBezTo>
                    <a:pt x="8" y="16"/>
                    <a:pt x="9" y="15"/>
                    <a:pt x="9" y="15"/>
                  </a:cubicBezTo>
                  <a:cubicBezTo>
                    <a:pt x="10" y="14"/>
                    <a:pt x="10" y="13"/>
                    <a:pt x="10" y="13"/>
                  </a:cubicBezTo>
                  <a:cubicBezTo>
                    <a:pt x="11" y="13"/>
                    <a:pt x="11" y="12"/>
                    <a:pt x="11" y="12"/>
                  </a:cubicBezTo>
                  <a:cubicBezTo>
                    <a:pt x="11" y="12"/>
                    <a:pt x="11" y="12"/>
                    <a:pt x="11" y="11"/>
                  </a:cubicBezTo>
                  <a:cubicBezTo>
                    <a:pt x="11" y="11"/>
                    <a:pt x="10" y="10"/>
                    <a:pt x="10" y="10"/>
                  </a:cubicBezTo>
                  <a:cubicBezTo>
                    <a:pt x="10" y="9"/>
                    <a:pt x="10" y="9"/>
                    <a:pt x="9" y="8"/>
                  </a:cubicBezTo>
                  <a:cubicBezTo>
                    <a:pt x="9" y="7"/>
                    <a:pt x="9" y="7"/>
                    <a:pt x="8" y="6"/>
                  </a:cubicBezTo>
                  <a:cubicBezTo>
                    <a:pt x="8" y="5"/>
                    <a:pt x="8" y="4"/>
                    <a:pt x="8" y="4"/>
                  </a:cubicBezTo>
                  <a:cubicBezTo>
                    <a:pt x="7" y="3"/>
                    <a:pt x="7" y="2"/>
                    <a:pt x="7" y="2"/>
                  </a:cubicBezTo>
                  <a:cubicBezTo>
                    <a:pt x="7" y="1"/>
                    <a:pt x="6" y="1"/>
                    <a:pt x="6" y="1"/>
                  </a:cubicBezTo>
                  <a:cubicBezTo>
                    <a:pt x="6" y="0"/>
                    <a:pt x="6" y="0"/>
                    <a:pt x="6" y="0"/>
                  </a:cubicBezTo>
                  <a:cubicBezTo>
                    <a:pt x="9" y="0"/>
                    <a:pt x="9" y="0"/>
                    <a:pt x="9" y="0"/>
                  </a:cubicBezTo>
                  <a:cubicBezTo>
                    <a:pt x="13" y="9"/>
                    <a:pt x="13" y="9"/>
                    <a:pt x="13" y="9"/>
                  </a:cubicBezTo>
                  <a:cubicBezTo>
                    <a:pt x="13" y="9"/>
                    <a:pt x="13" y="9"/>
                    <a:pt x="13" y="10"/>
                  </a:cubicBezTo>
                  <a:cubicBezTo>
                    <a:pt x="13" y="10"/>
                    <a:pt x="13" y="10"/>
                    <a:pt x="13" y="10"/>
                  </a:cubicBezTo>
                  <a:cubicBezTo>
                    <a:pt x="13" y="10"/>
                    <a:pt x="13" y="10"/>
                    <a:pt x="13" y="10"/>
                  </a:cubicBezTo>
                  <a:cubicBezTo>
                    <a:pt x="13" y="10"/>
                    <a:pt x="13" y="11"/>
                    <a:pt x="13" y="11"/>
                  </a:cubicBezTo>
                  <a:cubicBezTo>
                    <a:pt x="13" y="11"/>
                    <a:pt x="13" y="11"/>
                    <a:pt x="13" y="11"/>
                  </a:cubicBezTo>
                  <a:cubicBezTo>
                    <a:pt x="13" y="11"/>
                    <a:pt x="13" y="10"/>
                    <a:pt x="14" y="10"/>
                  </a:cubicBezTo>
                  <a:cubicBezTo>
                    <a:pt x="14" y="10"/>
                    <a:pt x="14" y="10"/>
                    <a:pt x="14" y="10"/>
                  </a:cubicBezTo>
                  <a:cubicBezTo>
                    <a:pt x="14" y="10"/>
                    <a:pt x="14" y="10"/>
                    <a:pt x="14" y="10"/>
                  </a:cubicBezTo>
                  <a:cubicBezTo>
                    <a:pt x="14" y="9"/>
                    <a:pt x="14" y="9"/>
                    <a:pt x="14" y="9"/>
                  </a:cubicBezTo>
                  <a:cubicBezTo>
                    <a:pt x="22" y="0"/>
                    <a:pt x="22" y="0"/>
                    <a:pt x="22" y="0"/>
                  </a:cubicBezTo>
                  <a:lnTo>
                    <a:pt x="25"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54" name="Freeform 358"/>
            <p:cNvSpPr>
              <a:spLocks noEditPoints="1"/>
            </p:cNvSpPr>
            <p:nvPr/>
          </p:nvSpPr>
          <p:spPr bwMode="auto">
            <a:xfrm>
              <a:off x="1834014" y="3707675"/>
              <a:ext cx="76353" cy="82585"/>
            </a:xfrm>
            <a:custGeom>
              <a:avLst/>
              <a:gdLst>
                <a:gd name="T0" fmla="*/ 20 w 23"/>
                <a:gd name="T1" fmla="*/ 25 h 25"/>
                <a:gd name="T2" fmla="*/ 19 w 23"/>
                <a:gd name="T3" fmla="*/ 18 h 25"/>
                <a:gd name="T4" fmla="*/ 8 w 23"/>
                <a:gd name="T5" fmla="*/ 18 h 25"/>
                <a:gd name="T6" fmla="*/ 4 w 23"/>
                <a:gd name="T7" fmla="*/ 25 h 25"/>
                <a:gd name="T8" fmla="*/ 0 w 23"/>
                <a:gd name="T9" fmla="*/ 25 h 25"/>
                <a:gd name="T10" fmla="*/ 15 w 23"/>
                <a:gd name="T11" fmla="*/ 0 h 25"/>
                <a:gd name="T12" fmla="*/ 19 w 23"/>
                <a:gd name="T13" fmla="*/ 0 h 25"/>
                <a:gd name="T14" fmla="*/ 23 w 23"/>
                <a:gd name="T15" fmla="*/ 25 h 25"/>
                <a:gd name="T16" fmla="*/ 20 w 23"/>
                <a:gd name="T17" fmla="*/ 25 h 25"/>
                <a:gd name="T18" fmla="*/ 17 w 23"/>
                <a:gd name="T19" fmla="*/ 5 h 25"/>
                <a:gd name="T20" fmla="*/ 17 w 23"/>
                <a:gd name="T21" fmla="*/ 4 h 25"/>
                <a:gd name="T22" fmla="*/ 17 w 23"/>
                <a:gd name="T23" fmla="*/ 4 h 25"/>
                <a:gd name="T24" fmla="*/ 17 w 23"/>
                <a:gd name="T25" fmla="*/ 3 h 25"/>
                <a:gd name="T26" fmla="*/ 17 w 23"/>
                <a:gd name="T27" fmla="*/ 3 h 25"/>
                <a:gd name="T28" fmla="*/ 17 w 23"/>
                <a:gd name="T29" fmla="*/ 3 h 25"/>
                <a:gd name="T30" fmla="*/ 16 w 23"/>
                <a:gd name="T31" fmla="*/ 3 h 25"/>
                <a:gd name="T32" fmla="*/ 16 w 23"/>
                <a:gd name="T33" fmla="*/ 4 h 25"/>
                <a:gd name="T34" fmla="*/ 16 w 23"/>
                <a:gd name="T35" fmla="*/ 4 h 25"/>
                <a:gd name="T36" fmla="*/ 16 w 23"/>
                <a:gd name="T37" fmla="*/ 5 h 25"/>
                <a:gd name="T38" fmla="*/ 10 w 23"/>
                <a:gd name="T39" fmla="*/ 15 h 25"/>
                <a:gd name="T40" fmla="*/ 18 w 23"/>
                <a:gd name="T41" fmla="*/ 15 h 25"/>
                <a:gd name="T42" fmla="*/ 17 w 23"/>
                <a:gd name="T43" fmla="*/ 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0" y="25"/>
                  </a:moveTo>
                  <a:cubicBezTo>
                    <a:pt x="19" y="18"/>
                    <a:pt x="19" y="18"/>
                    <a:pt x="19" y="18"/>
                  </a:cubicBezTo>
                  <a:cubicBezTo>
                    <a:pt x="8" y="18"/>
                    <a:pt x="8" y="18"/>
                    <a:pt x="8" y="18"/>
                  </a:cubicBezTo>
                  <a:cubicBezTo>
                    <a:pt x="4" y="25"/>
                    <a:pt x="4" y="25"/>
                    <a:pt x="4" y="25"/>
                  </a:cubicBezTo>
                  <a:cubicBezTo>
                    <a:pt x="0" y="25"/>
                    <a:pt x="0" y="25"/>
                    <a:pt x="0" y="25"/>
                  </a:cubicBezTo>
                  <a:cubicBezTo>
                    <a:pt x="15" y="0"/>
                    <a:pt x="15" y="0"/>
                    <a:pt x="15" y="0"/>
                  </a:cubicBezTo>
                  <a:cubicBezTo>
                    <a:pt x="19" y="0"/>
                    <a:pt x="19" y="0"/>
                    <a:pt x="19" y="0"/>
                  </a:cubicBezTo>
                  <a:cubicBezTo>
                    <a:pt x="23" y="25"/>
                    <a:pt x="23" y="25"/>
                    <a:pt x="23" y="25"/>
                  </a:cubicBezTo>
                  <a:lnTo>
                    <a:pt x="20" y="25"/>
                  </a:lnTo>
                  <a:close/>
                  <a:moveTo>
                    <a:pt x="17" y="5"/>
                  </a:moveTo>
                  <a:cubicBezTo>
                    <a:pt x="17" y="5"/>
                    <a:pt x="17" y="4"/>
                    <a:pt x="17" y="4"/>
                  </a:cubicBezTo>
                  <a:cubicBezTo>
                    <a:pt x="17" y="4"/>
                    <a:pt x="17" y="4"/>
                    <a:pt x="17" y="4"/>
                  </a:cubicBezTo>
                  <a:cubicBezTo>
                    <a:pt x="17" y="4"/>
                    <a:pt x="17" y="3"/>
                    <a:pt x="17" y="3"/>
                  </a:cubicBezTo>
                  <a:cubicBezTo>
                    <a:pt x="17" y="3"/>
                    <a:pt x="17" y="3"/>
                    <a:pt x="17" y="3"/>
                  </a:cubicBezTo>
                  <a:cubicBezTo>
                    <a:pt x="17" y="3"/>
                    <a:pt x="17" y="3"/>
                    <a:pt x="17" y="3"/>
                  </a:cubicBezTo>
                  <a:cubicBezTo>
                    <a:pt x="17" y="3"/>
                    <a:pt x="16" y="3"/>
                    <a:pt x="16" y="3"/>
                  </a:cubicBezTo>
                  <a:cubicBezTo>
                    <a:pt x="16" y="3"/>
                    <a:pt x="16" y="4"/>
                    <a:pt x="16" y="4"/>
                  </a:cubicBezTo>
                  <a:cubicBezTo>
                    <a:pt x="16" y="4"/>
                    <a:pt x="16" y="4"/>
                    <a:pt x="16" y="4"/>
                  </a:cubicBezTo>
                  <a:cubicBezTo>
                    <a:pt x="16" y="4"/>
                    <a:pt x="16" y="5"/>
                    <a:pt x="16" y="5"/>
                  </a:cubicBezTo>
                  <a:cubicBezTo>
                    <a:pt x="10" y="15"/>
                    <a:pt x="10" y="15"/>
                    <a:pt x="10" y="15"/>
                  </a:cubicBezTo>
                  <a:cubicBezTo>
                    <a:pt x="18" y="15"/>
                    <a:pt x="18" y="15"/>
                    <a:pt x="18" y="15"/>
                  </a:cubicBezTo>
                  <a:lnTo>
                    <a:pt x="1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55" name="Freeform 359"/>
            <p:cNvSpPr>
              <a:spLocks/>
            </p:cNvSpPr>
            <p:nvPr/>
          </p:nvSpPr>
          <p:spPr bwMode="auto">
            <a:xfrm>
              <a:off x="1919716" y="3704559"/>
              <a:ext cx="59212" cy="88817"/>
            </a:xfrm>
            <a:custGeom>
              <a:avLst/>
              <a:gdLst>
                <a:gd name="T0" fmla="*/ 17 w 18"/>
                <a:gd name="T1" fmla="*/ 5 h 27"/>
                <a:gd name="T2" fmla="*/ 16 w 18"/>
                <a:gd name="T3" fmla="*/ 4 h 27"/>
                <a:gd name="T4" fmla="*/ 15 w 18"/>
                <a:gd name="T5" fmla="*/ 4 h 27"/>
                <a:gd name="T6" fmla="*/ 13 w 18"/>
                <a:gd name="T7" fmla="*/ 3 h 27"/>
                <a:gd name="T8" fmla="*/ 12 w 18"/>
                <a:gd name="T9" fmla="*/ 3 h 27"/>
                <a:gd name="T10" fmla="*/ 9 w 18"/>
                <a:gd name="T11" fmla="*/ 4 h 27"/>
                <a:gd name="T12" fmla="*/ 8 w 18"/>
                <a:gd name="T13" fmla="*/ 5 h 27"/>
                <a:gd name="T14" fmla="*/ 7 w 18"/>
                <a:gd name="T15" fmla="*/ 6 h 27"/>
                <a:gd name="T16" fmla="*/ 7 w 18"/>
                <a:gd name="T17" fmla="*/ 7 h 27"/>
                <a:gd name="T18" fmla="*/ 7 w 18"/>
                <a:gd name="T19" fmla="*/ 9 h 27"/>
                <a:gd name="T20" fmla="*/ 8 w 18"/>
                <a:gd name="T21" fmla="*/ 10 h 27"/>
                <a:gd name="T22" fmla="*/ 9 w 18"/>
                <a:gd name="T23" fmla="*/ 11 h 27"/>
                <a:gd name="T24" fmla="*/ 11 w 18"/>
                <a:gd name="T25" fmla="*/ 13 h 27"/>
                <a:gd name="T26" fmla="*/ 12 w 18"/>
                <a:gd name="T27" fmla="*/ 14 h 27"/>
                <a:gd name="T28" fmla="*/ 14 w 18"/>
                <a:gd name="T29" fmla="*/ 16 h 27"/>
                <a:gd name="T30" fmla="*/ 15 w 18"/>
                <a:gd name="T31" fmla="*/ 17 h 27"/>
                <a:gd name="T32" fmla="*/ 15 w 18"/>
                <a:gd name="T33" fmla="*/ 19 h 27"/>
                <a:gd name="T34" fmla="*/ 15 w 18"/>
                <a:gd name="T35" fmla="*/ 21 h 27"/>
                <a:gd name="T36" fmla="*/ 15 w 18"/>
                <a:gd name="T37" fmla="*/ 22 h 27"/>
                <a:gd name="T38" fmla="*/ 14 w 18"/>
                <a:gd name="T39" fmla="*/ 24 h 27"/>
                <a:gd name="T40" fmla="*/ 12 w 18"/>
                <a:gd name="T41" fmla="*/ 25 h 27"/>
                <a:gd name="T42" fmla="*/ 10 w 18"/>
                <a:gd name="T43" fmla="*/ 26 h 27"/>
                <a:gd name="T44" fmla="*/ 7 w 18"/>
                <a:gd name="T45" fmla="*/ 27 h 27"/>
                <a:gd name="T46" fmla="*/ 5 w 18"/>
                <a:gd name="T47" fmla="*/ 26 h 27"/>
                <a:gd name="T48" fmla="*/ 3 w 18"/>
                <a:gd name="T49" fmla="*/ 26 h 27"/>
                <a:gd name="T50" fmla="*/ 1 w 18"/>
                <a:gd name="T51" fmla="*/ 25 h 27"/>
                <a:gd name="T52" fmla="*/ 0 w 18"/>
                <a:gd name="T53" fmla="*/ 25 h 27"/>
                <a:gd name="T54" fmla="*/ 1 w 18"/>
                <a:gd name="T55" fmla="*/ 22 h 27"/>
                <a:gd name="T56" fmla="*/ 2 w 18"/>
                <a:gd name="T57" fmla="*/ 23 h 27"/>
                <a:gd name="T58" fmla="*/ 4 w 18"/>
                <a:gd name="T59" fmla="*/ 23 h 27"/>
                <a:gd name="T60" fmla="*/ 5 w 18"/>
                <a:gd name="T61" fmla="*/ 24 h 27"/>
                <a:gd name="T62" fmla="*/ 7 w 18"/>
                <a:gd name="T63" fmla="*/ 24 h 27"/>
                <a:gd name="T64" fmla="*/ 9 w 18"/>
                <a:gd name="T65" fmla="*/ 24 h 27"/>
                <a:gd name="T66" fmla="*/ 11 w 18"/>
                <a:gd name="T67" fmla="*/ 23 h 27"/>
                <a:gd name="T68" fmla="*/ 12 w 18"/>
                <a:gd name="T69" fmla="*/ 21 h 27"/>
                <a:gd name="T70" fmla="*/ 12 w 18"/>
                <a:gd name="T71" fmla="*/ 20 h 27"/>
                <a:gd name="T72" fmla="*/ 12 w 18"/>
                <a:gd name="T73" fmla="*/ 18 h 27"/>
                <a:gd name="T74" fmla="*/ 11 w 18"/>
                <a:gd name="T75" fmla="*/ 17 h 27"/>
                <a:gd name="T76" fmla="*/ 10 w 18"/>
                <a:gd name="T77" fmla="*/ 16 h 27"/>
                <a:gd name="T78" fmla="*/ 8 w 18"/>
                <a:gd name="T79" fmla="*/ 14 h 27"/>
                <a:gd name="T80" fmla="*/ 6 w 18"/>
                <a:gd name="T81" fmla="*/ 13 h 27"/>
                <a:gd name="T82" fmla="*/ 5 w 18"/>
                <a:gd name="T83" fmla="*/ 12 h 27"/>
                <a:gd name="T84" fmla="*/ 4 w 18"/>
                <a:gd name="T85" fmla="*/ 10 h 27"/>
                <a:gd name="T86" fmla="*/ 4 w 18"/>
                <a:gd name="T87" fmla="*/ 8 h 27"/>
                <a:gd name="T88" fmla="*/ 4 w 18"/>
                <a:gd name="T89" fmla="*/ 5 h 27"/>
                <a:gd name="T90" fmla="*/ 6 w 18"/>
                <a:gd name="T91" fmla="*/ 3 h 27"/>
                <a:gd name="T92" fmla="*/ 8 w 18"/>
                <a:gd name="T93" fmla="*/ 1 h 27"/>
                <a:gd name="T94" fmla="*/ 12 w 18"/>
                <a:gd name="T95" fmla="*/ 0 h 27"/>
                <a:gd name="T96" fmla="*/ 14 w 18"/>
                <a:gd name="T97" fmla="*/ 1 h 27"/>
                <a:gd name="T98" fmla="*/ 15 w 18"/>
                <a:gd name="T99" fmla="*/ 1 h 27"/>
                <a:gd name="T100" fmla="*/ 16 w 18"/>
                <a:gd name="T101" fmla="*/ 1 h 27"/>
                <a:gd name="T102" fmla="*/ 18 w 18"/>
                <a:gd name="T103" fmla="*/ 2 h 27"/>
                <a:gd name="T104" fmla="*/ 17 w 18"/>
                <a:gd name="T105"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27">
                  <a:moveTo>
                    <a:pt x="17" y="5"/>
                  </a:moveTo>
                  <a:cubicBezTo>
                    <a:pt x="17" y="4"/>
                    <a:pt x="16" y="4"/>
                    <a:pt x="16" y="4"/>
                  </a:cubicBezTo>
                  <a:cubicBezTo>
                    <a:pt x="16" y="4"/>
                    <a:pt x="15" y="4"/>
                    <a:pt x="15" y="4"/>
                  </a:cubicBezTo>
                  <a:cubicBezTo>
                    <a:pt x="14" y="3"/>
                    <a:pt x="14" y="3"/>
                    <a:pt x="13" y="3"/>
                  </a:cubicBezTo>
                  <a:cubicBezTo>
                    <a:pt x="13" y="3"/>
                    <a:pt x="12" y="3"/>
                    <a:pt x="12" y="3"/>
                  </a:cubicBezTo>
                  <a:cubicBezTo>
                    <a:pt x="11" y="3"/>
                    <a:pt x="10" y="3"/>
                    <a:pt x="9" y="4"/>
                  </a:cubicBezTo>
                  <a:cubicBezTo>
                    <a:pt x="9" y="4"/>
                    <a:pt x="8" y="4"/>
                    <a:pt x="8" y="5"/>
                  </a:cubicBezTo>
                  <a:cubicBezTo>
                    <a:pt x="7" y="5"/>
                    <a:pt x="7" y="5"/>
                    <a:pt x="7" y="6"/>
                  </a:cubicBezTo>
                  <a:cubicBezTo>
                    <a:pt x="7" y="6"/>
                    <a:pt x="7" y="7"/>
                    <a:pt x="7" y="7"/>
                  </a:cubicBezTo>
                  <a:cubicBezTo>
                    <a:pt x="7" y="8"/>
                    <a:pt x="7" y="8"/>
                    <a:pt x="7" y="9"/>
                  </a:cubicBezTo>
                  <a:cubicBezTo>
                    <a:pt x="7" y="9"/>
                    <a:pt x="7" y="10"/>
                    <a:pt x="8" y="10"/>
                  </a:cubicBezTo>
                  <a:cubicBezTo>
                    <a:pt x="8" y="10"/>
                    <a:pt x="8" y="11"/>
                    <a:pt x="9" y="11"/>
                  </a:cubicBezTo>
                  <a:cubicBezTo>
                    <a:pt x="9" y="12"/>
                    <a:pt x="10" y="12"/>
                    <a:pt x="11" y="13"/>
                  </a:cubicBezTo>
                  <a:cubicBezTo>
                    <a:pt x="11" y="13"/>
                    <a:pt x="12" y="14"/>
                    <a:pt x="12" y="14"/>
                  </a:cubicBezTo>
                  <a:cubicBezTo>
                    <a:pt x="13" y="15"/>
                    <a:pt x="14" y="15"/>
                    <a:pt x="14" y="16"/>
                  </a:cubicBezTo>
                  <a:cubicBezTo>
                    <a:pt x="14" y="16"/>
                    <a:pt x="15" y="17"/>
                    <a:pt x="15" y="17"/>
                  </a:cubicBezTo>
                  <a:cubicBezTo>
                    <a:pt x="15" y="18"/>
                    <a:pt x="15" y="19"/>
                    <a:pt x="15" y="19"/>
                  </a:cubicBezTo>
                  <a:cubicBezTo>
                    <a:pt x="15" y="20"/>
                    <a:pt x="15" y="20"/>
                    <a:pt x="15" y="21"/>
                  </a:cubicBezTo>
                  <a:cubicBezTo>
                    <a:pt x="15" y="21"/>
                    <a:pt x="15" y="22"/>
                    <a:pt x="15" y="22"/>
                  </a:cubicBezTo>
                  <a:cubicBezTo>
                    <a:pt x="14" y="23"/>
                    <a:pt x="14" y="23"/>
                    <a:pt x="14" y="24"/>
                  </a:cubicBezTo>
                  <a:cubicBezTo>
                    <a:pt x="13" y="24"/>
                    <a:pt x="13" y="25"/>
                    <a:pt x="12" y="25"/>
                  </a:cubicBezTo>
                  <a:cubicBezTo>
                    <a:pt x="11" y="26"/>
                    <a:pt x="11" y="26"/>
                    <a:pt x="10" y="26"/>
                  </a:cubicBezTo>
                  <a:cubicBezTo>
                    <a:pt x="9" y="26"/>
                    <a:pt x="8" y="27"/>
                    <a:pt x="7" y="27"/>
                  </a:cubicBezTo>
                  <a:cubicBezTo>
                    <a:pt x="6" y="27"/>
                    <a:pt x="5" y="26"/>
                    <a:pt x="5" y="26"/>
                  </a:cubicBezTo>
                  <a:cubicBezTo>
                    <a:pt x="4" y="26"/>
                    <a:pt x="4" y="26"/>
                    <a:pt x="3" y="26"/>
                  </a:cubicBezTo>
                  <a:cubicBezTo>
                    <a:pt x="2" y="26"/>
                    <a:pt x="2" y="26"/>
                    <a:pt x="1" y="25"/>
                  </a:cubicBezTo>
                  <a:cubicBezTo>
                    <a:pt x="1" y="25"/>
                    <a:pt x="1" y="25"/>
                    <a:pt x="0" y="25"/>
                  </a:cubicBezTo>
                  <a:cubicBezTo>
                    <a:pt x="1" y="22"/>
                    <a:pt x="1" y="22"/>
                    <a:pt x="1" y="22"/>
                  </a:cubicBezTo>
                  <a:cubicBezTo>
                    <a:pt x="1" y="22"/>
                    <a:pt x="2" y="22"/>
                    <a:pt x="2" y="23"/>
                  </a:cubicBezTo>
                  <a:cubicBezTo>
                    <a:pt x="3" y="23"/>
                    <a:pt x="3" y="23"/>
                    <a:pt x="4" y="23"/>
                  </a:cubicBezTo>
                  <a:cubicBezTo>
                    <a:pt x="4" y="23"/>
                    <a:pt x="5" y="24"/>
                    <a:pt x="5" y="24"/>
                  </a:cubicBezTo>
                  <a:cubicBezTo>
                    <a:pt x="6" y="24"/>
                    <a:pt x="6" y="24"/>
                    <a:pt x="7" y="24"/>
                  </a:cubicBezTo>
                  <a:cubicBezTo>
                    <a:pt x="8" y="24"/>
                    <a:pt x="9" y="24"/>
                    <a:pt x="9" y="24"/>
                  </a:cubicBezTo>
                  <a:cubicBezTo>
                    <a:pt x="10" y="23"/>
                    <a:pt x="10" y="23"/>
                    <a:pt x="11" y="23"/>
                  </a:cubicBezTo>
                  <a:cubicBezTo>
                    <a:pt x="11" y="22"/>
                    <a:pt x="12" y="22"/>
                    <a:pt x="12" y="21"/>
                  </a:cubicBezTo>
                  <a:cubicBezTo>
                    <a:pt x="12" y="21"/>
                    <a:pt x="12" y="20"/>
                    <a:pt x="12" y="20"/>
                  </a:cubicBezTo>
                  <a:cubicBezTo>
                    <a:pt x="12" y="19"/>
                    <a:pt x="12" y="19"/>
                    <a:pt x="12" y="18"/>
                  </a:cubicBezTo>
                  <a:cubicBezTo>
                    <a:pt x="12" y="18"/>
                    <a:pt x="11" y="17"/>
                    <a:pt x="11" y="17"/>
                  </a:cubicBezTo>
                  <a:cubicBezTo>
                    <a:pt x="11" y="17"/>
                    <a:pt x="10" y="16"/>
                    <a:pt x="10" y="16"/>
                  </a:cubicBezTo>
                  <a:cubicBezTo>
                    <a:pt x="9" y="15"/>
                    <a:pt x="9" y="15"/>
                    <a:pt x="8" y="14"/>
                  </a:cubicBezTo>
                  <a:cubicBezTo>
                    <a:pt x="7" y="14"/>
                    <a:pt x="7" y="14"/>
                    <a:pt x="6" y="13"/>
                  </a:cubicBezTo>
                  <a:cubicBezTo>
                    <a:pt x="6" y="13"/>
                    <a:pt x="5" y="12"/>
                    <a:pt x="5" y="12"/>
                  </a:cubicBezTo>
                  <a:cubicBezTo>
                    <a:pt x="4" y="11"/>
                    <a:pt x="4" y="10"/>
                    <a:pt x="4" y="10"/>
                  </a:cubicBezTo>
                  <a:cubicBezTo>
                    <a:pt x="4" y="9"/>
                    <a:pt x="4" y="8"/>
                    <a:pt x="4" y="8"/>
                  </a:cubicBezTo>
                  <a:cubicBezTo>
                    <a:pt x="4" y="7"/>
                    <a:pt x="4" y="6"/>
                    <a:pt x="4" y="5"/>
                  </a:cubicBezTo>
                  <a:cubicBezTo>
                    <a:pt x="4" y="4"/>
                    <a:pt x="5" y="3"/>
                    <a:pt x="6" y="3"/>
                  </a:cubicBezTo>
                  <a:cubicBezTo>
                    <a:pt x="6" y="2"/>
                    <a:pt x="7" y="1"/>
                    <a:pt x="8" y="1"/>
                  </a:cubicBezTo>
                  <a:cubicBezTo>
                    <a:pt x="9" y="1"/>
                    <a:pt x="11" y="0"/>
                    <a:pt x="12" y="0"/>
                  </a:cubicBezTo>
                  <a:cubicBezTo>
                    <a:pt x="12" y="0"/>
                    <a:pt x="13" y="0"/>
                    <a:pt x="14" y="1"/>
                  </a:cubicBezTo>
                  <a:cubicBezTo>
                    <a:pt x="14" y="1"/>
                    <a:pt x="15" y="1"/>
                    <a:pt x="15" y="1"/>
                  </a:cubicBezTo>
                  <a:cubicBezTo>
                    <a:pt x="16" y="1"/>
                    <a:pt x="16" y="1"/>
                    <a:pt x="16" y="1"/>
                  </a:cubicBezTo>
                  <a:cubicBezTo>
                    <a:pt x="17" y="1"/>
                    <a:pt x="17" y="1"/>
                    <a:pt x="18" y="2"/>
                  </a:cubicBezTo>
                  <a:lnTo>
                    <a:pt x="1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grpSp>
        <p:nvGrpSpPr>
          <p:cNvPr id="756" name="Illinois"/>
          <p:cNvGrpSpPr/>
          <p:nvPr/>
        </p:nvGrpSpPr>
        <p:grpSpPr>
          <a:xfrm>
            <a:off x="3350446" y="2300270"/>
            <a:ext cx="1238321" cy="380358"/>
            <a:chOff x="2957490" y="2189987"/>
            <a:chExt cx="1349419" cy="414482"/>
          </a:xfrm>
        </p:grpSpPr>
        <p:sp>
          <p:nvSpPr>
            <p:cNvPr id="757" name="Rectangle 20"/>
            <p:cNvSpPr>
              <a:spLocks noChangeArrowheads="1"/>
            </p:cNvSpPr>
            <p:nvPr/>
          </p:nvSpPr>
          <p:spPr bwMode="auto">
            <a:xfrm>
              <a:off x="2957490" y="2189987"/>
              <a:ext cx="1349419"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58" name="Freeform 360"/>
            <p:cNvSpPr>
              <a:spLocks/>
            </p:cNvSpPr>
            <p:nvPr/>
          </p:nvSpPr>
          <p:spPr bwMode="auto">
            <a:xfrm>
              <a:off x="3052542" y="2288153"/>
              <a:ext cx="71678" cy="81026"/>
            </a:xfrm>
            <a:custGeom>
              <a:avLst/>
              <a:gdLst>
                <a:gd name="T0" fmla="*/ 22 w 22"/>
                <a:gd name="T1" fmla="*/ 25 h 25"/>
                <a:gd name="T2" fmla="*/ 16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3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6" y="25"/>
                    <a:pt x="16" y="25"/>
                    <a:pt x="16" y="25"/>
                  </a:cubicBezTo>
                  <a:cubicBezTo>
                    <a:pt x="6" y="9"/>
                    <a:pt x="6" y="9"/>
                    <a:pt x="6" y="9"/>
                  </a:cubicBezTo>
                  <a:cubicBezTo>
                    <a:pt x="5" y="8"/>
                    <a:pt x="5" y="7"/>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6"/>
                    <a:pt x="17" y="17"/>
                  </a:cubicBezTo>
                  <a:cubicBezTo>
                    <a:pt x="17" y="17"/>
                    <a:pt x="17" y="17"/>
                    <a:pt x="17" y="17"/>
                  </a:cubicBezTo>
                  <a:cubicBezTo>
                    <a:pt x="17" y="16"/>
                    <a:pt x="17" y="15"/>
                    <a:pt x="17" y="13"/>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59" name="Freeform 361"/>
            <p:cNvSpPr>
              <a:spLocks noEditPoints="1"/>
            </p:cNvSpPr>
            <p:nvPr/>
          </p:nvSpPr>
          <p:spPr bwMode="auto">
            <a:xfrm>
              <a:off x="3141360" y="2285037"/>
              <a:ext cx="81027" cy="84143"/>
            </a:xfrm>
            <a:custGeom>
              <a:avLst/>
              <a:gdLst>
                <a:gd name="T0" fmla="*/ 12 w 25"/>
                <a:gd name="T1" fmla="*/ 26 h 26"/>
                <a:gd name="T2" fmla="*/ 3 w 25"/>
                <a:gd name="T3" fmla="*/ 23 h 26"/>
                <a:gd name="T4" fmla="*/ 0 w 25"/>
                <a:gd name="T5" fmla="*/ 13 h 26"/>
                <a:gd name="T6" fmla="*/ 3 w 25"/>
                <a:gd name="T7" fmla="*/ 4 h 26"/>
                <a:gd name="T8" fmla="*/ 13 w 25"/>
                <a:gd name="T9" fmla="*/ 0 h 26"/>
                <a:gd name="T10" fmla="*/ 21 w 25"/>
                <a:gd name="T11" fmla="*/ 4 h 26"/>
                <a:gd name="T12" fmla="*/ 25 w 25"/>
                <a:gd name="T13" fmla="*/ 13 h 26"/>
                <a:gd name="T14" fmla="*/ 21 w 25"/>
                <a:gd name="T15" fmla="*/ 23 h 26"/>
                <a:gd name="T16" fmla="*/ 12 w 25"/>
                <a:gd name="T17" fmla="*/ 26 h 26"/>
                <a:gd name="T18" fmla="*/ 12 w 25"/>
                <a:gd name="T19" fmla="*/ 5 h 26"/>
                <a:gd name="T20" fmla="*/ 8 w 25"/>
                <a:gd name="T21" fmla="*/ 7 h 26"/>
                <a:gd name="T22" fmla="*/ 6 w 25"/>
                <a:gd name="T23" fmla="*/ 13 h 26"/>
                <a:gd name="T24" fmla="*/ 8 w 25"/>
                <a:gd name="T25" fmla="*/ 19 h 26"/>
                <a:gd name="T26" fmla="*/ 12 w 25"/>
                <a:gd name="T27" fmla="*/ 21 h 26"/>
                <a:gd name="T28" fmla="*/ 17 w 25"/>
                <a:gd name="T29" fmla="*/ 19 h 26"/>
                <a:gd name="T30" fmla="*/ 19 w 25"/>
                <a:gd name="T31" fmla="*/ 13 h 26"/>
                <a:gd name="T32" fmla="*/ 17 w 25"/>
                <a:gd name="T33" fmla="*/ 7 h 26"/>
                <a:gd name="T34" fmla="*/ 12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2" y="26"/>
                  </a:moveTo>
                  <a:cubicBezTo>
                    <a:pt x="9" y="26"/>
                    <a:pt x="6" y="25"/>
                    <a:pt x="3" y="23"/>
                  </a:cubicBezTo>
                  <a:cubicBezTo>
                    <a:pt x="1" y="20"/>
                    <a:pt x="0" y="17"/>
                    <a:pt x="0" y="13"/>
                  </a:cubicBezTo>
                  <a:cubicBezTo>
                    <a:pt x="0" y="9"/>
                    <a:pt x="1" y="6"/>
                    <a:pt x="3" y="4"/>
                  </a:cubicBezTo>
                  <a:cubicBezTo>
                    <a:pt x="6" y="1"/>
                    <a:pt x="9" y="0"/>
                    <a:pt x="13" y="0"/>
                  </a:cubicBezTo>
                  <a:cubicBezTo>
                    <a:pt x="16" y="0"/>
                    <a:pt x="19" y="1"/>
                    <a:pt x="21" y="4"/>
                  </a:cubicBezTo>
                  <a:cubicBezTo>
                    <a:pt x="24" y="6"/>
                    <a:pt x="25" y="9"/>
                    <a:pt x="25" y="13"/>
                  </a:cubicBezTo>
                  <a:cubicBezTo>
                    <a:pt x="25" y="17"/>
                    <a:pt x="23" y="20"/>
                    <a:pt x="21" y="23"/>
                  </a:cubicBezTo>
                  <a:cubicBezTo>
                    <a:pt x="19" y="25"/>
                    <a:pt x="16" y="26"/>
                    <a:pt x="12" y="26"/>
                  </a:cubicBezTo>
                  <a:close/>
                  <a:moveTo>
                    <a:pt x="12" y="5"/>
                  </a:moveTo>
                  <a:cubicBezTo>
                    <a:pt x="10" y="5"/>
                    <a:pt x="9" y="6"/>
                    <a:pt x="8" y="7"/>
                  </a:cubicBezTo>
                  <a:cubicBezTo>
                    <a:pt x="6" y="9"/>
                    <a:pt x="6" y="11"/>
                    <a:pt x="6" y="13"/>
                  </a:cubicBezTo>
                  <a:cubicBezTo>
                    <a:pt x="6" y="16"/>
                    <a:pt x="6" y="18"/>
                    <a:pt x="8" y="19"/>
                  </a:cubicBezTo>
                  <a:cubicBezTo>
                    <a:pt x="9" y="21"/>
                    <a:pt x="10" y="21"/>
                    <a:pt x="12" y="21"/>
                  </a:cubicBezTo>
                  <a:cubicBezTo>
                    <a:pt x="14" y="21"/>
                    <a:pt x="16" y="21"/>
                    <a:pt x="17" y="19"/>
                  </a:cubicBezTo>
                  <a:cubicBezTo>
                    <a:pt x="18" y="18"/>
                    <a:pt x="19" y="16"/>
                    <a:pt x="19" y="13"/>
                  </a:cubicBezTo>
                  <a:cubicBezTo>
                    <a:pt x="19" y="11"/>
                    <a:pt x="18" y="9"/>
                    <a:pt x="17" y="7"/>
                  </a:cubicBezTo>
                  <a:cubicBezTo>
                    <a:pt x="16" y="6"/>
                    <a:pt x="14" y="5"/>
                    <a:pt x="1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60" name="Freeform 362"/>
            <p:cNvSpPr>
              <a:spLocks noEditPoints="1"/>
            </p:cNvSpPr>
            <p:nvPr/>
          </p:nvSpPr>
          <p:spPr bwMode="auto">
            <a:xfrm>
              <a:off x="3236412" y="2288153"/>
              <a:ext cx="71678" cy="81026"/>
            </a:xfrm>
            <a:custGeom>
              <a:avLst/>
              <a:gdLst>
                <a:gd name="T0" fmla="*/ 22 w 22"/>
                <a:gd name="T1" fmla="*/ 25 h 25"/>
                <a:gd name="T2" fmla="*/ 15 w 22"/>
                <a:gd name="T3" fmla="*/ 25 h 25"/>
                <a:gd name="T4" fmla="*/ 11 w 22"/>
                <a:gd name="T5" fmla="*/ 18 h 25"/>
                <a:gd name="T6" fmla="*/ 10 w 22"/>
                <a:gd name="T7" fmla="*/ 17 h 25"/>
                <a:gd name="T8" fmla="*/ 9 w 22"/>
                <a:gd name="T9" fmla="*/ 16 h 25"/>
                <a:gd name="T10" fmla="*/ 9 w 22"/>
                <a:gd name="T11" fmla="*/ 15 h 25"/>
                <a:gd name="T12" fmla="*/ 8 w 22"/>
                <a:gd name="T13" fmla="*/ 15 h 25"/>
                <a:gd name="T14" fmla="*/ 6 w 22"/>
                <a:gd name="T15" fmla="*/ 15 h 25"/>
                <a:gd name="T16" fmla="*/ 6 w 22"/>
                <a:gd name="T17" fmla="*/ 25 h 25"/>
                <a:gd name="T18" fmla="*/ 0 w 22"/>
                <a:gd name="T19" fmla="*/ 25 h 25"/>
                <a:gd name="T20" fmla="*/ 0 w 22"/>
                <a:gd name="T21" fmla="*/ 0 h 25"/>
                <a:gd name="T22" fmla="*/ 9 w 22"/>
                <a:gd name="T23" fmla="*/ 0 h 25"/>
                <a:gd name="T24" fmla="*/ 19 w 22"/>
                <a:gd name="T25" fmla="*/ 6 h 25"/>
                <a:gd name="T26" fmla="*/ 18 w 22"/>
                <a:gd name="T27" fmla="*/ 9 h 25"/>
                <a:gd name="T28" fmla="*/ 17 w 22"/>
                <a:gd name="T29" fmla="*/ 11 h 25"/>
                <a:gd name="T30" fmla="*/ 15 w 22"/>
                <a:gd name="T31" fmla="*/ 12 h 25"/>
                <a:gd name="T32" fmla="*/ 13 w 22"/>
                <a:gd name="T33" fmla="*/ 13 h 25"/>
                <a:gd name="T34" fmla="*/ 13 w 22"/>
                <a:gd name="T35" fmla="*/ 13 h 25"/>
                <a:gd name="T36" fmla="*/ 14 w 22"/>
                <a:gd name="T37" fmla="*/ 14 h 25"/>
                <a:gd name="T38" fmla="*/ 15 w 22"/>
                <a:gd name="T39" fmla="*/ 15 h 25"/>
                <a:gd name="T40" fmla="*/ 16 w 22"/>
                <a:gd name="T41" fmla="*/ 16 h 25"/>
                <a:gd name="T42" fmla="*/ 17 w 22"/>
                <a:gd name="T43" fmla="*/ 17 h 25"/>
                <a:gd name="T44" fmla="*/ 22 w 22"/>
                <a:gd name="T45" fmla="*/ 25 h 25"/>
                <a:gd name="T46" fmla="*/ 6 w 22"/>
                <a:gd name="T47" fmla="*/ 4 h 25"/>
                <a:gd name="T48" fmla="*/ 6 w 22"/>
                <a:gd name="T49" fmla="*/ 11 h 25"/>
                <a:gd name="T50" fmla="*/ 8 w 22"/>
                <a:gd name="T51" fmla="*/ 11 h 25"/>
                <a:gd name="T52" fmla="*/ 11 w 22"/>
                <a:gd name="T53" fmla="*/ 10 h 25"/>
                <a:gd name="T54" fmla="*/ 13 w 22"/>
                <a:gd name="T55" fmla="*/ 7 h 25"/>
                <a:gd name="T56" fmla="*/ 9 w 22"/>
                <a:gd name="T57" fmla="*/ 4 h 25"/>
                <a:gd name="T58" fmla="*/ 6 w 22"/>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5">
                  <a:moveTo>
                    <a:pt x="22" y="25"/>
                  </a:moveTo>
                  <a:cubicBezTo>
                    <a:pt x="15" y="25"/>
                    <a:pt x="15" y="25"/>
                    <a:pt x="15" y="25"/>
                  </a:cubicBezTo>
                  <a:cubicBezTo>
                    <a:pt x="11" y="18"/>
                    <a:pt x="11" y="18"/>
                    <a:pt x="11" y="18"/>
                  </a:cubicBezTo>
                  <a:cubicBezTo>
                    <a:pt x="11" y="18"/>
                    <a:pt x="10" y="17"/>
                    <a:pt x="10" y="17"/>
                  </a:cubicBezTo>
                  <a:cubicBezTo>
                    <a:pt x="10" y="17"/>
                    <a:pt x="10" y="16"/>
                    <a:pt x="9" y="16"/>
                  </a:cubicBezTo>
                  <a:cubicBezTo>
                    <a:pt x="9" y="16"/>
                    <a:pt x="9" y="15"/>
                    <a:pt x="9" y="15"/>
                  </a:cubicBezTo>
                  <a:cubicBezTo>
                    <a:pt x="8" y="15"/>
                    <a:pt x="8" y="15"/>
                    <a:pt x="8"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9" y="2"/>
                    <a:pt x="19" y="6"/>
                  </a:cubicBezTo>
                  <a:cubicBezTo>
                    <a:pt x="19" y="7"/>
                    <a:pt x="18" y="8"/>
                    <a:pt x="18" y="9"/>
                  </a:cubicBezTo>
                  <a:cubicBezTo>
                    <a:pt x="18" y="10"/>
                    <a:pt x="17" y="10"/>
                    <a:pt x="17" y="11"/>
                  </a:cubicBezTo>
                  <a:cubicBezTo>
                    <a:pt x="16" y="11"/>
                    <a:pt x="16" y="12"/>
                    <a:pt x="15" y="12"/>
                  </a:cubicBezTo>
                  <a:cubicBezTo>
                    <a:pt x="15" y="13"/>
                    <a:pt x="14" y="13"/>
                    <a:pt x="13" y="13"/>
                  </a:cubicBezTo>
                  <a:cubicBezTo>
                    <a:pt x="13" y="13"/>
                    <a:pt x="13" y="13"/>
                    <a:pt x="13" y="13"/>
                  </a:cubicBezTo>
                  <a:cubicBezTo>
                    <a:pt x="13" y="14"/>
                    <a:pt x="14" y="14"/>
                    <a:pt x="14" y="14"/>
                  </a:cubicBezTo>
                  <a:cubicBezTo>
                    <a:pt x="14" y="14"/>
                    <a:pt x="15" y="15"/>
                    <a:pt x="15" y="15"/>
                  </a:cubicBezTo>
                  <a:cubicBezTo>
                    <a:pt x="15" y="15"/>
                    <a:pt x="16" y="16"/>
                    <a:pt x="16" y="16"/>
                  </a:cubicBezTo>
                  <a:cubicBezTo>
                    <a:pt x="16" y="16"/>
                    <a:pt x="16" y="17"/>
                    <a:pt x="17" y="17"/>
                  </a:cubicBezTo>
                  <a:lnTo>
                    <a:pt x="22" y="25"/>
                  </a:lnTo>
                  <a:close/>
                  <a:moveTo>
                    <a:pt x="6" y="4"/>
                  </a:moveTo>
                  <a:cubicBezTo>
                    <a:pt x="6" y="11"/>
                    <a:pt x="6" y="11"/>
                    <a:pt x="6" y="11"/>
                  </a:cubicBezTo>
                  <a:cubicBezTo>
                    <a:pt x="8" y="11"/>
                    <a:pt x="8" y="11"/>
                    <a:pt x="8" y="11"/>
                  </a:cubicBezTo>
                  <a:cubicBezTo>
                    <a:pt x="10" y="11"/>
                    <a:pt x="11" y="10"/>
                    <a:pt x="11" y="10"/>
                  </a:cubicBezTo>
                  <a:cubicBezTo>
                    <a:pt x="12" y="9"/>
                    <a:pt x="13" y="8"/>
                    <a:pt x="13" y="7"/>
                  </a:cubicBezTo>
                  <a:cubicBezTo>
                    <a:pt x="13" y="5"/>
                    <a:pt x="11" y="4"/>
                    <a:pt x="9"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61" name="Freeform 363"/>
            <p:cNvSpPr>
              <a:spLocks/>
            </p:cNvSpPr>
            <p:nvPr/>
          </p:nvSpPr>
          <p:spPr bwMode="auto">
            <a:xfrm>
              <a:off x="3304973" y="2288153"/>
              <a:ext cx="63887" cy="81026"/>
            </a:xfrm>
            <a:custGeom>
              <a:avLst/>
              <a:gdLst>
                <a:gd name="T0" fmla="*/ 41 w 41"/>
                <a:gd name="T1" fmla="*/ 8 h 52"/>
                <a:gd name="T2" fmla="*/ 27 w 41"/>
                <a:gd name="T3" fmla="*/ 8 h 52"/>
                <a:gd name="T4" fmla="*/ 27 w 41"/>
                <a:gd name="T5" fmla="*/ 52 h 52"/>
                <a:gd name="T6" fmla="*/ 14 w 41"/>
                <a:gd name="T7" fmla="*/ 52 h 52"/>
                <a:gd name="T8" fmla="*/ 14 w 41"/>
                <a:gd name="T9" fmla="*/ 8 h 52"/>
                <a:gd name="T10" fmla="*/ 0 w 41"/>
                <a:gd name="T11" fmla="*/ 8 h 52"/>
                <a:gd name="T12" fmla="*/ 0 w 41"/>
                <a:gd name="T13" fmla="*/ 0 h 52"/>
                <a:gd name="T14" fmla="*/ 41 w 41"/>
                <a:gd name="T15" fmla="*/ 0 h 52"/>
                <a:gd name="T16" fmla="*/ 41 w 41"/>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52">
                  <a:moveTo>
                    <a:pt x="41" y="8"/>
                  </a:moveTo>
                  <a:lnTo>
                    <a:pt x="27" y="8"/>
                  </a:lnTo>
                  <a:lnTo>
                    <a:pt x="27" y="52"/>
                  </a:lnTo>
                  <a:lnTo>
                    <a:pt x="14" y="52"/>
                  </a:lnTo>
                  <a:lnTo>
                    <a:pt x="14" y="8"/>
                  </a:lnTo>
                  <a:lnTo>
                    <a:pt x="0" y="8"/>
                  </a:lnTo>
                  <a:lnTo>
                    <a:pt x="0" y="0"/>
                  </a:lnTo>
                  <a:lnTo>
                    <a:pt x="41" y="0"/>
                  </a:lnTo>
                  <a:lnTo>
                    <a:pt x="41"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62" name="Freeform 364"/>
            <p:cNvSpPr>
              <a:spLocks/>
            </p:cNvSpPr>
            <p:nvPr/>
          </p:nvSpPr>
          <p:spPr bwMode="auto">
            <a:xfrm>
              <a:off x="3382884" y="2288153"/>
              <a:ext cx="71678" cy="81026"/>
            </a:xfrm>
            <a:custGeom>
              <a:avLst/>
              <a:gdLst>
                <a:gd name="T0" fmla="*/ 46 w 46"/>
                <a:gd name="T1" fmla="*/ 52 h 52"/>
                <a:gd name="T2" fmla="*/ 33 w 46"/>
                <a:gd name="T3" fmla="*/ 52 h 52"/>
                <a:gd name="T4" fmla="*/ 33 w 46"/>
                <a:gd name="T5" fmla="*/ 29 h 52"/>
                <a:gd name="T6" fmla="*/ 12 w 46"/>
                <a:gd name="T7" fmla="*/ 29 h 52"/>
                <a:gd name="T8" fmla="*/ 12 w 46"/>
                <a:gd name="T9" fmla="*/ 52 h 52"/>
                <a:gd name="T10" fmla="*/ 0 w 46"/>
                <a:gd name="T11" fmla="*/ 52 h 52"/>
                <a:gd name="T12" fmla="*/ 0 w 46"/>
                <a:gd name="T13" fmla="*/ 0 h 52"/>
                <a:gd name="T14" fmla="*/ 12 w 46"/>
                <a:gd name="T15" fmla="*/ 0 h 52"/>
                <a:gd name="T16" fmla="*/ 12 w 46"/>
                <a:gd name="T17" fmla="*/ 21 h 52"/>
                <a:gd name="T18" fmla="*/ 33 w 46"/>
                <a:gd name="T19" fmla="*/ 21 h 52"/>
                <a:gd name="T20" fmla="*/ 33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3" y="52"/>
                  </a:lnTo>
                  <a:lnTo>
                    <a:pt x="33" y="29"/>
                  </a:lnTo>
                  <a:lnTo>
                    <a:pt x="12" y="29"/>
                  </a:lnTo>
                  <a:lnTo>
                    <a:pt x="12" y="52"/>
                  </a:lnTo>
                  <a:lnTo>
                    <a:pt x="0" y="52"/>
                  </a:lnTo>
                  <a:lnTo>
                    <a:pt x="0" y="0"/>
                  </a:lnTo>
                  <a:lnTo>
                    <a:pt x="12" y="0"/>
                  </a:lnTo>
                  <a:lnTo>
                    <a:pt x="12" y="21"/>
                  </a:lnTo>
                  <a:lnTo>
                    <a:pt x="33" y="21"/>
                  </a:lnTo>
                  <a:lnTo>
                    <a:pt x="33"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63" name="Freeform 365"/>
            <p:cNvSpPr>
              <a:spLocks/>
            </p:cNvSpPr>
            <p:nvPr/>
          </p:nvSpPr>
          <p:spPr bwMode="auto">
            <a:xfrm>
              <a:off x="3502867" y="2285037"/>
              <a:ext cx="65445" cy="84143"/>
            </a:xfrm>
            <a:custGeom>
              <a:avLst/>
              <a:gdLst>
                <a:gd name="T0" fmla="*/ 20 w 20"/>
                <a:gd name="T1" fmla="*/ 25 h 26"/>
                <a:gd name="T2" fmla="*/ 13 w 20"/>
                <a:gd name="T3" fmla="*/ 26 h 26"/>
                <a:gd name="T4" fmla="*/ 4 w 20"/>
                <a:gd name="T5" fmla="*/ 23 h 26"/>
                <a:gd name="T6" fmla="*/ 0 w 20"/>
                <a:gd name="T7" fmla="*/ 14 h 26"/>
                <a:gd name="T8" fmla="*/ 4 w 20"/>
                <a:gd name="T9" fmla="*/ 4 h 26"/>
                <a:gd name="T10" fmla="*/ 14 w 20"/>
                <a:gd name="T11" fmla="*/ 0 h 26"/>
                <a:gd name="T12" fmla="*/ 20 w 20"/>
                <a:gd name="T13" fmla="*/ 1 h 26"/>
                <a:gd name="T14" fmla="*/ 20 w 20"/>
                <a:gd name="T15" fmla="*/ 6 h 26"/>
                <a:gd name="T16" fmla="*/ 14 w 20"/>
                <a:gd name="T17" fmla="*/ 5 h 26"/>
                <a:gd name="T18" fmla="*/ 8 w 20"/>
                <a:gd name="T19" fmla="*/ 7 h 26"/>
                <a:gd name="T20" fmla="*/ 6 w 20"/>
                <a:gd name="T21" fmla="*/ 13 h 26"/>
                <a:gd name="T22" fmla="*/ 8 w 20"/>
                <a:gd name="T23" fmla="*/ 19 h 26"/>
                <a:gd name="T24" fmla="*/ 14 w 20"/>
                <a:gd name="T25" fmla="*/ 21 h 26"/>
                <a:gd name="T26" fmla="*/ 20 w 20"/>
                <a:gd name="T27" fmla="*/ 20 h 26"/>
                <a:gd name="T28" fmla="*/ 20 w 20"/>
                <a:gd name="T29"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26">
                  <a:moveTo>
                    <a:pt x="20" y="25"/>
                  </a:moveTo>
                  <a:cubicBezTo>
                    <a:pt x="18" y="26"/>
                    <a:pt x="16" y="26"/>
                    <a:pt x="13" y="26"/>
                  </a:cubicBezTo>
                  <a:cubicBezTo>
                    <a:pt x="9" y="26"/>
                    <a:pt x="6" y="25"/>
                    <a:pt x="4" y="23"/>
                  </a:cubicBezTo>
                  <a:cubicBezTo>
                    <a:pt x="1" y="20"/>
                    <a:pt x="0" y="17"/>
                    <a:pt x="0" y="14"/>
                  </a:cubicBezTo>
                  <a:cubicBezTo>
                    <a:pt x="0" y="10"/>
                    <a:pt x="2" y="6"/>
                    <a:pt x="4" y="4"/>
                  </a:cubicBezTo>
                  <a:cubicBezTo>
                    <a:pt x="7" y="1"/>
                    <a:pt x="10" y="0"/>
                    <a:pt x="14" y="0"/>
                  </a:cubicBezTo>
                  <a:cubicBezTo>
                    <a:pt x="16" y="0"/>
                    <a:pt x="18" y="0"/>
                    <a:pt x="20" y="1"/>
                  </a:cubicBezTo>
                  <a:cubicBezTo>
                    <a:pt x="20" y="6"/>
                    <a:pt x="20" y="6"/>
                    <a:pt x="20" y="6"/>
                  </a:cubicBezTo>
                  <a:cubicBezTo>
                    <a:pt x="18" y="5"/>
                    <a:pt x="16" y="5"/>
                    <a:pt x="14" y="5"/>
                  </a:cubicBezTo>
                  <a:cubicBezTo>
                    <a:pt x="12" y="5"/>
                    <a:pt x="10" y="6"/>
                    <a:pt x="8" y="7"/>
                  </a:cubicBezTo>
                  <a:cubicBezTo>
                    <a:pt x="7" y="9"/>
                    <a:pt x="6" y="11"/>
                    <a:pt x="6" y="13"/>
                  </a:cubicBezTo>
                  <a:cubicBezTo>
                    <a:pt x="6" y="16"/>
                    <a:pt x="7" y="18"/>
                    <a:pt x="8" y="19"/>
                  </a:cubicBezTo>
                  <a:cubicBezTo>
                    <a:pt x="10" y="21"/>
                    <a:pt x="12" y="21"/>
                    <a:pt x="14" y="21"/>
                  </a:cubicBezTo>
                  <a:cubicBezTo>
                    <a:pt x="16" y="21"/>
                    <a:pt x="18" y="21"/>
                    <a:pt x="20" y="2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64" name="Freeform 366"/>
            <p:cNvSpPr>
              <a:spLocks/>
            </p:cNvSpPr>
            <p:nvPr/>
          </p:nvSpPr>
          <p:spPr bwMode="auto">
            <a:xfrm>
              <a:off x="3585453" y="2288153"/>
              <a:ext cx="48305" cy="81026"/>
            </a:xfrm>
            <a:custGeom>
              <a:avLst/>
              <a:gdLst>
                <a:gd name="T0" fmla="*/ 31 w 31"/>
                <a:gd name="T1" fmla="*/ 52 h 52"/>
                <a:gd name="T2" fmla="*/ 0 w 31"/>
                <a:gd name="T3" fmla="*/ 52 h 52"/>
                <a:gd name="T4" fmla="*/ 0 w 31"/>
                <a:gd name="T5" fmla="*/ 0 h 52"/>
                <a:gd name="T6" fmla="*/ 29 w 31"/>
                <a:gd name="T7" fmla="*/ 0 h 52"/>
                <a:gd name="T8" fmla="*/ 29 w 31"/>
                <a:gd name="T9" fmla="*/ 8 h 52"/>
                <a:gd name="T10" fmla="*/ 12 w 31"/>
                <a:gd name="T11" fmla="*/ 8 h 52"/>
                <a:gd name="T12" fmla="*/ 12 w 31"/>
                <a:gd name="T13" fmla="*/ 21 h 52"/>
                <a:gd name="T14" fmla="*/ 29 w 31"/>
                <a:gd name="T15" fmla="*/ 21 h 52"/>
                <a:gd name="T16" fmla="*/ 29 w 31"/>
                <a:gd name="T17" fmla="*/ 29 h 52"/>
                <a:gd name="T18" fmla="*/ 12 w 31"/>
                <a:gd name="T19" fmla="*/ 29 h 52"/>
                <a:gd name="T20" fmla="*/ 12 w 31"/>
                <a:gd name="T21" fmla="*/ 42 h 52"/>
                <a:gd name="T22" fmla="*/ 31 w 31"/>
                <a:gd name="T23" fmla="*/ 42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29" y="0"/>
                  </a:lnTo>
                  <a:lnTo>
                    <a:pt x="29" y="8"/>
                  </a:lnTo>
                  <a:lnTo>
                    <a:pt x="12" y="8"/>
                  </a:lnTo>
                  <a:lnTo>
                    <a:pt x="12" y="21"/>
                  </a:lnTo>
                  <a:lnTo>
                    <a:pt x="29" y="21"/>
                  </a:lnTo>
                  <a:lnTo>
                    <a:pt x="29" y="29"/>
                  </a:lnTo>
                  <a:lnTo>
                    <a:pt x="12" y="29"/>
                  </a:lnTo>
                  <a:lnTo>
                    <a:pt x="12" y="42"/>
                  </a:lnTo>
                  <a:lnTo>
                    <a:pt x="31" y="42"/>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65" name="Freeform 367"/>
            <p:cNvSpPr>
              <a:spLocks/>
            </p:cNvSpPr>
            <p:nvPr/>
          </p:nvSpPr>
          <p:spPr bwMode="auto">
            <a:xfrm>
              <a:off x="3650898" y="2288153"/>
              <a:ext cx="71678" cy="81026"/>
            </a:xfrm>
            <a:custGeom>
              <a:avLst/>
              <a:gdLst>
                <a:gd name="T0" fmla="*/ 22 w 22"/>
                <a:gd name="T1" fmla="*/ 25 h 25"/>
                <a:gd name="T2" fmla="*/ 17 w 22"/>
                <a:gd name="T3" fmla="*/ 25 h 25"/>
                <a:gd name="T4" fmla="*/ 6 w 22"/>
                <a:gd name="T5" fmla="*/ 9 h 25"/>
                <a:gd name="T6" fmla="*/ 5 w 22"/>
                <a:gd name="T7" fmla="*/ 7 h 25"/>
                <a:gd name="T8" fmla="*/ 5 w 22"/>
                <a:gd name="T9" fmla="*/ 7 h 25"/>
                <a:gd name="T10" fmla="*/ 5 w 22"/>
                <a:gd name="T11" fmla="*/ 11 h 25"/>
                <a:gd name="T12" fmla="*/ 5 w 22"/>
                <a:gd name="T13" fmla="*/ 25 h 25"/>
                <a:gd name="T14" fmla="*/ 0 w 22"/>
                <a:gd name="T15" fmla="*/ 25 h 25"/>
                <a:gd name="T16" fmla="*/ 0 w 22"/>
                <a:gd name="T17" fmla="*/ 0 h 25"/>
                <a:gd name="T18" fmla="*/ 6 w 22"/>
                <a:gd name="T19" fmla="*/ 0 h 25"/>
                <a:gd name="T20" fmla="*/ 16 w 22"/>
                <a:gd name="T21" fmla="*/ 15 h 25"/>
                <a:gd name="T22" fmla="*/ 17 w 22"/>
                <a:gd name="T23" fmla="*/ 17 h 25"/>
                <a:gd name="T24" fmla="*/ 17 w 22"/>
                <a:gd name="T25" fmla="*/ 17 h 25"/>
                <a:gd name="T26" fmla="*/ 17 w 22"/>
                <a:gd name="T27" fmla="*/ 13 h 25"/>
                <a:gd name="T28" fmla="*/ 17 w 22"/>
                <a:gd name="T29" fmla="*/ 0 h 25"/>
                <a:gd name="T30" fmla="*/ 22 w 22"/>
                <a:gd name="T31" fmla="*/ 0 h 25"/>
                <a:gd name="T32" fmla="*/ 22 w 22"/>
                <a:gd name="T33"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5">
                  <a:moveTo>
                    <a:pt x="22" y="25"/>
                  </a:moveTo>
                  <a:cubicBezTo>
                    <a:pt x="17" y="25"/>
                    <a:pt x="17" y="25"/>
                    <a:pt x="17" y="25"/>
                  </a:cubicBezTo>
                  <a:cubicBezTo>
                    <a:pt x="6" y="9"/>
                    <a:pt x="6" y="9"/>
                    <a:pt x="6" y="9"/>
                  </a:cubicBezTo>
                  <a:cubicBezTo>
                    <a:pt x="6" y="8"/>
                    <a:pt x="5" y="7"/>
                    <a:pt x="5" y="7"/>
                  </a:cubicBezTo>
                  <a:cubicBezTo>
                    <a:pt x="5" y="7"/>
                    <a:pt x="5" y="7"/>
                    <a:pt x="5" y="7"/>
                  </a:cubicBezTo>
                  <a:cubicBezTo>
                    <a:pt x="5" y="8"/>
                    <a:pt x="5" y="9"/>
                    <a:pt x="5" y="11"/>
                  </a:cubicBezTo>
                  <a:cubicBezTo>
                    <a:pt x="5" y="25"/>
                    <a:pt x="5" y="25"/>
                    <a:pt x="5" y="25"/>
                  </a:cubicBezTo>
                  <a:cubicBezTo>
                    <a:pt x="0" y="25"/>
                    <a:pt x="0" y="25"/>
                    <a:pt x="0" y="25"/>
                  </a:cubicBezTo>
                  <a:cubicBezTo>
                    <a:pt x="0" y="0"/>
                    <a:pt x="0" y="0"/>
                    <a:pt x="0" y="0"/>
                  </a:cubicBezTo>
                  <a:cubicBezTo>
                    <a:pt x="6" y="0"/>
                    <a:pt x="6" y="0"/>
                    <a:pt x="6" y="0"/>
                  </a:cubicBezTo>
                  <a:cubicBezTo>
                    <a:pt x="16" y="15"/>
                    <a:pt x="16" y="15"/>
                    <a:pt x="16" y="15"/>
                  </a:cubicBezTo>
                  <a:cubicBezTo>
                    <a:pt x="16" y="16"/>
                    <a:pt x="17" y="16"/>
                    <a:pt x="17" y="17"/>
                  </a:cubicBezTo>
                  <a:cubicBezTo>
                    <a:pt x="17" y="17"/>
                    <a:pt x="17" y="17"/>
                    <a:pt x="17" y="17"/>
                  </a:cubicBezTo>
                  <a:cubicBezTo>
                    <a:pt x="17" y="16"/>
                    <a:pt x="17" y="15"/>
                    <a:pt x="17" y="13"/>
                  </a:cubicBezTo>
                  <a:cubicBezTo>
                    <a:pt x="17" y="0"/>
                    <a:pt x="17" y="0"/>
                    <a:pt x="17" y="0"/>
                  </a:cubicBezTo>
                  <a:cubicBezTo>
                    <a:pt x="22" y="0"/>
                    <a:pt x="22" y="0"/>
                    <a:pt x="22" y="0"/>
                  </a:cubicBezTo>
                  <a:lnTo>
                    <a:pt x="22"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66" name="Freeform 368"/>
            <p:cNvSpPr>
              <a:spLocks/>
            </p:cNvSpPr>
            <p:nvPr/>
          </p:nvSpPr>
          <p:spPr bwMode="auto">
            <a:xfrm>
              <a:off x="3735042" y="2288153"/>
              <a:ext cx="65445" cy="81026"/>
            </a:xfrm>
            <a:custGeom>
              <a:avLst/>
              <a:gdLst>
                <a:gd name="T0" fmla="*/ 42 w 42"/>
                <a:gd name="T1" fmla="*/ 8 h 52"/>
                <a:gd name="T2" fmla="*/ 27 w 42"/>
                <a:gd name="T3" fmla="*/ 8 h 52"/>
                <a:gd name="T4" fmla="*/ 27 w 42"/>
                <a:gd name="T5" fmla="*/ 52 h 52"/>
                <a:gd name="T6" fmla="*/ 15 w 42"/>
                <a:gd name="T7" fmla="*/ 52 h 52"/>
                <a:gd name="T8" fmla="*/ 15 w 42"/>
                <a:gd name="T9" fmla="*/ 8 h 52"/>
                <a:gd name="T10" fmla="*/ 0 w 42"/>
                <a:gd name="T11" fmla="*/ 8 h 52"/>
                <a:gd name="T12" fmla="*/ 0 w 42"/>
                <a:gd name="T13" fmla="*/ 0 h 52"/>
                <a:gd name="T14" fmla="*/ 42 w 42"/>
                <a:gd name="T15" fmla="*/ 0 h 52"/>
                <a:gd name="T16" fmla="*/ 42 w 42"/>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8"/>
                  </a:moveTo>
                  <a:lnTo>
                    <a:pt x="27" y="8"/>
                  </a:lnTo>
                  <a:lnTo>
                    <a:pt x="27" y="52"/>
                  </a:lnTo>
                  <a:lnTo>
                    <a:pt x="15" y="52"/>
                  </a:lnTo>
                  <a:lnTo>
                    <a:pt x="15" y="8"/>
                  </a:lnTo>
                  <a:lnTo>
                    <a:pt x="0" y="8"/>
                  </a:lnTo>
                  <a:lnTo>
                    <a:pt x="0" y="0"/>
                  </a:lnTo>
                  <a:lnTo>
                    <a:pt x="42" y="0"/>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67" name="Freeform 369"/>
            <p:cNvSpPr>
              <a:spLocks noEditPoints="1"/>
            </p:cNvSpPr>
            <p:nvPr/>
          </p:nvSpPr>
          <p:spPr bwMode="auto">
            <a:xfrm>
              <a:off x="3814511" y="2288153"/>
              <a:ext cx="68562" cy="81026"/>
            </a:xfrm>
            <a:custGeom>
              <a:avLst/>
              <a:gdLst>
                <a:gd name="T0" fmla="*/ 21 w 21"/>
                <a:gd name="T1" fmla="*/ 25 h 25"/>
                <a:gd name="T2" fmla="*/ 15 w 21"/>
                <a:gd name="T3" fmla="*/ 25 h 25"/>
                <a:gd name="T4" fmla="*/ 11 w 21"/>
                <a:gd name="T5" fmla="*/ 18 h 25"/>
                <a:gd name="T6" fmla="*/ 10 w 21"/>
                <a:gd name="T7" fmla="*/ 17 h 25"/>
                <a:gd name="T8" fmla="*/ 9 w 21"/>
                <a:gd name="T9" fmla="*/ 16 h 25"/>
                <a:gd name="T10" fmla="*/ 8 w 21"/>
                <a:gd name="T11" fmla="*/ 15 h 25"/>
                <a:gd name="T12" fmla="*/ 7 w 21"/>
                <a:gd name="T13" fmla="*/ 15 h 25"/>
                <a:gd name="T14" fmla="*/ 6 w 21"/>
                <a:gd name="T15" fmla="*/ 15 h 25"/>
                <a:gd name="T16" fmla="*/ 6 w 21"/>
                <a:gd name="T17" fmla="*/ 25 h 25"/>
                <a:gd name="T18" fmla="*/ 0 w 21"/>
                <a:gd name="T19" fmla="*/ 25 h 25"/>
                <a:gd name="T20" fmla="*/ 0 w 21"/>
                <a:gd name="T21" fmla="*/ 0 h 25"/>
                <a:gd name="T22" fmla="*/ 9 w 21"/>
                <a:gd name="T23" fmla="*/ 0 h 25"/>
                <a:gd name="T24" fmla="*/ 18 w 21"/>
                <a:gd name="T25" fmla="*/ 6 h 25"/>
                <a:gd name="T26" fmla="*/ 18 w 21"/>
                <a:gd name="T27" fmla="*/ 9 h 25"/>
                <a:gd name="T28" fmla="*/ 17 w 21"/>
                <a:gd name="T29" fmla="*/ 11 h 25"/>
                <a:gd name="T30" fmla="*/ 15 w 21"/>
                <a:gd name="T31" fmla="*/ 12 h 25"/>
                <a:gd name="T32" fmla="*/ 13 w 21"/>
                <a:gd name="T33" fmla="*/ 13 h 25"/>
                <a:gd name="T34" fmla="*/ 13 w 21"/>
                <a:gd name="T35" fmla="*/ 13 h 25"/>
                <a:gd name="T36" fmla="*/ 14 w 21"/>
                <a:gd name="T37" fmla="*/ 14 h 25"/>
                <a:gd name="T38" fmla="*/ 15 w 21"/>
                <a:gd name="T39" fmla="*/ 15 h 25"/>
                <a:gd name="T40" fmla="*/ 16 w 21"/>
                <a:gd name="T41" fmla="*/ 16 h 25"/>
                <a:gd name="T42" fmla="*/ 17 w 21"/>
                <a:gd name="T43" fmla="*/ 17 h 25"/>
                <a:gd name="T44" fmla="*/ 21 w 21"/>
                <a:gd name="T45" fmla="*/ 25 h 25"/>
                <a:gd name="T46" fmla="*/ 6 w 21"/>
                <a:gd name="T47" fmla="*/ 4 h 25"/>
                <a:gd name="T48" fmla="*/ 6 w 21"/>
                <a:gd name="T49" fmla="*/ 11 h 25"/>
                <a:gd name="T50" fmla="*/ 8 w 21"/>
                <a:gd name="T51" fmla="*/ 11 h 25"/>
                <a:gd name="T52" fmla="*/ 11 w 21"/>
                <a:gd name="T53" fmla="*/ 10 h 25"/>
                <a:gd name="T54" fmla="*/ 12 w 21"/>
                <a:gd name="T55" fmla="*/ 7 h 25"/>
                <a:gd name="T56" fmla="*/ 8 w 21"/>
                <a:gd name="T57" fmla="*/ 4 h 25"/>
                <a:gd name="T58" fmla="*/ 6 w 21"/>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5">
                  <a:moveTo>
                    <a:pt x="21" y="25"/>
                  </a:moveTo>
                  <a:cubicBezTo>
                    <a:pt x="15" y="25"/>
                    <a:pt x="15" y="25"/>
                    <a:pt x="15" y="25"/>
                  </a:cubicBezTo>
                  <a:cubicBezTo>
                    <a:pt x="11" y="18"/>
                    <a:pt x="11" y="18"/>
                    <a:pt x="11" y="18"/>
                  </a:cubicBezTo>
                  <a:cubicBezTo>
                    <a:pt x="11" y="18"/>
                    <a:pt x="10" y="17"/>
                    <a:pt x="10" y="17"/>
                  </a:cubicBezTo>
                  <a:cubicBezTo>
                    <a:pt x="10" y="17"/>
                    <a:pt x="10" y="16"/>
                    <a:pt x="9" y="16"/>
                  </a:cubicBezTo>
                  <a:cubicBezTo>
                    <a:pt x="9" y="16"/>
                    <a:pt x="9" y="15"/>
                    <a:pt x="8" y="15"/>
                  </a:cubicBezTo>
                  <a:cubicBezTo>
                    <a:pt x="8" y="15"/>
                    <a:pt x="8" y="15"/>
                    <a:pt x="7" y="15"/>
                  </a:cubicBezTo>
                  <a:cubicBezTo>
                    <a:pt x="6" y="15"/>
                    <a:pt x="6" y="15"/>
                    <a:pt x="6" y="15"/>
                  </a:cubicBezTo>
                  <a:cubicBezTo>
                    <a:pt x="6" y="25"/>
                    <a:pt x="6" y="25"/>
                    <a:pt x="6" y="25"/>
                  </a:cubicBezTo>
                  <a:cubicBezTo>
                    <a:pt x="0" y="25"/>
                    <a:pt x="0" y="25"/>
                    <a:pt x="0" y="25"/>
                  </a:cubicBezTo>
                  <a:cubicBezTo>
                    <a:pt x="0" y="0"/>
                    <a:pt x="0" y="0"/>
                    <a:pt x="0" y="0"/>
                  </a:cubicBezTo>
                  <a:cubicBezTo>
                    <a:pt x="9" y="0"/>
                    <a:pt x="9" y="0"/>
                    <a:pt x="9" y="0"/>
                  </a:cubicBezTo>
                  <a:cubicBezTo>
                    <a:pt x="15" y="0"/>
                    <a:pt x="18" y="2"/>
                    <a:pt x="18" y="6"/>
                  </a:cubicBezTo>
                  <a:cubicBezTo>
                    <a:pt x="18" y="7"/>
                    <a:pt x="18" y="8"/>
                    <a:pt x="18" y="9"/>
                  </a:cubicBezTo>
                  <a:cubicBezTo>
                    <a:pt x="18" y="10"/>
                    <a:pt x="17" y="10"/>
                    <a:pt x="17" y="11"/>
                  </a:cubicBezTo>
                  <a:cubicBezTo>
                    <a:pt x="16" y="11"/>
                    <a:pt x="16" y="12"/>
                    <a:pt x="15" y="12"/>
                  </a:cubicBezTo>
                  <a:cubicBezTo>
                    <a:pt x="14" y="13"/>
                    <a:pt x="14" y="13"/>
                    <a:pt x="13" y="13"/>
                  </a:cubicBezTo>
                  <a:cubicBezTo>
                    <a:pt x="13" y="13"/>
                    <a:pt x="13" y="13"/>
                    <a:pt x="13" y="13"/>
                  </a:cubicBezTo>
                  <a:cubicBezTo>
                    <a:pt x="13" y="14"/>
                    <a:pt x="13" y="14"/>
                    <a:pt x="14" y="14"/>
                  </a:cubicBezTo>
                  <a:cubicBezTo>
                    <a:pt x="14" y="14"/>
                    <a:pt x="15" y="15"/>
                    <a:pt x="15" y="15"/>
                  </a:cubicBezTo>
                  <a:cubicBezTo>
                    <a:pt x="15" y="15"/>
                    <a:pt x="15" y="16"/>
                    <a:pt x="16" y="16"/>
                  </a:cubicBezTo>
                  <a:cubicBezTo>
                    <a:pt x="16" y="16"/>
                    <a:pt x="16" y="17"/>
                    <a:pt x="17" y="17"/>
                  </a:cubicBezTo>
                  <a:lnTo>
                    <a:pt x="21" y="25"/>
                  </a:lnTo>
                  <a:close/>
                  <a:moveTo>
                    <a:pt x="6" y="4"/>
                  </a:moveTo>
                  <a:cubicBezTo>
                    <a:pt x="6" y="11"/>
                    <a:pt x="6" y="11"/>
                    <a:pt x="6" y="11"/>
                  </a:cubicBezTo>
                  <a:cubicBezTo>
                    <a:pt x="8" y="11"/>
                    <a:pt x="8" y="11"/>
                    <a:pt x="8" y="11"/>
                  </a:cubicBezTo>
                  <a:cubicBezTo>
                    <a:pt x="10" y="11"/>
                    <a:pt x="11" y="10"/>
                    <a:pt x="11" y="10"/>
                  </a:cubicBezTo>
                  <a:cubicBezTo>
                    <a:pt x="12" y="9"/>
                    <a:pt x="12" y="8"/>
                    <a:pt x="12" y="7"/>
                  </a:cubicBezTo>
                  <a:cubicBezTo>
                    <a:pt x="12" y="5"/>
                    <a:pt x="11" y="4"/>
                    <a:pt x="8"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68" name="Freeform 370"/>
            <p:cNvSpPr>
              <a:spLocks noEditPoints="1"/>
            </p:cNvSpPr>
            <p:nvPr/>
          </p:nvSpPr>
          <p:spPr bwMode="auto">
            <a:xfrm>
              <a:off x="3886190" y="2288153"/>
              <a:ext cx="77911" cy="81026"/>
            </a:xfrm>
            <a:custGeom>
              <a:avLst/>
              <a:gdLst>
                <a:gd name="T0" fmla="*/ 24 w 24"/>
                <a:gd name="T1" fmla="*/ 25 h 25"/>
                <a:gd name="T2" fmla="*/ 18 w 24"/>
                <a:gd name="T3" fmla="*/ 25 h 25"/>
                <a:gd name="T4" fmla="*/ 16 w 24"/>
                <a:gd name="T5" fmla="*/ 19 h 25"/>
                <a:gd name="T6" fmla="*/ 7 w 24"/>
                <a:gd name="T7" fmla="*/ 19 h 25"/>
                <a:gd name="T8" fmla="*/ 6 w 24"/>
                <a:gd name="T9" fmla="*/ 25 h 25"/>
                <a:gd name="T10" fmla="*/ 0 w 24"/>
                <a:gd name="T11" fmla="*/ 25 h 25"/>
                <a:gd name="T12" fmla="*/ 9 w 24"/>
                <a:gd name="T13" fmla="*/ 0 h 25"/>
                <a:gd name="T14" fmla="*/ 15 w 24"/>
                <a:gd name="T15" fmla="*/ 0 h 25"/>
                <a:gd name="T16" fmla="*/ 24 w 24"/>
                <a:gd name="T17" fmla="*/ 25 h 25"/>
                <a:gd name="T18" fmla="*/ 15 w 24"/>
                <a:gd name="T19" fmla="*/ 15 h 25"/>
                <a:gd name="T20" fmla="*/ 12 w 24"/>
                <a:gd name="T21" fmla="*/ 6 h 25"/>
                <a:gd name="T22" fmla="*/ 12 w 24"/>
                <a:gd name="T23" fmla="*/ 4 h 25"/>
                <a:gd name="T24" fmla="*/ 12 w 24"/>
                <a:gd name="T25" fmla="*/ 4 h 25"/>
                <a:gd name="T26" fmla="*/ 11 w 24"/>
                <a:gd name="T27" fmla="*/ 6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19"/>
                    <a:pt x="16" y="19"/>
                    <a:pt x="16" y="19"/>
                  </a:cubicBezTo>
                  <a:cubicBezTo>
                    <a:pt x="7" y="19"/>
                    <a:pt x="7" y="19"/>
                    <a:pt x="7" y="19"/>
                  </a:cubicBezTo>
                  <a:cubicBezTo>
                    <a:pt x="6" y="25"/>
                    <a:pt x="6" y="25"/>
                    <a:pt x="6" y="25"/>
                  </a:cubicBezTo>
                  <a:cubicBezTo>
                    <a:pt x="0" y="25"/>
                    <a:pt x="0" y="25"/>
                    <a:pt x="0" y="25"/>
                  </a:cubicBezTo>
                  <a:cubicBezTo>
                    <a:pt x="9" y="0"/>
                    <a:pt x="9" y="0"/>
                    <a:pt x="9" y="0"/>
                  </a:cubicBezTo>
                  <a:cubicBezTo>
                    <a:pt x="15" y="0"/>
                    <a:pt x="15" y="0"/>
                    <a:pt x="15" y="0"/>
                  </a:cubicBezTo>
                  <a:lnTo>
                    <a:pt x="24" y="25"/>
                  </a:lnTo>
                  <a:close/>
                  <a:moveTo>
                    <a:pt x="15" y="15"/>
                  </a:moveTo>
                  <a:cubicBezTo>
                    <a:pt x="12" y="6"/>
                    <a:pt x="12" y="6"/>
                    <a:pt x="12" y="6"/>
                  </a:cubicBezTo>
                  <a:cubicBezTo>
                    <a:pt x="12" y="6"/>
                    <a:pt x="12" y="5"/>
                    <a:pt x="12" y="4"/>
                  </a:cubicBezTo>
                  <a:cubicBezTo>
                    <a:pt x="12" y="4"/>
                    <a:pt x="12" y="4"/>
                    <a:pt x="12" y="4"/>
                  </a:cubicBezTo>
                  <a:cubicBezTo>
                    <a:pt x="12" y="5"/>
                    <a:pt x="12" y="5"/>
                    <a:pt x="11" y="6"/>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69" name="Freeform 371"/>
            <p:cNvSpPr>
              <a:spLocks/>
            </p:cNvSpPr>
            <p:nvPr/>
          </p:nvSpPr>
          <p:spPr bwMode="auto">
            <a:xfrm>
              <a:off x="3976566" y="2288153"/>
              <a:ext cx="49863" cy="81026"/>
            </a:xfrm>
            <a:custGeom>
              <a:avLst/>
              <a:gdLst>
                <a:gd name="T0" fmla="*/ 32 w 32"/>
                <a:gd name="T1" fmla="*/ 52 h 52"/>
                <a:gd name="T2" fmla="*/ 0 w 32"/>
                <a:gd name="T3" fmla="*/ 52 h 52"/>
                <a:gd name="T4" fmla="*/ 0 w 32"/>
                <a:gd name="T5" fmla="*/ 0 h 52"/>
                <a:gd name="T6" fmla="*/ 13 w 32"/>
                <a:gd name="T7" fmla="*/ 0 h 52"/>
                <a:gd name="T8" fmla="*/ 13 w 32"/>
                <a:gd name="T9" fmla="*/ 42 h 52"/>
                <a:gd name="T10" fmla="*/ 32 w 32"/>
                <a:gd name="T11" fmla="*/ 42 h 52"/>
                <a:gd name="T12" fmla="*/ 32 w 32"/>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2" h="52">
                  <a:moveTo>
                    <a:pt x="32" y="52"/>
                  </a:moveTo>
                  <a:lnTo>
                    <a:pt x="0" y="52"/>
                  </a:lnTo>
                  <a:lnTo>
                    <a:pt x="0" y="0"/>
                  </a:lnTo>
                  <a:lnTo>
                    <a:pt x="13" y="0"/>
                  </a:lnTo>
                  <a:lnTo>
                    <a:pt x="13" y="42"/>
                  </a:lnTo>
                  <a:lnTo>
                    <a:pt x="32" y="42"/>
                  </a:lnTo>
                  <a:lnTo>
                    <a:pt x="3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70" name="Freeform 372"/>
            <p:cNvSpPr>
              <a:spLocks/>
            </p:cNvSpPr>
            <p:nvPr/>
          </p:nvSpPr>
          <p:spPr bwMode="auto">
            <a:xfrm>
              <a:off x="4071618" y="2288153"/>
              <a:ext cx="68562" cy="81026"/>
            </a:xfrm>
            <a:custGeom>
              <a:avLst/>
              <a:gdLst>
                <a:gd name="T0" fmla="*/ 21 w 21"/>
                <a:gd name="T1" fmla="*/ 14 h 25"/>
                <a:gd name="T2" fmla="*/ 11 w 21"/>
                <a:gd name="T3" fmla="*/ 25 h 25"/>
                <a:gd name="T4" fmla="*/ 0 w 21"/>
                <a:gd name="T5" fmla="*/ 14 h 25"/>
                <a:gd name="T6" fmla="*/ 0 w 21"/>
                <a:gd name="T7" fmla="*/ 0 h 25"/>
                <a:gd name="T8" fmla="*/ 6 w 21"/>
                <a:gd name="T9" fmla="*/ 0 h 25"/>
                <a:gd name="T10" fmla="*/ 6 w 21"/>
                <a:gd name="T11" fmla="*/ 14 h 25"/>
                <a:gd name="T12" fmla="*/ 11 w 21"/>
                <a:gd name="T13" fmla="*/ 20 h 25"/>
                <a:gd name="T14" fmla="*/ 15 w 21"/>
                <a:gd name="T15" fmla="*/ 14 h 25"/>
                <a:gd name="T16" fmla="*/ 15 w 21"/>
                <a:gd name="T17" fmla="*/ 0 h 25"/>
                <a:gd name="T18" fmla="*/ 21 w 21"/>
                <a:gd name="T19" fmla="*/ 0 h 25"/>
                <a:gd name="T20" fmla="*/ 21 w 21"/>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5">
                  <a:moveTo>
                    <a:pt x="21" y="14"/>
                  </a:moveTo>
                  <a:cubicBezTo>
                    <a:pt x="21" y="21"/>
                    <a:pt x="18" y="25"/>
                    <a:pt x="11" y="25"/>
                  </a:cubicBezTo>
                  <a:cubicBezTo>
                    <a:pt x="4" y="25"/>
                    <a:pt x="0" y="21"/>
                    <a:pt x="0" y="14"/>
                  </a:cubicBezTo>
                  <a:cubicBezTo>
                    <a:pt x="0" y="0"/>
                    <a:pt x="0" y="0"/>
                    <a:pt x="0" y="0"/>
                  </a:cubicBezTo>
                  <a:cubicBezTo>
                    <a:pt x="6" y="0"/>
                    <a:pt x="6" y="0"/>
                    <a:pt x="6" y="0"/>
                  </a:cubicBezTo>
                  <a:cubicBezTo>
                    <a:pt x="6" y="14"/>
                    <a:pt x="6" y="14"/>
                    <a:pt x="6" y="14"/>
                  </a:cubicBezTo>
                  <a:cubicBezTo>
                    <a:pt x="6" y="18"/>
                    <a:pt x="8" y="20"/>
                    <a:pt x="11" y="20"/>
                  </a:cubicBezTo>
                  <a:cubicBezTo>
                    <a:pt x="14" y="20"/>
                    <a:pt x="15" y="18"/>
                    <a:pt x="15" y="14"/>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71" name="Freeform 373"/>
            <p:cNvSpPr>
              <a:spLocks/>
            </p:cNvSpPr>
            <p:nvPr/>
          </p:nvSpPr>
          <p:spPr bwMode="auto">
            <a:xfrm>
              <a:off x="4157320" y="2285037"/>
              <a:ext cx="54538" cy="84143"/>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5 w 17"/>
                <a:gd name="T43" fmla="*/ 6 h 26"/>
                <a:gd name="T44" fmla="*/ 13 w 17"/>
                <a:gd name="T45" fmla="*/ 5 h 26"/>
                <a:gd name="T46" fmla="*/ 12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5 w 17"/>
                <a:gd name="T69" fmla="*/ 14 h 26"/>
                <a:gd name="T70" fmla="*/ 17 w 17"/>
                <a:gd name="T71" fmla="*/ 16 h 26"/>
                <a:gd name="T72" fmla="*/ 17 w 17"/>
                <a:gd name="T73" fmla="*/ 19 h 26"/>
                <a:gd name="T74" fmla="*/ 16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1"/>
                    <a:pt x="6" y="22"/>
                    <a:pt x="7" y="22"/>
                  </a:cubicBezTo>
                  <a:cubicBezTo>
                    <a:pt x="8" y="22"/>
                    <a:pt x="8" y="22"/>
                    <a:pt x="9" y="22"/>
                  </a:cubicBezTo>
                  <a:cubicBezTo>
                    <a:pt x="9" y="21"/>
                    <a:pt x="10" y="21"/>
                    <a:pt x="10" y="21"/>
                  </a:cubicBezTo>
                  <a:cubicBezTo>
                    <a:pt x="10" y="21"/>
                    <a:pt x="11" y="20"/>
                    <a:pt x="11" y="20"/>
                  </a:cubicBezTo>
                  <a:cubicBezTo>
                    <a:pt x="11" y="20"/>
                    <a:pt x="11" y="20"/>
                    <a:pt x="11" y="19"/>
                  </a:cubicBezTo>
                  <a:cubicBezTo>
                    <a:pt x="11" y="19"/>
                    <a:pt x="11" y="18"/>
                    <a:pt x="11" y="18"/>
                  </a:cubicBezTo>
                  <a:cubicBezTo>
                    <a:pt x="10" y="17"/>
                    <a:pt x="10" y="17"/>
                    <a:pt x="10" y="17"/>
                  </a:cubicBezTo>
                  <a:cubicBezTo>
                    <a:pt x="9" y="16"/>
                    <a:pt x="9" y="16"/>
                    <a:pt x="8" y="16"/>
                  </a:cubicBezTo>
                  <a:cubicBezTo>
                    <a:pt x="7" y="16"/>
                    <a:pt x="6" y="15"/>
                    <a:pt x="6" y="15"/>
                  </a:cubicBezTo>
                  <a:cubicBezTo>
                    <a:pt x="4" y="14"/>
                    <a:pt x="2" y="13"/>
                    <a:pt x="1" y="12"/>
                  </a:cubicBezTo>
                  <a:cubicBezTo>
                    <a:pt x="0" y="11"/>
                    <a:pt x="0" y="9"/>
                    <a:pt x="0" y="8"/>
                  </a:cubicBezTo>
                  <a:cubicBezTo>
                    <a:pt x="0" y="6"/>
                    <a:pt x="0" y="5"/>
                    <a:pt x="1" y="4"/>
                  </a:cubicBezTo>
                  <a:cubicBezTo>
                    <a:pt x="1" y="3"/>
                    <a:pt x="2" y="2"/>
                    <a:pt x="3" y="2"/>
                  </a:cubicBezTo>
                  <a:cubicBezTo>
                    <a:pt x="4" y="1"/>
                    <a:pt x="5" y="1"/>
                    <a:pt x="6" y="1"/>
                  </a:cubicBezTo>
                  <a:cubicBezTo>
                    <a:pt x="7" y="0"/>
                    <a:pt x="8" y="0"/>
                    <a:pt x="10" y="0"/>
                  </a:cubicBezTo>
                  <a:cubicBezTo>
                    <a:pt x="11" y="0"/>
                    <a:pt x="12" y="0"/>
                    <a:pt x="13" y="0"/>
                  </a:cubicBezTo>
                  <a:cubicBezTo>
                    <a:pt x="14" y="0"/>
                    <a:pt x="15" y="1"/>
                    <a:pt x="16" y="1"/>
                  </a:cubicBezTo>
                  <a:cubicBezTo>
                    <a:pt x="16" y="6"/>
                    <a:pt x="16" y="6"/>
                    <a:pt x="16" y="6"/>
                  </a:cubicBezTo>
                  <a:cubicBezTo>
                    <a:pt x="16" y="6"/>
                    <a:pt x="15" y="6"/>
                    <a:pt x="15" y="6"/>
                  </a:cubicBezTo>
                  <a:cubicBezTo>
                    <a:pt x="14" y="5"/>
                    <a:pt x="14" y="5"/>
                    <a:pt x="13" y="5"/>
                  </a:cubicBezTo>
                  <a:cubicBezTo>
                    <a:pt x="13" y="5"/>
                    <a:pt x="12" y="5"/>
                    <a:pt x="12" y="5"/>
                  </a:cubicBezTo>
                  <a:cubicBezTo>
                    <a:pt x="11" y="5"/>
                    <a:pt x="11" y="5"/>
                    <a:pt x="10" y="5"/>
                  </a:cubicBezTo>
                  <a:cubicBezTo>
                    <a:pt x="9" y="5"/>
                    <a:pt x="9" y="5"/>
                    <a:pt x="8" y="5"/>
                  </a:cubicBezTo>
                  <a:cubicBezTo>
                    <a:pt x="8" y="5"/>
                    <a:pt x="7" y="5"/>
                    <a:pt x="7" y="5"/>
                  </a:cubicBezTo>
                  <a:cubicBezTo>
                    <a:pt x="7" y="5"/>
                    <a:pt x="6" y="6"/>
                    <a:pt x="6" y="6"/>
                  </a:cubicBezTo>
                  <a:cubicBezTo>
                    <a:pt x="6" y="6"/>
                    <a:pt x="6" y="7"/>
                    <a:pt x="6" y="7"/>
                  </a:cubicBezTo>
                  <a:cubicBezTo>
                    <a:pt x="6" y="8"/>
                    <a:pt x="6" y="8"/>
                    <a:pt x="6" y="8"/>
                  </a:cubicBezTo>
                  <a:cubicBezTo>
                    <a:pt x="6" y="9"/>
                    <a:pt x="7" y="9"/>
                    <a:pt x="7" y="9"/>
                  </a:cubicBezTo>
                  <a:cubicBezTo>
                    <a:pt x="8" y="9"/>
                    <a:pt x="8" y="10"/>
                    <a:pt x="9" y="10"/>
                  </a:cubicBezTo>
                  <a:cubicBezTo>
                    <a:pt x="9" y="10"/>
                    <a:pt x="10" y="11"/>
                    <a:pt x="11" y="11"/>
                  </a:cubicBezTo>
                  <a:cubicBezTo>
                    <a:pt x="12" y="11"/>
                    <a:pt x="12" y="12"/>
                    <a:pt x="13" y="12"/>
                  </a:cubicBezTo>
                  <a:cubicBezTo>
                    <a:pt x="14" y="13"/>
                    <a:pt x="15" y="13"/>
                    <a:pt x="15" y="14"/>
                  </a:cubicBezTo>
                  <a:cubicBezTo>
                    <a:pt x="16" y="15"/>
                    <a:pt x="16" y="15"/>
                    <a:pt x="17" y="16"/>
                  </a:cubicBezTo>
                  <a:cubicBezTo>
                    <a:pt x="17" y="17"/>
                    <a:pt x="17" y="18"/>
                    <a:pt x="17" y="19"/>
                  </a:cubicBezTo>
                  <a:cubicBezTo>
                    <a:pt x="17" y="20"/>
                    <a:pt x="17" y="21"/>
                    <a:pt x="16" y="22"/>
                  </a:cubicBezTo>
                  <a:cubicBezTo>
                    <a:pt x="16" y="23"/>
                    <a:pt x="15" y="24"/>
                    <a:pt x="14" y="25"/>
                  </a:cubicBezTo>
                  <a:cubicBezTo>
                    <a:pt x="13" y="25"/>
                    <a:pt x="12" y="26"/>
                    <a:pt x="11" y="26"/>
                  </a:cubicBezTo>
                  <a:cubicBezTo>
                    <a:pt x="10" y="26"/>
                    <a:pt x="8" y="26"/>
                    <a:pt x="7" y="26"/>
                  </a:cubicBezTo>
                  <a:cubicBezTo>
                    <a:pt x="6" y="26"/>
                    <a:pt x="4"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72" name="Freeform 374"/>
            <p:cNvSpPr>
              <a:spLocks/>
            </p:cNvSpPr>
            <p:nvPr/>
          </p:nvSpPr>
          <p:spPr bwMode="auto">
            <a:xfrm>
              <a:off x="3409374" y="2428392"/>
              <a:ext cx="24932" cy="81026"/>
            </a:xfrm>
            <a:custGeom>
              <a:avLst/>
              <a:gdLst>
                <a:gd name="T0" fmla="*/ 6 w 16"/>
                <a:gd name="T1" fmla="*/ 52 h 52"/>
                <a:gd name="T2" fmla="*/ 0 w 16"/>
                <a:gd name="T3" fmla="*/ 52 h 52"/>
                <a:gd name="T4" fmla="*/ 10 w 16"/>
                <a:gd name="T5" fmla="*/ 0 h 52"/>
                <a:gd name="T6" fmla="*/ 16 w 16"/>
                <a:gd name="T7" fmla="*/ 0 h 52"/>
                <a:gd name="T8" fmla="*/ 6 w 16"/>
                <a:gd name="T9" fmla="*/ 52 h 52"/>
              </a:gdLst>
              <a:ahLst/>
              <a:cxnLst>
                <a:cxn ang="0">
                  <a:pos x="T0" y="T1"/>
                </a:cxn>
                <a:cxn ang="0">
                  <a:pos x="T2" y="T3"/>
                </a:cxn>
                <a:cxn ang="0">
                  <a:pos x="T4" y="T5"/>
                </a:cxn>
                <a:cxn ang="0">
                  <a:pos x="T6" y="T7"/>
                </a:cxn>
                <a:cxn ang="0">
                  <a:pos x="T8" y="T9"/>
                </a:cxn>
              </a:cxnLst>
              <a:rect l="0" t="0" r="r" b="b"/>
              <a:pathLst>
                <a:path w="16" h="52">
                  <a:moveTo>
                    <a:pt x="6" y="52"/>
                  </a:moveTo>
                  <a:lnTo>
                    <a:pt x="0" y="52"/>
                  </a:lnTo>
                  <a:lnTo>
                    <a:pt x="10" y="0"/>
                  </a:lnTo>
                  <a:lnTo>
                    <a:pt x="16"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73" name="Freeform 375"/>
            <p:cNvSpPr>
              <a:spLocks/>
            </p:cNvSpPr>
            <p:nvPr/>
          </p:nvSpPr>
          <p:spPr bwMode="auto">
            <a:xfrm>
              <a:off x="3442097" y="2428392"/>
              <a:ext cx="45188" cy="81026"/>
            </a:xfrm>
            <a:custGeom>
              <a:avLst/>
              <a:gdLst>
                <a:gd name="T0" fmla="*/ 27 w 29"/>
                <a:gd name="T1" fmla="*/ 52 h 52"/>
                <a:gd name="T2" fmla="*/ 0 w 29"/>
                <a:gd name="T3" fmla="*/ 52 h 52"/>
                <a:gd name="T4" fmla="*/ 10 w 29"/>
                <a:gd name="T5" fmla="*/ 0 h 52"/>
                <a:gd name="T6" fmla="*/ 16 w 29"/>
                <a:gd name="T7" fmla="*/ 0 h 52"/>
                <a:gd name="T8" fmla="*/ 8 w 29"/>
                <a:gd name="T9" fmla="*/ 46 h 52"/>
                <a:gd name="T10" fmla="*/ 29 w 29"/>
                <a:gd name="T11" fmla="*/ 46 h 52"/>
                <a:gd name="T12" fmla="*/ 27 w 29"/>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29" h="52">
                  <a:moveTo>
                    <a:pt x="27" y="52"/>
                  </a:moveTo>
                  <a:lnTo>
                    <a:pt x="0" y="52"/>
                  </a:lnTo>
                  <a:lnTo>
                    <a:pt x="10" y="0"/>
                  </a:lnTo>
                  <a:lnTo>
                    <a:pt x="16" y="0"/>
                  </a:lnTo>
                  <a:lnTo>
                    <a:pt x="8" y="46"/>
                  </a:lnTo>
                  <a:lnTo>
                    <a:pt x="29" y="46"/>
                  </a:lnTo>
                  <a:lnTo>
                    <a:pt x="27"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74" name="Freeform 376"/>
            <p:cNvSpPr>
              <a:spLocks/>
            </p:cNvSpPr>
            <p:nvPr/>
          </p:nvSpPr>
          <p:spPr bwMode="auto">
            <a:xfrm>
              <a:off x="3496634" y="2428392"/>
              <a:ext cx="46747" cy="81026"/>
            </a:xfrm>
            <a:custGeom>
              <a:avLst/>
              <a:gdLst>
                <a:gd name="T0" fmla="*/ 27 w 30"/>
                <a:gd name="T1" fmla="*/ 52 h 52"/>
                <a:gd name="T2" fmla="*/ 0 w 30"/>
                <a:gd name="T3" fmla="*/ 52 h 52"/>
                <a:gd name="T4" fmla="*/ 13 w 30"/>
                <a:gd name="T5" fmla="*/ 0 h 52"/>
                <a:gd name="T6" fmla="*/ 19 w 30"/>
                <a:gd name="T7" fmla="*/ 0 h 52"/>
                <a:gd name="T8" fmla="*/ 9 w 30"/>
                <a:gd name="T9" fmla="*/ 46 h 52"/>
                <a:gd name="T10" fmla="*/ 30 w 30"/>
                <a:gd name="T11" fmla="*/ 46 h 52"/>
                <a:gd name="T12" fmla="*/ 27 w 30"/>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0" h="52">
                  <a:moveTo>
                    <a:pt x="27" y="52"/>
                  </a:moveTo>
                  <a:lnTo>
                    <a:pt x="0" y="52"/>
                  </a:lnTo>
                  <a:lnTo>
                    <a:pt x="13" y="0"/>
                  </a:lnTo>
                  <a:lnTo>
                    <a:pt x="19" y="0"/>
                  </a:lnTo>
                  <a:lnTo>
                    <a:pt x="9" y="46"/>
                  </a:lnTo>
                  <a:lnTo>
                    <a:pt x="30" y="46"/>
                  </a:lnTo>
                  <a:lnTo>
                    <a:pt x="27"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75" name="Freeform 377"/>
            <p:cNvSpPr>
              <a:spLocks/>
            </p:cNvSpPr>
            <p:nvPr/>
          </p:nvSpPr>
          <p:spPr bwMode="auto">
            <a:xfrm>
              <a:off x="3552730" y="2428392"/>
              <a:ext cx="29606" cy="81026"/>
            </a:xfrm>
            <a:custGeom>
              <a:avLst/>
              <a:gdLst>
                <a:gd name="T0" fmla="*/ 6 w 19"/>
                <a:gd name="T1" fmla="*/ 52 h 52"/>
                <a:gd name="T2" fmla="*/ 0 w 19"/>
                <a:gd name="T3" fmla="*/ 52 h 52"/>
                <a:gd name="T4" fmla="*/ 12 w 19"/>
                <a:gd name="T5" fmla="*/ 0 h 52"/>
                <a:gd name="T6" fmla="*/ 19 w 19"/>
                <a:gd name="T7" fmla="*/ 0 h 52"/>
                <a:gd name="T8" fmla="*/ 6 w 19"/>
                <a:gd name="T9" fmla="*/ 52 h 52"/>
              </a:gdLst>
              <a:ahLst/>
              <a:cxnLst>
                <a:cxn ang="0">
                  <a:pos x="T0" y="T1"/>
                </a:cxn>
                <a:cxn ang="0">
                  <a:pos x="T2" y="T3"/>
                </a:cxn>
                <a:cxn ang="0">
                  <a:pos x="T4" y="T5"/>
                </a:cxn>
                <a:cxn ang="0">
                  <a:pos x="T6" y="T7"/>
                </a:cxn>
                <a:cxn ang="0">
                  <a:pos x="T8" y="T9"/>
                </a:cxn>
              </a:cxnLst>
              <a:rect l="0" t="0" r="r" b="b"/>
              <a:pathLst>
                <a:path w="19" h="52">
                  <a:moveTo>
                    <a:pt x="6" y="52"/>
                  </a:moveTo>
                  <a:lnTo>
                    <a:pt x="0" y="52"/>
                  </a:lnTo>
                  <a:lnTo>
                    <a:pt x="12" y="0"/>
                  </a:lnTo>
                  <a:lnTo>
                    <a:pt x="19"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76" name="Freeform 378"/>
            <p:cNvSpPr>
              <a:spLocks/>
            </p:cNvSpPr>
            <p:nvPr/>
          </p:nvSpPr>
          <p:spPr bwMode="auto">
            <a:xfrm>
              <a:off x="3588569" y="2428392"/>
              <a:ext cx="81027" cy="81026"/>
            </a:xfrm>
            <a:custGeom>
              <a:avLst/>
              <a:gdLst>
                <a:gd name="T0" fmla="*/ 20 w 25"/>
                <a:gd name="T1" fmla="*/ 25 h 25"/>
                <a:gd name="T2" fmla="*/ 17 w 25"/>
                <a:gd name="T3" fmla="*/ 25 h 25"/>
                <a:gd name="T4" fmla="*/ 7 w 25"/>
                <a:gd name="T5" fmla="*/ 5 h 25"/>
                <a:gd name="T6" fmla="*/ 7 w 25"/>
                <a:gd name="T7" fmla="*/ 4 h 25"/>
                <a:gd name="T8" fmla="*/ 7 w 25"/>
                <a:gd name="T9" fmla="*/ 4 h 25"/>
                <a:gd name="T10" fmla="*/ 7 w 25"/>
                <a:gd name="T11" fmla="*/ 4 h 25"/>
                <a:gd name="T12" fmla="*/ 7 w 25"/>
                <a:gd name="T13" fmla="*/ 3 h 25"/>
                <a:gd name="T14" fmla="*/ 7 w 25"/>
                <a:gd name="T15" fmla="*/ 3 h 25"/>
                <a:gd name="T16" fmla="*/ 7 w 25"/>
                <a:gd name="T17" fmla="*/ 4 h 25"/>
                <a:gd name="T18" fmla="*/ 7 w 25"/>
                <a:gd name="T19" fmla="*/ 4 h 25"/>
                <a:gd name="T20" fmla="*/ 7 w 25"/>
                <a:gd name="T21" fmla="*/ 5 h 25"/>
                <a:gd name="T22" fmla="*/ 7 w 25"/>
                <a:gd name="T23" fmla="*/ 5 h 25"/>
                <a:gd name="T24" fmla="*/ 2 w 25"/>
                <a:gd name="T25" fmla="*/ 25 h 25"/>
                <a:gd name="T26" fmla="*/ 0 w 25"/>
                <a:gd name="T27" fmla="*/ 25 h 25"/>
                <a:gd name="T28" fmla="*/ 5 w 25"/>
                <a:gd name="T29" fmla="*/ 0 h 25"/>
                <a:gd name="T30" fmla="*/ 8 w 25"/>
                <a:gd name="T31" fmla="*/ 0 h 25"/>
                <a:gd name="T32" fmla="*/ 17 w 25"/>
                <a:gd name="T33" fmla="*/ 19 h 25"/>
                <a:gd name="T34" fmla="*/ 17 w 25"/>
                <a:gd name="T35" fmla="*/ 20 h 25"/>
                <a:gd name="T36" fmla="*/ 18 w 25"/>
                <a:gd name="T37" fmla="*/ 20 h 25"/>
                <a:gd name="T38" fmla="*/ 18 w 25"/>
                <a:gd name="T39" fmla="*/ 21 h 25"/>
                <a:gd name="T40" fmla="*/ 18 w 25"/>
                <a:gd name="T41" fmla="*/ 21 h 25"/>
                <a:gd name="T42" fmla="*/ 18 w 25"/>
                <a:gd name="T43" fmla="*/ 21 h 25"/>
                <a:gd name="T44" fmla="*/ 18 w 25"/>
                <a:gd name="T45" fmla="*/ 21 h 25"/>
                <a:gd name="T46" fmla="*/ 18 w 25"/>
                <a:gd name="T47" fmla="*/ 20 h 25"/>
                <a:gd name="T48" fmla="*/ 18 w 25"/>
                <a:gd name="T49" fmla="*/ 19 h 25"/>
                <a:gd name="T50" fmla="*/ 18 w 25"/>
                <a:gd name="T51" fmla="*/ 19 h 25"/>
                <a:gd name="T52" fmla="*/ 22 w 25"/>
                <a:gd name="T53" fmla="*/ 0 h 25"/>
                <a:gd name="T54" fmla="*/ 25 w 25"/>
                <a:gd name="T55" fmla="*/ 0 h 25"/>
                <a:gd name="T56" fmla="*/ 20 w 25"/>
                <a:gd name="T57"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5" h="25">
                  <a:moveTo>
                    <a:pt x="20" y="25"/>
                  </a:moveTo>
                  <a:cubicBezTo>
                    <a:pt x="17" y="25"/>
                    <a:pt x="17" y="25"/>
                    <a:pt x="17" y="25"/>
                  </a:cubicBezTo>
                  <a:cubicBezTo>
                    <a:pt x="7" y="5"/>
                    <a:pt x="7" y="5"/>
                    <a:pt x="7" y="5"/>
                  </a:cubicBezTo>
                  <a:cubicBezTo>
                    <a:pt x="7" y="5"/>
                    <a:pt x="7" y="5"/>
                    <a:pt x="7" y="4"/>
                  </a:cubicBezTo>
                  <a:cubicBezTo>
                    <a:pt x="7" y="4"/>
                    <a:pt x="7" y="4"/>
                    <a:pt x="7" y="4"/>
                  </a:cubicBezTo>
                  <a:cubicBezTo>
                    <a:pt x="7" y="4"/>
                    <a:pt x="7" y="4"/>
                    <a:pt x="7" y="4"/>
                  </a:cubicBezTo>
                  <a:cubicBezTo>
                    <a:pt x="7" y="3"/>
                    <a:pt x="7" y="3"/>
                    <a:pt x="7" y="3"/>
                  </a:cubicBezTo>
                  <a:cubicBezTo>
                    <a:pt x="7" y="3"/>
                    <a:pt x="7" y="3"/>
                    <a:pt x="7" y="3"/>
                  </a:cubicBezTo>
                  <a:cubicBezTo>
                    <a:pt x="7" y="3"/>
                    <a:pt x="7" y="3"/>
                    <a:pt x="7" y="4"/>
                  </a:cubicBezTo>
                  <a:cubicBezTo>
                    <a:pt x="7" y="4"/>
                    <a:pt x="7" y="4"/>
                    <a:pt x="7" y="4"/>
                  </a:cubicBezTo>
                  <a:cubicBezTo>
                    <a:pt x="7" y="4"/>
                    <a:pt x="7" y="4"/>
                    <a:pt x="7" y="5"/>
                  </a:cubicBezTo>
                  <a:cubicBezTo>
                    <a:pt x="7" y="5"/>
                    <a:pt x="7" y="5"/>
                    <a:pt x="7" y="5"/>
                  </a:cubicBezTo>
                  <a:cubicBezTo>
                    <a:pt x="2" y="25"/>
                    <a:pt x="2" y="25"/>
                    <a:pt x="2" y="25"/>
                  </a:cubicBezTo>
                  <a:cubicBezTo>
                    <a:pt x="0" y="25"/>
                    <a:pt x="0" y="25"/>
                    <a:pt x="0" y="25"/>
                  </a:cubicBezTo>
                  <a:cubicBezTo>
                    <a:pt x="5" y="0"/>
                    <a:pt x="5" y="0"/>
                    <a:pt x="5" y="0"/>
                  </a:cubicBezTo>
                  <a:cubicBezTo>
                    <a:pt x="8" y="0"/>
                    <a:pt x="8" y="0"/>
                    <a:pt x="8" y="0"/>
                  </a:cubicBezTo>
                  <a:cubicBezTo>
                    <a:pt x="17" y="19"/>
                    <a:pt x="17" y="19"/>
                    <a:pt x="17" y="19"/>
                  </a:cubicBezTo>
                  <a:cubicBezTo>
                    <a:pt x="17" y="20"/>
                    <a:pt x="17" y="20"/>
                    <a:pt x="17" y="20"/>
                  </a:cubicBezTo>
                  <a:cubicBezTo>
                    <a:pt x="18" y="20"/>
                    <a:pt x="18" y="20"/>
                    <a:pt x="18" y="20"/>
                  </a:cubicBezTo>
                  <a:cubicBezTo>
                    <a:pt x="18" y="20"/>
                    <a:pt x="18" y="21"/>
                    <a:pt x="18" y="21"/>
                  </a:cubicBezTo>
                  <a:cubicBezTo>
                    <a:pt x="18" y="21"/>
                    <a:pt x="18" y="21"/>
                    <a:pt x="18" y="21"/>
                  </a:cubicBezTo>
                  <a:cubicBezTo>
                    <a:pt x="18" y="21"/>
                    <a:pt x="18" y="21"/>
                    <a:pt x="18" y="21"/>
                  </a:cubicBezTo>
                  <a:cubicBezTo>
                    <a:pt x="18" y="21"/>
                    <a:pt x="18" y="21"/>
                    <a:pt x="18" y="21"/>
                  </a:cubicBezTo>
                  <a:cubicBezTo>
                    <a:pt x="18" y="21"/>
                    <a:pt x="18" y="20"/>
                    <a:pt x="18" y="20"/>
                  </a:cubicBezTo>
                  <a:cubicBezTo>
                    <a:pt x="18" y="20"/>
                    <a:pt x="18" y="20"/>
                    <a:pt x="18" y="19"/>
                  </a:cubicBezTo>
                  <a:cubicBezTo>
                    <a:pt x="18" y="19"/>
                    <a:pt x="18" y="19"/>
                    <a:pt x="18" y="19"/>
                  </a:cubicBezTo>
                  <a:cubicBezTo>
                    <a:pt x="22" y="0"/>
                    <a:pt x="22" y="0"/>
                    <a:pt x="22" y="0"/>
                  </a:cubicBezTo>
                  <a:cubicBezTo>
                    <a:pt x="25" y="0"/>
                    <a:pt x="25" y="0"/>
                    <a:pt x="25" y="0"/>
                  </a:cubicBezTo>
                  <a:lnTo>
                    <a:pt x="20" y="2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77" name="Freeform 379"/>
            <p:cNvSpPr>
              <a:spLocks noEditPoints="1"/>
            </p:cNvSpPr>
            <p:nvPr/>
          </p:nvSpPr>
          <p:spPr bwMode="auto">
            <a:xfrm>
              <a:off x="3680504" y="2425275"/>
              <a:ext cx="77911" cy="84143"/>
            </a:xfrm>
            <a:custGeom>
              <a:avLst/>
              <a:gdLst>
                <a:gd name="T0" fmla="*/ 24 w 24"/>
                <a:gd name="T1" fmla="*/ 11 h 26"/>
                <a:gd name="T2" fmla="*/ 24 w 24"/>
                <a:gd name="T3" fmla="*/ 14 h 26"/>
                <a:gd name="T4" fmla="*/ 23 w 24"/>
                <a:gd name="T5" fmla="*/ 17 h 26"/>
                <a:gd name="T6" fmla="*/ 21 w 24"/>
                <a:gd name="T7" fmla="*/ 20 h 26"/>
                <a:gd name="T8" fmla="*/ 20 w 24"/>
                <a:gd name="T9" fmla="*/ 23 h 26"/>
                <a:gd name="T10" fmla="*/ 18 w 24"/>
                <a:gd name="T11" fmla="*/ 24 h 26"/>
                <a:gd name="T12" fmla="*/ 16 w 24"/>
                <a:gd name="T13" fmla="*/ 25 h 26"/>
                <a:gd name="T14" fmla="*/ 13 w 24"/>
                <a:gd name="T15" fmla="*/ 26 h 26"/>
                <a:gd name="T16" fmla="*/ 10 w 24"/>
                <a:gd name="T17" fmla="*/ 26 h 26"/>
                <a:gd name="T18" fmla="*/ 6 w 24"/>
                <a:gd name="T19" fmla="*/ 26 h 26"/>
                <a:gd name="T20" fmla="*/ 3 w 24"/>
                <a:gd name="T21" fmla="*/ 23 h 26"/>
                <a:gd name="T22" fmla="*/ 1 w 24"/>
                <a:gd name="T23" fmla="*/ 20 h 26"/>
                <a:gd name="T24" fmla="*/ 0 w 24"/>
                <a:gd name="T25" fmla="*/ 16 h 26"/>
                <a:gd name="T26" fmla="*/ 1 w 24"/>
                <a:gd name="T27" fmla="*/ 9 h 26"/>
                <a:gd name="T28" fmla="*/ 5 w 24"/>
                <a:gd name="T29" fmla="*/ 4 h 26"/>
                <a:gd name="T30" fmla="*/ 9 w 24"/>
                <a:gd name="T31" fmla="*/ 1 h 26"/>
                <a:gd name="T32" fmla="*/ 14 w 24"/>
                <a:gd name="T33" fmla="*/ 0 h 26"/>
                <a:gd name="T34" fmla="*/ 18 w 24"/>
                <a:gd name="T35" fmla="*/ 1 h 26"/>
                <a:gd name="T36" fmla="*/ 21 w 24"/>
                <a:gd name="T37" fmla="*/ 3 h 26"/>
                <a:gd name="T38" fmla="*/ 23 w 24"/>
                <a:gd name="T39" fmla="*/ 7 h 26"/>
                <a:gd name="T40" fmla="*/ 24 w 24"/>
                <a:gd name="T41" fmla="*/ 11 h 26"/>
                <a:gd name="T42" fmla="*/ 21 w 24"/>
                <a:gd name="T43" fmla="*/ 11 h 26"/>
                <a:gd name="T44" fmla="*/ 20 w 24"/>
                <a:gd name="T45" fmla="*/ 8 h 26"/>
                <a:gd name="T46" fmla="*/ 19 w 24"/>
                <a:gd name="T47" fmla="*/ 5 h 26"/>
                <a:gd name="T48" fmla="*/ 17 w 24"/>
                <a:gd name="T49" fmla="*/ 4 h 26"/>
                <a:gd name="T50" fmla="*/ 14 w 24"/>
                <a:gd name="T51" fmla="*/ 3 h 26"/>
                <a:gd name="T52" fmla="*/ 10 w 24"/>
                <a:gd name="T53" fmla="*/ 4 h 26"/>
                <a:gd name="T54" fmla="*/ 7 w 24"/>
                <a:gd name="T55" fmla="*/ 6 h 26"/>
                <a:gd name="T56" fmla="*/ 5 w 24"/>
                <a:gd name="T57" fmla="*/ 8 h 26"/>
                <a:gd name="T58" fmla="*/ 4 w 24"/>
                <a:gd name="T59" fmla="*/ 10 h 26"/>
                <a:gd name="T60" fmla="*/ 4 w 24"/>
                <a:gd name="T61" fmla="*/ 13 h 26"/>
                <a:gd name="T62" fmla="*/ 3 w 24"/>
                <a:gd name="T63" fmla="*/ 16 h 26"/>
                <a:gd name="T64" fmla="*/ 4 w 24"/>
                <a:gd name="T65" fmla="*/ 19 h 26"/>
                <a:gd name="T66" fmla="*/ 5 w 24"/>
                <a:gd name="T67" fmla="*/ 21 h 26"/>
                <a:gd name="T68" fmla="*/ 7 w 24"/>
                <a:gd name="T69" fmla="*/ 23 h 26"/>
                <a:gd name="T70" fmla="*/ 11 w 24"/>
                <a:gd name="T71" fmla="*/ 24 h 26"/>
                <a:gd name="T72" fmla="*/ 14 w 24"/>
                <a:gd name="T73" fmla="*/ 23 h 26"/>
                <a:gd name="T74" fmla="*/ 17 w 24"/>
                <a:gd name="T75" fmla="*/ 21 h 26"/>
                <a:gd name="T76" fmla="*/ 19 w 24"/>
                <a:gd name="T77" fmla="*/ 18 h 26"/>
                <a:gd name="T78" fmla="*/ 20 w 24"/>
                <a:gd name="T79" fmla="*/ 16 h 26"/>
                <a:gd name="T80" fmla="*/ 21 w 24"/>
                <a:gd name="T81" fmla="*/ 14 h 26"/>
                <a:gd name="T82" fmla="*/ 21 w 24"/>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6">
                  <a:moveTo>
                    <a:pt x="24" y="11"/>
                  </a:moveTo>
                  <a:cubicBezTo>
                    <a:pt x="24" y="12"/>
                    <a:pt x="24" y="13"/>
                    <a:pt x="24" y="14"/>
                  </a:cubicBezTo>
                  <a:cubicBezTo>
                    <a:pt x="23" y="15"/>
                    <a:pt x="23" y="16"/>
                    <a:pt x="23" y="17"/>
                  </a:cubicBezTo>
                  <a:cubicBezTo>
                    <a:pt x="22" y="18"/>
                    <a:pt x="22" y="19"/>
                    <a:pt x="21" y="20"/>
                  </a:cubicBezTo>
                  <a:cubicBezTo>
                    <a:pt x="21" y="21"/>
                    <a:pt x="20" y="22"/>
                    <a:pt x="20" y="23"/>
                  </a:cubicBezTo>
                  <a:cubicBezTo>
                    <a:pt x="19" y="23"/>
                    <a:pt x="18" y="24"/>
                    <a:pt x="18" y="24"/>
                  </a:cubicBezTo>
                  <a:cubicBezTo>
                    <a:pt x="17" y="25"/>
                    <a:pt x="16" y="25"/>
                    <a:pt x="16" y="25"/>
                  </a:cubicBezTo>
                  <a:cubicBezTo>
                    <a:pt x="15" y="26"/>
                    <a:pt x="14" y="26"/>
                    <a:pt x="13" y="26"/>
                  </a:cubicBezTo>
                  <a:cubicBezTo>
                    <a:pt x="12" y="26"/>
                    <a:pt x="11" y="26"/>
                    <a:pt x="10" y="26"/>
                  </a:cubicBezTo>
                  <a:cubicBezTo>
                    <a:pt x="9" y="26"/>
                    <a:pt x="7" y="26"/>
                    <a:pt x="6" y="26"/>
                  </a:cubicBezTo>
                  <a:cubicBezTo>
                    <a:pt x="5" y="25"/>
                    <a:pt x="4" y="24"/>
                    <a:pt x="3" y="23"/>
                  </a:cubicBezTo>
                  <a:cubicBezTo>
                    <a:pt x="2" y="22"/>
                    <a:pt x="1" y="21"/>
                    <a:pt x="1" y="20"/>
                  </a:cubicBezTo>
                  <a:cubicBezTo>
                    <a:pt x="0" y="19"/>
                    <a:pt x="0" y="17"/>
                    <a:pt x="0" y="16"/>
                  </a:cubicBezTo>
                  <a:cubicBezTo>
                    <a:pt x="0" y="13"/>
                    <a:pt x="1" y="11"/>
                    <a:pt x="1" y="9"/>
                  </a:cubicBezTo>
                  <a:cubicBezTo>
                    <a:pt x="2" y="7"/>
                    <a:pt x="3" y="5"/>
                    <a:pt x="5" y="4"/>
                  </a:cubicBezTo>
                  <a:cubicBezTo>
                    <a:pt x="6" y="3"/>
                    <a:pt x="7" y="2"/>
                    <a:pt x="9" y="1"/>
                  </a:cubicBezTo>
                  <a:cubicBezTo>
                    <a:pt x="10" y="1"/>
                    <a:pt x="12" y="0"/>
                    <a:pt x="14" y="0"/>
                  </a:cubicBezTo>
                  <a:cubicBezTo>
                    <a:pt x="15" y="0"/>
                    <a:pt x="17" y="1"/>
                    <a:pt x="18" y="1"/>
                  </a:cubicBezTo>
                  <a:cubicBezTo>
                    <a:pt x="19" y="2"/>
                    <a:pt x="20" y="2"/>
                    <a:pt x="21" y="3"/>
                  </a:cubicBezTo>
                  <a:cubicBezTo>
                    <a:pt x="22" y="4"/>
                    <a:pt x="23" y="5"/>
                    <a:pt x="23" y="7"/>
                  </a:cubicBezTo>
                  <a:cubicBezTo>
                    <a:pt x="24" y="8"/>
                    <a:pt x="24" y="9"/>
                    <a:pt x="24" y="11"/>
                  </a:cubicBezTo>
                  <a:close/>
                  <a:moveTo>
                    <a:pt x="21" y="11"/>
                  </a:moveTo>
                  <a:cubicBezTo>
                    <a:pt x="21" y="10"/>
                    <a:pt x="21" y="9"/>
                    <a:pt x="20" y="8"/>
                  </a:cubicBezTo>
                  <a:cubicBezTo>
                    <a:pt x="20" y="7"/>
                    <a:pt x="19" y="6"/>
                    <a:pt x="19" y="5"/>
                  </a:cubicBezTo>
                  <a:cubicBezTo>
                    <a:pt x="18" y="4"/>
                    <a:pt x="17" y="4"/>
                    <a:pt x="17" y="4"/>
                  </a:cubicBezTo>
                  <a:cubicBezTo>
                    <a:pt x="16" y="3"/>
                    <a:pt x="15" y="3"/>
                    <a:pt x="14" y="3"/>
                  </a:cubicBezTo>
                  <a:cubicBezTo>
                    <a:pt x="12" y="3"/>
                    <a:pt x="11" y="3"/>
                    <a:pt x="10" y="4"/>
                  </a:cubicBezTo>
                  <a:cubicBezTo>
                    <a:pt x="9" y="4"/>
                    <a:pt x="8" y="5"/>
                    <a:pt x="7" y="6"/>
                  </a:cubicBezTo>
                  <a:cubicBezTo>
                    <a:pt x="6" y="7"/>
                    <a:pt x="6" y="7"/>
                    <a:pt x="5" y="8"/>
                  </a:cubicBezTo>
                  <a:cubicBezTo>
                    <a:pt x="5" y="9"/>
                    <a:pt x="5" y="10"/>
                    <a:pt x="4" y="10"/>
                  </a:cubicBezTo>
                  <a:cubicBezTo>
                    <a:pt x="4" y="11"/>
                    <a:pt x="4" y="12"/>
                    <a:pt x="4" y="13"/>
                  </a:cubicBezTo>
                  <a:cubicBezTo>
                    <a:pt x="3" y="14"/>
                    <a:pt x="3" y="15"/>
                    <a:pt x="3" y="16"/>
                  </a:cubicBezTo>
                  <a:cubicBezTo>
                    <a:pt x="3" y="17"/>
                    <a:pt x="3" y="18"/>
                    <a:pt x="4" y="19"/>
                  </a:cubicBezTo>
                  <a:cubicBezTo>
                    <a:pt x="4" y="20"/>
                    <a:pt x="5" y="21"/>
                    <a:pt x="5" y="21"/>
                  </a:cubicBezTo>
                  <a:cubicBezTo>
                    <a:pt x="6" y="22"/>
                    <a:pt x="7" y="23"/>
                    <a:pt x="7" y="23"/>
                  </a:cubicBezTo>
                  <a:cubicBezTo>
                    <a:pt x="8" y="23"/>
                    <a:pt x="9" y="24"/>
                    <a:pt x="11" y="24"/>
                  </a:cubicBezTo>
                  <a:cubicBezTo>
                    <a:pt x="12" y="24"/>
                    <a:pt x="13" y="23"/>
                    <a:pt x="14" y="23"/>
                  </a:cubicBezTo>
                  <a:cubicBezTo>
                    <a:pt x="15" y="22"/>
                    <a:pt x="17" y="22"/>
                    <a:pt x="17" y="21"/>
                  </a:cubicBezTo>
                  <a:cubicBezTo>
                    <a:pt x="18" y="20"/>
                    <a:pt x="18" y="19"/>
                    <a:pt x="19" y="18"/>
                  </a:cubicBezTo>
                  <a:cubicBezTo>
                    <a:pt x="19" y="18"/>
                    <a:pt x="20" y="17"/>
                    <a:pt x="20" y="16"/>
                  </a:cubicBezTo>
                  <a:cubicBezTo>
                    <a:pt x="20" y="15"/>
                    <a:pt x="20" y="14"/>
                    <a:pt x="21" y="14"/>
                  </a:cubicBezTo>
                  <a:cubicBezTo>
                    <a:pt x="21" y="13"/>
                    <a:pt x="21" y="12"/>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78" name="Freeform 380"/>
            <p:cNvSpPr>
              <a:spLocks/>
            </p:cNvSpPr>
            <p:nvPr/>
          </p:nvSpPr>
          <p:spPr bwMode="auto">
            <a:xfrm>
              <a:off x="3767765" y="2428392"/>
              <a:ext cx="26490" cy="81026"/>
            </a:xfrm>
            <a:custGeom>
              <a:avLst/>
              <a:gdLst>
                <a:gd name="T0" fmla="*/ 6 w 17"/>
                <a:gd name="T1" fmla="*/ 52 h 52"/>
                <a:gd name="T2" fmla="*/ 0 w 17"/>
                <a:gd name="T3" fmla="*/ 52 h 52"/>
                <a:gd name="T4" fmla="*/ 11 w 17"/>
                <a:gd name="T5" fmla="*/ 0 h 52"/>
                <a:gd name="T6" fmla="*/ 17 w 17"/>
                <a:gd name="T7" fmla="*/ 0 h 52"/>
                <a:gd name="T8" fmla="*/ 6 w 17"/>
                <a:gd name="T9" fmla="*/ 52 h 52"/>
              </a:gdLst>
              <a:ahLst/>
              <a:cxnLst>
                <a:cxn ang="0">
                  <a:pos x="T0" y="T1"/>
                </a:cxn>
                <a:cxn ang="0">
                  <a:pos x="T2" y="T3"/>
                </a:cxn>
                <a:cxn ang="0">
                  <a:pos x="T4" y="T5"/>
                </a:cxn>
                <a:cxn ang="0">
                  <a:pos x="T6" y="T7"/>
                </a:cxn>
                <a:cxn ang="0">
                  <a:pos x="T8" y="T9"/>
                </a:cxn>
              </a:cxnLst>
              <a:rect l="0" t="0" r="r" b="b"/>
              <a:pathLst>
                <a:path w="17" h="52">
                  <a:moveTo>
                    <a:pt x="6" y="52"/>
                  </a:moveTo>
                  <a:lnTo>
                    <a:pt x="0" y="52"/>
                  </a:lnTo>
                  <a:lnTo>
                    <a:pt x="11" y="0"/>
                  </a:lnTo>
                  <a:lnTo>
                    <a:pt x="17" y="0"/>
                  </a:lnTo>
                  <a:lnTo>
                    <a:pt x="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779" name="Freeform 381"/>
            <p:cNvSpPr>
              <a:spLocks/>
            </p:cNvSpPr>
            <p:nvPr/>
          </p:nvSpPr>
          <p:spPr bwMode="auto">
            <a:xfrm>
              <a:off x="3797371" y="2425275"/>
              <a:ext cx="59212" cy="84143"/>
            </a:xfrm>
            <a:custGeom>
              <a:avLst/>
              <a:gdLst>
                <a:gd name="T0" fmla="*/ 17 w 18"/>
                <a:gd name="T1" fmla="*/ 4 h 26"/>
                <a:gd name="T2" fmla="*/ 16 w 18"/>
                <a:gd name="T3" fmla="*/ 4 h 26"/>
                <a:gd name="T4" fmla="*/ 15 w 18"/>
                <a:gd name="T5" fmla="*/ 3 h 26"/>
                <a:gd name="T6" fmla="*/ 13 w 18"/>
                <a:gd name="T7" fmla="*/ 3 h 26"/>
                <a:gd name="T8" fmla="*/ 12 w 18"/>
                <a:gd name="T9" fmla="*/ 3 h 26"/>
                <a:gd name="T10" fmla="*/ 9 w 18"/>
                <a:gd name="T11" fmla="*/ 3 h 26"/>
                <a:gd name="T12" fmla="*/ 8 w 18"/>
                <a:gd name="T13" fmla="*/ 4 h 26"/>
                <a:gd name="T14" fmla="*/ 7 w 18"/>
                <a:gd name="T15" fmla="*/ 6 h 26"/>
                <a:gd name="T16" fmla="*/ 7 w 18"/>
                <a:gd name="T17" fmla="*/ 7 h 26"/>
                <a:gd name="T18" fmla="*/ 7 w 18"/>
                <a:gd name="T19" fmla="*/ 9 h 26"/>
                <a:gd name="T20" fmla="*/ 8 w 18"/>
                <a:gd name="T21" fmla="*/ 10 h 26"/>
                <a:gd name="T22" fmla="*/ 9 w 18"/>
                <a:gd name="T23" fmla="*/ 11 h 26"/>
                <a:gd name="T24" fmla="*/ 11 w 18"/>
                <a:gd name="T25" fmla="*/ 12 h 26"/>
                <a:gd name="T26" fmla="*/ 12 w 18"/>
                <a:gd name="T27" fmla="*/ 14 h 26"/>
                <a:gd name="T28" fmla="*/ 14 w 18"/>
                <a:gd name="T29" fmla="*/ 16 h 26"/>
                <a:gd name="T30" fmla="*/ 15 w 18"/>
                <a:gd name="T31" fmla="*/ 17 h 26"/>
                <a:gd name="T32" fmla="*/ 15 w 18"/>
                <a:gd name="T33" fmla="*/ 19 h 26"/>
                <a:gd name="T34" fmla="*/ 15 w 18"/>
                <a:gd name="T35" fmla="*/ 21 h 26"/>
                <a:gd name="T36" fmla="*/ 15 w 18"/>
                <a:gd name="T37" fmla="*/ 22 h 26"/>
                <a:gd name="T38" fmla="*/ 14 w 18"/>
                <a:gd name="T39" fmla="*/ 24 h 26"/>
                <a:gd name="T40" fmla="*/ 12 w 18"/>
                <a:gd name="T41" fmla="*/ 25 h 26"/>
                <a:gd name="T42" fmla="*/ 10 w 18"/>
                <a:gd name="T43" fmla="*/ 26 h 26"/>
                <a:gd name="T44" fmla="*/ 7 w 18"/>
                <a:gd name="T45" fmla="*/ 26 h 26"/>
                <a:gd name="T46" fmla="*/ 5 w 18"/>
                <a:gd name="T47" fmla="*/ 26 h 26"/>
                <a:gd name="T48" fmla="*/ 3 w 18"/>
                <a:gd name="T49" fmla="*/ 26 h 26"/>
                <a:gd name="T50" fmla="*/ 1 w 18"/>
                <a:gd name="T51" fmla="*/ 25 h 26"/>
                <a:gd name="T52" fmla="*/ 0 w 18"/>
                <a:gd name="T53" fmla="*/ 25 h 26"/>
                <a:gd name="T54" fmla="*/ 1 w 18"/>
                <a:gd name="T55" fmla="*/ 22 h 26"/>
                <a:gd name="T56" fmla="*/ 2 w 18"/>
                <a:gd name="T57" fmla="*/ 22 h 26"/>
                <a:gd name="T58" fmla="*/ 4 w 18"/>
                <a:gd name="T59" fmla="*/ 23 h 26"/>
                <a:gd name="T60" fmla="*/ 5 w 18"/>
                <a:gd name="T61" fmla="*/ 24 h 26"/>
                <a:gd name="T62" fmla="*/ 7 w 18"/>
                <a:gd name="T63" fmla="*/ 24 h 26"/>
                <a:gd name="T64" fmla="*/ 9 w 18"/>
                <a:gd name="T65" fmla="*/ 23 h 26"/>
                <a:gd name="T66" fmla="*/ 11 w 18"/>
                <a:gd name="T67" fmla="*/ 23 h 26"/>
                <a:gd name="T68" fmla="*/ 12 w 18"/>
                <a:gd name="T69" fmla="*/ 21 h 26"/>
                <a:gd name="T70" fmla="*/ 12 w 18"/>
                <a:gd name="T71" fmla="*/ 20 h 26"/>
                <a:gd name="T72" fmla="*/ 12 w 18"/>
                <a:gd name="T73" fmla="*/ 18 h 26"/>
                <a:gd name="T74" fmla="*/ 11 w 18"/>
                <a:gd name="T75" fmla="*/ 17 h 26"/>
                <a:gd name="T76" fmla="*/ 10 w 18"/>
                <a:gd name="T77" fmla="*/ 16 h 26"/>
                <a:gd name="T78" fmla="*/ 8 w 18"/>
                <a:gd name="T79" fmla="*/ 14 h 26"/>
                <a:gd name="T80" fmla="*/ 6 w 18"/>
                <a:gd name="T81" fmla="*/ 13 h 26"/>
                <a:gd name="T82" fmla="*/ 5 w 18"/>
                <a:gd name="T83" fmla="*/ 11 h 26"/>
                <a:gd name="T84" fmla="*/ 4 w 18"/>
                <a:gd name="T85" fmla="*/ 10 h 26"/>
                <a:gd name="T86" fmla="*/ 4 w 18"/>
                <a:gd name="T87" fmla="*/ 7 h 26"/>
                <a:gd name="T88" fmla="*/ 4 w 18"/>
                <a:gd name="T89" fmla="*/ 5 h 26"/>
                <a:gd name="T90" fmla="*/ 6 w 18"/>
                <a:gd name="T91" fmla="*/ 2 h 26"/>
                <a:gd name="T92" fmla="*/ 8 w 18"/>
                <a:gd name="T93" fmla="*/ 1 h 26"/>
                <a:gd name="T94" fmla="*/ 12 w 18"/>
                <a:gd name="T95" fmla="*/ 0 h 26"/>
                <a:gd name="T96" fmla="*/ 14 w 18"/>
                <a:gd name="T97" fmla="*/ 0 h 26"/>
                <a:gd name="T98" fmla="*/ 15 w 18"/>
                <a:gd name="T99" fmla="*/ 1 h 26"/>
                <a:gd name="T100" fmla="*/ 16 w 18"/>
                <a:gd name="T101" fmla="*/ 1 h 26"/>
                <a:gd name="T102" fmla="*/ 18 w 18"/>
                <a:gd name="T103" fmla="*/ 1 h 26"/>
                <a:gd name="T104" fmla="*/ 17 w 18"/>
                <a:gd name="T105"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 h="26">
                  <a:moveTo>
                    <a:pt x="17" y="4"/>
                  </a:moveTo>
                  <a:cubicBezTo>
                    <a:pt x="17" y="4"/>
                    <a:pt x="16" y="4"/>
                    <a:pt x="16" y="4"/>
                  </a:cubicBezTo>
                  <a:cubicBezTo>
                    <a:pt x="16" y="4"/>
                    <a:pt x="15" y="4"/>
                    <a:pt x="15" y="3"/>
                  </a:cubicBezTo>
                  <a:cubicBezTo>
                    <a:pt x="14" y="3"/>
                    <a:pt x="14" y="3"/>
                    <a:pt x="13" y="3"/>
                  </a:cubicBezTo>
                  <a:cubicBezTo>
                    <a:pt x="13" y="3"/>
                    <a:pt x="12" y="3"/>
                    <a:pt x="12" y="3"/>
                  </a:cubicBezTo>
                  <a:cubicBezTo>
                    <a:pt x="11" y="3"/>
                    <a:pt x="10" y="3"/>
                    <a:pt x="9" y="3"/>
                  </a:cubicBezTo>
                  <a:cubicBezTo>
                    <a:pt x="9" y="4"/>
                    <a:pt x="8" y="4"/>
                    <a:pt x="8" y="4"/>
                  </a:cubicBezTo>
                  <a:cubicBezTo>
                    <a:pt x="7" y="5"/>
                    <a:pt x="7" y="5"/>
                    <a:pt x="7" y="6"/>
                  </a:cubicBezTo>
                  <a:cubicBezTo>
                    <a:pt x="7" y="6"/>
                    <a:pt x="7" y="7"/>
                    <a:pt x="7" y="7"/>
                  </a:cubicBezTo>
                  <a:cubicBezTo>
                    <a:pt x="7" y="8"/>
                    <a:pt x="7" y="8"/>
                    <a:pt x="7" y="9"/>
                  </a:cubicBezTo>
                  <a:cubicBezTo>
                    <a:pt x="7" y="9"/>
                    <a:pt x="7" y="9"/>
                    <a:pt x="8" y="10"/>
                  </a:cubicBezTo>
                  <a:cubicBezTo>
                    <a:pt x="8" y="10"/>
                    <a:pt x="8" y="11"/>
                    <a:pt x="9" y="11"/>
                  </a:cubicBezTo>
                  <a:cubicBezTo>
                    <a:pt x="9" y="11"/>
                    <a:pt x="10" y="12"/>
                    <a:pt x="11" y="12"/>
                  </a:cubicBezTo>
                  <a:cubicBezTo>
                    <a:pt x="11" y="13"/>
                    <a:pt x="12" y="13"/>
                    <a:pt x="12" y="14"/>
                  </a:cubicBezTo>
                  <a:cubicBezTo>
                    <a:pt x="13" y="14"/>
                    <a:pt x="14" y="15"/>
                    <a:pt x="14" y="16"/>
                  </a:cubicBezTo>
                  <a:cubicBezTo>
                    <a:pt x="14" y="16"/>
                    <a:pt x="15" y="17"/>
                    <a:pt x="15" y="17"/>
                  </a:cubicBezTo>
                  <a:cubicBezTo>
                    <a:pt x="15" y="18"/>
                    <a:pt x="15" y="18"/>
                    <a:pt x="15" y="19"/>
                  </a:cubicBezTo>
                  <a:cubicBezTo>
                    <a:pt x="15" y="20"/>
                    <a:pt x="15" y="20"/>
                    <a:pt x="15" y="21"/>
                  </a:cubicBezTo>
                  <a:cubicBezTo>
                    <a:pt x="15" y="21"/>
                    <a:pt x="15" y="22"/>
                    <a:pt x="15" y="22"/>
                  </a:cubicBezTo>
                  <a:cubicBezTo>
                    <a:pt x="14" y="23"/>
                    <a:pt x="14" y="23"/>
                    <a:pt x="14" y="24"/>
                  </a:cubicBezTo>
                  <a:cubicBezTo>
                    <a:pt x="13" y="24"/>
                    <a:pt x="13" y="25"/>
                    <a:pt x="12" y="25"/>
                  </a:cubicBezTo>
                  <a:cubicBezTo>
                    <a:pt x="11" y="25"/>
                    <a:pt x="11" y="26"/>
                    <a:pt x="10" y="26"/>
                  </a:cubicBezTo>
                  <a:cubicBezTo>
                    <a:pt x="9" y="26"/>
                    <a:pt x="8" y="26"/>
                    <a:pt x="7" y="26"/>
                  </a:cubicBezTo>
                  <a:cubicBezTo>
                    <a:pt x="6" y="26"/>
                    <a:pt x="5" y="26"/>
                    <a:pt x="5" y="26"/>
                  </a:cubicBezTo>
                  <a:cubicBezTo>
                    <a:pt x="4" y="26"/>
                    <a:pt x="4" y="26"/>
                    <a:pt x="3" y="26"/>
                  </a:cubicBezTo>
                  <a:cubicBezTo>
                    <a:pt x="2" y="26"/>
                    <a:pt x="2" y="26"/>
                    <a:pt x="1" y="25"/>
                  </a:cubicBezTo>
                  <a:cubicBezTo>
                    <a:pt x="1" y="25"/>
                    <a:pt x="1" y="25"/>
                    <a:pt x="0" y="25"/>
                  </a:cubicBezTo>
                  <a:cubicBezTo>
                    <a:pt x="1" y="22"/>
                    <a:pt x="1" y="22"/>
                    <a:pt x="1" y="22"/>
                  </a:cubicBezTo>
                  <a:cubicBezTo>
                    <a:pt x="1" y="22"/>
                    <a:pt x="2" y="22"/>
                    <a:pt x="2" y="22"/>
                  </a:cubicBezTo>
                  <a:cubicBezTo>
                    <a:pt x="3" y="23"/>
                    <a:pt x="3" y="23"/>
                    <a:pt x="4" y="23"/>
                  </a:cubicBezTo>
                  <a:cubicBezTo>
                    <a:pt x="4" y="23"/>
                    <a:pt x="5" y="23"/>
                    <a:pt x="5" y="24"/>
                  </a:cubicBezTo>
                  <a:cubicBezTo>
                    <a:pt x="6" y="24"/>
                    <a:pt x="6" y="24"/>
                    <a:pt x="7" y="24"/>
                  </a:cubicBezTo>
                  <a:cubicBezTo>
                    <a:pt x="8" y="24"/>
                    <a:pt x="9" y="24"/>
                    <a:pt x="9" y="23"/>
                  </a:cubicBezTo>
                  <a:cubicBezTo>
                    <a:pt x="10" y="23"/>
                    <a:pt x="10" y="23"/>
                    <a:pt x="11" y="23"/>
                  </a:cubicBezTo>
                  <a:cubicBezTo>
                    <a:pt x="11" y="22"/>
                    <a:pt x="12" y="22"/>
                    <a:pt x="12" y="21"/>
                  </a:cubicBezTo>
                  <a:cubicBezTo>
                    <a:pt x="12" y="21"/>
                    <a:pt x="12" y="20"/>
                    <a:pt x="12" y="20"/>
                  </a:cubicBezTo>
                  <a:cubicBezTo>
                    <a:pt x="12" y="19"/>
                    <a:pt x="12" y="19"/>
                    <a:pt x="12" y="18"/>
                  </a:cubicBezTo>
                  <a:cubicBezTo>
                    <a:pt x="12" y="18"/>
                    <a:pt x="11" y="17"/>
                    <a:pt x="11" y="17"/>
                  </a:cubicBezTo>
                  <a:cubicBezTo>
                    <a:pt x="11" y="16"/>
                    <a:pt x="10" y="16"/>
                    <a:pt x="10" y="16"/>
                  </a:cubicBezTo>
                  <a:cubicBezTo>
                    <a:pt x="9" y="15"/>
                    <a:pt x="9" y="15"/>
                    <a:pt x="8" y="14"/>
                  </a:cubicBezTo>
                  <a:cubicBezTo>
                    <a:pt x="7" y="14"/>
                    <a:pt x="7" y="13"/>
                    <a:pt x="6" y="13"/>
                  </a:cubicBezTo>
                  <a:cubicBezTo>
                    <a:pt x="6" y="12"/>
                    <a:pt x="5" y="12"/>
                    <a:pt x="5" y="11"/>
                  </a:cubicBezTo>
                  <a:cubicBezTo>
                    <a:pt x="4" y="11"/>
                    <a:pt x="4" y="10"/>
                    <a:pt x="4" y="10"/>
                  </a:cubicBezTo>
                  <a:cubicBezTo>
                    <a:pt x="4" y="9"/>
                    <a:pt x="4" y="8"/>
                    <a:pt x="4" y="7"/>
                  </a:cubicBezTo>
                  <a:cubicBezTo>
                    <a:pt x="4" y="6"/>
                    <a:pt x="4" y="6"/>
                    <a:pt x="4" y="5"/>
                  </a:cubicBezTo>
                  <a:cubicBezTo>
                    <a:pt x="4" y="4"/>
                    <a:pt x="5" y="3"/>
                    <a:pt x="6" y="2"/>
                  </a:cubicBezTo>
                  <a:cubicBezTo>
                    <a:pt x="6" y="2"/>
                    <a:pt x="7" y="1"/>
                    <a:pt x="8" y="1"/>
                  </a:cubicBezTo>
                  <a:cubicBezTo>
                    <a:pt x="9" y="0"/>
                    <a:pt x="11" y="0"/>
                    <a:pt x="12" y="0"/>
                  </a:cubicBezTo>
                  <a:cubicBezTo>
                    <a:pt x="12" y="0"/>
                    <a:pt x="13" y="0"/>
                    <a:pt x="14" y="0"/>
                  </a:cubicBezTo>
                  <a:cubicBezTo>
                    <a:pt x="14" y="0"/>
                    <a:pt x="15" y="1"/>
                    <a:pt x="15" y="1"/>
                  </a:cubicBezTo>
                  <a:cubicBezTo>
                    <a:pt x="16" y="1"/>
                    <a:pt x="16" y="1"/>
                    <a:pt x="16" y="1"/>
                  </a:cubicBezTo>
                  <a:cubicBezTo>
                    <a:pt x="17" y="1"/>
                    <a:pt x="17" y="1"/>
                    <a:pt x="18" y="1"/>
                  </a:cubicBezTo>
                  <a:lnTo>
                    <a:pt x="1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cxnSp>
        <p:nvCxnSpPr>
          <p:cNvPr id="780" name="Straight Connector 779"/>
          <p:cNvCxnSpPr/>
          <p:nvPr/>
        </p:nvCxnSpPr>
        <p:spPr>
          <a:xfrm>
            <a:off x="2437137" y="2416013"/>
            <a:ext cx="0" cy="646031"/>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1" name="Straight Connector 780"/>
          <p:cNvCxnSpPr/>
          <p:nvPr/>
        </p:nvCxnSpPr>
        <p:spPr>
          <a:xfrm>
            <a:off x="2918288" y="3270352"/>
            <a:ext cx="0" cy="602068"/>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2" name="Straight Connector 781"/>
          <p:cNvCxnSpPr/>
          <p:nvPr/>
        </p:nvCxnSpPr>
        <p:spPr>
          <a:xfrm>
            <a:off x="3161939" y="1524376"/>
            <a:ext cx="0" cy="1424721"/>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3" name="Straight Connector 782"/>
          <p:cNvCxnSpPr/>
          <p:nvPr/>
        </p:nvCxnSpPr>
        <p:spPr>
          <a:xfrm>
            <a:off x="3354151" y="2263174"/>
            <a:ext cx="0" cy="692161"/>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4" name="Straight Connector 783"/>
          <p:cNvCxnSpPr/>
          <p:nvPr/>
        </p:nvCxnSpPr>
        <p:spPr>
          <a:xfrm>
            <a:off x="3591568" y="3055511"/>
            <a:ext cx="0" cy="1740281"/>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5" name="Straight Connector 784"/>
          <p:cNvCxnSpPr/>
          <p:nvPr/>
        </p:nvCxnSpPr>
        <p:spPr>
          <a:xfrm>
            <a:off x="5585344" y="2554882"/>
            <a:ext cx="0" cy="763650"/>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6" name="Straight Connector 785"/>
          <p:cNvCxnSpPr/>
          <p:nvPr/>
        </p:nvCxnSpPr>
        <p:spPr>
          <a:xfrm>
            <a:off x="5872917" y="1799125"/>
            <a:ext cx="0" cy="769653"/>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7" name="Straight Connector 786"/>
          <p:cNvCxnSpPr/>
          <p:nvPr/>
        </p:nvCxnSpPr>
        <p:spPr>
          <a:xfrm>
            <a:off x="4370233" y="5095454"/>
            <a:ext cx="0" cy="674107"/>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8" name="Straight Connector 787"/>
          <p:cNvCxnSpPr/>
          <p:nvPr/>
        </p:nvCxnSpPr>
        <p:spPr>
          <a:xfrm>
            <a:off x="7835216" y="3632438"/>
            <a:ext cx="0" cy="667094"/>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89" name="Straight Connector 788"/>
          <p:cNvCxnSpPr/>
          <p:nvPr/>
        </p:nvCxnSpPr>
        <p:spPr>
          <a:xfrm>
            <a:off x="8123672" y="3125458"/>
            <a:ext cx="0" cy="562495"/>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0" name="Straight Connector 789"/>
          <p:cNvCxnSpPr/>
          <p:nvPr/>
        </p:nvCxnSpPr>
        <p:spPr>
          <a:xfrm>
            <a:off x="8761864" y="4269261"/>
            <a:ext cx="0" cy="667094"/>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1" name="Straight Connector 790"/>
          <p:cNvCxnSpPr/>
          <p:nvPr/>
        </p:nvCxnSpPr>
        <p:spPr>
          <a:xfrm>
            <a:off x="8867767" y="2032116"/>
            <a:ext cx="0" cy="956682"/>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2" name="Straight Connector 791"/>
          <p:cNvCxnSpPr/>
          <p:nvPr/>
        </p:nvCxnSpPr>
        <p:spPr>
          <a:xfrm>
            <a:off x="8999963" y="3544911"/>
            <a:ext cx="0" cy="966087"/>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3" name="Straight Connector 792"/>
          <p:cNvCxnSpPr/>
          <p:nvPr/>
        </p:nvCxnSpPr>
        <p:spPr>
          <a:xfrm>
            <a:off x="9077250" y="1841427"/>
            <a:ext cx="0" cy="1430928"/>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4" name="Straight Connector 793"/>
          <p:cNvCxnSpPr/>
          <p:nvPr/>
        </p:nvCxnSpPr>
        <p:spPr>
          <a:xfrm>
            <a:off x="9482508" y="3157700"/>
            <a:ext cx="0" cy="729258"/>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5" name="Straight Connector 794"/>
          <p:cNvCxnSpPr/>
          <p:nvPr/>
        </p:nvCxnSpPr>
        <p:spPr>
          <a:xfrm>
            <a:off x="9586853" y="2470781"/>
            <a:ext cx="0" cy="639891"/>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6" name="Straight Connector 795"/>
          <p:cNvCxnSpPr/>
          <p:nvPr/>
        </p:nvCxnSpPr>
        <p:spPr>
          <a:xfrm>
            <a:off x="9939360" y="4762425"/>
            <a:ext cx="0" cy="639891"/>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cxnSp>
        <p:nvCxnSpPr>
          <p:cNvPr id="797" name="Straight Connector 796"/>
          <p:cNvCxnSpPr/>
          <p:nvPr/>
        </p:nvCxnSpPr>
        <p:spPr>
          <a:xfrm>
            <a:off x="9710110" y="5556816"/>
            <a:ext cx="0" cy="606742"/>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sp>
        <p:nvSpPr>
          <p:cNvPr id="798" name="TextBox 797"/>
          <p:cNvSpPr txBox="1"/>
          <p:nvPr/>
        </p:nvSpPr>
        <p:spPr>
          <a:xfrm>
            <a:off x="392827" y="976763"/>
            <a:ext cx="6180721" cy="502948"/>
          </a:xfrm>
          <a:prstGeom prst="rect">
            <a:avLst/>
          </a:prstGeom>
          <a:noFill/>
        </p:spPr>
        <p:txBody>
          <a:bodyPr wrap="none" lIns="111882" tIns="111882" rIns="111882" bIns="111882" rtlCol="0">
            <a:spAutoFit/>
          </a:bodyPr>
          <a:lstStyle/>
          <a:p>
            <a:pPr defTabSz="1112590">
              <a:lnSpc>
                <a:spcPct val="90000"/>
              </a:lnSpc>
              <a:spcAft>
                <a:spcPts val="733"/>
              </a:spcAft>
            </a:pPr>
            <a:r>
              <a:rPr lang="en-US" sz="2000">
                <a:solidFill>
                  <a:srgbClr val="0078D7">
                    <a:lumMod val="60000"/>
                    <a:lumOff val="40000"/>
                  </a:srgbClr>
                </a:solidFill>
                <a:latin typeface="Segoe UI" panose="020B0502040204020203" pitchFamily="34" charset="0"/>
                <a:ea typeface="Segoe UI" panose="020B0502040204020203" pitchFamily="34" charset="0"/>
                <a:cs typeface="Segoe UI" panose="020B0502040204020203" pitchFamily="34" charset="0"/>
              </a:rPr>
              <a:t>Microsoft’s network is one of the largest in the world</a:t>
            </a:r>
          </a:p>
        </p:txBody>
      </p:sp>
      <p:grpSp>
        <p:nvGrpSpPr>
          <p:cNvPr id="4" name="Group 3"/>
          <p:cNvGrpSpPr/>
          <p:nvPr/>
        </p:nvGrpSpPr>
        <p:grpSpPr>
          <a:xfrm>
            <a:off x="9485280" y="3480782"/>
            <a:ext cx="845089" cy="381788"/>
            <a:chOff x="7242761" y="2844031"/>
            <a:chExt cx="690681" cy="312030"/>
          </a:xfrm>
        </p:grpSpPr>
        <p:grpSp>
          <p:nvGrpSpPr>
            <p:cNvPr id="598" name="Japan East"/>
            <p:cNvGrpSpPr/>
            <p:nvPr/>
          </p:nvGrpSpPr>
          <p:grpSpPr>
            <a:xfrm>
              <a:off x="7242761" y="2844031"/>
              <a:ext cx="690681" cy="312030"/>
              <a:chOff x="9659395" y="3469270"/>
              <a:chExt cx="920908" cy="416040"/>
            </a:xfrm>
          </p:grpSpPr>
          <p:sp>
            <p:nvSpPr>
              <p:cNvPr id="599" name="Rectangle 35"/>
              <p:cNvSpPr>
                <a:spLocks noChangeArrowheads="1"/>
              </p:cNvSpPr>
              <p:nvPr/>
            </p:nvSpPr>
            <p:spPr bwMode="auto">
              <a:xfrm>
                <a:off x="9659395" y="3469270"/>
                <a:ext cx="920908" cy="416040"/>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00" name="Freeform 220"/>
              <p:cNvSpPr>
                <a:spLocks/>
              </p:cNvSpPr>
              <p:nvPr/>
            </p:nvSpPr>
            <p:spPr bwMode="auto">
              <a:xfrm>
                <a:off x="9770028" y="3564320"/>
                <a:ext cx="43630" cy="85701"/>
              </a:xfrm>
              <a:custGeom>
                <a:avLst/>
                <a:gdLst>
                  <a:gd name="T0" fmla="*/ 13 w 13"/>
                  <a:gd name="T1" fmla="*/ 16 h 26"/>
                  <a:gd name="T2" fmla="*/ 10 w 13"/>
                  <a:gd name="T3" fmla="*/ 23 h 26"/>
                  <a:gd name="T4" fmla="*/ 3 w 13"/>
                  <a:gd name="T5" fmla="*/ 26 h 26"/>
                  <a:gd name="T6" fmla="*/ 0 w 13"/>
                  <a:gd name="T7" fmla="*/ 25 h 26"/>
                  <a:gd name="T8" fmla="*/ 0 w 13"/>
                  <a:gd name="T9" fmla="*/ 20 h 26"/>
                  <a:gd name="T10" fmla="*/ 3 w 13"/>
                  <a:gd name="T11" fmla="*/ 21 h 26"/>
                  <a:gd name="T12" fmla="*/ 7 w 13"/>
                  <a:gd name="T13" fmla="*/ 15 h 26"/>
                  <a:gd name="T14" fmla="*/ 7 w 13"/>
                  <a:gd name="T15" fmla="*/ 0 h 26"/>
                  <a:gd name="T16" fmla="*/ 13 w 13"/>
                  <a:gd name="T17" fmla="*/ 0 h 26"/>
                  <a:gd name="T18" fmla="*/ 13 w 13"/>
                  <a:gd name="T19"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26">
                    <a:moveTo>
                      <a:pt x="13" y="16"/>
                    </a:moveTo>
                    <a:cubicBezTo>
                      <a:pt x="13" y="19"/>
                      <a:pt x="12" y="22"/>
                      <a:pt x="10" y="23"/>
                    </a:cubicBezTo>
                    <a:cubicBezTo>
                      <a:pt x="9" y="25"/>
                      <a:pt x="6" y="26"/>
                      <a:pt x="3" y="26"/>
                    </a:cubicBezTo>
                    <a:cubicBezTo>
                      <a:pt x="2" y="26"/>
                      <a:pt x="1" y="26"/>
                      <a:pt x="0" y="25"/>
                    </a:cubicBezTo>
                    <a:cubicBezTo>
                      <a:pt x="0" y="20"/>
                      <a:pt x="0" y="20"/>
                      <a:pt x="0" y="20"/>
                    </a:cubicBezTo>
                    <a:cubicBezTo>
                      <a:pt x="1" y="21"/>
                      <a:pt x="2" y="21"/>
                      <a:pt x="3" y="21"/>
                    </a:cubicBezTo>
                    <a:cubicBezTo>
                      <a:pt x="6" y="21"/>
                      <a:pt x="7" y="19"/>
                      <a:pt x="7" y="15"/>
                    </a:cubicBezTo>
                    <a:cubicBezTo>
                      <a:pt x="7" y="0"/>
                      <a:pt x="7" y="0"/>
                      <a:pt x="7" y="0"/>
                    </a:cubicBezTo>
                    <a:cubicBezTo>
                      <a:pt x="13" y="0"/>
                      <a:pt x="13" y="0"/>
                      <a:pt x="13" y="0"/>
                    </a:cubicBezTo>
                    <a:lnTo>
                      <a:pt x="13"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01" name="Freeform 221"/>
              <p:cNvSpPr>
                <a:spLocks noEditPoints="1"/>
              </p:cNvSpPr>
              <p:nvPr/>
            </p:nvSpPr>
            <p:spPr bwMode="auto">
              <a:xfrm>
                <a:off x="9819891" y="3564320"/>
                <a:ext cx="81027" cy="85701"/>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5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5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5" y="16"/>
                    </a:moveTo>
                    <a:cubicBezTo>
                      <a:pt x="13" y="7"/>
                      <a:pt x="13" y="7"/>
                      <a:pt x="13" y="7"/>
                    </a:cubicBezTo>
                    <a:cubicBezTo>
                      <a:pt x="13" y="7"/>
                      <a:pt x="12" y="6"/>
                      <a:pt x="12" y="5"/>
                    </a:cubicBezTo>
                    <a:cubicBezTo>
                      <a:pt x="12" y="5"/>
                      <a:pt x="12" y="5"/>
                      <a:pt x="12" y="5"/>
                    </a:cubicBezTo>
                    <a:cubicBezTo>
                      <a:pt x="12" y="6"/>
                      <a:pt x="12" y="6"/>
                      <a:pt x="12" y="7"/>
                    </a:cubicBezTo>
                    <a:cubicBezTo>
                      <a:pt x="9" y="16"/>
                      <a:pt x="9" y="16"/>
                      <a:pt x="9" y="16"/>
                    </a:cubicBezTo>
                    <a:lnTo>
                      <a:pt x="15"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02" name="Freeform 222"/>
              <p:cNvSpPr>
                <a:spLocks noEditPoints="1"/>
              </p:cNvSpPr>
              <p:nvPr/>
            </p:nvSpPr>
            <p:spPr bwMode="auto">
              <a:xfrm>
                <a:off x="9910268" y="3564320"/>
                <a:ext cx="62329" cy="85701"/>
              </a:xfrm>
              <a:custGeom>
                <a:avLst/>
                <a:gdLst>
                  <a:gd name="T0" fmla="*/ 6 w 19"/>
                  <a:gd name="T1" fmla="*/ 17 h 26"/>
                  <a:gd name="T2" fmla="*/ 6 w 19"/>
                  <a:gd name="T3" fmla="*/ 26 h 26"/>
                  <a:gd name="T4" fmla="*/ 0 w 19"/>
                  <a:gd name="T5" fmla="*/ 26 h 26"/>
                  <a:gd name="T6" fmla="*/ 0 w 19"/>
                  <a:gd name="T7" fmla="*/ 0 h 26"/>
                  <a:gd name="T8" fmla="*/ 9 w 19"/>
                  <a:gd name="T9" fmla="*/ 0 h 26"/>
                  <a:gd name="T10" fmla="*/ 19 w 19"/>
                  <a:gd name="T11" fmla="*/ 8 h 26"/>
                  <a:gd name="T12" fmla="*/ 16 w 19"/>
                  <a:gd name="T13" fmla="*/ 15 h 26"/>
                  <a:gd name="T14" fmla="*/ 9 w 19"/>
                  <a:gd name="T15" fmla="*/ 17 h 26"/>
                  <a:gd name="T16" fmla="*/ 6 w 19"/>
                  <a:gd name="T17" fmla="*/ 17 h 26"/>
                  <a:gd name="T18" fmla="*/ 6 w 19"/>
                  <a:gd name="T19" fmla="*/ 5 h 26"/>
                  <a:gd name="T20" fmla="*/ 6 w 19"/>
                  <a:gd name="T21" fmla="*/ 13 h 26"/>
                  <a:gd name="T22" fmla="*/ 8 w 19"/>
                  <a:gd name="T23" fmla="*/ 13 h 26"/>
                  <a:gd name="T24" fmla="*/ 13 w 19"/>
                  <a:gd name="T25" fmla="*/ 9 h 26"/>
                  <a:gd name="T26" fmla="*/ 8 w 19"/>
                  <a:gd name="T27" fmla="*/ 5 h 26"/>
                  <a:gd name="T28" fmla="*/ 6 w 19"/>
                  <a:gd name="T29"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 h="26">
                    <a:moveTo>
                      <a:pt x="6" y="17"/>
                    </a:moveTo>
                    <a:cubicBezTo>
                      <a:pt x="6" y="26"/>
                      <a:pt x="6" y="26"/>
                      <a:pt x="6" y="26"/>
                    </a:cubicBezTo>
                    <a:cubicBezTo>
                      <a:pt x="0" y="26"/>
                      <a:pt x="0" y="26"/>
                      <a:pt x="0" y="26"/>
                    </a:cubicBezTo>
                    <a:cubicBezTo>
                      <a:pt x="0" y="0"/>
                      <a:pt x="0" y="0"/>
                      <a:pt x="0" y="0"/>
                    </a:cubicBezTo>
                    <a:cubicBezTo>
                      <a:pt x="9" y="0"/>
                      <a:pt x="9" y="0"/>
                      <a:pt x="9" y="0"/>
                    </a:cubicBezTo>
                    <a:cubicBezTo>
                      <a:pt x="16" y="0"/>
                      <a:pt x="19" y="3"/>
                      <a:pt x="19" y="8"/>
                    </a:cubicBezTo>
                    <a:cubicBezTo>
                      <a:pt x="19" y="11"/>
                      <a:pt x="18" y="13"/>
                      <a:pt x="16" y="15"/>
                    </a:cubicBezTo>
                    <a:cubicBezTo>
                      <a:pt x="14" y="16"/>
                      <a:pt x="12" y="17"/>
                      <a:pt x="9" y="17"/>
                    </a:cubicBezTo>
                    <a:lnTo>
                      <a:pt x="6" y="17"/>
                    </a:lnTo>
                    <a:close/>
                    <a:moveTo>
                      <a:pt x="6" y="5"/>
                    </a:moveTo>
                    <a:cubicBezTo>
                      <a:pt x="6" y="13"/>
                      <a:pt x="6" y="13"/>
                      <a:pt x="6" y="13"/>
                    </a:cubicBezTo>
                    <a:cubicBezTo>
                      <a:pt x="8" y="13"/>
                      <a:pt x="8" y="13"/>
                      <a:pt x="8" y="13"/>
                    </a:cubicBezTo>
                    <a:cubicBezTo>
                      <a:pt x="11" y="13"/>
                      <a:pt x="13" y="11"/>
                      <a:pt x="13" y="9"/>
                    </a:cubicBezTo>
                    <a:cubicBezTo>
                      <a:pt x="13" y="6"/>
                      <a:pt x="11" y="5"/>
                      <a:pt x="8" y="5"/>
                    </a:cubicBezTo>
                    <a:lnTo>
                      <a:pt x="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03" name="Freeform 223"/>
              <p:cNvSpPr>
                <a:spLocks noEditPoints="1"/>
              </p:cNvSpPr>
              <p:nvPr/>
            </p:nvSpPr>
            <p:spPr bwMode="auto">
              <a:xfrm>
                <a:off x="9969481" y="3564320"/>
                <a:ext cx="82586" cy="85701"/>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6 w 25"/>
                  <a:gd name="T19" fmla="*/ 16 h 26"/>
                  <a:gd name="T20" fmla="*/ 13 w 25"/>
                  <a:gd name="T21" fmla="*/ 7 h 26"/>
                  <a:gd name="T22" fmla="*/ 13 w 25"/>
                  <a:gd name="T23" fmla="*/ 5 h 26"/>
                  <a:gd name="T24" fmla="*/ 13 w 25"/>
                  <a:gd name="T25" fmla="*/ 5 h 26"/>
                  <a:gd name="T26" fmla="*/ 12 w 25"/>
                  <a:gd name="T27" fmla="*/ 7 h 26"/>
                  <a:gd name="T28" fmla="*/ 9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6" y="16"/>
                    </a:moveTo>
                    <a:cubicBezTo>
                      <a:pt x="13" y="7"/>
                      <a:pt x="13" y="7"/>
                      <a:pt x="13" y="7"/>
                    </a:cubicBezTo>
                    <a:cubicBezTo>
                      <a:pt x="13" y="7"/>
                      <a:pt x="13" y="6"/>
                      <a:pt x="13" y="5"/>
                    </a:cubicBezTo>
                    <a:cubicBezTo>
                      <a:pt x="13" y="5"/>
                      <a:pt x="13" y="5"/>
                      <a:pt x="13" y="5"/>
                    </a:cubicBezTo>
                    <a:cubicBezTo>
                      <a:pt x="13" y="6"/>
                      <a:pt x="12" y="6"/>
                      <a:pt x="12" y="7"/>
                    </a:cubicBezTo>
                    <a:cubicBezTo>
                      <a:pt x="9" y="16"/>
                      <a:pt x="9" y="16"/>
                      <a:pt x="9"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04" name="Freeform 224"/>
              <p:cNvSpPr>
                <a:spLocks/>
              </p:cNvSpPr>
              <p:nvPr/>
            </p:nvSpPr>
            <p:spPr bwMode="auto">
              <a:xfrm>
                <a:off x="10064532" y="3564320"/>
                <a:ext cx="71678" cy="85701"/>
              </a:xfrm>
              <a:custGeom>
                <a:avLst/>
                <a:gdLst>
                  <a:gd name="T0" fmla="*/ 22 w 22"/>
                  <a:gd name="T1" fmla="*/ 26 h 26"/>
                  <a:gd name="T2" fmla="*/ 17 w 22"/>
                  <a:gd name="T3" fmla="*/ 26 h 26"/>
                  <a:gd name="T4" fmla="*/ 6 w 22"/>
                  <a:gd name="T5" fmla="*/ 10 h 26"/>
                  <a:gd name="T6" fmla="*/ 5 w 22"/>
                  <a:gd name="T7" fmla="*/ 8 h 26"/>
                  <a:gd name="T8" fmla="*/ 5 w 22"/>
                  <a:gd name="T9" fmla="*/ 8 h 26"/>
                  <a:gd name="T10" fmla="*/ 5 w 22"/>
                  <a:gd name="T11" fmla="*/ 12 h 26"/>
                  <a:gd name="T12" fmla="*/ 5 w 22"/>
                  <a:gd name="T13" fmla="*/ 26 h 26"/>
                  <a:gd name="T14" fmla="*/ 0 w 22"/>
                  <a:gd name="T15" fmla="*/ 26 h 26"/>
                  <a:gd name="T16" fmla="*/ 0 w 22"/>
                  <a:gd name="T17" fmla="*/ 0 h 26"/>
                  <a:gd name="T18" fmla="*/ 6 w 22"/>
                  <a:gd name="T19" fmla="*/ 0 h 26"/>
                  <a:gd name="T20" fmla="*/ 16 w 22"/>
                  <a:gd name="T21" fmla="*/ 16 h 26"/>
                  <a:gd name="T22" fmla="*/ 17 w 22"/>
                  <a:gd name="T23" fmla="*/ 18 h 26"/>
                  <a:gd name="T24" fmla="*/ 17 w 22"/>
                  <a:gd name="T25" fmla="*/ 18 h 26"/>
                  <a:gd name="T26" fmla="*/ 17 w 22"/>
                  <a:gd name="T27" fmla="*/ 14 h 26"/>
                  <a:gd name="T28" fmla="*/ 17 w 22"/>
                  <a:gd name="T29" fmla="*/ 0 h 26"/>
                  <a:gd name="T30" fmla="*/ 22 w 22"/>
                  <a:gd name="T31" fmla="*/ 0 h 26"/>
                  <a:gd name="T32" fmla="*/ 22 w 22"/>
                  <a:gd name="T33"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6">
                    <a:moveTo>
                      <a:pt x="22" y="26"/>
                    </a:moveTo>
                    <a:cubicBezTo>
                      <a:pt x="17" y="26"/>
                      <a:pt x="17" y="26"/>
                      <a:pt x="17" y="26"/>
                    </a:cubicBezTo>
                    <a:cubicBezTo>
                      <a:pt x="6" y="10"/>
                      <a:pt x="6" y="10"/>
                      <a:pt x="6" y="10"/>
                    </a:cubicBezTo>
                    <a:cubicBezTo>
                      <a:pt x="6" y="9"/>
                      <a:pt x="5" y="8"/>
                      <a:pt x="5" y="8"/>
                    </a:cubicBezTo>
                    <a:cubicBezTo>
                      <a:pt x="5" y="8"/>
                      <a:pt x="5" y="8"/>
                      <a:pt x="5" y="8"/>
                    </a:cubicBezTo>
                    <a:cubicBezTo>
                      <a:pt x="5" y="9"/>
                      <a:pt x="5" y="10"/>
                      <a:pt x="5" y="12"/>
                    </a:cubicBezTo>
                    <a:cubicBezTo>
                      <a:pt x="5" y="26"/>
                      <a:pt x="5" y="26"/>
                      <a:pt x="5" y="26"/>
                    </a:cubicBezTo>
                    <a:cubicBezTo>
                      <a:pt x="0" y="26"/>
                      <a:pt x="0" y="26"/>
                      <a:pt x="0" y="26"/>
                    </a:cubicBezTo>
                    <a:cubicBezTo>
                      <a:pt x="0" y="0"/>
                      <a:pt x="0" y="0"/>
                      <a:pt x="0" y="0"/>
                    </a:cubicBezTo>
                    <a:cubicBezTo>
                      <a:pt x="6" y="0"/>
                      <a:pt x="6" y="0"/>
                      <a:pt x="6" y="0"/>
                    </a:cubicBezTo>
                    <a:cubicBezTo>
                      <a:pt x="16" y="16"/>
                      <a:pt x="16" y="16"/>
                      <a:pt x="16" y="16"/>
                    </a:cubicBezTo>
                    <a:cubicBezTo>
                      <a:pt x="16" y="16"/>
                      <a:pt x="17" y="17"/>
                      <a:pt x="17" y="18"/>
                    </a:cubicBezTo>
                    <a:cubicBezTo>
                      <a:pt x="17" y="18"/>
                      <a:pt x="17" y="18"/>
                      <a:pt x="17" y="18"/>
                    </a:cubicBezTo>
                    <a:cubicBezTo>
                      <a:pt x="17" y="17"/>
                      <a:pt x="17" y="16"/>
                      <a:pt x="17" y="14"/>
                    </a:cubicBezTo>
                    <a:cubicBezTo>
                      <a:pt x="17" y="0"/>
                      <a:pt x="17" y="0"/>
                      <a:pt x="17" y="0"/>
                    </a:cubicBezTo>
                    <a:cubicBezTo>
                      <a:pt x="22" y="0"/>
                      <a:pt x="22" y="0"/>
                      <a:pt x="22" y="0"/>
                    </a:cubicBezTo>
                    <a:lnTo>
                      <a:pt x="22" y="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09" name="Freeform 229"/>
              <p:cNvSpPr>
                <a:spLocks noEditPoints="1"/>
              </p:cNvSpPr>
              <p:nvPr/>
            </p:nvSpPr>
            <p:spPr bwMode="auto">
              <a:xfrm>
                <a:off x="9939874" y="3704559"/>
                <a:ext cx="79469" cy="85701"/>
              </a:xfrm>
              <a:custGeom>
                <a:avLst/>
                <a:gdLst>
                  <a:gd name="T0" fmla="*/ 24 w 24"/>
                  <a:gd name="T1" fmla="*/ 11 h 26"/>
                  <a:gd name="T2" fmla="*/ 23 w 24"/>
                  <a:gd name="T3" fmla="*/ 14 h 26"/>
                  <a:gd name="T4" fmla="*/ 23 w 24"/>
                  <a:gd name="T5" fmla="*/ 17 h 26"/>
                  <a:gd name="T6" fmla="*/ 21 w 24"/>
                  <a:gd name="T7" fmla="*/ 20 h 26"/>
                  <a:gd name="T8" fmla="*/ 19 w 24"/>
                  <a:gd name="T9" fmla="*/ 22 h 26"/>
                  <a:gd name="T10" fmla="*/ 18 w 24"/>
                  <a:gd name="T11" fmla="*/ 24 h 26"/>
                  <a:gd name="T12" fmla="*/ 15 w 24"/>
                  <a:gd name="T13" fmla="*/ 25 h 26"/>
                  <a:gd name="T14" fmla="*/ 13 w 24"/>
                  <a:gd name="T15" fmla="*/ 26 h 26"/>
                  <a:gd name="T16" fmla="*/ 10 w 24"/>
                  <a:gd name="T17" fmla="*/ 26 h 26"/>
                  <a:gd name="T18" fmla="*/ 6 w 24"/>
                  <a:gd name="T19" fmla="*/ 25 h 26"/>
                  <a:gd name="T20" fmla="*/ 3 w 24"/>
                  <a:gd name="T21" fmla="*/ 23 h 26"/>
                  <a:gd name="T22" fmla="*/ 1 w 24"/>
                  <a:gd name="T23" fmla="*/ 20 h 26"/>
                  <a:gd name="T24" fmla="*/ 0 w 24"/>
                  <a:gd name="T25" fmla="*/ 16 h 26"/>
                  <a:gd name="T26" fmla="*/ 1 w 24"/>
                  <a:gd name="T27" fmla="*/ 9 h 26"/>
                  <a:gd name="T28" fmla="*/ 5 w 24"/>
                  <a:gd name="T29" fmla="*/ 4 h 26"/>
                  <a:gd name="T30" fmla="*/ 8 w 24"/>
                  <a:gd name="T31" fmla="*/ 1 h 26"/>
                  <a:gd name="T32" fmla="*/ 14 w 24"/>
                  <a:gd name="T33" fmla="*/ 0 h 26"/>
                  <a:gd name="T34" fmla="*/ 18 w 24"/>
                  <a:gd name="T35" fmla="*/ 1 h 26"/>
                  <a:gd name="T36" fmla="*/ 21 w 24"/>
                  <a:gd name="T37" fmla="*/ 3 h 26"/>
                  <a:gd name="T38" fmla="*/ 23 w 24"/>
                  <a:gd name="T39" fmla="*/ 7 h 26"/>
                  <a:gd name="T40" fmla="*/ 24 w 24"/>
                  <a:gd name="T41" fmla="*/ 11 h 26"/>
                  <a:gd name="T42" fmla="*/ 21 w 24"/>
                  <a:gd name="T43" fmla="*/ 11 h 26"/>
                  <a:gd name="T44" fmla="*/ 20 w 24"/>
                  <a:gd name="T45" fmla="*/ 8 h 26"/>
                  <a:gd name="T46" fmla="*/ 19 w 24"/>
                  <a:gd name="T47" fmla="*/ 5 h 26"/>
                  <a:gd name="T48" fmla="*/ 16 w 24"/>
                  <a:gd name="T49" fmla="*/ 3 h 26"/>
                  <a:gd name="T50" fmla="*/ 13 w 24"/>
                  <a:gd name="T51" fmla="*/ 3 h 26"/>
                  <a:gd name="T52" fmla="*/ 10 w 24"/>
                  <a:gd name="T53" fmla="*/ 4 h 26"/>
                  <a:gd name="T54" fmla="*/ 6 w 24"/>
                  <a:gd name="T55" fmla="*/ 6 h 26"/>
                  <a:gd name="T56" fmla="*/ 5 w 24"/>
                  <a:gd name="T57" fmla="*/ 8 h 26"/>
                  <a:gd name="T58" fmla="*/ 4 w 24"/>
                  <a:gd name="T59" fmla="*/ 10 h 26"/>
                  <a:gd name="T60" fmla="*/ 3 w 24"/>
                  <a:gd name="T61" fmla="*/ 13 h 26"/>
                  <a:gd name="T62" fmla="*/ 3 w 24"/>
                  <a:gd name="T63" fmla="*/ 16 h 26"/>
                  <a:gd name="T64" fmla="*/ 4 w 24"/>
                  <a:gd name="T65" fmla="*/ 19 h 26"/>
                  <a:gd name="T66" fmla="*/ 5 w 24"/>
                  <a:gd name="T67" fmla="*/ 21 h 26"/>
                  <a:gd name="T68" fmla="*/ 7 w 24"/>
                  <a:gd name="T69" fmla="*/ 23 h 26"/>
                  <a:gd name="T70" fmla="*/ 10 w 24"/>
                  <a:gd name="T71" fmla="*/ 24 h 26"/>
                  <a:gd name="T72" fmla="*/ 14 w 24"/>
                  <a:gd name="T73" fmla="*/ 23 h 26"/>
                  <a:gd name="T74" fmla="*/ 17 w 24"/>
                  <a:gd name="T75" fmla="*/ 20 h 26"/>
                  <a:gd name="T76" fmla="*/ 19 w 24"/>
                  <a:gd name="T77" fmla="*/ 18 h 26"/>
                  <a:gd name="T78" fmla="*/ 20 w 24"/>
                  <a:gd name="T79" fmla="*/ 16 h 26"/>
                  <a:gd name="T80" fmla="*/ 20 w 24"/>
                  <a:gd name="T81" fmla="*/ 13 h 26"/>
                  <a:gd name="T82" fmla="*/ 21 w 24"/>
                  <a:gd name="T83" fmla="*/ 1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4" h="26">
                    <a:moveTo>
                      <a:pt x="24" y="11"/>
                    </a:moveTo>
                    <a:cubicBezTo>
                      <a:pt x="24" y="12"/>
                      <a:pt x="24" y="13"/>
                      <a:pt x="23" y="14"/>
                    </a:cubicBezTo>
                    <a:cubicBezTo>
                      <a:pt x="23" y="15"/>
                      <a:pt x="23" y="16"/>
                      <a:pt x="23" y="17"/>
                    </a:cubicBezTo>
                    <a:cubicBezTo>
                      <a:pt x="22" y="18"/>
                      <a:pt x="22" y="19"/>
                      <a:pt x="21" y="20"/>
                    </a:cubicBezTo>
                    <a:cubicBezTo>
                      <a:pt x="21" y="21"/>
                      <a:pt x="20" y="22"/>
                      <a:pt x="19" y="22"/>
                    </a:cubicBezTo>
                    <a:cubicBezTo>
                      <a:pt x="19" y="23"/>
                      <a:pt x="18" y="24"/>
                      <a:pt x="18" y="24"/>
                    </a:cubicBezTo>
                    <a:cubicBezTo>
                      <a:pt x="17" y="24"/>
                      <a:pt x="16" y="25"/>
                      <a:pt x="15" y="25"/>
                    </a:cubicBezTo>
                    <a:cubicBezTo>
                      <a:pt x="15" y="26"/>
                      <a:pt x="14" y="26"/>
                      <a:pt x="13" y="26"/>
                    </a:cubicBezTo>
                    <a:cubicBezTo>
                      <a:pt x="12" y="26"/>
                      <a:pt x="11" y="26"/>
                      <a:pt x="10" y="26"/>
                    </a:cubicBezTo>
                    <a:cubicBezTo>
                      <a:pt x="9" y="26"/>
                      <a:pt x="7" y="26"/>
                      <a:pt x="6" y="25"/>
                    </a:cubicBezTo>
                    <a:cubicBezTo>
                      <a:pt x="5" y="25"/>
                      <a:pt x="4" y="24"/>
                      <a:pt x="3" y="23"/>
                    </a:cubicBezTo>
                    <a:cubicBezTo>
                      <a:pt x="2" y="22"/>
                      <a:pt x="1" y="21"/>
                      <a:pt x="1" y="20"/>
                    </a:cubicBezTo>
                    <a:cubicBezTo>
                      <a:pt x="0" y="18"/>
                      <a:pt x="0" y="17"/>
                      <a:pt x="0" y="16"/>
                    </a:cubicBezTo>
                    <a:cubicBezTo>
                      <a:pt x="0" y="13"/>
                      <a:pt x="0" y="11"/>
                      <a:pt x="1" y="9"/>
                    </a:cubicBezTo>
                    <a:cubicBezTo>
                      <a:pt x="2" y="7"/>
                      <a:pt x="3" y="5"/>
                      <a:pt x="5" y="4"/>
                    </a:cubicBezTo>
                    <a:cubicBezTo>
                      <a:pt x="6" y="3"/>
                      <a:pt x="7" y="2"/>
                      <a:pt x="8" y="1"/>
                    </a:cubicBezTo>
                    <a:cubicBezTo>
                      <a:pt x="10" y="1"/>
                      <a:pt x="12" y="0"/>
                      <a:pt x="14" y="0"/>
                    </a:cubicBezTo>
                    <a:cubicBezTo>
                      <a:pt x="15" y="0"/>
                      <a:pt x="17" y="0"/>
                      <a:pt x="18" y="1"/>
                    </a:cubicBezTo>
                    <a:cubicBezTo>
                      <a:pt x="19" y="1"/>
                      <a:pt x="20" y="2"/>
                      <a:pt x="21" y="3"/>
                    </a:cubicBezTo>
                    <a:cubicBezTo>
                      <a:pt x="22" y="4"/>
                      <a:pt x="23" y="5"/>
                      <a:pt x="23" y="7"/>
                    </a:cubicBezTo>
                    <a:cubicBezTo>
                      <a:pt x="24" y="8"/>
                      <a:pt x="24" y="9"/>
                      <a:pt x="24" y="11"/>
                    </a:cubicBezTo>
                    <a:close/>
                    <a:moveTo>
                      <a:pt x="21" y="11"/>
                    </a:moveTo>
                    <a:cubicBezTo>
                      <a:pt x="21" y="10"/>
                      <a:pt x="20" y="9"/>
                      <a:pt x="20" y="8"/>
                    </a:cubicBezTo>
                    <a:cubicBezTo>
                      <a:pt x="20" y="7"/>
                      <a:pt x="19" y="6"/>
                      <a:pt x="19" y="5"/>
                    </a:cubicBezTo>
                    <a:cubicBezTo>
                      <a:pt x="18" y="4"/>
                      <a:pt x="17" y="4"/>
                      <a:pt x="16" y="3"/>
                    </a:cubicBezTo>
                    <a:cubicBezTo>
                      <a:pt x="15" y="3"/>
                      <a:pt x="14" y="3"/>
                      <a:pt x="13" y="3"/>
                    </a:cubicBezTo>
                    <a:cubicBezTo>
                      <a:pt x="12" y="3"/>
                      <a:pt x="11" y="3"/>
                      <a:pt x="10" y="4"/>
                    </a:cubicBezTo>
                    <a:cubicBezTo>
                      <a:pt x="8" y="4"/>
                      <a:pt x="7" y="5"/>
                      <a:pt x="6" y="6"/>
                    </a:cubicBezTo>
                    <a:cubicBezTo>
                      <a:pt x="6" y="7"/>
                      <a:pt x="6" y="7"/>
                      <a:pt x="5" y="8"/>
                    </a:cubicBezTo>
                    <a:cubicBezTo>
                      <a:pt x="5" y="9"/>
                      <a:pt x="4" y="9"/>
                      <a:pt x="4" y="10"/>
                    </a:cubicBezTo>
                    <a:cubicBezTo>
                      <a:pt x="4" y="11"/>
                      <a:pt x="3" y="12"/>
                      <a:pt x="3" y="13"/>
                    </a:cubicBezTo>
                    <a:cubicBezTo>
                      <a:pt x="3" y="14"/>
                      <a:pt x="3" y="15"/>
                      <a:pt x="3" y="16"/>
                    </a:cubicBezTo>
                    <a:cubicBezTo>
                      <a:pt x="3" y="17"/>
                      <a:pt x="3" y="18"/>
                      <a:pt x="4" y="19"/>
                    </a:cubicBezTo>
                    <a:cubicBezTo>
                      <a:pt x="4" y="20"/>
                      <a:pt x="4" y="21"/>
                      <a:pt x="5" y="21"/>
                    </a:cubicBezTo>
                    <a:cubicBezTo>
                      <a:pt x="6" y="22"/>
                      <a:pt x="6" y="23"/>
                      <a:pt x="7" y="23"/>
                    </a:cubicBezTo>
                    <a:cubicBezTo>
                      <a:pt x="8" y="23"/>
                      <a:pt x="9" y="24"/>
                      <a:pt x="10" y="24"/>
                    </a:cubicBezTo>
                    <a:cubicBezTo>
                      <a:pt x="12" y="24"/>
                      <a:pt x="13" y="23"/>
                      <a:pt x="14" y="23"/>
                    </a:cubicBezTo>
                    <a:cubicBezTo>
                      <a:pt x="15" y="22"/>
                      <a:pt x="16" y="22"/>
                      <a:pt x="17" y="20"/>
                    </a:cubicBezTo>
                    <a:cubicBezTo>
                      <a:pt x="18" y="20"/>
                      <a:pt x="18" y="19"/>
                      <a:pt x="19" y="18"/>
                    </a:cubicBezTo>
                    <a:cubicBezTo>
                      <a:pt x="19" y="18"/>
                      <a:pt x="19" y="17"/>
                      <a:pt x="20" y="16"/>
                    </a:cubicBezTo>
                    <a:cubicBezTo>
                      <a:pt x="20" y="15"/>
                      <a:pt x="20" y="14"/>
                      <a:pt x="20" y="13"/>
                    </a:cubicBezTo>
                    <a:cubicBezTo>
                      <a:pt x="21" y="13"/>
                      <a:pt x="21" y="12"/>
                      <a:pt x="21"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10" name="Freeform 230"/>
              <p:cNvSpPr>
                <a:spLocks/>
              </p:cNvSpPr>
              <p:nvPr/>
            </p:nvSpPr>
            <p:spPr bwMode="auto">
              <a:xfrm>
                <a:off x="10025576" y="3704559"/>
                <a:ext cx="54538" cy="85701"/>
              </a:xfrm>
              <a:custGeom>
                <a:avLst/>
                <a:gdLst>
                  <a:gd name="T0" fmla="*/ 17 w 17"/>
                  <a:gd name="T1" fmla="*/ 4 h 26"/>
                  <a:gd name="T2" fmla="*/ 16 w 17"/>
                  <a:gd name="T3" fmla="*/ 4 h 26"/>
                  <a:gd name="T4" fmla="*/ 14 w 17"/>
                  <a:gd name="T5" fmla="*/ 3 h 26"/>
                  <a:gd name="T6" fmla="*/ 13 w 17"/>
                  <a:gd name="T7" fmla="*/ 3 h 26"/>
                  <a:gd name="T8" fmla="*/ 11 w 17"/>
                  <a:gd name="T9" fmla="*/ 3 h 26"/>
                  <a:gd name="T10" fmla="*/ 9 w 17"/>
                  <a:gd name="T11" fmla="*/ 3 h 26"/>
                  <a:gd name="T12" fmla="*/ 8 w 17"/>
                  <a:gd name="T13" fmla="*/ 4 h 26"/>
                  <a:gd name="T14" fmla="*/ 7 w 17"/>
                  <a:gd name="T15" fmla="*/ 6 h 26"/>
                  <a:gd name="T16" fmla="*/ 6 w 17"/>
                  <a:gd name="T17" fmla="*/ 7 h 26"/>
                  <a:gd name="T18" fmla="*/ 7 w 17"/>
                  <a:gd name="T19" fmla="*/ 8 h 26"/>
                  <a:gd name="T20" fmla="*/ 7 w 17"/>
                  <a:gd name="T21" fmla="*/ 10 h 26"/>
                  <a:gd name="T22" fmla="*/ 9 w 17"/>
                  <a:gd name="T23" fmla="*/ 11 h 26"/>
                  <a:gd name="T24" fmla="*/ 10 w 17"/>
                  <a:gd name="T25" fmla="*/ 12 h 26"/>
                  <a:gd name="T26" fmla="*/ 12 w 17"/>
                  <a:gd name="T27" fmla="*/ 14 h 26"/>
                  <a:gd name="T28" fmla="*/ 14 w 17"/>
                  <a:gd name="T29" fmla="*/ 15 h 26"/>
                  <a:gd name="T30" fmla="*/ 14 w 17"/>
                  <a:gd name="T31" fmla="*/ 17 h 26"/>
                  <a:gd name="T32" fmla="*/ 15 w 17"/>
                  <a:gd name="T33" fmla="*/ 19 h 26"/>
                  <a:gd name="T34" fmla="*/ 15 w 17"/>
                  <a:gd name="T35" fmla="*/ 21 h 26"/>
                  <a:gd name="T36" fmla="*/ 14 w 17"/>
                  <a:gd name="T37" fmla="*/ 22 h 26"/>
                  <a:gd name="T38" fmla="*/ 13 w 17"/>
                  <a:gd name="T39" fmla="*/ 24 h 26"/>
                  <a:gd name="T40" fmla="*/ 12 w 17"/>
                  <a:gd name="T41" fmla="*/ 25 h 26"/>
                  <a:gd name="T42" fmla="*/ 10 w 17"/>
                  <a:gd name="T43" fmla="*/ 26 h 26"/>
                  <a:gd name="T44" fmla="*/ 6 w 17"/>
                  <a:gd name="T45" fmla="*/ 26 h 26"/>
                  <a:gd name="T46" fmla="*/ 5 w 17"/>
                  <a:gd name="T47" fmla="*/ 26 h 26"/>
                  <a:gd name="T48" fmla="*/ 3 w 17"/>
                  <a:gd name="T49" fmla="*/ 26 h 26"/>
                  <a:gd name="T50" fmla="*/ 1 w 17"/>
                  <a:gd name="T51" fmla="*/ 25 h 26"/>
                  <a:gd name="T52" fmla="*/ 0 w 17"/>
                  <a:gd name="T53" fmla="*/ 25 h 26"/>
                  <a:gd name="T54" fmla="*/ 0 w 17"/>
                  <a:gd name="T55" fmla="*/ 22 h 26"/>
                  <a:gd name="T56" fmla="*/ 2 w 17"/>
                  <a:gd name="T57" fmla="*/ 22 h 26"/>
                  <a:gd name="T58" fmla="*/ 3 w 17"/>
                  <a:gd name="T59" fmla="*/ 23 h 26"/>
                  <a:gd name="T60" fmla="*/ 5 w 17"/>
                  <a:gd name="T61" fmla="*/ 23 h 26"/>
                  <a:gd name="T62" fmla="*/ 7 w 17"/>
                  <a:gd name="T63" fmla="*/ 24 h 26"/>
                  <a:gd name="T64" fmla="*/ 9 w 17"/>
                  <a:gd name="T65" fmla="*/ 23 h 26"/>
                  <a:gd name="T66" fmla="*/ 11 w 17"/>
                  <a:gd name="T67" fmla="*/ 22 h 26"/>
                  <a:gd name="T68" fmla="*/ 11 w 17"/>
                  <a:gd name="T69" fmla="*/ 21 h 26"/>
                  <a:gd name="T70" fmla="*/ 12 w 17"/>
                  <a:gd name="T71" fmla="*/ 19 h 26"/>
                  <a:gd name="T72" fmla="*/ 11 w 17"/>
                  <a:gd name="T73" fmla="*/ 18 h 26"/>
                  <a:gd name="T74" fmla="*/ 11 w 17"/>
                  <a:gd name="T75" fmla="*/ 17 h 26"/>
                  <a:gd name="T76" fmla="*/ 9 w 17"/>
                  <a:gd name="T77" fmla="*/ 16 h 26"/>
                  <a:gd name="T78" fmla="*/ 8 w 17"/>
                  <a:gd name="T79" fmla="*/ 14 h 26"/>
                  <a:gd name="T80" fmla="*/ 6 w 17"/>
                  <a:gd name="T81" fmla="*/ 13 h 26"/>
                  <a:gd name="T82" fmla="*/ 5 w 17"/>
                  <a:gd name="T83" fmla="*/ 11 h 26"/>
                  <a:gd name="T84" fmla="*/ 4 w 17"/>
                  <a:gd name="T85" fmla="*/ 9 h 26"/>
                  <a:gd name="T86" fmla="*/ 3 w 17"/>
                  <a:gd name="T87" fmla="*/ 7 h 26"/>
                  <a:gd name="T88" fmla="*/ 4 w 17"/>
                  <a:gd name="T89" fmla="*/ 5 h 26"/>
                  <a:gd name="T90" fmla="*/ 5 w 17"/>
                  <a:gd name="T91" fmla="*/ 2 h 26"/>
                  <a:gd name="T92" fmla="*/ 8 w 17"/>
                  <a:gd name="T93" fmla="*/ 1 h 26"/>
                  <a:gd name="T94" fmla="*/ 12 w 17"/>
                  <a:gd name="T95" fmla="*/ 0 h 26"/>
                  <a:gd name="T96" fmla="*/ 13 w 17"/>
                  <a:gd name="T97" fmla="*/ 0 h 26"/>
                  <a:gd name="T98" fmla="*/ 15 w 17"/>
                  <a:gd name="T99" fmla="*/ 1 h 26"/>
                  <a:gd name="T100" fmla="*/ 16 w 17"/>
                  <a:gd name="T101" fmla="*/ 1 h 26"/>
                  <a:gd name="T102" fmla="*/ 17 w 17"/>
                  <a:gd name="T103" fmla="*/ 1 h 26"/>
                  <a:gd name="T104" fmla="*/ 17 w 17"/>
                  <a:gd name="T105"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 h="26">
                    <a:moveTo>
                      <a:pt x="17" y="4"/>
                    </a:moveTo>
                    <a:cubicBezTo>
                      <a:pt x="16" y="4"/>
                      <a:pt x="16" y="4"/>
                      <a:pt x="16" y="4"/>
                    </a:cubicBezTo>
                    <a:cubicBezTo>
                      <a:pt x="15" y="4"/>
                      <a:pt x="15" y="3"/>
                      <a:pt x="14" y="3"/>
                    </a:cubicBezTo>
                    <a:cubicBezTo>
                      <a:pt x="14" y="3"/>
                      <a:pt x="13" y="3"/>
                      <a:pt x="13" y="3"/>
                    </a:cubicBezTo>
                    <a:cubicBezTo>
                      <a:pt x="12" y="3"/>
                      <a:pt x="12" y="3"/>
                      <a:pt x="11" y="3"/>
                    </a:cubicBezTo>
                    <a:cubicBezTo>
                      <a:pt x="10" y="3"/>
                      <a:pt x="10" y="3"/>
                      <a:pt x="9" y="3"/>
                    </a:cubicBezTo>
                    <a:cubicBezTo>
                      <a:pt x="8" y="3"/>
                      <a:pt x="8" y="4"/>
                      <a:pt x="8" y="4"/>
                    </a:cubicBezTo>
                    <a:cubicBezTo>
                      <a:pt x="7" y="5"/>
                      <a:pt x="7" y="5"/>
                      <a:pt x="7" y="6"/>
                    </a:cubicBezTo>
                    <a:cubicBezTo>
                      <a:pt x="7" y="6"/>
                      <a:pt x="6" y="6"/>
                      <a:pt x="6" y="7"/>
                    </a:cubicBezTo>
                    <a:cubicBezTo>
                      <a:pt x="6" y="7"/>
                      <a:pt x="6" y="8"/>
                      <a:pt x="7" y="8"/>
                    </a:cubicBezTo>
                    <a:cubicBezTo>
                      <a:pt x="7" y="9"/>
                      <a:pt x="7" y="9"/>
                      <a:pt x="7" y="10"/>
                    </a:cubicBezTo>
                    <a:cubicBezTo>
                      <a:pt x="8" y="10"/>
                      <a:pt x="8" y="11"/>
                      <a:pt x="9" y="11"/>
                    </a:cubicBezTo>
                    <a:cubicBezTo>
                      <a:pt x="9" y="11"/>
                      <a:pt x="10" y="12"/>
                      <a:pt x="10" y="12"/>
                    </a:cubicBezTo>
                    <a:cubicBezTo>
                      <a:pt x="11" y="13"/>
                      <a:pt x="12" y="13"/>
                      <a:pt x="12" y="14"/>
                    </a:cubicBezTo>
                    <a:cubicBezTo>
                      <a:pt x="13" y="14"/>
                      <a:pt x="13" y="15"/>
                      <a:pt x="14" y="15"/>
                    </a:cubicBezTo>
                    <a:cubicBezTo>
                      <a:pt x="14" y="16"/>
                      <a:pt x="14" y="17"/>
                      <a:pt x="14" y="17"/>
                    </a:cubicBezTo>
                    <a:cubicBezTo>
                      <a:pt x="15" y="18"/>
                      <a:pt x="15" y="18"/>
                      <a:pt x="15" y="19"/>
                    </a:cubicBezTo>
                    <a:cubicBezTo>
                      <a:pt x="15" y="20"/>
                      <a:pt x="15" y="20"/>
                      <a:pt x="15" y="21"/>
                    </a:cubicBezTo>
                    <a:cubicBezTo>
                      <a:pt x="15" y="21"/>
                      <a:pt x="14" y="22"/>
                      <a:pt x="14" y="22"/>
                    </a:cubicBezTo>
                    <a:cubicBezTo>
                      <a:pt x="14" y="23"/>
                      <a:pt x="14" y="23"/>
                      <a:pt x="13" y="24"/>
                    </a:cubicBezTo>
                    <a:cubicBezTo>
                      <a:pt x="13" y="24"/>
                      <a:pt x="12" y="25"/>
                      <a:pt x="12" y="25"/>
                    </a:cubicBezTo>
                    <a:cubicBezTo>
                      <a:pt x="11" y="25"/>
                      <a:pt x="10" y="26"/>
                      <a:pt x="10" y="26"/>
                    </a:cubicBezTo>
                    <a:cubicBezTo>
                      <a:pt x="9" y="26"/>
                      <a:pt x="8" y="26"/>
                      <a:pt x="6" y="26"/>
                    </a:cubicBezTo>
                    <a:cubicBezTo>
                      <a:pt x="6" y="26"/>
                      <a:pt x="5" y="26"/>
                      <a:pt x="5" y="26"/>
                    </a:cubicBezTo>
                    <a:cubicBezTo>
                      <a:pt x="4" y="26"/>
                      <a:pt x="3" y="26"/>
                      <a:pt x="3" y="26"/>
                    </a:cubicBezTo>
                    <a:cubicBezTo>
                      <a:pt x="2" y="26"/>
                      <a:pt x="2" y="25"/>
                      <a:pt x="1" y="25"/>
                    </a:cubicBezTo>
                    <a:cubicBezTo>
                      <a:pt x="1" y="25"/>
                      <a:pt x="0" y="25"/>
                      <a:pt x="0" y="25"/>
                    </a:cubicBezTo>
                    <a:cubicBezTo>
                      <a:pt x="0" y="22"/>
                      <a:pt x="0" y="22"/>
                      <a:pt x="0" y="22"/>
                    </a:cubicBezTo>
                    <a:cubicBezTo>
                      <a:pt x="1" y="22"/>
                      <a:pt x="1" y="22"/>
                      <a:pt x="2" y="22"/>
                    </a:cubicBezTo>
                    <a:cubicBezTo>
                      <a:pt x="2" y="23"/>
                      <a:pt x="3" y="23"/>
                      <a:pt x="3" y="23"/>
                    </a:cubicBezTo>
                    <a:cubicBezTo>
                      <a:pt x="4" y="23"/>
                      <a:pt x="4" y="23"/>
                      <a:pt x="5" y="23"/>
                    </a:cubicBezTo>
                    <a:cubicBezTo>
                      <a:pt x="5" y="24"/>
                      <a:pt x="6" y="24"/>
                      <a:pt x="7" y="24"/>
                    </a:cubicBezTo>
                    <a:cubicBezTo>
                      <a:pt x="8" y="24"/>
                      <a:pt x="8" y="23"/>
                      <a:pt x="9" y="23"/>
                    </a:cubicBezTo>
                    <a:cubicBezTo>
                      <a:pt x="10" y="23"/>
                      <a:pt x="10" y="23"/>
                      <a:pt x="11" y="22"/>
                    </a:cubicBezTo>
                    <a:cubicBezTo>
                      <a:pt x="11" y="22"/>
                      <a:pt x="11" y="22"/>
                      <a:pt x="11" y="21"/>
                    </a:cubicBezTo>
                    <a:cubicBezTo>
                      <a:pt x="12" y="21"/>
                      <a:pt x="12" y="20"/>
                      <a:pt x="12" y="19"/>
                    </a:cubicBezTo>
                    <a:cubicBezTo>
                      <a:pt x="12" y="19"/>
                      <a:pt x="12" y="18"/>
                      <a:pt x="11" y="18"/>
                    </a:cubicBezTo>
                    <a:cubicBezTo>
                      <a:pt x="11" y="18"/>
                      <a:pt x="11" y="17"/>
                      <a:pt x="11" y="17"/>
                    </a:cubicBezTo>
                    <a:cubicBezTo>
                      <a:pt x="10" y="16"/>
                      <a:pt x="10" y="16"/>
                      <a:pt x="9" y="16"/>
                    </a:cubicBezTo>
                    <a:cubicBezTo>
                      <a:pt x="9" y="15"/>
                      <a:pt x="8" y="15"/>
                      <a:pt x="8" y="14"/>
                    </a:cubicBezTo>
                    <a:cubicBezTo>
                      <a:pt x="7" y="14"/>
                      <a:pt x="6" y="13"/>
                      <a:pt x="6" y="13"/>
                    </a:cubicBezTo>
                    <a:cubicBezTo>
                      <a:pt x="5" y="12"/>
                      <a:pt x="5" y="12"/>
                      <a:pt x="5" y="11"/>
                    </a:cubicBezTo>
                    <a:cubicBezTo>
                      <a:pt x="4" y="11"/>
                      <a:pt x="4" y="10"/>
                      <a:pt x="4" y="9"/>
                    </a:cubicBezTo>
                    <a:cubicBezTo>
                      <a:pt x="3" y="9"/>
                      <a:pt x="3" y="8"/>
                      <a:pt x="3" y="7"/>
                    </a:cubicBezTo>
                    <a:cubicBezTo>
                      <a:pt x="3" y="6"/>
                      <a:pt x="3" y="5"/>
                      <a:pt x="4" y="5"/>
                    </a:cubicBezTo>
                    <a:cubicBezTo>
                      <a:pt x="4" y="4"/>
                      <a:pt x="5" y="3"/>
                      <a:pt x="5" y="2"/>
                    </a:cubicBezTo>
                    <a:cubicBezTo>
                      <a:pt x="6" y="2"/>
                      <a:pt x="7" y="1"/>
                      <a:pt x="8" y="1"/>
                    </a:cubicBezTo>
                    <a:cubicBezTo>
                      <a:pt x="9" y="0"/>
                      <a:pt x="10" y="0"/>
                      <a:pt x="12" y="0"/>
                    </a:cubicBezTo>
                    <a:cubicBezTo>
                      <a:pt x="12" y="0"/>
                      <a:pt x="13" y="0"/>
                      <a:pt x="13" y="0"/>
                    </a:cubicBezTo>
                    <a:cubicBezTo>
                      <a:pt x="14" y="0"/>
                      <a:pt x="14" y="0"/>
                      <a:pt x="15" y="1"/>
                    </a:cubicBezTo>
                    <a:cubicBezTo>
                      <a:pt x="15" y="1"/>
                      <a:pt x="16" y="1"/>
                      <a:pt x="16" y="1"/>
                    </a:cubicBezTo>
                    <a:cubicBezTo>
                      <a:pt x="17" y="1"/>
                      <a:pt x="17" y="1"/>
                      <a:pt x="17" y="1"/>
                    </a:cubicBezTo>
                    <a:lnTo>
                      <a:pt x="17"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11" name="Freeform 231"/>
              <p:cNvSpPr>
                <a:spLocks noEditPoints="1"/>
              </p:cNvSpPr>
              <p:nvPr/>
            </p:nvSpPr>
            <p:spPr bwMode="auto">
              <a:xfrm>
                <a:off x="10076998" y="3707675"/>
                <a:ext cx="71678" cy="82585"/>
              </a:xfrm>
              <a:custGeom>
                <a:avLst/>
                <a:gdLst>
                  <a:gd name="T0" fmla="*/ 19 w 22"/>
                  <a:gd name="T1" fmla="*/ 25 h 25"/>
                  <a:gd name="T2" fmla="*/ 18 w 22"/>
                  <a:gd name="T3" fmla="*/ 18 h 25"/>
                  <a:gd name="T4" fmla="*/ 7 w 22"/>
                  <a:gd name="T5" fmla="*/ 18 h 25"/>
                  <a:gd name="T6" fmla="*/ 3 w 22"/>
                  <a:gd name="T7" fmla="*/ 25 h 25"/>
                  <a:gd name="T8" fmla="*/ 0 w 22"/>
                  <a:gd name="T9" fmla="*/ 25 h 25"/>
                  <a:gd name="T10" fmla="*/ 15 w 22"/>
                  <a:gd name="T11" fmla="*/ 0 h 25"/>
                  <a:gd name="T12" fmla="*/ 18 w 22"/>
                  <a:gd name="T13" fmla="*/ 0 h 25"/>
                  <a:gd name="T14" fmla="*/ 22 w 22"/>
                  <a:gd name="T15" fmla="*/ 25 h 25"/>
                  <a:gd name="T16" fmla="*/ 19 w 22"/>
                  <a:gd name="T17" fmla="*/ 25 h 25"/>
                  <a:gd name="T18" fmla="*/ 16 w 22"/>
                  <a:gd name="T19" fmla="*/ 4 h 25"/>
                  <a:gd name="T20" fmla="*/ 16 w 22"/>
                  <a:gd name="T21" fmla="*/ 4 h 25"/>
                  <a:gd name="T22" fmla="*/ 16 w 22"/>
                  <a:gd name="T23" fmla="*/ 4 h 25"/>
                  <a:gd name="T24" fmla="*/ 16 w 22"/>
                  <a:gd name="T25" fmla="*/ 3 h 25"/>
                  <a:gd name="T26" fmla="*/ 16 w 22"/>
                  <a:gd name="T27" fmla="*/ 3 h 25"/>
                  <a:gd name="T28" fmla="*/ 16 w 22"/>
                  <a:gd name="T29" fmla="*/ 3 h 25"/>
                  <a:gd name="T30" fmla="*/ 16 w 22"/>
                  <a:gd name="T31" fmla="*/ 3 h 25"/>
                  <a:gd name="T32" fmla="*/ 16 w 22"/>
                  <a:gd name="T33" fmla="*/ 3 h 25"/>
                  <a:gd name="T34" fmla="*/ 15 w 22"/>
                  <a:gd name="T35" fmla="*/ 4 h 25"/>
                  <a:gd name="T36" fmla="*/ 15 w 22"/>
                  <a:gd name="T37" fmla="*/ 4 h 25"/>
                  <a:gd name="T38" fmla="*/ 9 w 22"/>
                  <a:gd name="T39" fmla="*/ 15 h 25"/>
                  <a:gd name="T40" fmla="*/ 18 w 22"/>
                  <a:gd name="T41" fmla="*/ 15 h 25"/>
                  <a:gd name="T42" fmla="*/ 16 w 22"/>
                  <a:gd name="T43"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 h="25">
                    <a:moveTo>
                      <a:pt x="19" y="25"/>
                    </a:moveTo>
                    <a:cubicBezTo>
                      <a:pt x="18" y="18"/>
                      <a:pt x="18" y="18"/>
                      <a:pt x="18" y="18"/>
                    </a:cubicBezTo>
                    <a:cubicBezTo>
                      <a:pt x="7" y="18"/>
                      <a:pt x="7" y="18"/>
                      <a:pt x="7" y="18"/>
                    </a:cubicBezTo>
                    <a:cubicBezTo>
                      <a:pt x="3" y="25"/>
                      <a:pt x="3" y="25"/>
                      <a:pt x="3" y="25"/>
                    </a:cubicBezTo>
                    <a:cubicBezTo>
                      <a:pt x="0" y="25"/>
                      <a:pt x="0" y="25"/>
                      <a:pt x="0" y="25"/>
                    </a:cubicBezTo>
                    <a:cubicBezTo>
                      <a:pt x="15" y="0"/>
                      <a:pt x="15" y="0"/>
                      <a:pt x="15" y="0"/>
                    </a:cubicBezTo>
                    <a:cubicBezTo>
                      <a:pt x="18" y="0"/>
                      <a:pt x="18" y="0"/>
                      <a:pt x="18" y="0"/>
                    </a:cubicBezTo>
                    <a:cubicBezTo>
                      <a:pt x="22" y="25"/>
                      <a:pt x="22" y="25"/>
                      <a:pt x="22" y="25"/>
                    </a:cubicBezTo>
                    <a:lnTo>
                      <a:pt x="19" y="25"/>
                    </a:lnTo>
                    <a:close/>
                    <a:moveTo>
                      <a:pt x="16" y="4"/>
                    </a:moveTo>
                    <a:cubicBezTo>
                      <a:pt x="16" y="4"/>
                      <a:pt x="16" y="4"/>
                      <a:pt x="16" y="4"/>
                    </a:cubicBezTo>
                    <a:cubicBezTo>
                      <a:pt x="16" y="4"/>
                      <a:pt x="16" y="4"/>
                      <a:pt x="16" y="4"/>
                    </a:cubicBezTo>
                    <a:cubicBezTo>
                      <a:pt x="16" y="3"/>
                      <a:pt x="16" y="3"/>
                      <a:pt x="16" y="3"/>
                    </a:cubicBezTo>
                    <a:cubicBezTo>
                      <a:pt x="16" y="3"/>
                      <a:pt x="16" y="3"/>
                      <a:pt x="16" y="3"/>
                    </a:cubicBezTo>
                    <a:cubicBezTo>
                      <a:pt x="16" y="3"/>
                      <a:pt x="16" y="3"/>
                      <a:pt x="16" y="3"/>
                    </a:cubicBezTo>
                    <a:cubicBezTo>
                      <a:pt x="16" y="3"/>
                      <a:pt x="16" y="3"/>
                      <a:pt x="16" y="3"/>
                    </a:cubicBezTo>
                    <a:cubicBezTo>
                      <a:pt x="16" y="3"/>
                      <a:pt x="16" y="3"/>
                      <a:pt x="16" y="3"/>
                    </a:cubicBezTo>
                    <a:cubicBezTo>
                      <a:pt x="16" y="4"/>
                      <a:pt x="15" y="4"/>
                      <a:pt x="15" y="4"/>
                    </a:cubicBezTo>
                    <a:cubicBezTo>
                      <a:pt x="15" y="4"/>
                      <a:pt x="15" y="4"/>
                      <a:pt x="15" y="4"/>
                    </a:cubicBezTo>
                    <a:cubicBezTo>
                      <a:pt x="9" y="15"/>
                      <a:pt x="9" y="15"/>
                      <a:pt x="9" y="15"/>
                    </a:cubicBezTo>
                    <a:cubicBezTo>
                      <a:pt x="18" y="15"/>
                      <a:pt x="18" y="15"/>
                      <a:pt x="18" y="15"/>
                    </a:cubicBezTo>
                    <a:lnTo>
                      <a:pt x="1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12" name="Freeform 232"/>
              <p:cNvSpPr>
                <a:spLocks/>
              </p:cNvSpPr>
              <p:nvPr/>
            </p:nvSpPr>
            <p:spPr bwMode="auto">
              <a:xfrm>
                <a:off x="10162700" y="3707675"/>
                <a:ext cx="74795" cy="82585"/>
              </a:xfrm>
              <a:custGeom>
                <a:avLst/>
                <a:gdLst>
                  <a:gd name="T0" fmla="*/ 9 w 23"/>
                  <a:gd name="T1" fmla="*/ 12 h 25"/>
                  <a:gd name="T2" fmla="*/ 18 w 23"/>
                  <a:gd name="T3" fmla="*/ 25 h 25"/>
                  <a:gd name="T4" fmla="*/ 14 w 23"/>
                  <a:gd name="T5" fmla="*/ 25 h 25"/>
                  <a:gd name="T6" fmla="*/ 7 w 23"/>
                  <a:gd name="T7" fmla="*/ 13 h 25"/>
                  <a:gd name="T8" fmla="*/ 6 w 23"/>
                  <a:gd name="T9" fmla="*/ 13 h 25"/>
                  <a:gd name="T10" fmla="*/ 6 w 23"/>
                  <a:gd name="T11" fmla="*/ 12 h 25"/>
                  <a:gd name="T12" fmla="*/ 6 w 23"/>
                  <a:gd name="T13" fmla="*/ 12 h 25"/>
                  <a:gd name="T14" fmla="*/ 3 w 23"/>
                  <a:gd name="T15" fmla="*/ 25 h 25"/>
                  <a:gd name="T16" fmla="*/ 0 w 23"/>
                  <a:gd name="T17" fmla="*/ 25 h 25"/>
                  <a:gd name="T18" fmla="*/ 6 w 23"/>
                  <a:gd name="T19" fmla="*/ 0 h 25"/>
                  <a:gd name="T20" fmla="*/ 9 w 23"/>
                  <a:gd name="T21" fmla="*/ 0 h 25"/>
                  <a:gd name="T22" fmla="*/ 6 w 23"/>
                  <a:gd name="T23" fmla="*/ 11 h 25"/>
                  <a:gd name="T24" fmla="*/ 6 w 23"/>
                  <a:gd name="T25" fmla="*/ 11 h 25"/>
                  <a:gd name="T26" fmla="*/ 7 w 23"/>
                  <a:gd name="T27" fmla="*/ 11 h 25"/>
                  <a:gd name="T28" fmla="*/ 7 w 23"/>
                  <a:gd name="T29" fmla="*/ 11 h 25"/>
                  <a:gd name="T30" fmla="*/ 19 w 23"/>
                  <a:gd name="T31" fmla="*/ 0 h 25"/>
                  <a:gd name="T32" fmla="*/ 23 w 23"/>
                  <a:gd name="T33" fmla="*/ 0 h 25"/>
                  <a:gd name="T34" fmla="*/ 9 w 23"/>
                  <a:gd name="T35" fmla="*/ 1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25">
                    <a:moveTo>
                      <a:pt x="9" y="12"/>
                    </a:moveTo>
                    <a:cubicBezTo>
                      <a:pt x="18" y="25"/>
                      <a:pt x="18" y="25"/>
                      <a:pt x="18" y="25"/>
                    </a:cubicBezTo>
                    <a:cubicBezTo>
                      <a:pt x="14" y="25"/>
                      <a:pt x="14" y="25"/>
                      <a:pt x="14" y="25"/>
                    </a:cubicBezTo>
                    <a:cubicBezTo>
                      <a:pt x="7" y="13"/>
                      <a:pt x="7" y="13"/>
                      <a:pt x="7" y="13"/>
                    </a:cubicBezTo>
                    <a:cubicBezTo>
                      <a:pt x="6" y="13"/>
                      <a:pt x="6" y="13"/>
                      <a:pt x="6" y="13"/>
                    </a:cubicBezTo>
                    <a:cubicBezTo>
                      <a:pt x="6" y="13"/>
                      <a:pt x="6" y="13"/>
                      <a:pt x="6" y="12"/>
                    </a:cubicBezTo>
                    <a:cubicBezTo>
                      <a:pt x="6" y="12"/>
                      <a:pt x="6" y="12"/>
                      <a:pt x="6" y="12"/>
                    </a:cubicBezTo>
                    <a:cubicBezTo>
                      <a:pt x="3" y="25"/>
                      <a:pt x="3" y="25"/>
                      <a:pt x="3" y="25"/>
                    </a:cubicBezTo>
                    <a:cubicBezTo>
                      <a:pt x="0" y="25"/>
                      <a:pt x="0" y="25"/>
                      <a:pt x="0" y="25"/>
                    </a:cubicBezTo>
                    <a:cubicBezTo>
                      <a:pt x="6" y="0"/>
                      <a:pt x="6" y="0"/>
                      <a:pt x="6" y="0"/>
                    </a:cubicBezTo>
                    <a:cubicBezTo>
                      <a:pt x="9" y="0"/>
                      <a:pt x="9" y="0"/>
                      <a:pt x="9" y="0"/>
                    </a:cubicBezTo>
                    <a:cubicBezTo>
                      <a:pt x="6" y="11"/>
                      <a:pt x="6" y="11"/>
                      <a:pt x="6" y="11"/>
                    </a:cubicBezTo>
                    <a:cubicBezTo>
                      <a:pt x="6" y="11"/>
                      <a:pt x="6" y="11"/>
                      <a:pt x="6" y="11"/>
                    </a:cubicBezTo>
                    <a:cubicBezTo>
                      <a:pt x="6" y="11"/>
                      <a:pt x="7" y="11"/>
                      <a:pt x="7" y="11"/>
                    </a:cubicBezTo>
                    <a:cubicBezTo>
                      <a:pt x="7" y="11"/>
                      <a:pt x="7" y="11"/>
                      <a:pt x="7" y="11"/>
                    </a:cubicBezTo>
                    <a:cubicBezTo>
                      <a:pt x="19" y="0"/>
                      <a:pt x="19" y="0"/>
                      <a:pt x="19" y="0"/>
                    </a:cubicBezTo>
                    <a:cubicBezTo>
                      <a:pt x="23" y="0"/>
                      <a:pt x="23" y="0"/>
                      <a:pt x="23" y="0"/>
                    </a:cubicBezTo>
                    <a:lnTo>
                      <a:pt x="9" y="1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613" name="Freeform 233"/>
              <p:cNvSpPr>
                <a:spLocks noEditPoints="1"/>
              </p:cNvSpPr>
              <p:nvPr/>
            </p:nvSpPr>
            <p:spPr bwMode="auto">
              <a:xfrm>
                <a:off x="10225029" y="3707675"/>
                <a:ext cx="74795" cy="82585"/>
              </a:xfrm>
              <a:custGeom>
                <a:avLst/>
                <a:gdLst>
                  <a:gd name="T0" fmla="*/ 20 w 23"/>
                  <a:gd name="T1" fmla="*/ 25 h 25"/>
                  <a:gd name="T2" fmla="*/ 19 w 23"/>
                  <a:gd name="T3" fmla="*/ 18 h 25"/>
                  <a:gd name="T4" fmla="*/ 8 w 23"/>
                  <a:gd name="T5" fmla="*/ 18 h 25"/>
                  <a:gd name="T6" fmla="*/ 4 w 23"/>
                  <a:gd name="T7" fmla="*/ 25 h 25"/>
                  <a:gd name="T8" fmla="*/ 0 w 23"/>
                  <a:gd name="T9" fmla="*/ 25 h 25"/>
                  <a:gd name="T10" fmla="*/ 15 w 23"/>
                  <a:gd name="T11" fmla="*/ 0 h 25"/>
                  <a:gd name="T12" fmla="*/ 18 w 23"/>
                  <a:gd name="T13" fmla="*/ 0 h 25"/>
                  <a:gd name="T14" fmla="*/ 23 w 23"/>
                  <a:gd name="T15" fmla="*/ 25 h 25"/>
                  <a:gd name="T16" fmla="*/ 20 w 23"/>
                  <a:gd name="T17" fmla="*/ 25 h 25"/>
                  <a:gd name="T18" fmla="*/ 16 w 23"/>
                  <a:gd name="T19" fmla="*/ 4 h 25"/>
                  <a:gd name="T20" fmla="*/ 16 w 23"/>
                  <a:gd name="T21" fmla="*/ 4 h 25"/>
                  <a:gd name="T22" fmla="*/ 16 w 23"/>
                  <a:gd name="T23" fmla="*/ 4 h 25"/>
                  <a:gd name="T24" fmla="*/ 16 w 23"/>
                  <a:gd name="T25" fmla="*/ 3 h 25"/>
                  <a:gd name="T26" fmla="*/ 16 w 23"/>
                  <a:gd name="T27" fmla="*/ 3 h 25"/>
                  <a:gd name="T28" fmla="*/ 16 w 23"/>
                  <a:gd name="T29" fmla="*/ 3 h 25"/>
                  <a:gd name="T30" fmla="*/ 16 w 23"/>
                  <a:gd name="T31" fmla="*/ 3 h 25"/>
                  <a:gd name="T32" fmla="*/ 16 w 23"/>
                  <a:gd name="T33" fmla="*/ 3 h 25"/>
                  <a:gd name="T34" fmla="*/ 16 w 23"/>
                  <a:gd name="T35" fmla="*/ 4 h 25"/>
                  <a:gd name="T36" fmla="*/ 16 w 23"/>
                  <a:gd name="T37" fmla="*/ 4 h 25"/>
                  <a:gd name="T38" fmla="*/ 9 w 23"/>
                  <a:gd name="T39" fmla="*/ 15 h 25"/>
                  <a:gd name="T40" fmla="*/ 18 w 23"/>
                  <a:gd name="T41" fmla="*/ 15 h 25"/>
                  <a:gd name="T42" fmla="*/ 16 w 23"/>
                  <a:gd name="T43"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 h="25">
                    <a:moveTo>
                      <a:pt x="20" y="25"/>
                    </a:moveTo>
                    <a:cubicBezTo>
                      <a:pt x="19" y="18"/>
                      <a:pt x="19" y="18"/>
                      <a:pt x="19" y="18"/>
                    </a:cubicBezTo>
                    <a:cubicBezTo>
                      <a:pt x="8" y="18"/>
                      <a:pt x="8" y="18"/>
                      <a:pt x="8" y="18"/>
                    </a:cubicBezTo>
                    <a:cubicBezTo>
                      <a:pt x="4" y="25"/>
                      <a:pt x="4" y="25"/>
                      <a:pt x="4" y="25"/>
                    </a:cubicBezTo>
                    <a:cubicBezTo>
                      <a:pt x="0" y="25"/>
                      <a:pt x="0" y="25"/>
                      <a:pt x="0" y="25"/>
                    </a:cubicBezTo>
                    <a:cubicBezTo>
                      <a:pt x="15" y="0"/>
                      <a:pt x="15" y="0"/>
                      <a:pt x="15" y="0"/>
                    </a:cubicBezTo>
                    <a:cubicBezTo>
                      <a:pt x="18" y="0"/>
                      <a:pt x="18" y="0"/>
                      <a:pt x="18" y="0"/>
                    </a:cubicBezTo>
                    <a:cubicBezTo>
                      <a:pt x="23" y="25"/>
                      <a:pt x="23" y="25"/>
                      <a:pt x="23" y="25"/>
                    </a:cubicBezTo>
                    <a:lnTo>
                      <a:pt x="20" y="25"/>
                    </a:lnTo>
                    <a:close/>
                    <a:moveTo>
                      <a:pt x="16" y="4"/>
                    </a:moveTo>
                    <a:cubicBezTo>
                      <a:pt x="16" y="4"/>
                      <a:pt x="16" y="4"/>
                      <a:pt x="16" y="4"/>
                    </a:cubicBezTo>
                    <a:cubicBezTo>
                      <a:pt x="16" y="4"/>
                      <a:pt x="16" y="4"/>
                      <a:pt x="16" y="4"/>
                    </a:cubicBezTo>
                    <a:cubicBezTo>
                      <a:pt x="16" y="3"/>
                      <a:pt x="16" y="3"/>
                      <a:pt x="16" y="3"/>
                    </a:cubicBezTo>
                    <a:cubicBezTo>
                      <a:pt x="16" y="3"/>
                      <a:pt x="16" y="3"/>
                      <a:pt x="16" y="3"/>
                    </a:cubicBezTo>
                    <a:cubicBezTo>
                      <a:pt x="16" y="3"/>
                      <a:pt x="16" y="3"/>
                      <a:pt x="16" y="3"/>
                    </a:cubicBezTo>
                    <a:cubicBezTo>
                      <a:pt x="16" y="3"/>
                      <a:pt x="16" y="3"/>
                      <a:pt x="16" y="3"/>
                    </a:cubicBezTo>
                    <a:cubicBezTo>
                      <a:pt x="16" y="3"/>
                      <a:pt x="16" y="3"/>
                      <a:pt x="16" y="3"/>
                    </a:cubicBezTo>
                    <a:cubicBezTo>
                      <a:pt x="16" y="4"/>
                      <a:pt x="16" y="4"/>
                      <a:pt x="16" y="4"/>
                    </a:cubicBezTo>
                    <a:cubicBezTo>
                      <a:pt x="16" y="4"/>
                      <a:pt x="16" y="4"/>
                      <a:pt x="16" y="4"/>
                    </a:cubicBezTo>
                    <a:cubicBezTo>
                      <a:pt x="9" y="15"/>
                      <a:pt x="9" y="15"/>
                      <a:pt x="9" y="15"/>
                    </a:cubicBezTo>
                    <a:cubicBezTo>
                      <a:pt x="18" y="15"/>
                      <a:pt x="18" y="15"/>
                      <a:pt x="18" y="15"/>
                    </a:cubicBezTo>
                    <a:lnTo>
                      <a:pt x="1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sp>
          <p:nvSpPr>
            <p:cNvPr id="800" name="Freeform 187"/>
            <p:cNvSpPr>
              <a:spLocks/>
            </p:cNvSpPr>
            <p:nvPr/>
          </p:nvSpPr>
          <p:spPr bwMode="auto">
            <a:xfrm>
              <a:off x="7639977" y="2919583"/>
              <a:ext cx="87650" cy="60770"/>
            </a:xfrm>
            <a:custGeom>
              <a:avLst/>
              <a:gdLst>
                <a:gd name="T0" fmla="*/ 36 w 36"/>
                <a:gd name="T1" fmla="*/ 0 h 25"/>
                <a:gd name="T2" fmla="*/ 29 w 36"/>
                <a:gd name="T3" fmla="*/ 25 h 25"/>
                <a:gd name="T4" fmla="*/ 23 w 36"/>
                <a:gd name="T5" fmla="*/ 25 h 25"/>
                <a:gd name="T6" fmla="*/ 18 w 36"/>
                <a:gd name="T7" fmla="*/ 9 h 25"/>
                <a:gd name="T8" fmla="*/ 18 w 36"/>
                <a:gd name="T9" fmla="*/ 6 h 25"/>
                <a:gd name="T10" fmla="*/ 18 w 36"/>
                <a:gd name="T11" fmla="*/ 6 h 25"/>
                <a:gd name="T12" fmla="*/ 17 w 36"/>
                <a:gd name="T13" fmla="*/ 9 h 25"/>
                <a:gd name="T14" fmla="*/ 13 w 36"/>
                <a:gd name="T15" fmla="*/ 25 h 25"/>
                <a:gd name="T16" fmla="*/ 7 w 36"/>
                <a:gd name="T17" fmla="*/ 25 h 25"/>
                <a:gd name="T18" fmla="*/ 0 w 36"/>
                <a:gd name="T19" fmla="*/ 0 h 25"/>
                <a:gd name="T20" fmla="*/ 6 w 36"/>
                <a:gd name="T21" fmla="*/ 0 h 25"/>
                <a:gd name="T22" fmla="*/ 10 w 36"/>
                <a:gd name="T23" fmla="*/ 17 h 25"/>
                <a:gd name="T24" fmla="*/ 10 w 36"/>
                <a:gd name="T25" fmla="*/ 20 h 25"/>
                <a:gd name="T26" fmla="*/ 10 w 36"/>
                <a:gd name="T27" fmla="*/ 20 h 25"/>
                <a:gd name="T28" fmla="*/ 11 w 36"/>
                <a:gd name="T29" fmla="*/ 17 h 25"/>
                <a:gd name="T30" fmla="*/ 15 w 36"/>
                <a:gd name="T31" fmla="*/ 0 h 25"/>
                <a:gd name="T32" fmla="*/ 21 w 36"/>
                <a:gd name="T33" fmla="*/ 0 h 25"/>
                <a:gd name="T34" fmla="*/ 25 w 36"/>
                <a:gd name="T35" fmla="*/ 17 h 25"/>
                <a:gd name="T36" fmla="*/ 26 w 36"/>
                <a:gd name="T37" fmla="*/ 20 h 25"/>
                <a:gd name="T38" fmla="*/ 26 w 36"/>
                <a:gd name="T39" fmla="*/ 20 h 25"/>
                <a:gd name="T40" fmla="*/ 26 w 36"/>
                <a:gd name="T41" fmla="*/ 17 h 25"/>
                <a:gd name="T42" fmla="*/ 30 w 36"/>
                <a:gd name="T43" fmla="*/ 0 h 25"/>
                <a:gd name="T44" fmla="*/ 36 w 36"/>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6" h="25">
                  <a:moveTo>
                    <a:pt x="36" y="0"/>
                  </a:moveTo>
                  <a:cubicBezTo>
                    <a:pt x="29" y="25"/>
                    <a:pt x="29" y="25"/>
                    <a:pt x="29" y="25"/>
                  </a:cubicBezTo>
                  <a:cubicBezTo>
                    <a:pt x="23" y="25"/>
                    <a:pt x="23" y="25"/>
                    <a:pt x="23" y="25"/>
                  </a:cubicBezTo>
                  <a:cubicBezTo>
                    <a:pt x="18" y="9"/>
                    <a:pt x="18" y="9"/>
                    <a:pt x="18" y="9"/>
                  </a:cubicBezTo>
                  <a:cubicBezTo>
                    <a:pt x="18" y="8"/>
                    <a:pt x="18" y="7"/>
                    <a:pt x="18" y="6"/>
                  </a:cubicBezTo>
                  <a:cubicBezTo>
                    <a:pt x="18" y="6"/>
                    <a:pt x="18" y="6"/>
                    <a:pt x="18" y="6"/>
                  </a:cubicBezTo>
                  <a:cubicBezTo>
                    <a:pt x="18" y="7"/>
                    <a:pt x="18" y="8"/>
                    <a:pt x="17" y="9"/>
                  </a:cubicBezTo>
                  <a:cubicBezTo>
                    <a:pt x="13" y="25"/>
                    <a:pt x="13" y="25"/>
                    <a:pt x="13" y="25"/>
                  </a:cubicBezTo>
                  <a:cubicBezTo>
                    <a:pt x="7" y="25"/>
                    <a:pt x="7" y="25"/>
                    <a:pt x="7" y="25"/>
                  </a:cubicBezTo>
                  <a:cubicBezTo>
                    <a:pt x="0" y="0"/>
                    <a:pt x="0" y="0"/>
                    <a:pt x="0" y="0"/>
                  </a:cubicBezTo>
                  <a:cubicBezTo>
                    <a:pt x="6" y="0"/>
                    <a:pt x="6" y="0"/>
                    <a:pt x="6" y="0"/>
                  </a:cubicBezTo>
                  <a:cubicBezTo>
                    <a:pt x="10" y="17"/>
                    <a:pt x="10" y="17"/>
                    <a:pt x="10" y="17"/>
                  </a:cubicBezTo>
                  <a:cubicBezTo>
                    <a:pt x="10" y="17"/>
                    <a:pt x="10" y="18"/>
                    <a:pt x="10" y="20"/>
                  </a:cubicBezTo>
                  <a:cubicBezTo>
                    <a:pt x="10" y="20"/>
                    <a:pt x="10" y="20"/>
                    <a:pt x="10" y="20"/>
                  </a:cubicBezTo>
                  <a:cubicBezTo>
                    <a:pt x="10" y="19"/>
                    <a:pt x="10" y="18"/>
                    <a:pt x="11" y="17"/>
                  </a:cubicBezTo>
                  <a:cubicBezTo>
                    <a:pt x="15" y="0"/>
                    <a:pt x="15" y="0"/>
                    <a:pt x="15" y="0"/>
                  </a:cubicBezTo>
                  <a:cubicBezTo>
                    <a:pt x="21" y="0"/>
                    <a:pt x="21" y="0"/>
                    <a:pt x="21" y="0"/>
                  </a:cubicBezTo>
                  <a:cubicBezTo>
                    <a:pt x="25" y="17"/>
                    <a:pt x="25" y="17"/>
                    <a:pt x="25" y="17"/>
                  </a:cubicBezTo>
                  <a:cubicBezTo>
                    <a:pt x="26" y="18"/>
                    <a:pt x="26" y="18"/>
                    <a:pt x="26" y="20"/>
                  </a:cubicBezTo>
                  <a:cubicBezTo>
                    <a:pt x="26" y="20"/>
                    <a:pt x="26" y="20"/>
                    <a:pt x="26" y="20"/>
                  </a:cubicBezTo>
                  <a:cubicBezTo>
                    <a:pt x="26" y="19"/>
                    <a:pt x="26" y="18"/>
                    <a:pt x="26" y="17"/>
                  </a:cubicBezTo>
                  <a:cubicBezTo>
                    <a:pt x="30" y="0"/>
                    <a:pt x="30" y="0"/>
                    <a:pt x="30" y="0"/>
                  </a:cubicBezTo>
                  <a:lnTo>
                    <a:pt x="3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802" name="Freeform 188"/>
            <p:cNvSpPr>
              <a:spLocks/>
            </p:cNvSpPr>
            <p:nvPr/>
          </p:nvSpPr>
          <p:spPr bwMode="auto">
            <a:xfrm>
              <a:off x="7735807" y="2919583"/>
              <a:ext cx="36229" cy="60770"/>
            </a:xfrm>
            <a:custGeom>
              <a:avLst/>
              <a:gdLst>
                <a:gd name="T0" fmla="*/ 31 w 31"/>
                <a:gd name="T1" fmla="*/ 52 h 52"/>
                <a:gd name="T2" fmla="*/ 0 w 31"/>
                <a:gd name="T3" fmla="*/ 52 h 52"/>
                <a:gd name="T4" fmla="*/ 0 w 31"/>
                <a:gd name="T5" fmla="*/ 0 h 52"/>
                <a:gd name="T6" fmla="*/ 31 w 31"/>
                <a:gd name="T7" fmla="*/ 0 h 52"/>
                <a:gd name="T8" fmla="*/ 31 w 31"/>
                <a:gd name="T9" fmla="*/ 10 h 52"/>
                <a:gd name="T10" fmla="*/ 12 w 31"/>
                <a:gd name="T11" fmla="*/ 10 h 52"/>
                <a:gd name="T12" fmla="*/ 12 w 31"/>
                <a:gd name="T13" fmla="*/ 21 h 52"/>
                <a:gd name="T14" fmla="*/ 29 w 31"/>
                <a:gd name="T15" fmla="*/ 21 h 52"/>
                <a:gd name="T16" fmla="*/ 29 w 31"/>
                <a:gd name="T17" fmla="*/ 31 h 52"/>
                <a:gd name="T18" fmla="*/ 12 w 31"/>
                <a:gd name="T19" fmla="*/ 31 h 52"/>
                <a:gd name="T20" fmla="*/ 12 w 31"/>
                <a:gd name="T21" fmla="*/ 44 h 52"/>
                <a:gd name="T22" fmla="*/ 31 w 31"/>
                <a:gd name="T23" fmla="*/ 44 h 52"/>
                <a:gd name="T24" fmla="*/ 31 w 31"/>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1" h="52">
                  <a:moveTo>
                    <a:pt x="31" y="52"/>
                  </a:moveTo>
                  <a:lnTo>
                    <a:pt x="0" y="52"/>
                  </a:lnTo>
                  <a:lnTo>
                    <a:pt x="0" y="0"/>
                  </a:lnTo>
                  <a:lnTo>
                    <a:pt x="31" y="0"/>
                  </a:lnTo>
                  <a:lnTo>
                    <a:pt x="31" y="10"/>
                  </a:lnTo>
                  <a:lnTo>
                    <a:pt x="12" y="10"/>
                  </a:lnTo>
                  <a:lnTo>
                    <a:pt x="12" y="21"/>
                  </a:lnTo>
                  <a:lnTo>
                    <a:pt x="29" y="21"/>
                  </a:lnTo>
                  <a:lnTo>
                    <a:pt x="29" y="31"/>
                  </a:lnTo>
                  <a:lnTo>
                    <a:pt x="12" y="31"/>
                  </a:lnTo>
                  <a:lnTo>
                    <a:pt x="12" y="44"/>
                  </a:lnTo>
                  <a:lnTo>
                    <a:pt x="31" y="44"/>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803" name="Freeform 189"/>
            <p:cNvSpPr>
              <a:spLocks/>
            </p:cNvSpPr>
            <p:nvPr/>
          </p:nvSpPr>
          <p:spPr bwMode="auto">
            <a:xfrm>
              <a:off x="7782554" y="2919583"/>
              <a:ext cx="40903" cy="63107"/>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0 h 26"/>
                <a:gd name="T12" fmla="*/ 11 w 17"/>
                <a:gd name="T13" fmla="*/ 20 h 26"/>
                <a:gd name="T14" fmla="*/ 11 w 17"/>
                <a:gd name="T15" fmla="*/ 19 h 26"/>
                <a:gd name="T16" fmla="*/ 11 w 17"/>
                <a:gd name="T17" fmla="*/ 17 h 26"/>
                <a:gd name="T18" fmla="*/ 9 w 17"/>
                <a:gd name="T19" fmla="*/ 16 h 26"/>
                <a:gd name="T20" fmla="*/ 8 w 17"/>
                <a:gd name="T21" fmla="*/ 15 h 26"/>
                <a:gd name="T22" fmla="*/ 6 w 17"/>
                <a:gd name="T23" fmla="*/ 14 h 26"/>
                <a:gd name="T24" fmla="*/ 1 w 17"/>
                <a:gd name="T25" fmla="*/ 11 h 26"/>
                <a:gd name="T26" fmla="*/ 0 w 17"/>
                <a:gd name="T27" fmla="*/ 7 h 26"/>
                <a:gd name="T28" fmla="*/ 0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4 w 17"/>
                <a:gd name="T43" fmla="*/ 5 h 26"/>
                <a:gd name="T44" fmla="*/ 13 w 17"/>
                <a:gd name="T45" fmla="*/ 4 h 26"/>
                <a:gd name="T46" fmla="*/ 11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0 h 26"/>
                <a:gd name="T66" fmla="*/ 13 w 17"/>
                <a:gd name="T67" fmla="*/ 12 h 26"/>
                <a:gd name="T68" fmla="*/ 15 w 17"/>
                <a:gd name="T69" fmla="*/ 13 h 26"/>
                <a:gd name="T70" fmla="*/ 17 w 17"/>
                <a:gd name="T71" fmla="*/ 15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19"/>
                    <a:pt x="2" y="20"/>
                    <a:pt x="3" y="21"/>
                  </a:cubicBezTo>
                  <a:cubicBezTo>
                    <a:pt x="4" y="21"/>
                    <a:pt x="6" y="21"/>
                    <a:pt x="7" y="21"/>
                  </a:cubicBezTo>
                  <a:cubicBezTo>
                    <a:pt x="7" y="21"/>
                    <a:pt x="8" y="21"/>
                    <a:pt x="9" y="21"/>
                  </a:cubicBezTo>
                  <a:cubicBezTo>
                    <a:pt x="9" y="21"/>
                    <a:pt x="10" y="21"/>
                    <a:pt x="10" y="20"/>
                  </a:cubicBezTo>
                  <a:cubicBezTo>
                    <a:pt x="10" y="20"/>
                    <a:pt x="11" y="20"/>
                    <a:pt x="11" y="20"/>
                  </a:cubicBezTo>
                  <a:cubicBezTo>
                    <a:pt x="11" y="19"/>
                    <a:pt x="11" y="19"/>
                    <a:pt x="11" y="19"/>
                  </a:cubicBezTo>
                  <a:cubicBezTo>
                    <a:pt x="11" y="18"/>
                    <a:pt x="11" y="18"/>
                    <a:pt x="11" y="17"/>
                  </a:cubicBezTo>
                  <a:cubicBezTo>
                    <a:pt x="10" y="17"/>
                    <a:pt x="10" y="17"/>
                    <a:pt x="9" y="16"/>
                  </a:cubicBezTo>
                  <a:cubicBezTo>
                    <a:pt x="9" y="16"/>
                    <a:pt x="8" y="16"/>
                    <a:pt x="8" y="15"/>
                  </a:cubicBezTo>
                  <a:cubicBezTo>
                    <a:pt x="7" y="15"/>
                    <a:pt x="6" y="15"/>
                    <a:pt x="6" y="14"/>
                  </a:cubicBezTo>
                  <a:cubicBezTo>
                    <a:pt x="4" y="14"/>
                    <a:pt x="2" y="13"/>
                    <a:pt x="1" y="11"/>
                  </a:cubicBezTo>
                  <a:cubicBezTo>
                    <a:pt x="0" y="10"/>
                    <a:pt x="0" y="9"/>
                    <a:pt x="0" y="7"/>
                  </a:cubicBezTo>
                  <a:cubicBezTo>
                    <a:pt x="0" y="6"/>
                    <a:pt x="0" y="5"/>
                    <a:pt x="0" y="4"/>
                  </a:cubicBezTo>
                  <a:cubicBezTo>
                    <a:pt x="1" y="3"/>
                    <a:pt x="2" y="2"/>
                    <a:pt x="3" y="1"/>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5" y="6"/>
                    <a:pt x="15" y="5"/>
                    <a:pt x="14" y="5"/>
                  </a:cubicBezTo>
                  <a:cubicBezTo>
                    <a:pt x="14" y="5"/>
                    <a:pt x="13" y="5"/>
                    <a:pt x="13" y="4"/>
                  </a:cubicBezTo>
                  <a:cubicBezTo>
                    <a:pt x="12" y="4"/>
                    <a:pt x="12" y="4"/>
                    <a:pt x="11" y="4"/>
                  </a:cubicBezTo>
                  <a:cubicBezTo>
                    <a:pt x="11" y="4"/>
                    <a:pt x="10" y="4"/>
                    <a:pt x="10" y="4"/>
                  </a:cubicBezTo>
                  <a:cubicBezTo>
                    <a:pt x="9" y="4"/>
                    <a:pt x="9" y="4"/>
                    <a:pt x="8" y="4"/>
                  </a:cubicBezTo>
                  <a:cubicBezTo>
                    <a:pt x="8" y="4"/>
                    <a:pt x="7" y="5"/>
                    <a:pt x="7" y="5"/>
                  </a:cubicBezTo>
                  <a:cubicBezTo>
                    <a:pt x="6" y="5"/>
                    <a:pt x="6" y="5"/>
                    <a:pt x="6" y="6"/>
                  </a:cubicBezTo>
                  <a:cubicBezTo>
                    <a:pt x="6" y="6"/>
                    <a:pt x="6" y="6"/>
                    <a:pt x="6" y="7"/>
                  </a:cubicBezTo>
                  <a:cubicBezTo>
                    <a:pt x="6" y="7"/>
                    <a:pt x="6" y="7"/>
                    <a:pt x="6" y="8"/>
                  </a:cubicBezTo>
                  <a:cubicBezTo>
                    <a:pt x="6" y="8"/>
                    <a:pt x="7" y="8"/>
                    <a:pt x="7" y="9"/>
                  </a:cubicBezTo>
                  <a:cubicBezTo>
                    <a:pt x="7" y="9"/>
                    <a:pt x="8" y="9"/>
                    <a:pt x="8" y="10"/>
                  </a:cubicBezTo>
                  <a:cubicBezTo>
                    <a:pt x="9" y="10"/>
                    <a:pt x="10" y="10"/>
                    <a:pt x="10" y="10"/>
                  </a:cubicBezTo>
                  <a:cubicBezTo>
                    <a:pt x="11" y="11"/>
                    <a:pt x="12" y="11"/>
                    <a:pt x="13" y="12"/>
                  </a:cubicBezTo>
                  <a:cubicBezTo>
                    <a:pt x="14" y="12"/>
                    <a:pt x="15" y="13"/>
                    <a:pt x="15" y="13"/>
                  </a:cubicBezTo>
                  <a:cubicBezTo>
                    <a:pt x="16" y="14"/>
                    <a:pt x="16" y="15"/>
                    <a:pt x="17" y="15"/>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8" y="26"/>
                    <a:pt x="7" y="26"/>
                  </a:cubicBezTo>
                  <a:cubicBezTo>
                    <a:pt x="6" y="26"/>
                    <a:pt x="4" y="26"/>
                    <a:pt x="3"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804" name="Freeform 190"/>
            <p:cNvSpPr>
              <a:spLocks/>
            </p:cNvSpPr>
            <p:nvPr/>
          </p:nvSpPr>
          <p:spPr bwMode="auto">
            <a:xfrm>
              <a:off x="7828131" y="2919583"/>
              <a:ext cx="49084" cy="60770"/>
            </a:xfrm>
            <a:custGeom>
              <a:avLst/>
              <a:gdLst>
                <a:gd name="T0" fmla="*/ 42 w 42"/>
                <a:gd name="T1" fmla="*/ 10 h 52"/>
                <a:gd name="T2" fmla="*/ 28 w 42"/>
                <a:gd name="T3" fmla="*/ 10 h 52"/>
                <a:gd name="T4" fmla="*/ 28 w 42"/>
                <a:gd name="T5" fmla="*/ 52 h 52"/>
                <a:gd name="T6" fmla="*/ 15 w 42"/>
                <a:gd name="T7" fmla="*/ 52 h 52"/>
                <a:gd name="T8" fmla="*/ 15 w 42"/>
                <a:gd name="T9" fmla="*/ 10 h 52"/>
                <a:gd name="T10" fmla="*/ 0 w 42"/>
                <a:gd name="T11" fmla="*/ 10 h 52"/>
                <a:gd name="T12" fmla="*/ 0 w 42"/>
                <a:gd name="T13" fmla="*/ 0 h 52"/>
                <a:gd name="T14" fmla="*/ 42 w 42"/>
                <a:gd name="T15" fmla="*/ 0 h 52"/>
                <a:gd name="T16" fmla="*/ 42 w 42"/>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0"/>
                  </a:moveTo>
                  <a:lnTo>
                    <a:pt x="28" y="10"/>
                  </a:lnTo>
                  <a:lnTo>
                    <a:pt x="28" y="52"/>
                  </a:lnTo>
                  <a:lnTo>
                    <a:pt x="15" y="52"/>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grpSp>
        <p:nvGrpSpPr>
          <p:cNvPr id="9" name="Group 8"/>
          <p:cNvGrpSpPr/>
          <p:nvPr/>
        </p:nvGrpSpPr>
        <p:grpSpPr>
          <a:xfrm>
            <a:off x="9934032" y="4797978"/>
            <a:ext cx="1066729" cy="380358"/>
            <a:chOff x="7609522" y="3920558"/>
            <a:chExt cx="871824" cy="310862"/>
          </a:xfrm>
        </p:grpSpPr>
        <p:grpSp>
          <p:nvGrpSpPr>
            <p:cNvPr id="577" name="Australia East"/>
            <p:cNvGrpSpPr/>
            <p:nvPr/>
          </p:nvGrpSpPr>
          <p:grpSpPr>
            <a:xfrm>
              <a:off x="7609522" y="3920558"/>
              <a:ext cx="871824" cy="310862"/>
              <a:chOff x="10162700" y="4890350"/>
              <a:chExt cx="1162432" cy="414482"/>
            </a:xfrm>
          </p:grpSpPr>
          <p:sp>
            <p:nvSpPr>
              <p:cNvPr id="578" name="Rectangle 36"/>
              <p:cNvSpPr>
                <a:spLocks noChangeArrowheads="1"/>
              </p:cNvSpPr>
              <p:nvPr/>
            </p:nvSpPr>
            <p:spPr bwMode="auto">
              <a:xfrm>
                <a:off x="10162700" y="4890350"/>
                <a:ext cx="1162432" cy="414482"/>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79" name="Freeform 200"/>
              <p:cNvSpPr>
                <a:spLocks noEditPoints="1"/>
              </p:cNvSpPr>
              <p:nvPr/>
            </p:nvSpPr>
            <p:spPr bwMode="auto">
              <a:xfrm>
                <a:off x="10253077" y="4985400"/>
                <a:ext cx="82586" cy="84143"/>
              </a:xfrm>
              <a:custGeom>
                <a:avLst/>
                <a:gdLst>
                  <a:gd name="T0" fmla="*/ 25 w 25"/>
                  <a:gd name="T1" fmla="*/ 26 h 26"/>
                  <a:gd name="T2" fmla="*/ 19 w 25"/>
                  <a:gd name="T3" fmla="*/ 26 h 26"/>
                  <a:gd name="T4" fmla="*/ 17 w 25"/>
                  <a:gd name="T5" fmla="*/ 20 h 26"/>
                  <a:gd name="T6" fmla="*/ 8 w 25"/>
                  <a:gd name="T7" fmla="*/ 20 h 26"/>
                  <a:gd name="T8" fmla="*/ 7 w 25"/>
                  <a:gd name="T9" fmla="*/ 26 h 26"/>
                  <a:gd name="T10" fmla="*/ 0 w 25"/>
                  <a:gd name="T11" fmla="*/ 26 h 26"/>
                  <a:gd name="T12" fmla="*/ 10 w 25"/>
                  <a:gd name="T13" fmla="*/ 0 h 26"/>
                  <a:gd name="T14" fmla="*/ 16 w 25"/>
                  <a:gd name="T15" fmla="*/ 0 h 26"/>
                  <a:gd name="T16" fmla="*/ 25 w 25"/>
                  <a:gd name="T17" fmla="*/ 26 h 26"/>
                  <a:gd name="T18" fmla="*/ 16 w 25"/>
                  <a:gd name="T19" fmla="*/ 16 h 26"/>
                  <a:gd name="T20" fmla="*/ 13 w 25"/>
                  <a:gd name="T21" fmla="*/ 7 h 26"/>
                  <a:gd name="T22" fmla="*/ 13 w 25"/>
                  <a:gd name="T23" fmla="*/ 5 h 26"/>
                  <a:gd name="T24" fmla="*/ 13 w 25"/>
                  <a:gd name="T25" fmla="*/ 5 h 26"/>
                  <a:gd name="T26" fmla="*/ 12 w 25"/>
                  <a:gd name="T27" fmla="*/ 7 h 26"/>
                  <a:gd name="T28" fmla="*/ 10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7" y="26"/>
                      <a:pt x="7" y="26"/>
                      <a:pt x="7" y="26"/>
                    </a:cubicBezTo>
                    <a:cubicBezTo>
                      <a:pt x="0" y="26"/>
                      <a:pt x="0" y="26"/>
                      <a:pt x="0" y="26"/>
                    </a:cubicBezTo>
                    <a:cubicBezTo>
                      <a:pt x="10" y="0"/>
                      <a:pt x="10" y="0"/>
                      <a:pt x="10" y="0"/>
                    </a:cubicBezTo>
                    <a:cubicBezTo>
                      <a:pt x="16" y="0"/>
                      <a:pt x="16" y="0"/>
                      <a:pt x="16" y="0"/>
                    </a:cubicBezTo>
                    <a:lnTo>
                      <a:pt x="25" y="26"/>
                    </a:lnTo>
                    <a:close/>
                    <a:moveTo>
                      <a:pt x="16" y="16"/>
                    </a:moveTo>
                    <a:cubicBezTo>
                      <a:pt x="13" y="7"/>
                      <a:pt x="13" y="7"/>
                      <a:pt x="13" y="7"/>
                    </a:cubicBezTo>
                    <a:cubicBezTo>
                      <a:pt x="13" y="7"/>
                      <a:pt x="13" y="6"/>
                      <a:pt x="13" y="5"/>
                    </a:cubicBezTo>
                    <a:cubicBezTo>
                      <a:pt x="13" y="5"/>
                      <a:pt x="13" y="5"/>
                      <a:pt x="13" y="5"/>
                    </a:cubicBezTo>
                    <a:cubicBezTo>
                      <a:pt x="13" y="6"/>
                      <a:pt x="13" y="6"/>
                      <a:pt x="12" y="7"/>
                    </a:cubicBezTo>
                    <a:cubicBezTo>
                      <a:pt x="10" y="16"/>
                      <a:pt x="10" y="16"/>
                      <a:pt x="10"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80" name="Freeform 201"/>
              <p:cNvSpPr>
                <a:spLocks/>
              </p:cNvSpPr>
              <p:nvPr/>
            </p:nvSpPr>
            <p:spPr bwMode="auto">
              <a:xfrm>
                <a:off x="10345012" y="4985400"/>
                <a:ext cx="68562" cy="84143"/>
              </a:xfrm>
              <a:custGeom>
                <a:avLst/>
                <a:gdLst>
                  <a:gd name="T0" fmla="*/ 21 w 21"/>
                  <a:gd name="T1" fmla="*/ 15 h 26"/>
                  <a:gd name="T2" fmla="*/ 10 w 21"/>
                  <a:gd name="T3" fmla="*/ 26 h 26"/>
                  <a:gd name="T4" fmla="*/ 0 w 21"/>
                  <a:gd name="T5" fmla="*/ 15 h 26"/>
                  <a:gd name="T6" fmla="*/ 0 w 21"/>
                  <a:gd name="T7" fmla="*/ 0 h 26"/>
                  <a:gd name="T8" fmla="*/ 6 w 21"/>
                  <a:gd name="T9" fmla="*/ 0 h 26"/>
                  <a:gd name="T10" fmla="*/ 6 w 21"/>
                  <a:gd name="T11" fmla="*/ 15 h 26"/>
                  <a:gd name="T12" fmla="*/ 11 w 21"/>
                  <a:gd name="T13" fmla="*/ 21 h 26"/>
                  <a:gd name="T14" fmla="*/ 15 w 21"/>
                  <a:gd name="T15" fmla="*/ 15 h 26"/>
                  <a:gd name="T16" fmla="*/ 15 w 21"/>
                  <a:gd name="T17" fmla="*/ 0 h 26"/>
                  <a:gd name="T18" fmla="*/ 21 w 21"/>
                  <a:gd name="T19" fmla="*/ 0 h 26"/>
                  <a:gd name="T20" fmla="*/ 21 w 21"/>
                  <a:gd name="T21" fmla="*/ 1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5"/>
                    </a:moveTo>
                    <a:cubicBezTo>
                      <a:pt x="21" y="22"/>
                      <a:pt x="17" y="26"/>
                      <a:pt x="10" y="26"/>
                    </a:cubicBezTo>
                    <a:cubicBezTo>
                      <a:pt x="4" y="26"/>
                      <a:pt x="0" y="22"/>
                      <a:pt x="0" y="15"/>
                    </a:cubicBezTo>
                    <a:cubicBezTo>
                      <a:pt x="0" y="0"/>
                      <a:pt x="0" y="0"/>
                      <a:pt x="0" y="0"/>
                    </a:cubicBezTo>
                    <a:cubicBezTo>
                      <a:pt x="6" y="0"/>
                      <a:pt x="6" y="0"/>
                      <a:pt x="6" y="0"/>
                    </a:cubicBezTo>
                    <a:cubicBezTo>
                      <a:pt x="6" y="15"/>
                      <a:pt x="6" y="15"/>
                      <a:pt x="6" y="15"/>
                    </a:cubicBezTo>
                    <a:cubicBezTo>
                      <a:pt x="6" y="19"/>
                      <a:pt x="7" y="21"/>
                      <a:pt x="11" y="21"/>
                    </a:cubicBezTo>
                    <a:cubicBezTo>
                      <a:pt x="14" y="21"/>
                      <a:pt x="15" y="19"/>
                      <a:pt x="15" y="15"/>
                    </a:cubicBezTo>
                    <a:cubicBezTo>
                      <a:pt x="15" y="0"/>
                      <a:pt x="15" y="0"/>
                      <a:pt x="15" y="0"/>
                    </a:cubicBezTo>
                    <a:cubicBezTo>
                      <a:pt x="21" y="0"/>
                      <a:pt x="21" y="0"/>
                      <a:pt x="21" y="0"/>
                    </a:cubicBezTo>
                    <a:lnTo>
                      <a:pt x="21"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81" name="Freeform 202"/>
              <p:cNvSpPr>
                <a:spLocks/>
              </p:cNvSpPr>
              <p:nvPr/>
            </p:nvSpPr>
            <p:spPr bwMode="auto">
              <a:xfrm>
                <a:off x="10430714" y="4985400"/>
                <a:ext cx="54538" cy="84143"/>
              </a:xfrm>
              <a:custGeom>
                <a:avLst/>
                <a:gdLst>
                  <a:gd name="T0" fmla="*/ 0 w 17"/>
                  <a:gd name="T1" fmla="*/ 25 h 26"/>
                  <a:gd name="T2" fmla="*/ 0 w 17"/>
                  <a:gd name="T3" fmla="*/ 19 h 26"/>
                  <a:gd name="T4" fmla="*/ 3 w 17"/>
                  <a:gd name="T5" fmla="*/ 21 h 26"/>
                  <a:gd name="T6" fmla="*/ 7 w 17"/>
                  <a:gd name="T7" fmla="*/ 22 h 26"/>
                  <a:gd name="T8" fmla="*/ 9 w 17"/>
                  <a:gd name="T9" fmla="*/ 21 h 26"/>
                  <a:gd name="T10" fmla="*/ 10 w 17"/>
                  <a:gd name="T11" fmla="*/ 21 h 26"/>
                  <a:gd name="T12" fmla="*/ 11 w 17"/>
                  <a:gd name="T13" fmla="*/ 20 h 26"/>
                  <a:gd name="T14" fmla="*/ 11 w 17"/>
                  <a:gd name="T15" fmla="*/ 19 h 26"/>
                  <a:gd name="T16" fmla="*/ 11 w 17"/>
                  <a:gd name="T17" fmla="*/ 18 h 26"/>
                  <a:gd name="T18" fmla="*/ 9 w 17"/>
                  <a:gd name="T19" fmla="*/ 17 h 26"/>
                  <a:gd name="T20" fmla="*/ 8 w 17"/>
                  <a:gd name="T21" fmla="*/ 16 h 26"/>
                  <a:gd name="T22" fmla="*/ 6 w 17"/>
                  <a:gd name="T23" fmla="*/ 15 h 26"/>
                  <a:gd name="T24" fmla="*/ 1 w 17"/>
                  <a:gd name="T25" fmla="*/ 12 h 26"/>
                  <a:gd name="T26" fmla="*/ 0 w 17"/>
                  <a:gd name="T27" fmla="*/ 7 h 26"/>
                  <a:gd name="T28" fmla="*/ 0 w 17"/>
                  <a:gd name="T29" fmla="*/ 4 h 26"/>
                  <a:gd name="T30" fmla="*/ 3 w 17"/>
                  <a:gd name="T31" fmla="*/ 2 h 26"/>
                  <a:gd name="T32" fmla="*/ 6 w 17"/>
                  <a:gd name="T33" fmla="*/ 0 h 26"/>
                  <a:gd name="T34" fmla="*/ 10 w 17"/>
                  <a:gd name="T35" fmla="*/ 0 h 26"/>
                  <a:gd name="T36" fmla="*/ 13 w 17"/>
                  <a:gd name="T37" fmla="*/ 0 h 26"/>
                  <a:gd name="T38" fmla="*/ 16 w 17"/>
                  <a:gd name="T39" fmla="*/ 1 h 26"/>
                  <a:gd name="T40" fmla="*/ 16 w 17"/>
                  <a:gd name="T41" fmla="*/ 6 h 26"/>
                  <a:gd name="T42" fmla="*/ 14 w 17"/>
                  <a:gd name="T43" fmla="*/ 5 h 26"/>
                  <a:gd name="T44" fmla="*/ 13 w 17"/>
                  <a:gd name="T45" fmla="*/ 5 h 26"/>
                  <a:gd name="T46" fmla="*/ 11 w 17"/>
                  <a:gd name="T47" fmla="*/ 5 h 26"/>
                  <a:gd name="T48" fmla="*/ 10 w 17"/>
                  <a:gd name="T49" fmla="*/ 4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8 w 17"/>
                  <a:gd name="T63" fmla="*/ 10 h 26"/>
                  <a:gd name="T64" fmla="*/ 10 w 17"/>
                  <a:gd name="T65" fmla="*/ 11 h 26"/>
                  <a:gd name="T66" fmla="*/ 13 w 17"/>
                  <a:gd name="T67" fmla="*/ 12 h 26"/>
                  <a:gd name="T68" fmla="*/ 15 w 17"/>
                  <a:gd name="T69" fmla="*/ 14 h 26"/>
                  <a:gd name="T70" fmla="*/ 17 w 17"/>
                  <a:gd name="T71" fmla="*/ 16 h 26"/>
                  <a:gd name="T72" fmla="*/ 17 w 17"/>
                  <a:gd name="T73" fmla="*/ 19 h 26"/>
                  <a:gd name="T74" fmla="*/ 16 w 17"/>
                  <a:gd name="T75" fmla="*/ 22 h 26"/>
                  <a:gd name="T76" fmla="*/ 14 w 17"/>
                  <a:gd name="T77" fmla="*/ 24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4" y="21"/>
                      <a:pt x="6" y="22"/>
                      <a:pt x="7" y="22"/>
                    </a:cubicBezTo>
                    <a:cubicBezTo>
                      <a:pt x="7" y="22"/>
                      <a:pt x="8" y="22"/>
                      <a:pt x="9" y="21"/>
                    </a:cubicBezTo>
                    <a:cubicBezTo>
                      <a:pt x="9" y="21"/>
                      <a:pt x="10" y="21"/>
                      <a:pt x="10" y="21"/>
                    </a:cubicBezTo>
                    <a:cubicBezTo>
                      <a:pt x="10" y="21"/>
                      <a:pt x="11" y="20"/>
                      <a:pt x="11" y="20"/>
                    </a:cubicBezTo>
                    <a:cubicBezTo>
                      <a:pt x="11" y="20"/>
                      <a:pt x="11" y="19"/>
                      <a:pt x="11" y="19"/>
                    </a:cubicBezTo>
                    <a:cubicBezTo>
                      <a:pt x="11" y="19"/>
                      <a:pt x="11" y="18"/>
                      <a:pt x="11" y="18"/>
                    </a:cubicBezTo>
                    <a:cubicBezTo>
                      <a:pt x="10" y="17"/>
                      <a:pt x="10" y="17"/>
                      <a:pt x="9" y="17"/>
                    </a:cubicBezTo>
                    <a:cubicBezTo>
                      <a:pt x="9" y="16"/>
                      <a:pt x="8" y="16"/>
                      <a:pt x="8" y="16"/>
                    </a:cubicBezTo>
                    <a:cubicBezTo>
                      <a:pt x="7" y="15"/>
                      <a:pt x="6" y="15"/>
                      <a:pt x="6" y="15"/>
                    </a:cubicBezTo>
                    <a:cubicBezTo>
                      <a:pt x="4" y="14"/>
                      <a:pt x="2" y="13"/>
                      <a:pt x="1" y="12"/>
                    </a:cubicBezTo>
                    <a:cubicBezTo>
                      <a:pt x="0" y="11"/>
                      <a:pt x="0" y="9"/>
                      <a:pt x="0" y="7"/>
                    </a:cubicBezTo>
                    <a:cubicBezTo>
                      <a:pt x="0" y="6"/>
                      <a:pt x="0" y="5"/>
                      <a:pt x="0" y="4"/>
                    </a:cubicBezTo>
                    <a:cubicBezTo>
                      <a:pt x="1" y="3"/>
                      <a:pt x="2" y="2"/>
                      <a:pt x="3" y="2"/>
                    </a:cubicBezTo>
                    <a:cubicBezTo>
                      <a:pt x="4" y="1"/>
                      <a:pt x="5" y="1"/>
                      <a:pt x="6" y="0"/>
                    </a:cubicBezTo>
                    <a:cubicBezTo>
                      <a:pt x="7" y="0"/>
                      <a:pt x="8" y="0"/>
                      <a:pt x="10" y="0"/>
                    </a:cubicBezTo>
                    <a:cubicBezTo>
                      <a:pt x="11" y="0"/>
                      <a:pt x="12" y="0"/>
                      <a:pt x="13" y="0"/>
                    </a:cubicBezTo>
                    <a:cubicBezTo>
                      <a:pt x="14" y="0"/>
                      <a:pt x="15" y="1"/>
                      <a:pt x="16" y="1"/>
                    </a:cubicBezTo>
                    <a:cubicBezTo>
                      <a:pt x="16" y="6"/>
                      <a:pt x="16" y="6"/>
                      <a:pt x="16" y="6"/>
                    </a:cubicBezTo>
                    <a:cubicBezTo>
                      <a:pt x="15" y="6"/>
                      <a:pt x="15" y="6"/>
                      <a:pt x="14" y="5"/>
                    </a:cubicBezTo>
                    <a:cubicBezTo>
                      <a:pt x="14" y="5"/>
                      <a:pt x="13" y="5"/>
                      <a:pt x="13" y="5"/>
                    </a:cubicBezTo>
                    <a:cubicBezTo>
                      <a:pt x="12" y="5"/>
                      <a:pt x="12" y="5"/>
                      <a:pt x="11" y="5"/>
                    </a:cubicBezTo>
                    <a:cubicBezTo>
                      <a:pt x="11" y="4"/>
                      <a:pt x="10" y="4"/>
                      <a:pt x="10" y="4"/>
                    </a:cubicBezTo>
                    <a:cubicBezTo>
                      <a:pt x="9" y="4"/>
                      <a:pt x="9" y="5"/>
                      <a:pt x="8" y="5"/>
                    </a:cubicBezTo>
                    <a:cubicBezTo>
                      <a:pt x="8" y="5"/>
                      <a:pt x="7" y="5"/>
                      <a:pt x="7" y="5"/>
                    </a:cubicBezTo>
                    <a:cubicBezTo>
                      <a:pt x="6" y="5"/>
                      <a:pt x="6" y="6"/>
                      <a:pt x="6" y="6"/>
                    </a:cubicBezTo>
                    <a:cubicBezTo>
                      <a:pt x="6" y="6"/>
                      <a:pt x="6" y="7"/>
                      <a:pt x="6" y="7"/>
                    </a:cubicBezTo>
                    <a:cubicBezTo>
                      <a:pt x="6" y="7"/>
                      <a:pt x="6" y="8"/>
                      <a:pt x="6" y="8"/>
                    </a:cubicBezTo>
                    <a:cubicBezTo>
                      <a:pt x="6" y="8"/>
                      <a:pt x="7" y="9"/>
                      <a:pt x="7" y="9"/>
                    </a:cubicBezTo>
                    <a:cubicBezTo>
                      <a:pt x="7" y="9"/>
                      <a:pt x="8" y="10"/>
                      <a:pt x="8" y="10"/>
                    </a:cubicBezTo>
                    <a:cubicBezTo>
                      <a:pt x="9" y="10"/>
                      <a:pt x="10" y="11"/>
                      <a:pt x="10" y="11"/>
                    </a:cubicBezTo>
                    <a:cubicBezTo>
                      <a:pt x="11" y="11"/>
                      <a:pt x="12" y="12"/>
                      <a:pt x="13" y="12"/>
                    </a:cubicBezTo>
                    <a:cubicBezTo>
                      <a:pt x="14" y="13"/>
                      <a:pt x="15" y="13"/>
                      <a:pt x="15" y="14"/>
                    </a:cubicBezTo>
                    <a:cubicBezTo>
                      <a:pt x="16" y="14"/>
                      <a:pt x="16" y="15"/>
                      <a:pt x="17" y="16"/>
                    </a:cubicBezTo>
                    <a:cubicBezTo>
                      <a:pt x="17" y="17"/>
                      <a:pt x="17" y="18"/>
                      <a:pt x="17" y="19"/>
                    </a:cubicBezTo>
                    <a:cubicBezTo>
                      <a:pt x="17" y="20"/>
                      <a:pt x="17" y="21"/>
                      <a:pt x="16" y="22"/>
                    </a:cubicBezTo>
                    <a:cubicBezTo>
                      <a:pt x="16" y="23"/>
                      <a:pt x="15" y="24"/>
                      <a:pt x="14" y="24"/>
                    </a:cubicBezTo>
                    <a:cubicBezTo>
                      <a:pt x="13" y="25"/>
                      <a:pt x="12" y="25"/>
                      <a:pt x="11" y="26"/>
                    </a:cubicBezTo>
                    <a:cubicBezTo>
                      <a:pt x="10" y="26"/>
                      <a:pt x="8" y="26"/>
                      <a:pt x="7" y="26"/>
                    </a:cubicBezTo>
                    <a:cubicBezTo>
                      <a:pt x="6" y="26"/>
                      <a:pt x="4" y="26"/>
                      <a:pt x="3" y="26"/>
                    </a:cubicBezTo>
                    <a:cubicBezTo>
                      <a:pt x="2" y="25"/>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82" name="Freeform 203"/>
              <p:cNvSpPr>
                <a:spLocks/>
              </p:cNvSpPr>
              <p:nvPr/>
            </p:nvSpPr>
            <p:spPr bwMode="auto">
              <a:xfrm>
                <a:off x="10491484" y="4985400"/>
                <a:ext cx="65445" cy="84143"/>
              </a:xfrm>
              <a:custGeom>
                <a:avLst/>
                <a:gdLst>
                  <a:gd name="T0" fmla="*/ 42 w 42"/>
                  <a:gd name="T1" fmla="*/ 10 h 54"/>
                  <a:gd name="T2" fmla="*/ 28 w 42"/>
                  <a:gd name="T3" fmla="*/ 10 h 54"/>
                  <a:gd name="T4" fmla="*/ 28 w 42"/>
                  <a:gd name="T5" fmla="*/ 54 h 54"/>
                  <a:gd name="T6" fmla="*/ 15 w 42"/>
                  <a:gd name="T7" fmla="*/ 54 h 54"/>
                  <a:gd name="T8" fmla="*/ 15 w 42"/>
                  <a:gd name="T9" fmla="*/ 10 h 54"/>
                  <a:gd name="T10" fmla="*/ 0 w 42"/>
                  <a:gd name="T11" fmla="*/ 10 h 54"/>
                  <a:gd name="T12" fmla="*/ 0 w 42"/>
                  <a:gd name="T13" fmla="*/ 0 h 54"/>
                  <a:gd name="T14" fmla="*/ 42 w 42"/>
                  <a:gd name="T15" fmla="*/ 0 h 54"/>
                  <a:gd name="T16" fmla="*/ 42 w 42"/>
                  <a:gd name="T17"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4">
                    <a:moveTo>
                      <a:pt x="42" y="10"/>
                    </a:moveTo>
                    <a:lnTo>
                      <a:pt x="28" y="10"/>
                    </a:lnTo>
                    <a:lnTo>
                      <a:pt x="28" y="54"/>
                    </a:lnTo>
                    <a:lnTo>
                      <a:pt x="15" y="54"/>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83" name="Freeform 204"/>
              <p:cNvSpPr>
                <a:spLocks noEditPoints="1"/>
              </p:cNvSpPr>
              <p:nvPr/>
            </p:nvSpPr>
            <p:spPr bwMode="auto">
              <a:xfrm>
                <a:off x="10570953" y="4985400"/>
                <a:ext cx="68562" cy="84143"/>
              </a:xfrm>
              <a:custGeom>
                <a:avLst/>
                <a:gdLst>
                  <a:gd name="T0" fmla="*/ 21 w 21"/>
                  <a:gd name="T1" fmla="*/ 26 h 26"/>
                  <a:gd name="T2" fmla="*/ 15 w 21"/>
                  <a:gd name="T3" fmla="*/ 26 h 26"/>
                  <a:gd name="T4" fmla="*/ 11 w 21"/>
                  <a:gd name="T5" fmla="*/ 19 h 26"/>
                  <a:gd name="T6" fmla="*/ 10 w 21"/>
                  <a:gd name="T7" fmla="*/ 18 h 26"/>
                  <a:gd name="T8" fmla="*/ 9 w 21"/>
                  <a:gd name="T9" fmla="*/ 17 h 26"/>
                  <a:gd name="T10" fmla="*/ 8 w 21"/>
                  <a:gd name="T11" fmla="*/ 16 h 26"/>
                  <a:gd name="T12" fmla="*/ 8 w 21"/>
                  <a:gd name="T13" fmla="*/ 16 h 26"/>
                  <a:gd name="T14" fmla="*/ 6 w 21"/>
                  <a:gd name="T15" fmla="*/ 16 h 26"/>
                  <a:gd name="T16" fmla="*/ 6 w 21"/>
                  <a:gd name="T17" fmla="*/ 26 h 26"/>
                  <a:gd name="T18" fmla="*/ 0 w 21"/>
                  <a:gd name="T19" fmla="*/ 26 h 26"/>
                  <a:gd name="T20" fmla="*/ 0 w 21"/>
                  <a:gd name="T21" fmla="*/ 0 h 26"/>
                  <a:gd name="T22" fmla="*/ 9 w 21"/>
                  <a:gd name="T23" fmla="*/ 0 h 26"/>
                  <a:gd name="T24" fmla="*/ 18 w 21"/>
                  <a:gd name="T25" fmla="*/ 7 h 26"/>
                  <a:gd name="T26" fmla="*/ 18 w 21"/>
                  <a:gd name="T27" fmla="*/ 10 h 26"/>
                  <a:gd name="T28" fmla="*/ 17 w 21"/>
                  <a:gd name="T29" fmla="*/ 12 h 26"/>
                  <a:gd name="T30" fmla="*/ 15 w 21"/>
                  <a:gd name="T31" fmla="*/ 13 h 26"/>
                  <a:gd name="T32" fmla="*/ 13 w 21"/>
                  <a:gd name="T33" fmla="*/ 14 h 26"/>
                  <a:gd name="T34" fmla="*/ 13 w 21"/>
                  <a:gd name="T35" fmla="*/ 14 h 26"/>
                  <a:gd name="T36" fmla="*/ 14 w 21"/>
                  <a:gd name="T37" fmla="*/ 15 h 26"/>
                  <a:gd name="T38" fmla="*/ 15 w 21"/>
                  <a:gd name="T39" fmla="*/ 16 h 26"/>
                  <a:gd name="T40" fmla="*/ 16 w 21"/>
                  <a:gd name="T41" fmla="*/ 17 h 26"/>
                  <a:gd name="T42" fmla="*/ 17 w 21"/>
                  <a:gd name="T43" fmla="*/ 18 h 26"/>
                  <a:gd name="T44" fmla="*/ 21 w 21"/>
                  <a:gd name="T45" fmla="*/ 26 h 26"/>
                  <a:gd name="T46" fmla="*/ 6 w 21"/>
                  <a:gd name="T47" fmla="*/ 5 h 26"/>
                  <a:gd name="T48" fmla="*/ 6 w 21"/>
                  <a:gd name="T49" fmla="*/ 12 h 26"/>
                  <a:gd name="T50" fmla="*/ 8 w 21"/>
                  <a:gd name="T51" fmla="*/ 12 h 26"/>
                  <a:gd name="T52" fmla="*/ 11 w 21"/>
                  <a:gd name="T53" fmla="*/ 11 h 26"/>
                  <a:gd name="T54" fmla="*/ 13 w 21"/>
                  <a:gd name="T55" fmla="*/ 8 h 26"/>
                  <a:gd name="T56" fmla="*/ 9 w 21"/>
                  <a:gd name="T57" fmla="*/ 5 h 26"/>
                  <a:gd name="T58" fmla="*/ 6 w 21"/>
                  <a:gd name="T59"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1" h="26">
                    <a:moveTo>
                      <a:pt x="21" y="26"/>
                    </a:moveTo>
                    <a:cubicBezTo>
                      <a:pt x="15" y="26"/>
                      <a:pt x="15" y="26"/>
                      <a:pt x="15" y="26"/>
                    </a:cubicBezTo>
                    <a:cubicBezTo>
                      <a:pt x="11" y="19"/>
                      <a:pt x="11" y="19"/>
                      <a:pt x="11" y="19"/>
                    </a:cubicBezTo>
                    <a:cubicBezTo>
                      <a:pt x="11" y="19"/>
                      <a:pt x="10" y="18"/>
                      <a:pt x="10" y="18"/>
                    </a:cubicBezTo>
                    <a:cubicBezTo>
                      <a:pt x="10" y="17"/>
                      <a:pt x="10" y="17"/>
                      <a:pt x="9" y="17"/>
                    </a:cubicBezTo>
                    <a:cubicBezTo>
                      <a:pt x="9" y="17"/>
                      <a:pt x="9" y="16"/>
                      <a:pt x="8" y="16"/>
                    </a:cubicBezTo>
                    <a:cubicBezTo>
                      <a:pt x="8" y="16"/>
                      <a:pt x="8" y="16"/>
                      <a:pt x="8" y="16"/>
                    </a:cubicBezTo>
                    <a:cubicBezTo>
                      <a:pt x="6" y="16"/>
                      <a:pt x="6" y="16"/>
                      <a:pt x="6" y="16"/>
                    </a:cubicBezTo>
                    <a:cubicBezTo>
                      <a:pt x="6" y="26"/>
                      <a:pt x="6" y="26"/>
                      <a:pt x="6" y="26"/>
                    </a:cubicBezTo>
                    <a:cubicBezTo>
                      <a:pt x="0" y="26"/>
                      <a:pt x="0" y="26"/>
                      <a:pt x="0" y="26"/>
                    </a:cubicBezTo>
                    <a:cubicBezTo>
                      <a:pt x="0" y="0"/>
                      <a:pt x="0" y="0"/>
                      <a:pt x="0" y="0"/>
                    </a:cubicBezTo>
                    <a:cubicBezTo>
                      <a:pt x="9" y="0"/>
                      <a:pt x="9" y="0"/>
                      <a:pt x="9" y="0"/>
                    </a:cubicBezTo>
                    <a:cubicBezTo>
                      <a:pt x="15" y="0"/>
                      <a:pt x="18" y="3"/>
                      <a:pt x="18" y="7"/>
                    </a:cubicBezTo>
                    <a:cubicBezTo>
                      <a:pt x="18" y="8"/>
                      <a:pt x="18" y="9"/>
                      <a:pt x="18" y="10"/>
                    </a:cubicBezTo>
                    <a:cubicBezTo>
                      <a:pt x="18" y="10"/>
                      <a:pt x="17" y="11"/>
                      <a:pt x="17" y="12"/>
                    </a:cubicBezTo>
                    <a:cubicBezTo>
                      <a:pt x="16" y="12"/>
                      <a:pt x="16" y="13"/>
                      <a:pt x="15" y="13"/>
                    </a:cubicBezTo>
                    <a:cubicBezTo>
                      <a:pt x="14" y="14"/>
                      <a:pt x="14" y="14"/>
                      <a:pt x="13" y="14"/>
                    </a:cubicBezTo>
                    <a:cubicBezTo>
                      <a:pt x="13" y="14"/>
                      <a:pt x="13" y="14"/>
                      <a:pt x="13" y="14"/>
                    </a:cubicBezTo>
                    <a:cubicBezTo>
                      <a:pt x="13" y="14"/>
                      <a:pt x="14" y="15"/>
                      <a:pt x="14" y="15"/>
                    </a:cubicBezTo>
                    <a:cubicBezTo>
                      <a:pt x="14" y="15"/>
                      <a:pt x="15" y="16"/>
                      <a:pt x="15" y="16"/>
                    </a:cubicBezTo>
                    <a:cubicBezTo>
                      <a:pt x="15" y="16"/>
                      <a:pt x="16" y="17"/>
                      <a:pt x="16" y="17"/>
                    </a:cubicBezTo>
                    <a:cubicBezTo>
                      <a:pt x="16" y="17"/>
                      <a:pt x="16" y="18"/>
                      <a:pt x="17" y="18"/>
                    </a:cubicBezTo>
                    <a:lnTo>
                      <a:pt x="21" y="26"/>
                    </a:lnTo>
                    <a:close/>
                    <a:moveTo>
                      <a:pt x="6" y="5"/>
                    </a:moveTo>
                    <a:cubicBezTo>
                      <a:pt x="6" y="12"/>
                      <a:pt x="6" y="12"/>
                      <a:pt x="6" y="12"/>
                    </a:cubicBezTo>
                    <a:cubicBezTo>
                      <a:pt x="8" y="12"/>
                      <a:pt x="8" y="12"/>
                      <a:pt x="8" y="12"/>
                    </a:cubicBezTo>
                    <a:cubicBezTo>
                      <a:pt x="10" y="12"/>
                      <a:pt x="11" y="11"/>
                      <a:pt x="11" y="11"/>
                    </a:cubicBezTo>
                    <a:cubicBezTo>
                      <a:pt x="12" y="10"/>
                      <a:pt x="13" y="9"/>
                      <a:pt x="13" y="8"/>
                    </a:cubicBezTo>
                    <a:cubicBezTo>
                      <a:pt x="13" y="6"/>
                      <a:pt x="11" y="5"/>
                      <a:pt x="9" y="5"/>
                    </a:cubicBezTo>
                    <a:lnTo>
                      <a:pt x="6"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84" name="Freeform 205"/>
              <p:cNvSpPr>
                <a:spLocks noEditPoints="1"/>
              </p:cNvSpPr>
              <p:nvPr/>
            </p:nvSpPr>
            <p:spPr bwMode="auto">
              <a:xfrm>
                <a:off x="10642632" y="4985400"/>
                <a:ext cx="81027" cy="84143"/>
              </a:xfrm>
              <a:custGeom>
                <a:avLst/>
                <a:gdLst>
                  <a:gd name="T0" fmla="*/ 25 w 25"/>
                  <a:gd name="T1" fmla="*/ 26 h 26"/>
                  <a:gd name="T2" fmla="*/ 18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5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5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8" y="26"/>
                      <a:pt x="18" y="26"/>
                      <a:pt x="18"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5" y="16"/>
                    </a:moveTo>
                    <a:cubicBezTo>
                      <a:pt x="13" y="7"/>
                      <a:pt x="13" y="7"/>
                      <a:pt x="13" y="7"/>
                    </a:cubicBezTo>
                    <a:cubicBezTo>
                      <a:pt x="12" y="7"/>
                      <a:pt x="12" y="6"/>
                      <a:pt x="12" y="5"/>
                    </a:cubicBezTo>
                    <a:cubicBezTo>
                      <a:pt x="12" y="5"/>
                      <a:pt x="12" y="5"/>
                      <a:pt x="12" y="5"/>
                    </a:cubicBezTo>
                    <a:cubicBezTo>
                      <a:pt x="12" y="6"/>
                      <a:pt x="12" y="6"/>
                      <a:pt x="12" y="7"/>
                    </a:cubicBezTo>
                    <a:cubicBezTo>
                      <a:pt x="9" y="16"/>
                      <a:pt x="9" y="16"/>
                      <a:pt x="9" y="16"/>
                    </a:cubicBezTo>
                    <a:lnTo>
                      <a:pt x="15"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85" name="Freeform 206"/>
              <p:cNvSpPr>
                <a:spLocks/>
              </p:cNvSpPr>
              <p:nvPr/>
            </p:nvSpPr>
            <p:spPr bwMode="auto">
              <a:xfrm>
                <a:off x="10734567" y="4985400"/>
                <a:ext cx="48305" cy="84143"/>
              </a:xfrm>
              <a:custGeom>
                <a:avLst/>
                <a:gdLst>
                  <a:gd name="T0" fmla="*/ 31 w 31"/>
                  <a:gd name="T1" fmla="*/ 54 h 54"/>
                  <a:gd name="T2" fmla="*/ 0 w 31"/>
                  <a:gd name="T3" fmla="*/ 54 h 54"/>
                  <a:gd name="T4" fmla="*/ 0 w 31"/>
                  <a:gd name="T5" fmla="*/ 0 h 54"/>
                  <a:gd name="T6" fmla="*/ 12 w 31"/>
                  <a:gd name="T7" fmla="*/ 0 h 54"/>
                  <a:gd name="T8" fmla="*/ 12 w 31"/>
                  <a:gd name="T9" fmla="*/ 44 h 54"/>
                  <a:gd name="T10" fmla="*/ 31 w 31"/>
                  <a:gd name="T11" fmla="*/ 44 h 54"/>
                  <a:gd name="T12" fmla="*/ 31 w 31"/>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31" h="54">
                    <a:moveTo>
                      <a:pt x="31" y="54"/>
                    </a:moveTo>
                    <a:lnTo>
                      <a:pt x="0" y="54"/>
                    </a:lnTo>
                    <a:lnTo>
                      <a:pt x="0" y="0"/>
                    </a:lnTo>
                    <a:lnTo>
                      <a:pt x="12" y="0"/>
                    </a:lnTo>
                    <a:lnTo>
                      <a:pt x="12" y="44"/>
                    </a:lnTo>
                    <a:lnTo>
                      <a:pt x="31" y="44"/>
                    </a:lnTo>
                    <a:lnTo>
                      <a:pt x="31"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86" name="Rectangle 207"/>
              <p:cNvSpPr>
                <a:spLocks noChangeArrowheads="1"/>
              </p:cNvSpPr>
              <p:nvPr/>
            </p:nvSpPr>
            <p:spPr bwMode="auto">
              <a:xfrm>
                <a:off x="10795337" y="4985400"/>
                <a:ext cx="20257" cy="8414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87" name="Freeform 208"/>
              <p:cNvSpPr>
                <a:spLocks noEditPoints="1"/>
              </p:cNvSpPr>
              <p:nvPr/>
            </p:nvSpPr>
            <p:spPr bwMode="auto">
              <a:xfrm>
                <a:off x="10824943" y="4985400"/>
                <a:ext cx="82586" cy="84143"/>
              </a:xfrm>
              <a:custGeom>
                <a:avLst/>
                <a:gdLst>
                  <a:gd name="T0" fmla="*/ 25 w 25"/>
                  <a:gd name="T1" fmla="*/ 26 h 26"/>
                  <a:gd name="T2" fmla="*/ 19 w 25"/>
                  <a:gd name="T3" fmla="*/ 26 h 26"/>
                  <a:gd name="T4" fmla="*/ 17 w 25"/>
                  <a:gd name="T5" fmla="*/ 20 h 26"/>
                  <a:gd name="T6" fmla="*/ 8 w 25"/>
                  <a:gd name="T7" fmla="*/ 20 h 26"/>
                  <a:gd name="T8" fmla="*/ 7 w 25"/>
                  <a:gd name="T9" fmla="*/ 26 h 26"/>
                  <a:gd name="T10" fmla="*/ 0 w 25"/>
                  <a:gd name="T11" fmla="*/ 26 h 26"/>
                  <a:gd name="T12" fmla="*/ 10 w 25"/>
                  <a:gd name="T13" fmla="*/ 0 h 26"/>
                  <a:gd name="T14" fmla="*/ 16 w 25"/>
                  <a:gd name="T15" fmla="*/ 0 h 26"/>
                  <a:gd name="T16" fmla="*/ 25 w 25"/>
                  <a:gd name="T17" fmla="*/ 26 h 26"/>
                  <a:gd name="T18" fmla="*/ 16 w 25"/>
                  <a:gd name="T19" fmla="*/ 16 h 26"/>
                  <a:gd name="T20" fmla="*/ 13 w 25"/>
                  <a:gd name="T21" fmla="*/ 7 h 26"/>
                  <a:gd name="T22" fmla="*/ 13 w 25"/>
                  <a:gd name="T23" fmla="*/ 5 h 26"/>
                  <a:gd name="T24" fmla="*/ 13 w 25"/>
                  <a:gd name="T25" fmla="*/ 5 h 26"/>
                  <a:gd name="T26" fmla="*/ 12 w 25"/>
                  <a:gd name="T27" fmla="*/ 7 h 26"/>
                  <a:gd name="T28" fmla="*/ 10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7" y="26"/>
                      <a:pt x="7" y="26"/>
                      <a:pt x="7" y="26"/>
                    </a:cubicBezTo>
                    <a:cubicBezTo>
                      <a:pt x="0" y="26"/>
                      <a:pt x="0" y="26"/>
                      <a:pt x="0" y="26"/>
                    </a:cubicBezTo>
                    <a:cubicBezTo>
                      <a:pt x="10" y="0"/>
                      <a:pt x="10" y="0"/>
                      <a:pt x="10" y="0"/>
                    </a:cubicBezTo>
                    <a:cubicBezTo>
                      <a:pt x="16" y="0"/>
                      <a:pt x="16" y="0"/>
                      <a:pt x="16" y="0"/>
                    </a:cubicBezTo>
                    <a:lnTo>
                      <a:pt x="25" y="26"/>
                    </a:lnTo>
                    <a:close/>
                    <a:moveTo>
                      <a:pt x="16" y="16"/>
                    </a:moveTo>
                    <a:cubicBezTo>
                      <a:pt x="13" y="7"/>
                      <a:pt x="13" y="7"/>
                      <a:pt x="13" y="7"/>
                    </a:cubicBezTo>
                    <a:cubicBezTo>
                      <a:pt x="13" y="7"/>
                      <a:pt x="13" y="6"/>
                      <a:pt x="13" y="5"/>
                    </a:cubicBezTo>
                    <a:cubicBezTo>
                      <a:pt x="13" y="5"/>
                      <a:pt x="13" y="5"/>
                      <a:pt x="13" y="5"/>
                    </a:cubicBezTo>
                    <a:cubicBezTo>
                      <a:pt x="13" y="6"/>
                      <a:pt x="13" y="6"/>
                      <a:pt x="12" y="7"/>
                    </a:cubicBezTo>
                    <a:cubicBezTo>
                      <a:pt x="10" y="16"/>
                      <a:pt x="10" y="16"/>
                      <a:pt x="10"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88" name="Freeform 209"/>
              <p:cNvSpPr>
                <a:spLocks/>
              </p:cNvSpPr>
              <p:nvPr/>
            </p:nvSpPr>
            <p:spPr bwMode="auto">
              <a:xfrm>
                <a:off x="10952717" y="4985400"/>
                <a:ext cx="51421" cy="84143"/>
              </a:xfrm>
              <a:custGeom>
                <a:avLst/>
                <a:gdLst>
                  <a:gd name="T0" fmla="*/ 33 w 33"/>
                  <a:gd name="T1" fmla="*/ 54 h 54"/>
                  <a:gd name="T2" fmla="*/ 0 w 33"/>
                  <a:gd name="T3" fmla="*/ 54 h 54"/>
                  <a:gd name="T4" fmla="*/ 0 w 33"/>
                  <a:gd name="T5" fmla="*/ 0 h 54"/>
                  <a:gd name="T6" fmla="*/ 31 w 33"/>
                  <a:gd name="T7" fmla="*/ 0 h 54"/>
                  <a:gd name="T8" fmla="*/ 31 w 33"/>
                  <a:gd name="T9" fmla="*/ 10 h 54"/>
                  <a:gd name="T10" fmla="*/ 13 w 33"/>
                  <a:gd name="T11" fmla="*/ 10 h 54"/>
                  <a:gd name="T12" fmla="*/ 13 w 33"/>
                  <a:gd name="T13" fmla="*/ 23 h 54"/>
                  <a:gd name="T14" fmla="*/ 29 w 33"/>
                  <a:gd name="T15" fmla="*/ 23 h 54"/>
                  <a:gd name="T16" fmla="*/ 29 w 33"/>
                  <a:gd name="T17" fmla="*/ 31 h 54"/>
                  <a:gd name="T18" fmla="*/ 13 w 33"/>
                  <a:gd name="T19" fmla="*/ 31 h 54"/>
                  <a:gd name="T20" fmla="*/ 13 w 33"/>
                  <a:gd name="T21" fmla="*/ 44 h 54"/>
                  <a:gd name="T22" fmla="*/ 33 w 33"/>
                  <a:gd name="T23" fmla="*/ 44 h 54"/>
                  <a:gd name="T24" fmla="*/ 33 w 33"/>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4">
                    <a:moveTo>
                      <a:pt x="33" y="54"/>
                    </a:moveTo>
                    <a:lnTo>
                      <a:pt x="0" y="54"/>
                    </a:lnTo>
                    <a:lnTo>
                      <a:pt x="0" y="0"/>
                    </a:lnTo>
                    <a:lnTo>
                      <a:pt x="31" y="0"/>
                    </a:lnTo>
                    <a:lnTo>
                      <a:pt x="31" y="10"/>
                    </a:lnTo>
                    <a:lnTo>
                      <a:pt x="13" y="10"/>
                    </a:lnTo>
                    <a:lnTo>
                      <a:pt x="13" y="23"/>
                    </a:lnTo>
                    <a:lnTo>
                      <a:pt x="29" y="23"/>
                    </a:lnTo>
                    <a:lnTo>
                      <a:pt x="29" y="31"/>
                    </a:lnTo>
                    <a:lnTo>
                      <a:pt x="13" y="31"/>
                    </a:lnTo>
                    <a:lnTo>
                      <a:pt x="13" y="44"/>
                    </a:lnTo>
                    <a:lnTo>
                      <a:pt x="33" y="44"/>
                    </a:lnTo>
                    <a:lnTo>
                      <a:pt x="33"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89" name="Freeform 210"/>
              <p:cNvSpPr>
                <a:spLocks noEditPoints="1"/>
              </p:cNvSpPr>
              <p:nvPr/>
            </p:nvSpPr>
            <p:spPr bwMode="auto">
              <a:xfrm>
                <a:off x="11011930" y="4985400"/>
                <a:ext cx="81027" cy="84143"/>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6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6" y="16"/>
                    </a:moveTo>
                    <a:cubicBezTo>
                      <a:pt x="13" y="7"/>
                      <a:pt x="13" y="7"/>
                      <a:pt x="13" y="7"/>
                    </a:cubicBezTo>
                    <a:cubicBezTo>
                      <a:pt x="13" y="7"/>
                      <a:pt x="12" y="6"/>
                      <a:pt x="12" y="5"/>
                    </a:cubicBezTo>
                    <a:cubicBezTo>
                      <a:pt x="12" y="5"/>
                      <a:pt x="12" y="5"/>
                      <a:pt x="12" y="5"/>
                    </a:cubicBezTo>
                    <a:cubicBezTo>
                      <a:pt x="12" y="6"/>
                      <a:pt x="12" y="6"/>
                      <a:pt x="12" y="7"/>
                    </a:cubicBezTo>
                    <a:cubicBezTo>
                      <a:pt x="9" y="16"/>
                      <a:pt x="9" y="16"/>
                      <a:pt x="9"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90" name="Freeform 211"/>
              <p:cNvSpPr>
                <a:spLocks/>
              </p:cNvSpPr>
              <p:nvPr/>
            </p:nvSpPr>
            <p:spPr bwMode="auto">
              <a:xfrm>
                <a:off x="11099190" y="4985400"/>
                <a:ext cx="59212" cy="84143"/>
              </a:xfrm>
              <a:custGeom>
                <a:avLst/>
                <a:gdLst>
                  <a:gd name="T0" fmla="*/ 0 w 18"/>
                  <a:gd name="T1" fmla="*/ 25 h 26"/>
                  <a:gd name="T2" fmla="*/ 0 w 18"/>
                  <a:gd name="T3" fmla="*/ 19 h 26"/>
                  <a:gd name="T4" fmla="*/ 4 w 18"/>
                  <a:gd name="T5" fmla="*/ 21 h 26"/>
                  <a:gd name="T6" fmla="*/ 7 w 18"/>
                  <a:gd name="T7" fmla="*/ 22 h 26"/>
                  <a:gd name="T8" fmla="*/ 9 w 18"/>
                  <a:gd name="T9" fmla="*/ 21 h 26"/>
                  <a:gd name="T10" fmla="*/ 10 w 18"/>
                  <a:gd name="T11" fmla="*/ 21 h 26"/>
                  <a:gd name="T12" fmla="*/ 11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7 h 26"/>
                  <a:gd name="T28" fmla="*/ 1 w 18"/>
                  <a:gd name="T29" fmla="*/ 4 h 26"/>
                  <a:gd name="T30" fmla="*/ 3 w 18"/>
                  <a:gd name="T31" fmla="*/ 2 h 26"/>
                  <a:gd name="T32" fmla="*/ 6 w 18"/>
                  <a:gd name="T33" fmla="*/ 0 h 26"/>
                  <a:gd name="T34" fmla="*/ 10 w 18"/>
                  <a:gd name="T35" fmla="*/ 0 h 26"/>
                  <a:gd name="T36" fmla="*/ 14 w 18"/>
                  <a:gd name="T37" fmla="*/ 0 h 26"/>
                  <a:gd name="T38" fmla="*/ 16 w 18"/>
                  <a:gd name="T39" fmla="*/ 1 h 26"/>
                  <a:gd name="T40" fmla="*/ 16 w 18"/>
                  <a:gd name="T41" fmla="*/ 6 h 26"/>
                  <a:gd name="T42" fmla="*/ 15 w 18"/>
                  <a:gd name="T43" fmla="*/ 5 h 26"/>
                  <a:gd name="T44" fmla="*/ 13 w 18"/>
                  <a:gd name="T45" fmla="*/ 5 h 26"/>
                  <a:gd name="T46" fmla="*/ 12 w 18"/>
                  <a:gd name="T47" fmla="*/ 5 h 26"/>
                  <a:gd name="T48" fmla="*/ 10 w 18"/>
                  <a:gd name="T49" fmla="*/ 4 h 26"/>
                  <a:gd name="T50" fmla="*/ 9 w 18"/>
                  <a:gd name="T51" fmla="*/ 5 h 26"/>
                  <a:gd name="T52" fmla="*/ 7 w 18"/>
                  <a:gd name="T53" fmla="*/ 5 h 26"/>
                  <a:gd name="T54" fmla="*/ 6 w 18"/>
                  <a:gd name="T55" fmla="*/ 6 h 26"/>
                  <a:gd name="T56" fmla="*/ 6 w 18"/>
                  <a:gd name="T57" fmla="*/ 7 h 26"/>
                  <a:gd name="T58" fmla="*/ 7 w 18"/>
                  <a:gd name="T59" fmla="*/ 8 h 26"/>
                  <a:gd name="T60" fmla="*/ 7 w 18"/>
                  <a:gd name="T61" fmla="*/ 9 h 26"/>
                  <a:gd name="T62" fmla="*/ 9 w 18"/>
                  <a:gd name="T63" fmla="*/ 10 h 26"/>
                  <a:gd name="T64" fmla="*/ 11 w 18"/>
                  <a:gd name="T65" fmla="*/ 11 h 26"/>
                  <a:gd name="T66" fmla="*/ 14 w 18"/>
                  <a:gd name="T67" fmla="*/ 12 h 26"/>
                  <a:gd name="T68" fmla="*/ 16 w 18"/>
                  <a:gd name="T69" fmla="*/ 14 h 26"/>
                  <a:gd name="T70" fmla="*/ 17 w 18"/>
                  <a:gd name="T71" fmla="*/ 16 h 26"/>
                  <a:gd name="T72" fmla="*/ 18 w 18"/>
                  <a:gd name="T73" fmla="*/ 19 h 26"/>
                  <a:gd name="T74" fmla="*/ 17 w 18"/>
                  <a:gd name="T75" fmla="*/ 22 h 26"/>
                  <a:gd name="T76" fmla="*/ 15 w 18"/>
                  <a:gd name="T77" fmla="*/ 24 h 26"/>
                  <a:gd name="T78" fmla="*/ 11 w 18"/>
                  <a:gd name="T79" fmla="*/ 26 h 26"/>
                  <a:gd name="T80" fmla="*/ 8 w 18"/>
                  <a:gd name="T81" fmla="*/ 26 h 26"/>
                  <a:gd name="T82" fmla="*/ 4 w 18"/>
                  <a:gd name="T83" fmla="*/ 26 h 26"/>
                  <a:gd name="T84" fmla="*/ 0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0" y="25"/>
                    </a:moveTo>
                    <a:cubicBezTo>
                      <a:pt x="0" y="19"/>
                      <a:pt x="0" y="19"/>
                      <a:pt x="0" y="19"/>
                    </a:cubicBezTo>
                    <a:cubicBezTo>
                      <a:pt x="1" y="20"/>
                      <a:pt x="2" y="21"/>
                      <a:pt x="4" y="21"/>
                    </a:cubicBezTo>
                    <a:cubicBezTo>
                      <a:pt x="5" y="21"/>
                      <a:pt x="6" y="22"/>
                      <a:pt x="7" y="22"/>
                    </a:cubicBezTo>
                    <a:cubicBezTo>
                      <a:pt x="8" y="22"/>
                      <a:pt x="9" y="22"/>
                      <a:pt x="9" y="21"/>
                    </a:cubicBezTo>
                    <a:cubicBezTo>
                      <a:pt x="10" y="21"/>
                      <a:pt x="10" y="21"/>
                      <a:pt x="10" y="21"/>
                    </a:cubicBezTo>
                    <a:cubicBezTo>
                      <a:pt x="11" y="21"/>
                      <a:pt x="11" y="20"/>
                      <a:pt x="11" y="20"/>
                    </a:cubicBezTo>
                    <a:cubicBezTo>
                      <a:pt x="11" y="20"/>
                      <a:pt x="12" y="19"/>
                      <a:pt x="12" y="19"/>
                    </a:cubicBezTo>
                    <a:cubicBezTo>
                      <a:pt x="12" y="19"/>
                      <a:pt x="11" y="18"/>
                      <a:pt x="11" y="18"/>
                    </a:cubicBezTo>
                    <a:cubicBezTo>
                      <a:pt x="11" y="17"/>
                      <a:pt x="10" y="17"/>
                      <a:pt x="10" y="17"/>
                    </a:cubicBezTo>
                    <a:cubicBezTo>
                      <a:pt x="9" y="16"/>
                      <a:pt x="9" y="16"/>
                      <a:pt x="8" y="16"/>
                    </a:cubicBezTo>
                    <a:cubicBezTo>
                      <a:pt x="8" y="15"/>
                      <a:pt x="7" y="15"/>
                      <a:pt x="6" y="15"/>
                    </a:cubicBezTo>
                    <a:cubicBezTo>
                      <a:pt x="4" y="14"/>
                      <a:pt x="3" y="13"/>
                      <a:pt x="2" y="12"/>
                    </a:cubicBezTo>
                    <a:cubicBezTo>
                      <a:pt x="1" y="11"/>
                      <a:pt x="0" y="9"/>
                      <a:pt x="0" y="7"/>
                    </a:cubicBezTo>
                    <a:cubicBezTo>
                      <a:pt x="0" y="6"/>
                      <a:pt x="0" y="5"/>
                      <a:pt x="1" y="4"/>
                    </a:cubicBezTo>
                    <a:cubicBezTo>
                      <a:pt x="2" y="3"/>
                      <a:pt x="2" y="2"/>
                      <a:pt x="3" y="2"/>
                    </a:cubicBezTo>
                    <a:cubicBezTo>
                      <a:pt x="4" y="1"/>
                      <a:pt x="5" y="1"/>
                      <a:pt x="6" y="0"/>
                    </a:cubicBezTo>
                    <a:cubicBezTo>
                      <a:pt x="8" y="0"/>
                      <a:pt x="9" y="0"/>
                      <a:pt x="10" y="0"/>
                    </a:cubicBezTo>
                    <a:cubicBezTo>
                      <a:pt x="11" y="0"/>
                      <a:pt x="13" y="0"/>
                      <a:pt x="14" y="0"/>
                    </a:cubicBezTo>
                    <a:cubicBezTo>
                      <a:pt x="15" y="0"/>
                      <a:pt x="16" y="1"/>
                      <a:pt x="16" y="1"/>
                    </a:cubicBezTo>
                    <a:cubicBezTo>
                      <a:pt x="16" y="6"/>
                      <a:pt x="16" y="6"/>
                      <a:pt x="16" y="6"/>
                    </a:cubicBezTo>
                    <a:cubicBezTo>
                      <a:pt x="16" y="6"/>
                      <a:pt x="16" y="6"/>
                      <a:pt x="15" y="5"/>
                    </a:cubicBezTo>
                    <a:cubicBezTo>
                      <a:pt x="15" y="5"/>
                      <a:pt x="14" y="5"/>
                      <a:pt x="13" y="5"/>
                    </a:cubicBezTo>
                    <a:cubicBezTo>
                      <a:pt x="13" y="5"/>
                      <a:pt x="12" y="5"/>
                      <a:pt x="12" y="5"/>
                    </a:cubicBezTo>
                    <a:cubicBezTo>
                      <a:pt x="11" y="4"/>
                      <a:pt x="11" y="4"/>
                      <a:pt x="10" y="4"/>
                    </a:cubicBezTo>
                    <a:cubicBezTo>
                      <a:pt x="10" y="4"/>
                      <a:pt x="9" y="5"/>
                      <a:pt x="9" y="5"/>
                    </a:cubicBezTo>
                    <a:cubicBezTo>
                      <a:pt x="8" y="5"/>
                      <a:pt x="8" y="5"/>
                      <a:pt x="7" y="5"/>
                    </a:cubicBezTo>
                    <a:cubicBezTo>
                      <a:pt x="7" y="5"/>
                      <a:pt x="7" y="6"/>
                      <a:pt x="6" y="6"/>
                    </a:cubicBezTo>
                    <a:cubicBezTo>
                      <a:pt x="6" y="6"/>
                      <a:pt x="6" y="7"/>
                      <a:pt x="6" y="7"/>
                    </a:cubicBezTo>
                    <a:cubicBezTo>
                      <a:pt x="6" y="7"/>
                      <a:pt x="6" y="8"/>
                      <a:pt x="7" y="8"/>
                    </a:cubicBezTo>
                    <a:cubicBezTo>
                      <a:pt x="7" y="8"/>
                      <a:pt x="7" y="9"/>
                      <a:pt x="7" y="9"/>
                    </a:cubicBezTo>
                    <a:cubicBezTo>
                      <a:pt x="8" y="9"/>
                      <a:pt x="8" y="10"/>
                      <a:pt x="9" y="10"/>
                    </a:cubicBezTo>
                    <a:cubicBezTo>
                      <a:pt x="10" y="10"/>
                      <a:pt x="10" y="11"/>
                      <a:pt x="11" y="11"/>
                    </a:cubicBezTo>
                    <a:cubicBezTo>
                      <a:pt x="12" y="11"/>
                      <a:pt x="13" y="12"/>
                      <a:pt x="14" y="12"/>
                    </a:cubicBezTo>
                    <a:cubicBezTo>
                      <a:pt x="14" y="13"/>
                      <a:pt x="15" y="13"/>
                      <a:pt x="16" y="14"/>
                    </a:cubicBezTo>
                    <a:cubicBezTo>
                      <a:pt x="16" y="14"/>
                      <a:pt x="17" y="15"/>
                      <a:pt x="17" y="16"/>
                    </a:cubicBezTo>
                    <a:cubicBezTo>
                      <a:pt x="17" y="17"/>
                      <a:pt x="18" y="18"/>
                      <a:pt x="18" y="19"/>
                    </a:cubicBezTo>
                    <a:cubicBezTo>
                      <a:pt x="18" y="20"/>
                      <a:pt x="17" y="21"/>
                      <a:pt x="17" y="22"/>
                    </a:cubicBezTo>
                    <a:cubicBezTo>
                      <a:pt x="16" y="23"/>
                      <a:pt x="15" y="24"/>
                      <a:pt x="15" y="24"/>
                    </a:cubicBezTo>
                    <a:cubicBezTo>
                      <a:pt x="14" y="25"/>
                      <a:pt x="13" y="25"/>
                      <a:pt x="11" y="26"/>
                    </a:cubicBezTo>
                    <a:cubicBezTo>
                      <a:pt x="10" y="26"/>
                      <a:pt x="9" y="26"/>
                      <a:pt x="8" y="26"/>
                    </a:cubicBezTo>
                    <a:cubicBezTo>
                      <a:pt x="6" y="26"/>
                      <a:pt x="5" y="26"/>
                      <a:pt x="4" y="26"/>
                    </a:cubicBezTo>
                    <a:cubicBezTo>
                      <a:pt x="2" y="25"/>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91" name="Freeform 212"/>
              <p:cNvSpPr>
                <a:spLocks/>
              </p:cNvSpPr>
              <p:nvPr/>
            </p:nvSpPr>
            <p:spPr bwMode="auto">
              <a:xfrm>
                <a:off x="11164635" y="4985400"/>
                <a:ext cx="65445" cy="84143"/>
              </a:xfrm>
              <a:custGeom>
                <a:avLst/>
                <a:gdLst>
                  <a:gd name="T0" fmla="*/ 42 w 42"/>
                  <a:gd name="T1" fmla="*/ 10 h 54"/>
                  <a:gd name="T2" fmla="*/ 27 w 42"/>
                  <a:gd name="T3" fmla="*/ 10 h 54"/>
                  <a:gd name="T4" fmla="*/ 27 w 42"/>
                  <a:gd name="T5" fmla="*/ 54 h 54"/>
                  <a:gd name="T6" fmla="*/ 15 w 42"/>
                  <a:gd name="T7" fmla="*/ 54 h 54"/>
                  <a:gd name="T8" fmla="*/ 15 w 42"/>
                  <a:gd name="T9" fmla="*/ 10 h 54"/>
                  <a:gd name="T10" fmla="*/ 0 w 42"/>
                  <a:gd name="T11" fmla="*/ 10 h 54"/>
                  <a:gd name="T12" fmla="*/ 0 w 42"/>
                  <a:gd name="T13" fmla="*/ 0 h 54"/>
                  <a:gd name="T14" fmla="*/ 42 w 42"/>
                  <a:gd name="T15" fmla="*/ 0 h 54"/>
                  <a:gd name="T16" fmla="*/ 42 w 42"/>
                  <a:gd name="T17"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4">
                    <a:moveTo>
                      <a:pt x="42" y="10"/>
                    </a:moveTo>
                    <a:lnTo>
                      <a:pt x="27" y="10"/>
                    </a:lnTo>
                    <a:lnTo>
                      <a:pt x="27" y="54"/>
                    </a:lnTo>
                    <a:lnTo>
                      <a:pt x="15" y="54"/>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pic>
          <p:nvPicPr>
            <p:cNvPr id="7" name="Picture 6"/>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7672614" y="4086860"/>
              <a:ext cx="742048" cy="87300"/>
            </a:xfrm>
            <a:prstGeom prst="rect">
              <a:avLst/>
            </a:prstGeom>
          </p:spPr>
        </p:pic>
      </p:grpSp>
      <p:grpSp>
        <p:nvGrpSpPr>
          <p:cNvPr id="11" name="Group 10"/>
          <p:cNvGrpSpPr/>
          <p:nvPr/>
        </p:nvGrpSpPr>
        <p:grpSpPr>
          <a:xfrm>
            <a:off x="8278494" y="5751791"/>
            <a:ext cx="1421350" cy="380358"/>
            <a:chOff x="6256471" y="4700098"/>
            <a:chExt cx="1161651" cy="310862"/>
          </a:xfrm>
        </p:grpSpPr>
        <p:grpSp>
          <p:nvGrpSpPr>
            <p:cNvPr id="553" name="Australia West"/>
            <p:cNvGrpSpPr/>
            <p:nvPr/>
          </p:nvGrpSpPr>
          <p:grpSpPr>
            <a:xfrm>
              <a:off x="6256471" y="4700098"/>
              <a:ext cx="1161651" cy="310862"/>
              <a:chOff x="8352086" y="5951589"/>
              <a:chExt cx="1548876" cy="414489"/>
            </a:xfrm>
          </p:grpSpPr>
          <p:sp>
            <p:nvSpPr>
              <p:cNvPr id="554" name="Rectangle 33"/>
              <p:cNvSpPr>
                <a:spLocks noChangeArrowheads="1"/>
              </p:cNvSpPr>
              <p:nvPr/>
            </p:nvSpPr>
            <p:spPr bwMode="auto">
              <a:xfrm>
                <a:off x="8352086" y="5951589"/>
                <a:ext cx="1548876" cy="414489"/>
              </a:xfrm>
              <a:prstGeom prst="rect">
                <a:avLst/>
              </a:prstGeom>
              <a:solidFill>
                <a:srgbClr val="0073C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55" name="Freeform 178"/>
              <p:cNvSpPr>
                <a:spLocks noEditPoints="1"/>
              </p:cNvSpPr>
              <p:nvPr/>
            </p:nvSpPr>
            <p:spPr bwMode="auto">
              <a:xfrm>
                <a:off x="8402746" y="6046641"/>
                <a:ext cx="77911" cy="81028"/>
              </a:xfrm>
              <a:custGeom>
                <a:avLst/>
                <a:gdLst>
                  <a:gd name="T0" fmla="*/ 24 w 24"/>
                  <a:gd name="T1" fmla="*/ 25 h 25"/>
                  <a:gd name="T2" fmla="*/ 18 w 24"/>
                  <a:gd name="T3" fmla="*/ 25 h 25"/>
                  <a:gd name="T4" fmla="*/ 16 w 24"/>
                  <a:gd name="T5" fmla="*/ 20 h 25"/>
                  <a:gd name="T6" fmla="*/ 7 w 24"/>
                  <a:gd name="T7" fmla="*/ 20 h 25"/>
                  <a:gd name="T8" fmla="*/ 6 w 24"/>
                  <a:gd name="T9" fmla="*/ 25 h 25"/>
                  <a:gd name="T10" fmla="*/ 0 w 24"/>
                  <a:gd name="T11" fmla="*/ 25 h 25"/>
                  <a:gd name="T12" fmla="*/ 9 w 24"/>
                  <a:gd name="T13" fmla="*/ 0 h 25"/>
                  <a:gd name="T14" fmla="*/ 15 w 24"/>
                  <a:gd name="T15" fmla="*/ 0 h 25"/>
                  <a:gd name="T16" fmla="*/ 24 w 24"/>
                  <a:gd name="T17" fmla="*/ 25 h 25"/>
                  <a:gd name="T18" fmla="*/ 15 w 24"/>
                  <a:gd name="T19" fmla="*/ 15 h 25"/>
                  <a:gd name="T20" fmla="*/ 12 w 24"/>
                  <a:gd name="T21" fmla="*/ 7 h 25"/>
                  <a:gd name="T22" fmla="*/ 12 w 24"/>
                  <a:gd name="T23" fmla="*/ 4 h 25"/>
                  <a:gd name="T24" fmla="*/ 12 w 24"/>
                  <a:gd name="T25" fmla="*/ 4 h 25"/>
                  <a:gd name="T26" fmla="*/ 11 w 24"/>
                  <a:gd name="T27" fmla="*/ 7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20"/>
                      <a:pt x="16" y="20"/>
                      <a:pt x="16" y="20"/>
                    </a:cubicBezTo>
                    <a:cubicBezTo>
                      <a:pt x="7" y="20"/>
                      <a:pt x="7" y="20"/>
                      <a:pt x="7" y="20"/>
                    </a:cubicBezTo>
                    <a:cubicBezTo>
                      <a:pt x="6" y="25"/>
                      <a:pt x="6" y="25"/>
                      <a:pt x="6" y="25"/>
                    </a:cubicBezTo>
                    <a:cubicBezTo>
                      <a:pt x="0" y="25"/>
                      <a:pt x="0" y="25"/>
                      <a:pt x="0" y="25"/>
                    </a:cubicBezTo>
                    <a:cubicBezTo>
                      <a:pt x="9" y="0"/>
                      <a:pt x="9" y="0"/>
                      <a:pt x="9" y="0"/>
                    </a:cubicBezTo>
                    <a:cubicBezTo>
                      <a:pt x="15" y="0"/>
                      <a:pt x="15" y="0"/>
                      <a:pt x="15" y="0"/>
                    </a:cubicBezTo>
                    <a:lnTo>
                      <a:pt x="24" y="25"/>
                    </a:lnTo>
                    <a:close/>
                    <a:moveTo>
                      <a:pt x="15" y="15"/>
                    </a:moveTo>
                    <a:cubicBezTo>
                      <a:pt x="12" y="7"/>
                      <a:pt x="12" y="7"/>
                      <a:pt x="12" y="7"/>
                    </a:cubicBezTo>
                    <a:cubicBezTo>
                      <a:pt x="12" y="6"/>
                      <a:pt x="12" y="5"/>
                      <a:pt x="12" y="4"/>
                    </a:cubicBezTo>
                    <a:cubicBezTo>
                      <a:pt x="12" y="4"/>
                      <a:pt x="12" y="4"/>
                      <a:pt x="12" y="4"/>
                    </a:cubicBezTo>
                    <a:cubicBezTo>
                      <a:pt x="12" y="5"/>
                      <a:pt x="12" y="6"/>
                      <a:pt x="11"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56" name="Freeform 179"/>
              <p:cNvSpPr>
                <a:spLocks/>
              </p:cNvSpPr>
              <p:nvPr/>
            </p:nvSpPr>
            <p:spPr bwMode="auto">
              <a:xfrm>
                <a:off x="8490009" y="6046593"/>
                <a:ext cx="68562" cy="84143"/>
              </a:xfrm>
              <a:custGeom>
                <a:avLst/>
                <a:gdLst>
                  <a:gd name="T0" fmla="*/ 21 w 21"/>
                  <a:gd name="T1" fmla="*/ 14 h 26"/>
                  <a:gd name="T2" fmla="*/ 10 w 21"/>
                  <a:gd name="T3" fmla="*/ 26 h 26"/>
                  <a:gd name="T4" fmla="*/ 0 w 21"/>
                  <a:gd name="T5" fmla="*/ 15 h 26"/>
                  <a:gd name="T6" fmla="*/ 0 w 21"/>
                  <a:gd name="T7" fmla="*/ 0 h 26"/>
                  <a:gd name="T8" fmla="*/ 6 w 21"/>
                  <a:gd name="T9" fmla="*/ 0 h 26"/>
                  <a:gd name="T10" fmla="*/ 6 w 21"/>
                  <a:gd name="T11" fmla="*/ 15 h 26"/>
                  <a:gd name="T12" fmla="*/ 11 w 21"/>
                  <a:gd name="T13" fmla="*/ 21 h 26"/>
                  <a:gd name="T14" fmla="*/ 15 w 21"/>
                  <a:gd name="T15" fmla="*/ 15 h 26"/>
                  <a:gd name="T16" fmla="*/ 15 w 21"/>
                  <a:gd name="T17" fmla="*/ 0 h 26"/>
                  <a:gd name="T18" fmla="*/ 21 w 21"/>
                  <a:gd name="T19" fmla="*/ 0 h 26"/>
                  <a:gd name="T20" fmla="*/ 21 w 21"/>
                  <a:gd name="T21" fmla="*/ 1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26">
                    <a:moveTo>
                      <a:pt x="21" y="14"/>
                    </a:moveTo>
                    <a:cubicBezTo>
                      <a:pt x="21" y="22"/>
                      <a:pt x="18" y="26"/>
                      <a:pt x="10" y="26"/>
                    </a:cubicBezTo>
                    <a:cubicBezTo>
                      <a:pt x="4" y="26"/>
                      <a:pt x="0" y="22"/>
                      <a:pt x="0" y="15"/>
                    </a:cubicBezTo>
                    <a:cubicBezTo>
                      <a:pt x="0" y="0"/>
                      <a:pt x="0" y="0"/>
                      <a:pt x="0" y="0"/>
                    </a:cubicBezTo>
                    <a:cubicBezTo>
                      <a:pt x="6" y="0"/>
                      <a:pt x="6" y="0"/>
                      <a:pt x="6" y="0"/>
                    </a:cubicBezTo>
                    <a:cubicBezTo>
                      <a:pt x="6" y="15"/>
                      <a:pt x="6" y="15"/>
                      <a:pt x="6" y="15"/>
                    </a:cubicBezTo>
                    <a:cubicBezTo>
                      <a:pt x="6" y="19"/>
                      <a:pt x="7" y="21"/>
                      <a:pt x="11" y="21"/>
                    </a:cubicBezTo>
                    <a:cubicBezTo>
                      <a:pt x="14" y="21"/>
                      <a:pt x="15" y="19"/>
                      <a:pt x="15" y="15"/>
                    </a:cubicBezTo>
                    <a:cubicBezTo>
                      <a:pt x="15" y="0"/>
                      <a:pt x="15" y="0"/>
                      <a:pt x="15" y="0"/>
                    </a:cubicBezTo>
                    <a:cubicBezTo>
                      <a:pt x="21" y="0"/>
                      <a:pt x="21" y="0"/>
                      <a:pt x="21" y="0"/>
                    </a:cubicBezTo>
                    <a:lnTo>
                      <a:pt x="21"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57" name="Freeform 180"/>
              <p:cNvSpPr>
                <a:spLocks/>
              </p:cNvSpPr>
              <p:nvPr/>
            </p:nvSpPr>
            <p:spPr bwMode="auto">
              <a:xfrm>
                <a:off x="8575720" y="6046571"/>
                <a:ext cx="56096" cy="84143"/>
              </a:xfrm>
              <a:custGeom>
                <a:avLst/>
                <a:gdLst>
                  <a:gd name="T0" fmla="*/ 0 w 17"/>
                  <a:gd name="T1" fmla="*/ 24 h 26"/>
                  <a:gd name="T2" fmla="*/ 0 w 17"/>
                  <a:gd name="T3" fmla="*/ 19 h 26"/>
                  <a:gd name="T4" fmla="*/ 3 w 17"/>
                  <a:gd name="T5" fmla="*/ 21 h 26"/>
                  <a:gd name="T6" fmla="*/ 7 w 17"/>
                  <a:gd name="T7" fmla="*/ 21 h 26"/>
                  <a:gd name="T8" fmla="*/ 9 w 17"/>
                  <a:gd name="T9" fmla="*/ 21 h 26"/>
                  <a:gd name="T10" fmla="*/ 10 w 17"/>
                  <a:gd name="T11" fmla="*/ 20 h 26"/>
                  <a:gd name="T12" fmla="*/ 11 w 17"/>
                  <a:gd name="T13" fmla="*/ 20 h 26"/>
                  <a:gd name="T14" fmla="*/ 11 w 17"/>
                  <a:gd name="T15" fmla="*/ 19 h 26"/>
                  <a:gd name="T16" fmla="*/ 11 w 17"/>
                  <a:gd name="T17" fmla="*/ 17 h 26"/>
                  <a:gd name="T18" fmla="*/ 10 w 17"/>
                  <a:gd name="T19" fmla="*/ 16 h 26"/>
                  <a:gd name="T20" fmla="*/ 8 w 17"/>
                  <a:gd name="T21" fmla="*/ 15 h 26"/>
                  <a:gd name="T22" fmla="*/ 6 w 17"/>
                  <a:gd name="T23" fmla="*/ 14 h 26"/>
                  <a:gd name="T24" fmla="*/ 1 w 17"/>
                  <a:gd name="T25" fmla="*/ 11 h 26"/>
                  <a:gd name="T26" fmla="*/ 0 w 17"/>
                  <a:gd name="T27" fmla="*/ 7 h 26"/>
                  <a:gd name="T28" fmla="*/ 1 w 17"/>
                  <a:gd name="T29" fmla="*/ 4 h 26"/>
                  <a:gd name="T30" fmla="*/ 3 w 17"/>
                  <a:gd name="T31" fmla="*/ 1 h 26"/>
                  <a:gd name="T32" fmla="*/ 6 w 17"/>
                  <a:gd name="T33" fmla="*/ 0 h 26"/>
                  <a:gd name="T34" fmla="*/ 10 w 17"/>
                  <a:gd name="T35" fmla="*/ 0 h 26"/>
                  <a:gd name="T36" fmla="*/ 13 w 17"/>
                  <a:gd name="T37" fmla="*/ 0 h 26"/>
                  <a:gd name="T38" fmla="*/ 16 w 17"/>
                  <a:gd name="T39" fmla="*/ 1 h 26"/>
                  <a:gd name="T40" fmla="*/ 16 w 17"/>
                  <a:gd name="T41" fmla="*/ 6 h 26"/>
                  <a:gd name="T42" fmla="*/ 15 w 17"/>
                  <a:gd name="T43" fmla="*/ 5 h 26"/>
                  <a:gd name="T44" fmla="*/ 13 w 17"/>
                  <a:gd name="T45" fmla="*/ 4 h 26"/>
                  <a:gd name="T46" fmla="*/ 12 w 17"/>
                  <a:gd name="T47" fmla="*/ 4 h 26"/>
                  <a:gd name="T48" fmla="*/ 10 w 17"/>
                  <a:gd name="T49" fmla="*/ 4 h 26"/>
                  <a:gd name="T50" fmla="*/ 8 w 17"/>
                  <a:gd name="T51" fmla="*/ 4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0 h 26"/>
                  <a:gd name="T66" fmla="*/ 13 w 17"/>
                  <a:gd name="T67" fmla="*/ 12 h 26"/>
                  <a:gd name="T68" fmla="*/ 15 w 17"/>
                  <a:gd name="T69" fmla="*/ 13 h 26"/>
                  <a:gd name="T70" fmla="*/ 17 w 17"/>
                  <a:gd name="T71" fmla="*/ 15 h 26"/>
                  <a:gd name="T72" fmla="*/ 17 w 17"/>
                  <a:gd name="T73" fmla="*/ 18 h 26"/>
                  <a:gd name="T74" fmla="*/ 16 w 17"/>
                  <a:gd name="T75" fmla="*/ 22 h 26"/>
                  <a:gd name="T76" fmla="*/ 14 w 17"/>
                  <a:gd name="T77" fmla="*/ 24 h 26"/>
                  <a:gd name="T78" fmla="*/ 11 w 17"/>
                  <a:gd name="T79" fmla="*/ 25 h 26"/>
                  <a:gd name="T80" fmla="*/ 7 w 17"/>
                  <a:gd name="T81" fmla="*/ 26 h 26"/>
                  <a:gd name="T82" fmla="*/ 3 w 17"/>
                  <a:gd name="T83" fmla="*/ 25 h 26"/>
                  <a:gd name="T84" fmla="*/ 0 w 17"/>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4"/>
                    </a:moveTo>
                    <a:cubicBezTo>
                      <a:pt x="0" y="19"/>
                      <a:pt x="0" y="19"/>
                      <a:pt x="0" y="19"/>
                    </a:cubicBezTo>
                    <a:cubicBezTo>
                      <a:pt x="1" y="19"/>
                      <a:pt x="2" y="20"/>
                      <a:pt x="3" y="21"/>
                    </a:cubicBezTo>
                    <a:cubicBezTo>
                      <a:pt x="4" y="21"/>
                      <a:pt x="6" y="21"/>
                      <a:pt x="7" y="21"/>
                    </a:cubicBezTo>
                    <a:cubicBezTo>
                      <a:pt x="8" y="21"/>
                      <a:pt x="8" y="21"/>
                      <a:pt x="9" y="21"/>
                    </a:cubicBezTo>
                    <a:cubicBezTo>
                      <a:pt x="9" y="21"/>
                      <a:pt x="10" y="21"/>
                      <a:pt x="10" y="20"/>
                    </a:cubicBezTo>
                    <a:cubicBezTo>
                      <a:pt x="10" y="20"/>
                      <a:pt x="11" y="20"/>
                      <a:pt x="11" y="20"/>
                    </a:cubicBezTo>
                    <a:cubicBezTo>
                      <a:pt x="11" y="19"/>
                      <a:pt x="11" y="19"/>
                      <a:pt x="11" y="19"/>
                    </a:cubicBezTo>
                    <a:cubicBezTo>
                      <a:pt x="11" y="18"/>
                      <a:pt x="11" y="18"/>
                      <a:pt x="11" y="17"/>
                    </a:cubicBezTo>
                    <a:cubicBezTo>
                      <a:pt x="10" y="17"/>
                      <a:pt x="10" y="17"/>
                      <a:pt x="10" y="16"/>
                    </a:cubicBezTo>
                    <a:cubicBezTo>
                      <a:pt x="9" y="16"/>
                      <a:pt x="8" y="16"/>
                      <a:pt x="8" y="15"/>
                    </a:cubicBezTo>
                    <a:cubicBezTo>
                      <a:pt x="7" y="15"/>
                      <a:pt x="6" y="15"/>
                      <a:pt x="6" y="14"/>
                    </a:cubicBezTo>
                    <a:cubicBezTo>
                      <a:pt x="4" y="14"/>
                      <a:pt x="2" y="13"/>
                      <a:pt x="1" y="11"/>
                    </a:cubicBezTo>
                    <a:cubicBezTo>
                      <a:pt x="0" y="10"/>
                      <a:pt x="0" y="9"/>
                      <a:pt x="0" y="7"/>
                    </a:cubicBezTo>
                    <a:cubicBezTo>
                      <a:pt x="0" y="6"/>
                      <a:pt x="0" y="5"/>
                      <a:pt x="1" y="4"/>
                    </a:cubicBezTo>
                    <a:cubicBezTo>
                      <a:pt x="1" y="3"/>
                      <a:pt x="2" y="2"/>
                      <a:pt x="3" y="1"/>
                    </a:cubicBezTo>
                    <a:cubicBezTo>
                      <a:pt x="4" y="1"/>
                      <a:pt x="5" y="0"/>
                      <a:pt x="6" y="0"/>
                    </a:cubicBezTo>
                    <a:cubicBezTo>
                      <a:pt x="7" y="0"/>
                      <a:pt x="8" y="0"/>
                      <a:pt x="10" y="0"/>
                    </a:cubicBezTo>
                    <a:cubicBezTo>
                      <a:pt x="11" y="0"/>
                      <a:pt x="12" y="0"/>
                      <a:pt x="13" y="0"/>
                    </a:cubicBezTo>
                    <a:cubicBezTo>
                      <a:pt x="14" y="0"/>
                      <a:pt x="15" y="0"/>
                      <a:pt x="16" y="1"/>
                    </a:cubicBezTo>
                    <a:cubicBezTo>
                      <a:pt x="16" y="6"/>
                      <a:pt x="16" y="6"/>
                      <a:pt x="16" y="6"/>
                    </a:cubicBezTo>
                    <a:cubicBezTo>
                      <a:pt x="16" y="6"/>
                      <a:pt x="15" y="5"/>
                      <a:pt x="15" y="5"/>
                    </a:cubicBezTo>
                    <a:cubicBezTo>
                      <a:pt x="14" y="5"/>
                      <a:pt x="14" y="5"/>
                      <a:pt x="13" y="4"/>
                    </a:cubicBezTo>
                    <a:cubicBezTo>
                      <a:pt x="13" y="4"/>
                      <a:pt x="12" y="4"/>
                      <a:pt x="12" y="4"/>
                    </a:cubicBezTo>
                    <a:cubicBezTo>
                      <a:pt x="11" y="4"/>
                      <a:pt x="10" y="4"/>
                      <a:pt x="10" y="4"/>
                    </a:cubicBezTo>
                    <a:cubicBezTo>
                      <a:pt x="9" y="4"/>
                      <a:pt x="9" y="4"/>
                      <a:pt x="8" y="4"/>
                    </a:cubicBezTo>
                    <a:cubicBezTo>
                      <a:pt x="8" y="4"/>
                      <a:pt x="7" y="5"/>
                      <a:pt x="7" y="5"/>
                    </a:cubicBezTo>
                    <a:cubicBezTo>
                      <a:pt x="7" y="5"/>
                      <a:pt x="6" y="5"/>
                      <a:pt x="6" y="6"/>
                    </a:cubicBezTo>
                    <a:cubicBezTo>
                      <a:pt x="6" y="6"/>
                      <a:pt x="6" y="6"/>
                      <a:pt x="6" y="7"/>
                    </a:cubicBezTo>
                    <a:cubicBezTo>
                      <a:pt x="6" y="7"/>
                      <a:pt x="6" y="7"/>
                      <a:pt x="6" y="8"/>
                    </a:cubicBezTo>
                    <a:cubicBezTo>
                      <a:pt x="6" y="8"/>
                      <a:pt x="7" y="8"/>
                      <a:pt x="7" y="9"/>
                    </a:cubicBezTo>
                    <a:cubicBezTo>
                      <a:pt x="7" y="9"/>
                      <a:pt x="8" y="9"/>
                      <a:pt x="9" y="10"/>
                    </a:cubicBezTo>
                    <a:cubicBezTo>
                      <a:pt x="9" y="10"/>
                      <a:pt x="10" y="10"/>
                      <a:pt x="11" y="10"/>
                    </a:cubicBezTo>
                    <a:cubicBezTo>
                      <a:pt x="12" y="11"/>
                      <a:pt x="12" y="11"/>
                      <a:pt x="13" y="12"/>
                    </a:cubicBezTo>
                    <a:cubicBezTo>
                      <a:pt x="14" y="12"/>
                      <a:pt x="15" y="13"/>
                      <a:pt x="15" y="13"/>
                    </a:cubicBezTo>
                    <a:cubicBezTo>
                      <a:pt x="16" y="14"/>
                      <a:pt x="16" y="15"/>
                      <a:pt x="17" y="15"/>
                    </a:cubicBezTo>
                    <a:cubicBezTo>
                      <a:pt x="17" y="16"/>
                      <a:pt x="17" y="17"/>
                      <a:pt x="17" y="18"/>
                    </a:cubicBezTo>
                    <a:cubicBezTo>
                      <a:pt x="17" y="20"/>
                      <a:pt x="17" y="21"/>
                      <a:pt x="16" y="22"/>
                    </a:cubicBezTo>
                    <a:cubicBezTo>
                      <a:pt x="16" y="23"/>
                      <a:pt x="15" y="23"/>
                      <a:pt x="14" y="24"/>
                    </a:cubicBezTo>
                    <a:cubicBezTo>
                      <a:pt x="13" y="25"/>
                      <a:pt x="12" y="25"/>
                      <a:pt x="11" y="25"/>
                    </a:cubicBezTo>
                    <a:cubicBezTo>
                      <a:pt x="10" y="26"/>
                      <a:pt x="8" y="26"/>
                      <a:pt x="7" y="26"/>
                    </a:cubicBezTo>
                    <a:cubicBezTo>
                      <a:pt x="6" y="26"/>
                      <a:pt x="4" y="26"/>
                      <a:pt x="3" y="25"/>
                    </a:cubicBezTo>
                    <a:cubicBezTo>
                      <a:pt x="2" y="25"/>
                      <a:pt x="1" y="25"/>
                      <a:pt x="0" y="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58" name="Freeform 181"/>
              <p:cNvSpPr>
                <a:spLocks/>
              </p:cNvSpPr>
              <p:nvPr/>
            </p:nvSpPr>
            <p:spPr bwMode="auto">
              <a:xfrm>
                <a:off x="8638044" y="6046571"/>
                <a:ext cx="65446" cy="81027"/>
              </a:xfrm>
              <a:custGeom>
                <a:avLst/>
                <a:gdLst>
                  <a:gd name="T0" fmla="*/ 42 w 42"/>
                  <a:gd name="T1" fmla="*/ 10 h 52"/>
                  <a:gd name="T2" fmla="*/ 27 w 42"/>
                  <a:gd name="T3" fmla="*/ 10 h 52"/>
                  <a:gd name="T4" fmla="*/ 27 w 42"/>
                  <a:gd name="T5" fmla="*/ 52 h 52"/>
                  <a:gd name="T6" fmla="*/ 16 w 42"/>
                  <a:gd name="T7" fmla="*/ 52 h 52"/>
                  <a:gd name="T8" fmla="*/ 16 w 42"/>
                  <a:gd name="T9" fmla="*/ 10 h 52"/>
                  <a:gd name="T10" fmla="*/ 0 w 42"/>
                  <a:gd name="T11" fmla="*/ 10 h 52"/>
                  <a:gd name="T12" fmla="*/ 0 w 42"/>
                  <a:gd name="T13" fmla="*/ 0 h 52"/>
                  <a:gd name="T14" fmla="*/ 42 w 42"/>
                  <a:gd name="T15" fmla="*/ 0 h 52"/>
                  <a:gd name="T16" fmla="*/ 42 w 42"/>
                  <a:gd name="T17"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10"/>
                    </a:moveTo>
                    <a:lnTo>
                      <a:pt x="27" y="10"/>
                    </a:lnTo>
                    <a:lnTo>
                      <a:pt x="27" y="52"/>
                    </a:lnTo>
                    <a:lnTo>
                      <a:pt x="16" y="52"/>
                    </a:lnTo>
                    <a:lnTo>
                      <a:pt x="16"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59" name="Freeform 182"/>
              <p:cNvSpPr>
                <a:spLocks noEditPoints="1"/>
              </p:cNvSpPr>
              <p:nvPr/>
            </p:nvSpPr>
            <p:spPr bwMode="auto">
              <a:xfrm>
                <a:off x="8715958" y="6046571"/>
                <a:ext cx="71678" cy="81027"/>
              </a:xfrm>
              <a:custGeom>
                <a:avLst/>
                <a:gdLst>
                  <a:gd name="T0" fmla="*/ 22 w 22"/>
                  <a:gd name="T1" fmla="*/ 25 h 25"/>
                  <a:gd name="T2" fmla="*/ 15 w 22"/>
                  <a:gd name="T3" fmla="*/ 25 h 25"/>
                  <a:gd name="T4" fmla="*/ 11 w 22"/>
                  <a:gd name="T5" fmla="*/ 19 h 25"/>
                  <a:gd name="T6" fmla="*/ 10 w 22"/>
                  <a:gd name="T7" fmla="*/ 17 h 25"/>
                  <a:gd name="T8" fmla="*/ 9 w 22"/>
                  <a:gd name="T9" fmla="*/ 16 h 25"/>
                  <a:gd name="T10" fmla="*/ 9 w 22"/>
                  <a:gd name="T11" fmla="*/ 16 h 25"/>
                  <a:gd name="T12" fmla="*/ 8 w 22"/>
                  <a:gd name="T13" fmla="*/ 16 h 25"/>
                  <a:gd name="T14" fmla="*/ 6 w 22"/>
                  <a:gd name="T15" fmla="*/ 16 h 25"/>
                  <a:gd name="T16" fmla="*/ 6 w 22"/>
                  <a:gd name="T17" fmla="*/ 25 h 25"/>
                  <a:gd name="T18" fmla="*/ 0 w 22"/>
                  <a:gd name="T19" fmla="*/ 25 h 25"/>
                  <a:gd name="T20" fmla="*/ 0 w 22"/>
                  <a:gd name="T21" fmla="*/ 0 h 25"/>
                  <a:gd name="T22" fmla="*/ 9 w 22"/>
                  <a:gd name="T23" fmla="*/ 0 h 25"/>
                  <a:gd name="T24" fmla="*/ 19 w 22"/>
                  <a:gd name="T25" fmla="*/ 7 h 25"/>
                  <a:gd name="T26" fmla="*/ 18 w 22"/>
                  <a:gd name="T27" fmla="*/ 9 h 25"/>
                  <a:gd name="T28" fmla="*/ 17 w 22"/>
                  <a:gd name="T29" fmla="*/ 11 h 25"/>
                  <a:gd name="T30" fmla="*/ 15 w 22"/>
                  <a:gd name="T31" fmla="*/ 13 h 25"/>
                  <a:gd name="T32" fmla="*/ 13 w 22"/>
                  <a:gd name="T33" fmla="*/ 14 h 25"/>
                  <a:gd name="T34" fmla="*/ 13 w 22"/>
                  <a:gd name="T35" fmla="*/ 14 h 25"/>
                  <a:gd name="T36" fmla="*/ 14 w 22"/>
                  <a:gd name="T37" fmla="*/ 15 h 25"/>
                  <a:gd name="T38" fmla="*/ 15 w 22"/>
                  <a:gd name="T39" fmla="*/ 15 h 25"/>
                  <a:gd name="T40" fmla="*/ 16 w 22"/>
                  <a:gd name="T41" fmla="*/ 17 h 25"/>
                  <a:gd name="T42" fmla="*/ 17 w 22"/>
                  <a:gd name="T43" fmla="*/ 18 h 25"/>
                  <a:gd name="T44" fmla="*/ 22 w 22"/>
                  <a:gd name="T45" fmla="*/ 25 h 25"/>
                  <a:gd name="T46" fmla="*/ 6 w 22"/>
                  <a:gd name="T47" fmla="*/ 4 h 25"/>
                  <a:gd name="T48" fmla="*/ 6 w 22"/>
                  <a:gd name="T49" fmla="*/ 11 h 25"/>
                  <a:gd name="T50" fmla="*/ 9 w 22"/>
                  <a:gd name="T51" fmla="*/ 11 h 25"/>
                  <a:gd name="T52" fmla="*/ 11 w 22"/>
                  <a:gd name="T53" fmla="*/ 10 h 25"/>
                  <a:gd name="T54" fmla="*/ 13 w 22"/>
                  <a:gd name="T55" fmla="*/ 8 h 25"/>
                  <a:gd name="T56" fmla="*/ 9 w 22"/>
                  <a:gd name="T57" fmla="*/ 4 h 25"/>
                  <a:gd name="T58" fmla="*/ 6 w 22"/>
                  <a:gd name="T59" fmla="*/ 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 h="25">
                    <a:moveTo>
                      <a:pt x="22" y="25"/>
                    </a:moveTo>
                    <a:cubicBezTo>
                      <a:pt x="15" y="25"/>
                      <a:pt x="15" y="25"/>
                      <a:pt x="15" y="25"/>
                    </a:cubicBezTo>
                    <a:cubicBezTo>
                      <a:pt x="11" y="19"/>
                      <a:pt x="11" y="19"/>
                      <a:pt x="11" y="19"/>
                    </a:cubicBezTo>
                    <a:cubicBezTo>
                      <a:pt x="11" y="18"/>
                      <a:pt x="11" y="18"/>
                      <a:pt x="10" y="17"/>
                    </a:cubicBezTo>
                    <a:cubicBezTo>
                      <a:pt x="10" y="17"/>
                      <a:pt x="10" y="17"/>
                      <a:pt x="9" y="16"/>
                    </a:cubicBezTo>
                    <a:cubicBezTo>
                      <a:pt x="9" y="16"/>
                      <a:pt x="9" y="16"/>
                      <a:pt x="9" y="16"/>
                    </a:cubicBezTo>
                    <a:cubicBezTo>
                      <a:pt x="8" y="16"/>
                      <a:pt x="8" y="16"/>
                      <a:pt x="8" y="16"/>
                    </a:cubicBezTo>
                    <a:cubicBezTo>
                      <a:pt x="6" y="16"/>
                      <a:pt x="6" y="16"/>
                      <a:pt x="6" y="16"/>
                    </a:cubicBezTo>
                    <a:cubicBezTo>
                      <a:pt x="6" y="25"/>
                      <a:pt x="6" y="25"/>
                      <a:pt x="6" y="25"/>
                    </a:cubicBezTo>
                    <a:cubicBezTo>
                      <a:pt x="0" y="25"/>
                      <a:pt x="0" y="25"/>
                      <a:pt x="0" y="25"/>
                    </a:cubicBezTo>
                    <a:cubicBezTo>
                      <a:pt x="0" y="0"/>
                      <a:pt x="0" y="0"/>
                      <a:pt x="0" y="0"/>
                    </a:cubicBezTo>
                    <a:cubicBezTo>
                      <a:pt x="9" y="0"/>
                      <a:pt x="9" y="0"/>
                      <a:pt x="9" y="0"/>
                    </a:cubicBezTo>
                    <a:cubicBezTo>
                      <a:pt x="16" y="0"/>
                      <a:pt x="19" y="2"/>
                      <a:pt x="19" y="7"/>
                    </a:cubicBezTo>
                    <a:cubicBezTo>
                      <a:pt x="19" y="8"/>
                      <a:pt x="18" y="9"/>
                      <a:pt x="18" y="9"/>
                    </a:cubicBezTo>
                    <a:cubicBezTo>
                      <a:pt x="18" y="10"/>
                      <a:pt x="18" y="11"/>
                      <a:pt x="17" y="11"/>
                    </a:cubicBezTo>
                    <a:cubicBezTo>
                      <a:pt x="17" y="12"/>
                      <a:pt x="16" y="12"/>
                      <a:pt x="15" y="13"/>
                    </a:cubicBezTo>
                    <a:cubicBezTo>
                      <a:pt x="15" y="13"/>
                      <a:pt x="14" y="14"/>
                      <a:pt x="13" y="14"/>
                    </a:cubicBezTo>
                    <a:cubicBezTo>
                      <a:pt x="13" y="14"/>
                      <a:pt x="13" y="14"/>
                      <a:pt x="13" y="14"/>
                    </a:cubicBezTo>
                    <a:cubicBezTo>
                      <a:pt x="13" y="14"/>
                      <a:pt x="14" y="14"/>
                      <a:pt x="14" y="15"/>
                    </a:cubicBezTo>
                    <a:cubicBezTo>
                      <a:pt x="14" y="15"/>
                      <a:pt x="15" y="15"/>
                      <a:pt x="15" y="15"/>
                    </a:cubicBezTo>
                    <a:cubicBezTo>
                      <a:pt x="15" y="16"/>
                      <a:pt x="16" y="16"/>
                      <a:pt x="16" y="17"/>
                    </a:cubicBezTo>
                    <a:cubicBezTo>
                      <a:pt x="16" y="17"/>
                      <a:pt x="17" y="17"/>
                      <a:pt x="17" y="18"/>
                    </a:cubicBezTo>
                    <a:lnTo>
                      <a:pt x="22" y="25"/>
                    </a:lnTo>
                    <a:close/>
                    <a:moveTo>
                      <a:pt x="6" y="4"/>
                    </a:moveTo>
                    <a:cubicBezTo>
                      <a:pt x="6" y="11"/>
                      <a:pt x="6" y="11"/>
                      <a:pt x="6" y="11"/>
                    </a:cubicBezTo>
                    <a:cubicBezTo>
                      <a:pt x="9" y="11"/>
                      <a:pt x="9" y="11"/>
                      <a:pt x="9" y="11"/>
                    </a:cubicBezTo>
                    <a:cubicBezTo>
                      <a:pt x="10" y="11"/>
                      <a:pt x="11" y="11"/>
                      <a:pt x="11" y="10"/>
                    </a:cubicBezTo>
                    <a:cubicBezTo>
                      <a:pt x="12" y="9"/>
                      <a:pt x="13" y="9"/>
                      <a:pt x="13" y="8"/>
                    </a:cubicBezTo>
                    <a:cubicBezTo>
                      <a:pt x="13" y="5"/>
                      <a:pt x="11" y="4"/>
                      <a:pt x="9" y="4"/>
                    </a:cubicBezTo>
                    <a:lnTo>
                      <a:pt x="6"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60" name="Freeform 183"/>
              <p:cNvSpPr>
                <a:spLocks noEditPoints="1"/>
              </p:cNvSpPr>
              <p:nvPr/>
            </p:nvSpPr>
            <p:spPr bwMode="auto">
              <a:xfrm>
                <a:off x="8787633" y="6046571"/>
                <a:ext cx="82586" cy="81027"/>
              </a:xfrm>
              <a:custGeom>
                <a:avLst/>
                <a:gdLst>
                  <a:gd name="T0" fmla="*/ 25 w 25"/>
                  <a:gd name="T1" fmla="*/ 25 h 25"/>
                  <a:gd name="T2" fmla="*/ 18 w 25"/>
                  <a:gd name="T3" fmla="*/ 25 h 25"/>
                  <a:gd name="T4" fmla="*/ 17 w 25"/>
                  <a:gd name="T5" fmla="*/ 20 h 25"/>
                  <a:gd name="T6" fmla="*/ 8 w 25"/>
                  <a:gd name="T7" fmla="*/ 20 h 25"/>
                  <a:gd name="T8" fmla="*/ 6 w 25"/>
                  <a:gd name="T9" fmla="*/ 25 h 25"/>
                  <a:gd name="T10" fmla="*/ 0 w 25"/>
                  <a:gd name="T11" fmla="*/ 25 h 25"/>
                  <a:gd name="T12" fmla="*/ 9 w 25"/>
                  <a:gd name="T13" fmla="*/ 0 h 25"/>
                  <a:gd name="T14" fmla="*/ 16 w 25"/>
                  <a:gd name="T15" fmla="*/ 0 h 25"/>
                  <a:gd name="T16" fmla="*/ 25 w 25"/>
                  <a:gd name="T17" fmla="*/ 25 h 25"/>
                  <a:gd name="T18" fmla="*/ 15 w 25"/>
                  <a:gd name="T19" fmla="*/ 15 h 25"/>
                  <a:gd name="T20" fmla="*/ 13 w 25"/>
                  <a:gd name="T21" fmla="*/ 7 h 25"/>
                  <a:gd name="T22" fmla="*/ 12 w 25"/>
                  <a:gd name="T23" fmla="*/ 4 h 25"/>
                  <a:gd name="T24" fmla="*/ 12 w 25"/>
                  <a:gd name="T25" fmla="*/ 4 h 25"/>
                  <a:gd name="T26" fmla="*/ 12 w 25"/>
                  <a:gd name="T27" fmla="*/ 7 h 25"/>
                  <a:gd name="T28" fmla="*/ 9 w 25"/>
                  <a:gd name="T29" fmla="*/ 15 h 25"/>
                  <a:gd name="T30" fmla="*/ 15 w 25"/>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5">
                    <a:moveTo>
                      <a:pt x="25" y="25"/>
                    </a:moveTo>
                    <a:cubicBezTo>
                      <a:pt x="18" y="25"/>
                      <a:pt x="18" y="25"/>
                      <a:pt x="18" y="25"/>
                    </a:cubicBezTo>
                    <a:cubicBezTo>
                      <a:pt x="17" y="20"/>
                      <a:pt x="17" y="20"/>
                      <a:pt x="17" y="20"/>
                    </a:cubicBezTo>
                    <a:cubicBezTo>
                      <a:pt x="8" y="20"/>
                      <a:pt x="8" y="20"/>
                      <a:pt x="8" y="20"/>
                    </a:cubicBezTo>
                    <a:cubicBezTo>
                      <a:pt x="6" y="25"/>
                      <a:pt x="6" y="25"/>
                      <a:pt x="6" y="25"/>
                    </a:cubicBezTo>
                    <a:cubicBezTo>
                      <a:pt x="0" y="25"/>
                      <a:pt x="0" y="25"/>
                      <a:pt x="0" y="25"/>
                    </a:cubicBezTo>
                    <a:cubicBezTo>
                      <a:pt x="9" y="0"/>
                      <a:pt x="9" y="0"/>
                      <a:pt x="9" y="0"/>
                    </a:cubicBezTo>
                    <a:cubicBezTo>
                      <a:pt x="16" y="0"/>
                      <a:pt x="16" y="0"/>
                      <a:pt x="16" y="0"/>
                    </a:cubicBezTo>
                    <a:lnTo>
                      <a:pt x="25" y="25"/>
                    </a:lnTo>
                    <a:close/>
                    <a:moveTo>
                      <a:pt x="15" y="15"/>
                    </a:moveTo>
                    <a:cubicBezTo>
                      <a:pt x="13" y="7"/>
                      <a:pt x="13" y="7"/>
                      <a:pt x="13" y="7"/>
                    </a:cubicBezTo>
                    <a:cubicBezTo>
                      <a:pt x="12" y="6"/>
                      <a:pt x="12" y="5"/>
                      <a:pt x="12" y="4"/>
                    </a:cubicBezTo>
                    <a:cubicBezTo>
                      <a:pt x="12" y="4"/>
                      <a:pt x="12" y="4"/>
                      <a:pt x="12" y="4"/>
                    </a:cubicBezTo>
                    <a:cubicBezTo>
                      <a:pt x="12" y="5"/>
                      <a:pt x="12" y="6"/>
                      <a:pt x="12"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61" name="Freeform 184"/>
              <p:cNvSpPr>
                <a:spLocks/>
              </p:cNvSpPr>
              <p:nvPr/>
            </p:nvSpPr>
            <p:spPr bwMode="auto">
              <a:xfrm>
                <a:off x="8879543" y="6046596"/>
                <a:ext cx="48305" cy="81027"/>
              </a:xfrm>
              <a:custGeom>
                <a:avLst/>
                <a:gdLst>
                  <a:gd name="T0" fmla="*/ 31 w 31"/>
                  <a:gd name="T1" fmla="*/ 52 h 52"/>
                  <a:gd name="T2" fmla="*/ 0 w 31"/>
                  <a:gd name="T3" fmla="*/ 52 h 52"/>
                  <a:gd name="T4" fmla="*/ 0 w 31"/>
                  <a:gd name="T5" fmla="*/ 0 h 52"/>
                  <a:gd name="T6" fmla="*/ 12 w 31"/>
                  <a:gd name="T7" fmla="*/ 0 h 52"/>
                  <a:gd name="T8" fmla="*/ 12 w 31"/>
                  <a:gd name="T9" fmla="*/ 44 h 52"/>
                  <a:gd name="T10" fmla="*/ 31 w 31"/>
                  <a:gd name="T11" fmla="*/ 44 h 52"/>
                  <a:gd name="T12" fmla="*/ 31 w 31"/>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31" h="52">
                    <a:moveTo>
                      <a:pt x="31" y="52"/>
                    </a:moveTo>
                    <a:lnTo>
                      <a:pt x="0" y="52"/>
                    </a:lnTo>
                    <a:lnTo>
                      <a:pt x="0" y="0"/>
                    </a:lnTo>
                    <a:lnTo>
                      <a:pt x="12" y="0"/>
                    </a:lnTo>
                    <a:lnTo>
                      <a:pt x="12" y="44"/>
                    </a:lnTo>
                    <a:lnTo>
                      <a:pt x="31" y="44"/>
                    </a:lnTo>
                    <a:lnTo>
                      <a:pt x="31"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62" name="Rectangle 185"/>
              <p:cNvSpPr>
                <a:spLocks noChangeArrowheads="1"/>
              </p:cNvSpPr>
              <p:nvPr/>
            </p:nvSpPr>
            <p:spPr bwMode="auto">
              <a:xfrm>
                <a:off x="8941885" y="6046571"/>
                <a:ext cx="18699" cy="8102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563" name="Freeform 186"/>
              <p:cNvSpPr>
                <a:spLocks noEditPoints="1"/>
              </p:cNvSpPr>
              <p:nvPr/>
            </p:nvSpPr>
            <p:spPr bwMode="auto">
              <a:xfrm>
                <a:off x="8974573" y="6046536"/>
                <a:ext cx="77911" cy="81027"/>
              </a:xfrm>
              <a:custGeom>
                <a:avLst/>
                <a:gdLst>
                  <a:gd name="T0" fmla="*/ 24 w 24"/>
                  <a:gd name="T1" fmla="*/ 25 h 25"/>
                  <a:gd name="T2" fmla="*/ 18 w 24"/>
                  <a:gd name="T3" fmla="*/ 25 h 25"/>
                  <a:gd name="T4" fmla="*/ 16 w 24"/>
                  <a:gd name="T5" fmla="*/ 20 h 25"/>
                  <a:gd name="T6" fmla="*/ 7 w 24"/>
                  <a:gd name="T7" fmla="*/ 20 h 25"/>
                  <a:gd name="T8" fmla="*/ 6 w 24"/>
                  <a:gd name="T9" fmla="*/ 25 h 25"/>
                  <a:gd name="T10" fmla="*/ 0 w 24"/>
                  <a:gd name="T11" fmla="*/ 25 h 25"/>
                  <a:gd name="T12" fmla="*/ 9 w 24"/>
                  <a:gd name="T13" fmla="*/ 0 h 25"/>
                  <a:gd name="T14" fmla="*/ 15 w 24"/>
                  <a:gd name="T15" fmla="*/ 0 h 25"/>
                  <a:gd name="T16" fmla="*/ 24 w 24"/>
                  <a:gd name="T17" fmla="*/ 25 h 25"/>
                  <a:gd name="T18" fmla="*/ 15 w 24"/>
                  <a:gd name="T19" fmla="*/ 15 h 25"/>
                  <a:gd name="T20" fmla="*/ 12 w 24"/>
                  <a:gd name="T21" fmla="*/ 7 h 25"/>
                  <a:gd name="T22" fmla="*/ 12 w 24"/>
                  <a:gd name="T23" fmla="*/ 4 h 25"/>
                  <a:gd name="T24" fmla="*/ 12 w 24"/>
                  <a:gd name="T25" fmla="*/ 4 h 25"/>
                  <a:gd name="T26" fmla="*/ 11 w 24"/>
                  <a:gd name="T27" fmla="*/ 7 h 25"/>
                  <a:gd name="T28" fmla="*/ 9 w 24"/>
                  <a:gd name="T29" fmla="*/ 15 h 25"/>
                  <a:gd name="T30" fmla="*/ 15 w 24"/>
                  <a:gd name="T31" fmla="*/ 1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 h="25">
                    <a:moveTo>
                      <a:pt x="24" y="25"/>
                    </a:moveTo>
                    <a:cubicBezTo>
                      <a:pt x="18" y="25"/>
                      <a:pt x="18" y="25"/>
                      <a:pt x="18" y="25"/>
                    </a:cubicBezTo>
                    <a:cubicBezTo>
                      <a:pt x="16" y="20"/>
                      <a:pt x="16" y="20"/>
                      <a:pt x="16" y="20"/>
                    </a:cubicBezTo>
                    <a:cubicBezTo>
                      <a:pt x="7" y="20"/>
                      <a:pt x="7" y="20"/>
                      <a:pt x="7" y="20"/>
                    </a:cubicBezTo>
                    <a:cubicBezTo>
                      <a:pt x="6" y="25"/>
                      <a:pt x="6" y="25"/>
                      <a:pt x="6" y="25"/>
                    </a:cubicBezTo>
                    <a:cubicBezTo>
                      <a:pt x="0" y="25"/>
                      <a:pt x="0" y="25"/>
                      <a:pt x="0" y="25"/>
                    </a:cubicBezTo>
                    <a:cubicBezTo>
                      <a:pt x="9" y="0"/>
                      <a:pt x="9" y="0"/>
                      <a:pt x="9" y="0"/>
                    </a:cubicBezTo>
                    <a:cubicBezTo>
                      <a:pt x="15" y="0"/>
                      <a:pt x="15" y="0"/>
                      <a:pt x="15" y="0"/>
                    </a:cubicBezTo>
                    <a:lnTo>
                      <a:pt x="24" y="25"/>
                    </a:lnTo>
                    <a:close/>
                    <a:moveTo>
                      <a:pt x="15" y="15"/>
                    </a:moveTo>
                    <a:cubicBezTo>
                      <a:pt x="12" y="7"/>
                      <a:pt x="12" y="7"/>
                      <a:pt x="12" y="7"/>
                    </a:cubicBezTo>
                    <a:cubicBezTo>
                      <a:pt x="12" y="6"/>
                      <a:pt x="12" y="5"/>
                      <a:pt x="12" y="4"/>
                    </a:cubicBezTo>
                    <a:cubicBezTo>
                      <a:pt x="12" y="4"/>
                      <a:pt x="12" y="4"/>
                      <a:pt x="12" y="4"/>
                    </a:cubicBezTo>
                    <a:cubicBezTo>
                      <a:pt x="12" y="5"/>
                      <a:pt x="12" y="6"/>
                      <a:pt x="11" y="7"/>
                    </a:cubicBezTo>
                    <a:cubicBezTo>
                      <a:pt x="9" y="15"/>
                      <a:pt x="9" y="15"/>
                      <a:pt x="9" y="15"/>
                    </a:cubicBezTo>
                    <a:lnTo>
                      <a:pt x="15" y="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pic>
          <p:nvPicPr>
            <p:cNvPr id="6" name="Picture 5"/>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6648450" y="4870095"/>
              <a:ext cx="363138" cy="85445"/>
            </a:xfrm>
            <a:prstGeom prst="rect">
              <a:avLst/>
            </a:prstGeom>
          </p:spPr>
        </p:pic>
        <p:grpSp>
          <p:nvGrpSpPr>
            <p:cNvPr id="5" name="Group 4"/>
            <p:cNvGrpSpPr/>
            <p:nvPr/>
          </p:nvGrpSpPr>
          <p:grpSpPr>
            <a:xfrm>
              <a:off x="7168138" y="4773930"/>
              <a:ext cx="208022" cy="63107"/>
              <a:chOff x="7183378" y="4838700"/>
              <a:chExt cx="208022" cy="63107"/>
            </a:xfrm>
          </p:grpSpPr>
          <p:sp>
            <p:nvSpPr>
              <p:cNvPr id="809" name="Freeform 209"/>
              <p:cNvSpPr>
                <a:spLocks/>
              </p:cNvSpPr>
              <p:nvPr/>
            </p:nvSpPr>
            <p:spPr bwMode="auto">
              <a:xfrm>
                <a:off x="7183378" y="4838700"/>
                <a:ext cx="38566" cy="63107"/>
              </a:xfrm>
              <a:custGeom>
                <a:avLst/>
                <a:gdLst>
                  <a:gd name="T0" fmla="*/ 33 w 33"/>
                  <a:gd name="T1" fmla="*/ 54 h 54"/>
                  <a:gd name="T2" fmla="*/ 0 w 33"/>
                  <a:gd name="T3" fmla="*/ 54 h 54"/>
                  <a:gd name="T4" fmla="*/ 0 w 33"/>
                  <a:gd name="T5" fmla="*/ 0 h 54"/>
                  <a:gd name="T6" fmla="*/ 31 w 33"/>
                  <a:gd name="T7" fmla="*/ 0 h 54"/>
                  <a:gd name="T8" fmla="*/ 31 w 33"/>
                  <a:gd name="T9" fmla="*/ 10 h 54"/>
                  <a:gd name="T10" fmla="*/ 13 w 33"/>
                  <a:gd name="T11" fmla="*/ 10 h 54"/>
                  <a:gd name="T12" fmla="*/ 13 w 33"/>
                  <a:gd name="T13" fmla="*/ 23 h 54"/>
                  <a:gd name="T14" fmla="*/ 29 w 33"/>
                  <a:gd name="T15" fmla="*/ 23 h 54"/>
                  <a:gd name="T16" fmla="*/ 29 w 33"/>
                  <a:gd name="T17" fmla="*/ 31 h 54"/>
                  <a:gd name="T18" fmla="*/ 13 w 33"/>
                  <a:gd name="T19" fmla="*/ 31 h 54"/>
                  <a:gd name="T20" fmla="*/ 13 w 33"/>
                  <a:gd name="T21" fmla="*/ 44 h 54"/>
                  <a:gd name="T22" fmla="*/ 33 w 33"/>
                  <a:gd name="T23" fmla="*/ 44 h 54"/>
                  <a:gd name="T24" fmla="*/ 33 w 33"/>
                  <a:gd name="T25"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4">
                    <a:moveTo>
                      <a:pt x="33" y="54"/>
                    </a:moveTo>
                    <a:lnTo>
                      <a:pt x="0" y="54"/>
                    </a:lnTo>
                    <a:lnTo>
                      <a:pt x="0" y="0"/>
                    </a:lnTo>
                    <a:lnTo>
                      <a:pt x="31" y="0"/>
                    </a:lnTo>
                    <a:lnTo>
                      <a:pt x="31" y="10"/>
                    </a:lnTo>
                    <a:lnTo>
                      <a:pt x="13" y="10"/>
                    </a:lnTo>
                    <a:lnTo>
                      <a:pt x="13" y="23"/>
                    </a:lnTo>
                    <a:lnTo>
                      <a:pt x="29" y="23"/>
                    </a:lnTo>
                    <a:lnTo>
                      <a:pt x="29" y="31"/>
                    </a:lnTo>
                    <a:lnTo>
                      <a:pt x="13" y="31"/>
                    </a:lnTo>
                    <a:lnTo>
                      <a:pt x="13" y="44"/>
                    </a:lnTo>
                    <a:lnTo>
                      <a:pt x="33" y="44"/>
                    </a:lnTo>
                    <a:lnTo>
                      <a:pt x="33" y="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810" name="Freeform 210"/>
              <p:cNvSpPr>
                <a:spLocks noEditPoints="1"/>
              </p:cNvSpPr>
              <p:nvPr/>
            </p:nvSpPr>
            <p:spPr bwMode="auto">
              <a:xfrm>
                <a:off x="7227788" y="4838700"/>
                <a:ext cx="60770" cy="63107"/>
              </a:xfrm>
              <a:custGeom>
                <a:avLst/>
                <a:gdLst>
                  <a:gd name="T0" fmla="*/ 25 w 25"/>
                  <a:gd name="T1" fmla="*/ 26 h 26"/>
                  <a:gd name="T2" fmla="*/ 19 w 25"/>
                  <a:gd name="T3" fmla="*/ 26 h 26"/>
                  <a:gd name="T4" fmla="*/ 17 w 25"/>
                  <a:gd name="T5" fmla="*/ 20 h 26"/>
                  <a:gd name="T6" fmla="*/ 8 w 25"/>
                  <a:gd name="T7" fmla="*/ 20 h 26"/>
                  <a:gd name="T8" fmla="*/ 6 w 25"/>
                  <a:gd name="T9" fmla="*/ 26 h 26"/>
                  <a:gd name="T10" fmla="*/ 0 w 25"/>
                  <a:gd name="T11" fmla="*/ 26 h 26"/>
                  <a:gd name="T12" fmla="*/ 9 w 25"/>
                  <a:gd name="T13" fmla="*/ 0 h 26"/>
                  <a:gd name="T14" fmla="*/ 16 w 25"/>
                  <a:gd name="T15" fmla="*/ 0 h 26"/>
                  <a:gd name="T16" fmla="*/ 25 w 25"/>
                  <a:gd name="T17" fmla="*/ 26 h 26"/>
                  <a:gd name="T18" fmla="*/ 16 w 25"/>
                  <a:gd name="T19" fmla="*/ 16 h 26"/>
                  <a:gd name="T20" fmla="*/ 13 w 25"/>
                  <a:gd name="T21" fmla="*/ 7 h 26"/>
                  <a:gd name="T22" fmla="*/ 12 w 25"/>
                  <a:gd name="T23" fmla="*/ 5 h 26"/>
                  <a:gd name="T24" fmla="*/ 12 w 25"/>
                  <a:gd name="T25" fmla="*/ 5 h 26"/>
                  <a:gd name="T26" fmla="*/ 12 w 25"/>
                  <a:gd name="T27" fmla="*/ 7 h 26"/>
                  <a:gd name="T28" fmla="*/ 9 w 25"/>
                  <a:gd name="T29" fmla="*/ 16 h 26"/>
                  <a:gd name="T30" fmla="*/ 16 w 25"/>
                  <a:gd name="T31"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 h="26">
                    <a:moveTo>
                      <a:pt x="25" y="26"/>
                    </a:moveTo>
                    <a:cubicBezTo>
                      <a:pt x="19" y="26"/>
                      <a:pt x="19" y="26"/>
                      <a:pt x="19" y="26"/>
                    </a:cubicBezTo>
                    <a:cubicBezTo>
                      <a:pt x="17" y="20"/>
                      <a:pt x="17" y="20"/>
                      <a:pt x="17" y="20"/>
                    </a:cubicBezTo>
                    <a:cubicBezTo>
                      <a:pt x="8" y="20"/>
                      <a:pt x="8" y="20"/>
                      <a:pt x="8" y="20"/>
                    </a:cubicBezTo>
                    <a:cubicBezTo>
                      <a:pt x="6" y="26"/>
                      <a:pt x="6" y="26"/>
                      <a:pt x="6" y="26"/>
                    </a:cubicBezTo>
                    <a:cubicBezTo>
                      <a:pt x="0" y="26"/>
                      <a:pt x="0" y="26"/>
                      <a:pt x="0" y="26"/>
                    </a:cubicBezTo>
                    <a:cubicBezTo>
                      <a:pt x="9" y="0"/>
                      <a:pt x="9" y="0"/>
                      <a:pt x="9" y="0"/>
                    </a:cubicBezTo>
                    <a:cubicBezTo>
                      <a:pt x="16" y="0"/>
                      <a:pt x="16" y="0"/>
                      <a:pt x="16" y="0"/>
                    </a:cubicBezTo>
                    <a:lnTo>
                      <a:pt x="25" y="26"/>
                    </a:lnTo>
                    <a:close/>
                    <a:moveTo>
                      <a:pt x="16" y="16"/>
                    </a:moveTo>
                    <a:cubicBezTo>
                      <a:pt x="13" y="7"/>
                      <a:pt x="13" y="7"/>
                      <a:pt x="13" y="7"/>
                    </a:cubicBezTo>
                    <a:cubicBezTo>
                      <a:pt x="13" y="7"/>
                      <a:pt x="12" y="6"/>
                      <a:pt x="12" y="5"/>
                    </a:cubicBezTo>
                    <a:cubicBezTo>
                      <a:pt x="12" y="5"/>
                      <a:pt x="12" y="5"/>
                      <a:pt x="12" y="5"/>
                    </a:cubicBezTo>
                    <a:cubicBezTo>
                      <a:pt x="12" y="6"/>
                      <a:pt x="12" y="6"/>
                      <a:pt x="12" y="7"/>
                    </a:cubicBezTo>
                    <a:cubicBezTo>
                      <a:pt x="9" y="16"/>
                      <a:pt x="9" y="16"/>
                      <a:pt x="9" y="16"/>
                    </a:cubicBezTo>
                    <a:lnTo>
                      <a:pt x="1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811" name="Freeform 211"/>
              <p:cNvSpPr>
                <a:spLocks/>
              </p:cNvSpPr>
              <p:nvPr/>
            </p:nvSpPr>
            <p:spPr bwMode="auto">
              <a:xfrm>
                <a:off x="7293233" y="4838700"/>
                <a:ext cx="44409" cy="63107"/>
              </a:xfrm>
              <a:custGeom>
                <a:avLst/>
                <a:gdLst>
                  <a:gd name="T0" fmla="*/ 0 w 18"/>
                  <a:gd name="T1" fmla="*/ 25 h 26"/>
                  <a:gd name="T2" fmla="*/ 0 w 18"/>
                  <a:gd name="T3" fmla="*/ 19 h 26"/>
                  <a:gd name="T4" fmla="*/ 4 w 18"/>
                  <a:gd name="T5" fmla="*/ 21 h 26"/>
                  <a:gd name="T6" fmla="*/ 7 w 18"/>
                  <a:gd name="T7" fmla="*/ 22 h 26"/>
                  <a:gd name="T8" fmla="*/ 9 w 18"/>
                  <a:gd name="T9" fmla="*/ 21 h 26"/>
                  <a:gd name="T10" fmla="*/ 10 w 18"/>
                  <a:gd name="T11" fmla="*/ 21 h 26"/>
                  <a:gd name="T12" fmla="*/ 11 w 18"/>
                  <a:gd name="T13" fmla="*/ 20 h 26"/>
                  <a:gd name="T14" fmla="*/ 12 w 18"/>
                  <a:gd name="T15" fmla="*/ 19 h 26"/>
                  <a:gd name="T16" fmla="*/ 11 w 18"/>
                  <a:gd name="T17" fmla="*/ 18 h 26"/>
                  <a:gd name="T18" fmla="*/ 10 w 18"/>
                  <a:gd name="T19" fmla="*/ 17 h 26"/>
                  <a:gd name="T20" fmla="*/ 8 w 18"/>
                  <a:gd name="T21" fmla="*/ 16 h 26"/>
                  <a:gd name="T22" fmla="*/ 6 w 18"/>
                  <a:gd name="T23" fmla="*/ 15 h 26"/>
                  <a:gd name="T24" fmla="*/ 2 w 18"/>
                  <a:gd name="T25" fmla="*/ 12 h 26"/>
                  <a:gd name="T26" fmla="*/ 0 w 18"/>
                  <a:gd name="T27" fmla="*/ 7 h 26"/>
                  <a:gd name="T28" fmla="*/ 1 w 18"/>
                  <a:gd name="T29" fmla="*/ 4 h 26"/>
                  <a:gd name="T30" fmla="*/ 3 w 18"/>
                  <a:gd name="T31" fmla="*/ 2 h 26"/>
                  <a:gd name="T32" fmla="*/ 6 w 18"/>
                  <a:gd name="T33" fmla="*/ 0 h 26"/>
                  <a:gd name="T34" fmla="*/ 10 w 18"/>
                  <a:gd name="T35" fmla="*/ 0 h 26"/>
                  <a:gd name="T36" fmla="*/ 14 w 18"/>
                  <a:gd name="T37" fmla="*/ 0 h 26"/>
                  <a:gd name="T38" fmla="*/ 16 w 18"/>
                  <a:gd name="T39" fmla="*/ 1 h 26"/>
                  <a:gd name="T40" fmla="*/ 16 w 18"/>
                  <a:gd name="T41" fmla="*/ 6 h 26"/>
                  <a:gd name="T42" fmla="*/ 15 w 18"/>
                  <a:gd name="T43" fmla="*/ 5 h 26"/>
                  <a:gd name="T44" fmla="*/ 13 w 18"/>
                  <a:gd name="T45" fmla="*/ 5 h 26"/>
                  <a:gd name="T46" fmla="*/ 12 w 18"/>
                  <a:gd name="T47" fmla="*/ 5 h 26"/>
                  <a:gd name="T48" fmla="*/ 10 w 18"/>
                  <a:gd name="T49" fmla="*/ 4 h 26"/>
                  <a:gd name="T50" fmla="*/ 9 w 18"/>
                  <a:gd name="T51" fmla="*/ 5 h 26"/>
                  <a:gd name="T52" fmla="*/ 7 w 18"/>
                  <a:gd name="T53" fmla="*/ 5 h 26"/>
                  <a:gd name="T54" fmla="*/ 6 w 18"/>
                  <a:gd name="T55" fmla="*/ 6 h 26"/>
                  <a:gd name="T56" fmla="*/ 6 w 18"/>
                  <a:gd name="T57" fmla="*/ 7 h 26"/>
                  <a:gd name="T58" fmla="*/ 7 w 18"/>
                  <a:gd name="T59" fmla="*/ 8 h 26"/>
                  <a:gd name="T60" fmla="*/ 7 w 18"/>
                  <a:gd name="T61" fmla="*/ 9 h 26"/>
                  <a:gd name="T62" fmla="*/ 9 w 18"/>
                  <a:gd name="T63" fmla="*/ 10 h 26"/>
                  <a:gd name="T64" fmla="*/ 11 w 18"/>
                  <a:gd name="T65" fmla="*/ 11 h 26"/>
                  <a:gd name="T66" fmla="*/ 14 w 18"/>
                  <a:gd name="T67" fmla="*/ 12 h 26"/>
                  <a:gd name="T68" fmla="*/ 16 w 18"/>
                  <a:gd name="T69" fmla="*/ 14 h 26"/>
                  <a:gd name="T70" fmla="*/ 17 w 18"/>
                  <a:gd name="T71" fmla="*/ 16 h 26"/>
                  <a:gd name="T72" fmla="*/ 18 w 18"/>
                  <a:gd name="T73" fmla="*/ 19 h 26"/>
                  <a:gd name="T74" fmla="*/ 17 w 18"/>
                  <a:gd name="T75" fmla="*/ 22 h 26"/>
                  <a:gd name="T76" fmla="*/ 15 w 18"/>
                  <a:gd name="T77" fmla="*/ 24 h 26"/>
                  <a:gd name="T78" fmla="*/ 11 w 18"/>
                  <a:gd name="T79" fmla="*/ 26 h 26"/>
                  <a:gd name="T80" fmla="*/ 8 w 18"/>
                  <a:gd name="T81" fmla="*/ 26 h 26"/>
                  <a:gd name="T82" fmla="*/ 4 w 18"/>
                  <a:gd name="T83" fmla="*/ 26 h 26"/>
                  <a:gd name="T84" fmla="*/ 0 w 18"/>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0" y="25"/>
                    </a:moveTo>
                    <a:cubicBezTo>
                      <a:pt x="0" y="19"/>
                      <a:pt x="0" y="19"/>
                      <a:pt x="0" y="19"/>
                    </a:cubicBezTo>
                    <a:cubicBezTo>
                      <a:pt x="1" y="20"/>
                      <a:pt x="2" y="21"/>
                      <a:pt x="4" y="21"/>
                    </a:cubicBezTo>
                    <a:cubicBezTo>
                      <a:pt x="5" y="21"/>
                      <a:pt x="6" y="22"/>
                      <a:pt x="7" y="22"/>
                    </a:cubicBezTo>
                    <a:cubicBezTo>
                      <a:pt x="8" y="22"/>
                      <a:pt x="9" y="22"/>
                      <a:pt x="9" y="21"/>
                    </a:cubicBezTo>
                    <a:cubicBezTo>
                      <a:pt x="10" y="21"/>
                      <a:pt x="10" y="21"/>
                      <a:pt x="10" y="21"/>
                    </a:cubicBezTo>
                    <a:cubicBezTo>
                      <a:pt x="11" y="21"/>
                      <a:pt x="11" y="20"/>
                      <a:pt x="11" y="20"/>
                    </a:cubicBezTo>
                    <a:cubicBezTo>
                      <a:pt x="11" y="20"/>
                      <a:pt x="12" y="19"/>
                      <a:pt x="12" y="19"/>
                    </a:cubicBezTo>
                    <a:cubicBezTo>
                      <a:pt x="12" y="19"/>
                      <a:pt x="11" y="18"/>
                      <a:pt x="11" y="18"/>
                    </a:cubicBezTo>
                    <a:cubicBezTo>
                      <a:pt x="11" y="17"/>
                      <a:pt x="10" y="17"/>
                      <a:pt x="10" y="17"/>
                    </a:cubicBezTo>
                    <a:cubicBezTo>
                      <a:pt x="9" y="16"/>
                      <a:pt x="9" y="16"/>
                      <a:pt x="8" y="16"/>
                    </a:cubicBezTo>
                    <a:cubicBezTo>
                      <a:pt x="8" y="15"/>
                      <a:pt x="7" y="15"/>
                      <a:pt x="6" y="15"/>
                    </a:cubicBezTo>
                    <a:cubicBezTo>
                      <a:pt x="4" y="14"/>
                      <a:pt x="3" y="13"/>
                      <a:pt x="2" y="12"/>
                    </a:cubicBezTo>
                    <a:cubicBezTo>
                      <a:pt x="1" y="11"/>
                      <a:pt x="0" y="9"/>
                      <a:pt x="0" y="7"/>
                    </a:cubicBezTo>
                    <a:cubicBezTo>
                      <a:pt x="0" y="6"/>
                      <a:pt x="0" y="5"/>
                      <a:pt x="1" y="4"/>
                    </a:cubicBezTo>
                    <a:cubicBezTo>
                      <a:pt x="2" y="3"/>
                      <a:pt x="2" y="2"/>
                      <a:pt x="3" y="2"/>
                    </a:cubicBezTo>
                    <a:cubicBezTo>
                      <a:pt x="4" y="1"/>
                      <a:pt x="5" y="1"/>
                      <a:pt x="6" y="0"/>
                    </a:cubicBezTo>
                    <a:cubicBezTo>
                      <a:pt x="8" y="0"/>
                      <a:pt x="9" y="0"/>
                      <a:pt x="10" y="0"/>
                    </a:cubicBezTo>
                    <a:cubicBezTo>
                      <a:pt x="11" y="0"/>
                      <a:pt x="13" y="0"/>
                      <a:pt x="14" y="0"/>
                    </a:cubicBezTo>
                    <a:cubicBezTo>
                      <a:pt x="15" y="0"/>
                      <a:pt x="16" y="1"/>
                      <a:pt x="16" y="1"/>
                    </a:cubicBezTo>
                    <a:cubicBezTo>
                      <a:pt x="16" y="6"/>
                      <a:pt x="16" y="6"/>
                      <a:pt x="16" y="6"/>
                    </a:cubicBezTo>
                    <a:cubicBezTo>
                      <a:pt x="16" y="6"/>
                      <a:pt x="16" y="6"/>
                      <a:pt x="15" y="5"/>
                    </a:cubicBezTo>
                    <a:cubicBezTo>
                      <a:pt x="15" y="5"/>
                      <a:pt x="14" y="5"/>
                      <a:pt x="13" y="5"/>
                    </a:cubicBezTo>
                    <a:cubicBezTo>
                      <a:pt x="13" y="5"/>
                      <a:pt x="12" y="5"/>
                      <a:pt x="12" y="5"/>
                    </a:cubicBezTo>
                    <a:cubicBezTo>
                      <a:pt x="11" y="4"/>
                      <a:pt x="11" y="4"/>
                      <a:pt x="10" y="4"/>
                    </a:cubicBezTo>
                    <a:cubicBezTo>
                      <a:pt x="10" y="4"/>
                      <a:pt x="9" y="5"/>
                      <a:pt x="9" y="5"/>
                    </a:cubicBezTo>
                    <a:cubicBezTo>
                      <a:pt x="8" y="5"/>
                      <a:pt x="8" y="5"/>
                      <a:pt x="7" y="5"/>
                    </a:cubicBezTo>
                    <a:cubicBezTo>
                      <a:pt x="7" y="5"/>
                      <a:pt x="7" y="6"/>
                      <a:pt x="6" y="6"/>
                    </a:cubicBezTo>
                    <a:cubicBezTo>
                      <a:pt x="6" y="6"/>
                      <a:pt x="6" y="7"/>
                      <a:pt x="6" y="7"/>
                    </a:cubicBezTo>
                    <a:cubicBezTo>
                      <a:pt x="6" y="7"/>
                      <a:pt x="6" y="8"/>
                      <a:pt x="7" y="8"/>
                    </a:cubicBezTo>
                    <a:cubicBezTo>
                      <a:pt x="7" y="8"/>
                      <a:pt x="7" y="9"/>
                      <a:pt x="7" y="9"/>
                    </a:cubicBezTo>
                    <a:cubicBezTo>
                      <a:pt x="8" y="9"/>
                      <a:pt x="8" y="10"/>
                      <a:pt x="9" y="10"/>
                    </a:cubicBezTo>
                    <a:cubicBezTo>
                      <a:pt x="10" y="10"/>
                      <a:pt x="10" y="11"/>
                      <a:pt x="11" y="11"/>
                    </a:cubicBezTo>
                    <a:cubicBezTo>
                      <a:pt x="12" y="11"/>
                      <a:pt x="13" y="12"/>
                      <a:pt x="14" y="12"/>
                    </a:cubicBezTo>
                    <a:cubicBezTo>
                      <a:pt x="14" y="13"/>
                      <a:pt x="15" y="13"/>
                      <a:pt x="16" y="14"/>
                    </a:cubicBezTo>
                    <a:cubicBezTo>
                      <a:pt x="16" y="14"/>
                      <a:pt x="17" y="15"/>
                      <a:pt x="17" y="16"/>
                    </a:cubicBezTo>
                    <a:cubicBezTo>
                      <a:pt x="17" y="17"/>
                      <a:pt x="18" y="18"/>
                      <a:pt x="18" y="19"/>
                    </a:cubicBezTo>
                    <a:cubicBezTo>
                      <a:pt x="18" y="20"/>
                      <a:pt x="17" y="21"/>
                      <a:pt x="17" y="22"/>
                    </a:cubicBezTo>
                    <a:cubicBezTo>
                      <a:pt x="16" y="23"/>
                      <a:pt x="15" y="24"/>
                      <a:pt x="15" y="24"/>
                    </a:cubicBezTo>
                    <a:cubicBezTo>
                      <a:pt x="14" y="25"/>
                      <a:pt x="13" y="25"/>
                      <a:pt x="11" y="26"/>
                    </a:cubicBezTo>
                    <a:cubicBezTo>
                      <a:pt x="10" y="26"/>
                      <a:pt x="9" y="26"/>
                      <a:pt x="8" y="26"/>
                    </a:cubicBezTo>
                    <a:cubicBezTo>
                      <a:pt x="6" y="26"/>
                      <a:pt x="5" y="26"/>
                      <a:pt x="4" y="26"/>
                    </a:cubicBezTo>
                    <a:cubicBezTo>
                      <a:pt x="2" y="25"/>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812" name="Freeform 212"/>
              <p:cNvSpPr>
                <a:spLocks/>
              </p:cNvSpPr>
              <p:nvPr/>
            </p:nvSpPr>
            <p:spPr bwMode="auto">
              <a:xfrm>
                <a:off x="7342316" y="4838700"/>
                <a:ext cx="49084" cy="63107"/>
              </a:xfrm>
              <a:custGeom>
                <a:avLst/>
                <a:gdLst>
                  <a:gd name="T0" fmla="*/ 42 w 42"/>
                  <a:gd name="T1" fmla="*/ 10 h 54"/>
                  <a:gd name="T2" fmla="*/ 27 w 42"/>
                  <a:gd name="T3" fmla="*/ 10 h 54"/>
                  <a:gd name="T4" fmla="*/ 27 w 42"/>
                  <a:gd name="T5" fmla="*/ 54 h 54"/>
                  <a:gd name="T6" fmla="*/ 15 w 42"/>
                  <a:gd name="T7" fmla="*/ 54 h 54"/>
                  <a:gd name="T8" fmla="*/ 15 w 42"/>
                  <a:gd name="T9" fmla="*/ 10 h 54"/>
                  <a:gd name="T10" fmla="*/ 0 w 42"/>
                  <a:gd name="T11" fmla="*/ 10 h 54"/>
                  <a:gd name="T12" fmla="*/ 0 w 42"/>
                  <a:gd name="T13" fmla="*/ 0 h 54"/>
                  <a:gd name="T14" fmla="*/ 42 w 42"/>
                  <a:gd name="T15" fmla="*/ 0 h 54"/>
                  <a:gd name="T16" fmla="*/ 42 w 42"/>
                  <a:gd name="T17" fmla="*/ 1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4">
                    <a:moveTo>
                      <a:pt x="42" y="10"/>
                    </a:moveTo>
                    <a:lnTo>
                      <a:pt x="27" y="10"/>
                    </a:lnTo>
                    <a:lnTo>
                      <a:pt x="27" y="54"/>
                    </a:lnTo>
                    <a:lnTo>
                      <a:pt x="15" y="54"/>
                    </a:lnTo>
                    <a:lnTo>
                      <a:pt x="15" y="10"/>
                    </a:lnTo>
                    <a:lnTo>
                      <a:pt x="0" y="10"/>
                    </a:lnTo>
                    <a:lnTo>
                      <a:pt x="0" y="0"/>
                    </a:lnTo>
                    <a:lnTo>
                      <a:pt x="42" y="0"/>
                    </a:lnTo>
                    <a:lnTo>
                      <a:pt x="42" y="1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grpSp>
          <p:nvGrpSpPr>
            <p:cNvPr id="10" name="Group 9"/>
            <p:cNvGrpSpPr/>
            <p:nvPr/>
          </p:nvGrpSpPr>
          <p:grpSpPr>
            <a:xfrm>
              <a:off x="6842418" y="4771239"/>
              <a:ext cx="293335" cy="63107"/>
              <a:chOff x="6717065" y="4599204"/>
              <a:chExt cx="293335" cy="63107"/>
            </a:xfrm>
          </p:grpSpPr>
          <p:sp>
            <p:nvSpPr>
              <p:cNvPr id="818" name="Freeform 122"/>
              <p:cNvSpPr>
                <a:spLocks/>
              </p:cNvSpPr>
              <p:nvPr/>
            </p:nvSpPr>
            <p:spPr bwMode="auto">
              <a:xfrm>
                <a:off x="6717065" y="4599204"/>
                <a:ext cx="40904" cy="63107"/>
              </a:xfrm>
              <a:custGeom>
                <a:avLst/>
                <a:gdLst>
                  <a:gd name="T0" fmla="*/ 0 w 17"/>
                  <a:gd name="T1" fmla="*/ 25 h 26"/>
                  <a:gd name="T2" fmla="*/ 0 w 17"/>
                  <a:gd name="T3" fmla="*/ 19 h 26"/>
                  <a:gd name="T4" fmla="*/ 3 w 17"/>
                  <a:gd name="T5" fmla="*/ 21 h 26"/>
                  <a:gd name="T6" fmla="*/ 7 w 17"/>
                  <a:gd name="T7" fmla="*/ 22 h 26"/>
                  <a:gd name="T8" fmla="*/ 9 w 17"/>
                  <a:gd name="T9" fmla="*/ 22 h 26"/>
                  <a:gd name="T10" fmla="*/ 10 w 17"/>
                  <a:gd name="T11" fmla="*/ 21 h 26"/>
                  <a:gd name="T12" fmla="*/ 11 w 17"/>
                  <a:gd name="T13" fmla="*/ 20 h 26"/>
                  <a:gd name="T14" fmla="*/ 11 w 17"/>
                  <a:gd name="T15" fmla="*/ 19 h 26"/>
                  <a:gd name="T16" fmla="*/ 11 w 17"/>
                  <a:gd name="T17" fmla="*/ 18 h 26"/>
                  <a:gd name="T18" fmla="*/ 10 w 17"/>
                  <a:gd name="T19" fmla="*/ 17 h 26"/>
                  <a:gd name="T20" fmla="*/ 8 w 17"/>
                  <a:gd name="T21" fmla="*/ 16 h 26"/>
                  <a:gd name="T22" fmla="*/ 6 w 17"/>
                  <a:gd name="T23" fmla="*/ 15 h 26"/>
                  <a:gd name="T24" fmla="*/ 1 w 17"/>
                  <a:gd name="T25" fmla="*/ 12 h 26"/>
                  <a:gd name="T26" fmla="*/ 0 w 17"/>
                  <a:gd name="T27" fmla="*/ 8 h 26"/>
                  <a:gd name="T28" fmla="*/ 1 w 17"/>
                  <a:gd name="T29" fmla="*/ 4 h 26"/>
                  <a:gd name="T30" fmla="*/ 3 w 17"/>
                  <a:gd name="T31" fmla="*/ 2 h 26"/>
                  <a:gd name="T32" fmla="*/ 6 w 17"/>
                  <a:gd name="T33" fmla="*/ 1 h 26"/>
                  <a:gd name="T34" fmla="*/ 10 w 17"/>
                  <a:gd name="T35" fmla="*/ 0 h 26"/>
                  <a:gd name="T36" fmla="*/ 13 w 17"/>
                  <a:gd name="T37" fmla="*/ 0 h 26"/>
                  <a:gd name="T38" fmla="*/ 16 w 17"/>
                  <a:gd name="T39" fmla="*/ 1 h 26"/>
                  <a:gd name="T40" fmla="*/ 16 w 17"/>
                  <a:gd name="T41" fmla="*/ 6 h 26"/>
                  <a:gd name="T42" fmla="*/ 15 w 17"/>
                  <a:gd name="T43" fmla="*/ 6 h 26"/>
                  <a:gd name="T44" fmla="*/ 13 w 17"/>
                  <a:gd name="T45" fmla="*/ 5 h 26"/>
                  <a:gd name="T46" fmla="*/ 12 w 17"/>
                  <a:gd name="T47" fmla="*/ 5 h 26"/>
                  <a:gd name="T48" fmla="*/ 10 w 17"/>
                  <a:gd name="T49" fmla="*/ 5 h 26"/>
                  <a:gd name="T50" fmla="*/ 8 w 17"/>
                  <a:gd name="T51" fmla="*/ 5 h 26"/>
                  <a:gd name="T52" fmla="*/ 7 w 17"/>
                  <a:gd name="T53" fmla="*/ 5 h 26"/>
                  <a:gd name="T54" fmla="*/ 6 w 17"/>
                  <a:gd name="T55" fmla="*/ 6 h 26"/>
                  <a:gd name="T56" fmla="*/ 6 w 17"/>
                  <a:gd name="T57" fmla="*/ 7 h 26"/>
                  <a:gd name="T58" fmla="*/ 6 w 17"/>
                  <a:gd name="T59" fmla="*/ 8 h 26"/>
                  <a:gd name="T60" fmla="*/ 7 w 17"/>
                  <a:gd name="T61" fmla="*/ 9 h 26"/>
                  <a:gd name="T62" fmla="*/ 9 w 17"/>
                  <a:gd name="T63" fmla="*/ 10 h 26"/>
                  <a:gd name="T64" fmla="*/ 11 w 17"/>
                  <a:gd name="T65" fmla="*/ 11 h 26"/>
                  <a:gd name="T66" fmla="*/ 13 w 17"/>
                  <a:gd name="T67" fmla="*/ 12 h 26"/>
                  <a:gd name="T68" fmla="*/ 16 w 17"/>
                  <a:gd name="T69" fmla="*/ 14 h 26"/>
                  <a:gd name="T70" fmla="*/ 17 w 17"/>
                  <a:gd name="T71" fmla="*/ 16 h 26"/>
                  <a:gd name="T72" fmla="*/ 17 w 17"/>
                  <a:gd name="T73" fmla="*/ 19 h 26"/>
                  <a:gd name="T74" fmla="*/ 17 w 17"/>
                  <a:gd name="T75" fmla="*/ 22 h 26"/>
                  <a:gd name="T76" fmla="*/ 14 w 17"/>
                  <a:gd name="T77" fmla="*/ 25 h 26"/>
                  <a:gd name="T78" fmla="*/ 11 w 17"/>
                  <a:gd name="T79" fmla="*/ 26 h 26"/>
                  <a:gd name="T80" fmla="*/ 7 w 17"/>
                  <a:gd name="T81" fmla="*/ 26 h 26"/>
                  <a:gd name="T82" fmla="*/ 3 w 17"/>
                  <a:gd name="T83" fmla="*/ 26 h 26"/>
                  <a:gd name="T84" fmla="*/ 0 w 17"/>
                  <a:gd name="T85"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 h="26">
                    <a:moveTo>
                      <a:pt x="0" y="25"/>
                    </a:moveTo>
                    <a:cubicBezTo>
                      <a:pt x="0" y="19"/>
                      <a:pt x="0" y="19"/>
                      <a:pt x="0" y="19"/>
                    </a:cubicBezTo>
                    <a:cubicBezTo>
                      <a:pt x="1" y="20"/>
                      <a:pt x="2" y="21"/>
                      <a:pt x="3" y="21"/>
                    </a:cubicBezTo>
                    <a:cubicBezTo>
                      <a:pt x="5" y="22"/>
                      <a:pt x="6" y="22"/>
                      <a:pt x="7" y="22"/>
                    </a:cubicBezTo>
                    <a:cubicBezTo>
                      <a:pt x="8" y="22"/>
                      <a:pt x="8" y="22"/>
                      <a:pt x="9" y="22"/>
                    </a:cubicBezTo>
                    <a:cubicBezTo>
                      <a:pt x="9" y="22"/>
                      <a:pt x="10" y="21"/>
                      <a:pt x="10" y="21"/>
                    </a:cubicBezTo>
                    <a:cubicBezTo>
                      <a:pt x="11" y="21"/>
                      <a:pt x="11" y="21"/>
                      <a:pt x="11" y="20"/>
                    </a:cubicBezTo>
                    <a:cubicBezTo>
                      <a:pt x="11" y="20"/>
                      <a:pt x="11" y="20"/>
                      <a:pt x="11" y="19"/>
                    </a:cubicBezTo>
                    <a:cubicBezTo>
                      <a:pt x="11" y="19"/>
                      <a:pt x="11" y="18"/>
                      <a:pt x="11" y="18"/>
                    </a:cubicBezTo>
                    <a:cubicBezTo>
                      <a:pt x="11" y="18"/>
                      <a:pt x="10" y="17"/>
                      <a:pt x="10" y="17"/>
                    </a:cubicBezTo>
                    <a:cubicBezTo>
                      <a:pt x="9" y="17"/>
                      <a:pt x="9" y="16"/>
                      <a:pt x="8" y="16"/>
                    </a:cubicBezTo>
                    <a:cubicBezTo>
                      <a:pt x="7" y="16"/>
                      <a:pt x="7" y="15"/>
                      <a:pt x="6" y="15"/>
                    </a:cubicBezTo>
                    <a:cubicBezTo>
                      <a:pt x="4" y="14"/>
                      <a:pt x="2" y="13"/>
                      <a:pt x="1" y="12"/>
                    </a:cubicBezTo>
                    <a:cubicBezTo>
                      <a:pt x="1" y="11"/>
                      <a:pt x="0" y="9"/>
                      <a:pt x="0" y="8"/>
                    </a:cubicBezTo>
                    <a:cubicBezTo>
                      <a:pt x="0" y="6"/>
                      <a:pt x="0" y="5"/>
                      <a:pt x="1" y="4"/>
                    </a:cubicBezTo>
                    <a:cubicBezTo>
                      <a:pt x="1" y="3"/>
                      <a:pt x="2" y="3"/>
                      <a:pt x="3" y="2"/>
                    </a:cubicBezTo>
                    <a:cubicBezTo>
                      <a:pt x="4" y="1"/>
                      <a:pt x="5" y="1"/>
                      <a:pt x="6" y="1"/>
                    </a:cubicBezTo>
                    <a:cubicBezTo>
                      <a:pt x="7" y="0"/>
                      <a:pt x="9" y="0"/>
                      <a:pt x="10" y="0"/>
                    </a:cubicBezTo>
                    <a:cubicBezTo>
                      <a:pt x="11" y="0"/>
                      <a:pt x="12" y="0"/>
                      <a:pt x="13" y="0"/>
                    </a:cubicBezTo>
                    <a:cubicBezTo>
                      <a:pt x="14" y="1"/>
                      <a:pt x="15" y="1"/>
                      <a:pt x="16" y="1"/>
                    </a:cubicBezTo>
                    <a:cubicBezTo>
                      <a:pt x="16" y="6"/>
                      <a:pt x="16" y="6"/>
                      <a:pt x="16" y="6"/>
                    </a:cubicBezTo>
                    <a:cubicBezTo>
                      <a:pt x="16" y="6"/>
                      <a:pt x="15" y="6"/>
                      <a:pt x="15" y="6"/>
                    </a:cubicBezTo>
                    <a:cubicBezTo>
                      <a:pt x="14" y="5"/>
                      <a:pt x="14" y="5"/>
                      <a:pt x="13" y="5"/>
                    </a:cubicBezTo>
                    <a:cubicBezTo>
                      <a:pt x="13" y="5"/>
                      <a:pt x="12" y="5"/>
                      <a:pt x="12" y="5"/>
                    </a:cubicBezTo>
                    <a:cubicBezTo>
                      <a:pt x="11" y="5"/>
                      <a:pt x="11" y="5"/>
                      <a:pt x="10" y="5"/>
                    </a:cubicBezTo>
                    <a:cubicBezTo>
                      <a:pt x="10" y="5"/>
                      <a:pt x="9" y="5"/>
                      <a:pt x="8" y="5"/>
                    </a:cubicBezTo>
                    <a:cubicBezTo>
                      <a:pt x="8" y="5"/>
                      <a:pt x="8" y="5"/>
                      <a:pt x="7" y="5"/>
                    </a:cubicBezTo>
                    <a:cubicBezTo>
                      <a:pt x="7" y="6"/>
                      <a:pt x="7" y="6"/>
                      <a:pt x="6" y="6"/>
                    </a:cubicBezTo>
                    <a:cubicBezTo>
                      <a:pt x="6" y="7"/>
                      <a:pt x="6" y="7"/>
                      <a:pt x="6" y="7"/>
                    </a:cubicBezTo>
                    <a:cubicBezTo>
                      <a:pt x="6" y="8"/>
                      <a:pt x="6" y="8"/>
                      <a:pt x="6" y="8"/>
                    </a:cubicBezTo>
                    <a:cubicBezTo>
                      <a:pt x="7" y="9"/>
                      <a:pt x="7" y="9"/>
                      <a:pt x="7" y="9"/>
                    </a:cubicBezTo>
                    <a:cubicBezTo>
                      <a:pt x="8" y="10"/>
                      <a:pt x="8" y="10"/>
                      <a:pt x="9" y="10"/>
                    </a:cubicBezTo>
                    <a:cubicBezTo>
                      <a:pt x="9" y="10"/>
                      <a:pt x="10" y="11"/>
                      <a:pt x="11" y="11"/>
                    </a:cubicBezTo>
                    <a:cubicBezTo>
                      <a:pt x="12" y="12"/>
                      <a:pt x="13" y="12"/>
                      <a:pt x="13" y="12"/>
                    </a:cubicBezTo>
                    <a:cubicBezTo>
                      <a:pt x="14" y="13"/>
                      <a:pt x="15" y="13"/>
                      <a:pt x="16" y="14"/>
                    </a:cubicBezTo>
                    <a:cubicBezTo>
                      <a:pt x="16" y="15"/>
                      <a:pt x="17" y="15"/>
                      <a:pt x="17" y="16"/>
                    </a:cubicBezTo>
                    <a:cubicBezTo>
                      <a:pt x="17" y="17"/>
                      <a:pt x="17" y="18"/>
                      <a:pt x="17" y="19"/>
                    </a:cubicBezTo>
                    <a:cubicBezTo>
                      <a:pt x="17" y="20"/>
                      <a:pt x="17" y="21"/>
                      <a:pt x="17" y="22"/>
                    </a:cubicBezTo>
                    <a:cubicBezTo>
                      <a:pt x="16" y="23"/>
                      <a:pt x="15" y="24"/>
                      <a:pt x="14" y="25"/>
                    </a:cubicBezTo>
                    <a:cubicBezTo>
                      <a:pt x="13" y="25"/>
                      <a:pt x="12" y="26"/>
                      <a:pt x="11" y="26"/>
                    </a:cubicBezTo>
                    <a:cubicBezTo>
                      <a:pt x="10" y="26"/>
                      <a:pt x="9" y="26"/>
                      <a:pt x="7" y="26"/>
                    </a:cubicBezTo>
                    <a:cubicBezTo>
                      <a:pt x="6" y="26"/>
                      <a:pt x="5" y="26"/>
                      <a:pt x="3" y="26"/>
                    </a:cubicBezTo>
                    <a:cubicBezTo>
                      <a:pt x="2" y="26"/>
                      <a:pt x="1" y="25"/>
                      <a:pt x="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819" name="Freeform 123"/>
              <p:cNvSpPr>
                <a:spLocks noEditPoints="1"/>
              </p:cNvSpPr>
              <p:nvPr/>
            </p:nvSpPr>
            <p:spPr bwMode="auto">
              <a:xfrm>
                <a:off x="6766150" y="4599204"/>
                <a:ext cx="60770" cy="63107"/>
              </a:xfrm>
              <a:custGeom>
                <a:avLst/>
                <a:gdLst>
                  <a:gd name="T0" fmla="*/ 13 w 25"/>
                  <a:gd name="T1" fmla="*/ 26 h 26"/>
                  <a:gd name="T2" fmla="*/ 4 w 25"/>
                  <a:gd name="T3" fmla="*/ 23 h 26"/>
                  <a:gd name="T4" fmla="*/ 0 w 25"/>
                  <a:gd name="T5" fmla="*/ 14 h 26"/>
                  <a:gd name="T6" fmla="*/ 4 w 25"/>
                  <a:gd name="T7" fmla="*/ 4 h 26"/>
                  <a:gd name="T8" fmla="*/ 13 w 25"/>
                  <a:gd name="T9" fmla="*/ 0 h 26"/>
                  <a:gd name="T10" fmla="*/ 22 w 25"/>
                  <a:gd name="T11" fmla="*/ 4 h 26"/>
                  <a:gd name="T12" fmla="*/ 25 w 25"/>
                  <a:gd name="T13" fmla="*/ 13 h 26"/>
                  <a:gd name="T14" fmla="*/ 22 w 25"/>
                  <a:gd name="T15" fmla="*/ 23 h 26"/>
                  <a:gd name="T16" fmla="*/ 13 w 25"/>
                  <a:gd name="T17" fmla="*/ 26 h 26"/>
                  <a:gd name="T18" fmla="*/ 13 w 25"/>
                  <a:gd name="T19" fmla="*/ 5 h 26"/>
                  <a:gd name="T20" fmla="*/ 8 w 25"/>
                  <a:gd name="T21" fmla="*/ 7 h 26"/>
                  <a:gd name="T22" fmla="*/ 6 w 25"/>
                  <a:gd name="T23" fmla="*/ 13 h 26"/>
                  <a:gd name="T24" fmla="*/ 8 w 25"/>
                  <a:gd name="T25" fmla="*/ 19 h 26"/>
                  <a:gd name="T26" fmla="*/ 13 w 25"/>
                  <a:gd name="T27" fmla="*/ 21 h 26"/>
                  <a:gd name="T28" fmla="*/ 17 w 25"/>
                  <a:gd name="T29" fmla="*/ 19 h 26"/>
                  <a:gd name="T30" fmla="*/ 19 w 25"/>
                  <a:gd name="T31" fmla="*/ 13 h 26"/>
                  <a:gd name="T32" fmla="*/ 17 w 25"/>
                  <a:gd name="T33" fmla="*/ 7 h 26"/>
                  <a:gd name="T34" fmla="*/ 13 w 25"/>
                  <a:gd name="T35" fmla="*/ 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5" h="26">
                    <a:moveTo>
                      <a:pt x="13" y="26"/>
                    </a:moveTo>
                    <a:cubicBezTo>
                      <a:pt x="9" y="26"/>
                      <a:pt x="6" y="25"/>
                      <a:pt x="4" y="23"/>
                    </a:cubicBezTo>
                    <a:cubicBezTo>
                      <a:pt x="2" y="20"/>
                      <a:pt x="0" y="17"/>
                      <a:pt x="0" y="14"/>
                    </a:cubicBezTo>
                    <a:cubicBezTo>
                      <a:pt x="0" y="10"/>
                      <a:pt x="2" y="6"/>
                      <a:pt x="4" y="4"/>
                    </a:cubicBezTo>
                    <a:cubicBezTo>
                      <a:pt x="6" y="1"/>
                      <a:pt x="9" y="0"/>
                      <a:pt x="13" y="0"/>
                    </a:cubicBezTo>
                    <a:cubicBezTo>
                      <a:pt x="17" y="0"/>
                      <a:pt x="20" y="1"/>
                      <a:pt x="22" y="4"/>
                    </a:cubicBezTo>
                    <a:cubicBezTo>
                      <a:pt x="24" y="6"/>
                      <a:pt x="25" y="9"/>
                      <a:pt x="25" y="13"/>
                    </a:cubicBezTo>
                    <a:cubicBezTo>
                      <a:pt x="25" y="17"/>
                      <a:pt x="24" y="20"/>
                      <a:pt x="22" y="23"/>
                    </a:cubicBezTo>
                    <a:cubicBezTo>
                      <a:pt x="19" y="25"/>
                      <a:pt x="16" y="26"/>
                      <a:pt x="13" y="26"/>
                    </a:cubicBezTo>
                    <a:close/>
                    <a:moveTo>
                      <a:pt x="13" y="5"/>
                    </a:moveTo>
                    <a:cubicBezTo>
                      <a:pt x="11" y="5"/>
                      <a:pt x="9" y="6"/>
                      <a:pt x="8" y="7"/>
                    </a:cubicBezTo>
                    <a:cubicBezTo>
                      <a:pt x="7" y="9"/>
                      <a:pt x="6" y="11"/>
                      <a:pt x="6" y="13"/>
                    </a:cubicBezTo>
                    <a:cubicBezTo>
                      <a:pt x="6" y="16"/>
                      <a:pt x="7" y="18"/>
                      <a:pt x="8" y="19"/>
                    </a:cubicBezTo>
                    <a:cubicBezTo>
                      <a:pt x="9" y="21"/>
                      <a:pt x="11" y="21"/>
                      <a:pt x="13" y="21"/>
                    </a:cubicBezTo>
                    <a:cubicBezTo>
                      <a:pt x="15" y="21"/>
                      <a:pt x="16" y="21"/>
                      <a:pt x="17" y="19"/>
                    </a:cubicBezTo>
                    <a:cubicBezTo>
                      <a:pt x="19" y="18"/>
                      <a:pt x="19" y="16"/>
                      <a:pt x="19" y="13"/>
                    </a:cubicBezTo>
                    <a:cubicBezTo>
                      <a:pt x="19" y="11"/>
                      <a:pt x="19" y="9"/>
                      <a:pt x="17" y="7"/>
                    </a:cubicBezTo>
                    <a:cubicBezTo>
                      <a:pt x="16" y="6"/>
                      <a:pt x="15"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820" name="Freeform 124"/>
              <p:cNvSpPr>
                <a:spLocks/>
              </p:cNvSpPr>
              <p:nvPr/>
            </p:nvSpPr>
            <p:spPr bwMode="auto">
              <a:xfrm>
                <a:off x="6839775" y="4601541"/>
                <a:ext cx="47915" cy="60770"/>
              </a:xfrm>
              <a:custGeom>
                <a:avLst/>
                <a:gdLst>
                  <a:gd name="T0" fmla="*/ 20 w 20"/>
                  <a:gd name="T1" fmla="*/ 14 h 25"/>
                  <a:gd name="T2" fmla="*/ 10 w 20"/>
                  <a:gd name="T3" fmla="*/ 25 h 25"/>
                  <a:gd name="T4" fmla="*/ 0 w 20"/>
                  <a:gd name="T5" fmla="*/ 14 h 25"/>
                  <a:gd name="T6" fmla="*/ 0 w 20"/>
                  <a:gd name="T7" fmla="*/ 0 h 25"/>
                  <a:gd name="T8" fmla="*/ 5 w 20"/>
                  <a:gd name="T9" fmla="*/ 0 h 25"/>
                  <a:gd name="T10" fmla="*/ 5 w 20"/>
                  <a:gd name="T11" fmla="*/ 14 h 25"/>
                  <a:gd name="T12" fmla="*/ 10 w 20"/>
                  <a:gd name="T13" fmla="*/ 20 h 25"/>
                  <a:gd name="T14" fmla="*/ 15 w 20"/>
                  <a:gd name="T15" fmla="*/ 14 h 25"/>
                  <a:gd name="T16" fmla="*/ 15 w 20"/>
                  <a:gd name="T17" fmla="*/ 0 h 25"/>
                  <a:gd name="T18" fmla="*/ 20 w 20"/>
                  <a:gd name="T19" fmla="*/ 0 h 25"/>
                  <a:gd name="T20" fmla="*/ 20 w 20"/>
                  <a:gd name="T21"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5">
                    <a:moveTo>
                      <a:pt x="20" y="14"/>
                    </a:moveTo>
                    <a:cubicBezTo>
                      <a:pt x="20" y="22"/>
                      <a:pt x="17" y="25"/>
                      <a:pt x="10" y="25"/>
                    </a:cubicBezTo>
                    <a:cubicBezTo>
                      <a:pt x="3" y="25"/>
                      <a:pt x="0" y="22"/>
                      <a:pt x="0" y="14"/>
                    </a:cubicBezTo>
                    <a:cubicBezTo>
                      <a:pt x="0" y="0"/>
                      <a:pt x="0" y="0"/>
                      <a:pt x="0" y="0"/>
                    </a:cubicBezTo>
                    <a:cubicBezTo>
                      <a:pt x="5" y="0"/>
                      <a:pt x="5" y="0"/>
                      <a:pt x="5" y="0"/>
                    </a:cubicBezTo>
                    <a:cubicBezTo>
                      <a:pt x="5" y="14"/>
                      <a:pt x="5" y="14"/>
                      <a:pt x="5" y="14"/>
                    </a:cubicBezTo>
                    <a:cubicBezTo>
                      <a:pt x="5" y="18"/>
                      <a:pt x="7" y="20"/>
                      <a:pt x="10" y="20"/>
                    </a:cubicBezTo>
                    <a:cubicBezTo>
                      <a:pt x="13" y="20"/>
                      <a:pt x="15" y="18"/>
                      <a:pt x="15" y="14"/>
                    </a:cubicBezTo>
                    <a:cubicBezTo>
                      <a:pt x="15" y="0"/>
                      <a:pt x="15" y="0"/>
                      <a:pt x="15" y="0"/>
                    </a:cubicBezTo>
                    <a:cubicBezTo>
                      <a:pt x="20" y="0"/>
                      <a:pt x="20" y="0"/>
                      <a:pt x="20" y="0"/>
                    </a:cubicBezTo>
                    <a:lnTo>
                      <a:pt x="20"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821" name="Freeform 125"/>
              <p:cNvSpPr>
                <a:spLocks/>
              </p:cNvSpPr>
              <p:nvPr/>
            </p:nvSpPr>
            <p:spPr bwMode="auto">
              <a:xfrm>
                <a:off x="6898208" y="4601541"/>
                <a:ext cx="49084" cy="60770"/>
              </a:xfrm>
              <a:custGeom>
                <a:avLst/>
                <a:gdLst>
                  <a:gd name="T0" fmla="*/ 42 w 42"/>
                  <a:gd name="T1" fmla="*/ 8 h 52"/>
                  <a:gd name="T2" fmla="*/ 27 w 42"/>
                  <a:gd name="T3" fmla="*/ 8 h 52"/>
                  <a:gd name="T4" fmla="*/ 27 w 42"/>
                  <a:gd name="T5" fmla="*/ 52 h 52"/>
                  <a:gd name="T6" fmla="*/ 15 w 42"/>
                  <a:gd name="T7" fmla="*/ 52 h 52"/>
                  <a:gd name="T8" fmla="*/ 15 w 42"/>
                  <a:gd name="T9" fmla="*/ 8 h 52"/>
                  <a:gd name="T10" fmla="*/ 0 w 42"/>
                  <a:gd name="T11" fmla="*/ 8 h 52"/>
                  <a:gd name="T12" fmla="*/ 0 w 42"/>
                  <a:gd name="T13" fmla="*/ 0 h 52"/>
                  <a:gd name="T14" fmla="*/ 42 w 42"/>
                  <a:gd name="T15" fmla="*/ 0 h 52"/>
                  <a:gd name="T16" fmla="*/ 42 w 42"/>
                  <a:gd name="T17"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 h="52">
                    <a:moveTo>
                      <a:pt x="42" y="8"/>
                    </a:moveTo>
                    <a:lnTo>
                      <a:pt x="27" y="8"/>
                    </a:lnTo>
                    <a:lnTo>
                      <a:pt x="27" y="52"/>
                    </a:lnTo>
                    <a:lnTo>
                      <a:pt x="15" y="52"/>
                    </a:lnTo>
                    <a:lnTo>
                      <a:pt x="15" y="8"/>
                    </a:lnTo>
                    <a:lnTo>
                      <a:pt x="0" y="8"/>
                    </a:lnTo>
                    <a:lnTo>
                      <a:pt x="0" y="0"/>
                    </a:lnTo>
                    <a:lnTo>
                      <a:pt x="42" y="0"/>
                    </a:lnTo>
                    <a:lnTo>
                      <a:pt x="42"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sp>
            <p:nvSpPr>
              <p:cNvPr id="822" name="Freeform 126"/>
              <p:cNvSpPr>
                <a:spLocks/>
              </p:cNvSpPr>
              <p:nvPr/>
            </p:nvSpPr>
            <p:spPr bwMode="auto">
              <a:xfrm>
                <a:off x="6956641" y="4601541"/>
                <a:ext cx="53759" cy="60770"/>
              </a:xfrm>
              <a:custGeom>
                <a:avLst/>
                <a:gdLst>
                  <a:gd name="T0" fmla="*/ 46 w 46"/>
                  <a:gd name="T1" fmla="*/ 52 h 52"/>
                  <a:gd name="T2" fmla="*/ 34 w 46"/>
                  <a:gd name="T3" fmla="*/ 52 h 52"/>
                  <a:gd name="T4" fmla="*/ 34 w 46"/>
                  <a:gd name="T5" fmla="*/ 31 h 52"/>
                  <a:gd name="T6" fmla="*/ 13 w 46"/>
                  <a:gd name="T7" fmla="*/ 31 h 52"/>
                  <a:gd name="T8" fmla="*/ 13 w 46"/>
                  <a:gd name="T9" fmla="*/ 52 h 52"/>
                  <a:gd name="T10" fmla="*/ 0 w 46"/>
                  <a:gd name="T11" fmla="*/ 52 h 52"/>
                  <a:gd name="T12" fmla="*/ 0 w 46"/>
                  <a:gd name="T13" fmla="*/ 0 h 52"/>
                  <a:gd name="T14" fmla="*/ 13 w 46"/>
                  <a:gd name="T15" fmla="*/ 0 h 52"/>
                  <a:gd name="T16" fmla="*/ 13 w 46"/>
                  <a:gd name="T17" fmla="*/ 21 h 52"/>
                  <a:gd name="T18" fmla="*/ 34 w 46"/>
                  <a:gd name="T19" fmla="*/ 21 h 52"/>
                  <a:gd name="T20" fmla="*/ 34 w 46"/>
                  <a:gd name="T21" fmla="*/ 0 h 52"/>
                  <a:gd name="T22" fmla="*/ 46 w 46"/>
                  <a:gd name="T23" fmla="*/ 0 h 52"/>
                  <a:gd name="T24" fmla="*/ 46 w 46"/>
                  <a:gd name="T25"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6" h="52">
                    <a:moveTo>
                      <a:pt x="46" y="52"/>
                    </a:moveTo>
                    <a:lnTo>
                      <a:pt x="34" y="52"/>
                    </a:lnTo>
                    <a:lnTo>
                      <a:pt x="34" y="31"/>
                    </a:lnTo>
                    <a:lnTo>
                      <a:pt x="13" y="31"/>
                    </a:lnTo>
                    <a:lnTo>
                      <a:pt x="13" y="52"/>
                    </a:lnTo>
                    <a:lnTo>
                      <a:pt x="0" y="52"/>
                    </a:lnTo>
                    <a:lnTo>
                      <a:pt x="0" y="0"/>
                    </a:lnTo>
                    <a:lnTo>
                      <a:pt x="13" y="0"/>
                    </a:lnTo>
                    <a:lnTo>
                      <a:pt x="13" y="21"/>
                    </a:lnTo>
                    <a:lnTo>
                      <a:pt x="34" y="21"/>
                    </a:lnTo>
                    <a:lnTo>
                      <a:pt x="34" y="0"/>
                    </a:lnTo>
                    <a:lnTo>
                      <a:pt x="46" y="0"/>
                    </a:lnTo>
                    <a:lnTo>
                      <a:pt x="46"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3911" tIns="41956" rIns="83911" bIns="41956" numCol="1" anchor="t" anchorCtr="0" compatLnSpc="1">
                <a:prstTxWarp prst="textNoShape">
                  <a:avLst/>
                </a:prstTxWarp>
              </a:bodyPr>
              <a:lstStyle/>
              <a:p>
                <a:pPr defTabSz="872618"/>
                <a:endParaRPr lang="en-US" sz="1289">
                  <a:solidFill>
                    <a:prstClr val="black"/>
                  </a:solidFill>
                </a:endParaRPr>
              </a:p>
            </p:txBody>
          </p:sp>
        </p:grpSp>
      </p:grpSp>
      <p:sp>
        <p:nvSpPr>
          <p:cNvPr id="566" name="Title: Microsoft Azure Datacenter Regions"/>
          <p:cNvSpPr txBox="1">
            <a:spLocks/>
          </p:cNvSpPr>
          <p:nvPr/>
        </p:nvSpPr>
        <p:spPr>
          <a:xfrm>
            <a:off x="342857" y="397307"/>
            <a:ext cx="10139327" cy="643338"/>
          </a:xfrm>
          <a:prstGeom prst="rect">
            <a:avLst/>
          </a:prstGeom>
        </p:spPr>
        <p:txBody>
          <a:bodyPr vert="horz" lIns="83911" tIns="41956" rIns="83911" bIns="41956" rtlCol="0" anchor="ctr">
            <a:normAutofit lnSpcReduction="10000"/>
          </a:bodyPr>
          <a:lstStyle>
            <a:lvl1pPr algn="l" defTabSz="914400" rtl="0" eaLnBrk="1" latinLnBrk="0" hangingPunct="1">
              <a:lnSpc>
                <a:spcPct val="90000"/>
              </a:lnSpc>
              <a:spcBef>
                <a:spcPct val="0"/>
              </a:spcBef>
              <a:buNone/>
              <a:defRPr sz="5000" kern="1200">
                <a:solidFill>
                  <a:schemeClr val="tx1"/>
                </a:solidFill>
                <a:latin typeface="+mj-lt"/>
                <a:ea typeface="+mj-ea"/>
                <a:cs typeface="+mj-cs"/>
              </a:defRPr>
            </a:lvl1pPr>
          </a:lstStyle>
          <a:p>
            <a:r>
              <a:rPr lang="en-US" sz="4404" spc="-85">
                <a:solidFill>
                  <a:srgbClr val="FFFFFF"/>
                </a:solidFill>
                <a:cs typeface="Segoe UI Light" panose="020B0502040204020203" pitchFamily="34" charset="0"/>
              </a:rPr>
              <a:t>Microsoft Azure datacenter regions</a:t>
            </a:r>
          </a:p>
        </p:txBody>
      </p:sp>
      <p:sp>
        <p:nvSpPr>
          <p:cNvPr id="567" name="Title: Internet connectivity by country"/>
          <p:cNvSpPr>
            <a:spLocks noGrp="1"/>
          </p:cNvSpPr>
          <p:nvPr>
            <p:ph type="title"/>
          </p:nvPr>
        </p:nvSpPr>
        <p:spPr/>
        <p:txBody>
          <a:bodyPr/>
          <a:lstStyle/>
          <a:p>
            <a:r>
              <a:rPr lang="en-US"/>
              <a:t>Internet connectivity by country</a:t>
            </a:r>
          </a:p>
        </p:txBody>
      </p:sp>
      <p:sp>
        <p:nvSpPr>
          <p:cNvPr id="12" name="India North"/>
          <p:cNvSpPr/>
          <p:nvPr/>
        </p:nvSpPr>
        <p:spPr bwMode="auto">
          <a:xfrm>
            <a:off x="7063041" y="2677550"/>
            <a:ext cx="798838" cy="373531"/>
          </a:xfrm>
          <a:prstGeom prst="rect">
            <a:avLst/>
          </a:prstGeom>
          <a:solidFill>
            <a:srgbClr val="0073C8"/>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7559" rIns="0" bIns="47559" numCol="1" spcCol="0" rtlCol="0" fromWordArt="0" anchor="t" anchorCtr="0" forceAA="0" compatLnSpc="1">
            <a:prstTxWarp prst="textNoShape">
              <a:avLst/>
            </a:prstTxWarp>
            <a:noAutofit/>
          </a:bodyPr>
          <a:lstStyle/>
          <a:p>
            <a:pPr algn="ctr" defTabSz="950803" fontAlgn="base">
              <a:spcBef>
                <a:spcPct val="0"/>
              </a:spcBef>
              <a:spcAft>
                <a:spcPct val="0"/>
              </a:spcAft>
            </a:pPr>
            <a:r>
              <a:rPr lang="en-US" sz="816" b="1">
                <a:gradFill>
                  <a:gsLst>
                    <a:gs pos="16814">
                      <a:srgbClr val="FFFFFF"/>
                    </a:gs>
                    <a:gs pos="46000">
                      <a:srgbClr val="FFFFFF"/>
                    </a:gs>
                  </a:gsLst>
                  <a:lin ang="5400000" scaled="0"/>
                </a:gradFill>
              </a:rPr>
              <a:t>INDIA NORTH</a:t>
            </a:r>
          </a:p>
          <a:p>
            <a:pPr algn="ctr" defTabSz="950803" fontAlgn="base">
              <a:spcBef>
                <a:spcPct val="0"/>
              </a:spcBef>
              <a:spcAft>
                <a:spcPct val="0"/>
              </a:spcAft>
            </a:pPr>
            <a:r>
              <a:rPr lang="en-US" sz="816" i="1">
                <a:gradFill>
                  <a:gsLst>
                    <a:gs pos="16814">
                      <a:srgbClr val="FFFFFF"/>
                    </a:gs>
                    <a:gs pos="46000">
                      <a:srgbClr val="FFFFFF"/>
                    </a:gs>
                  </a:gsLst>
                  <a:lin ang="5400000" scaled="0"/>
                </a:gradFill>
              </a:rPr>
              <a:t>TBD</a:t>
            </a:r>
          </a:p>
        </p:txBody>
      </p:sp>
      <p:cxnSp>
        <p:nvCxnSpPr>
          <p:cNvPr id="569" name="Straight Connector India N"/>
          <p:cNvCxnSpPr/>
          <p:nvPr/>
        </p:nvCxnSpPr>
        <p:spPr>
          <a:xfrm>
            <a:off x="7843175" y="2679833"/>
            <a:ext cx="0" cy="551003"/>
          </a:xfrm>
          <a:prstGeom prst="line">
            <a:avLst/>
          </a:prstGeom>
          <a:ln w="12700" cap="rnd">
            <a:solidFill>
              <a:srgbClr val="00188F"/>
            </a:solidFill>
          </a:ln>
        </p:spPr>
        <p:style>
          <a:lnRef idx="1">
            <a:schemeClr val="accent1"/>
          </a:lnRef>
          <a:fillRef idx="0">
            <a:schemeClr val="accent1"/>
          </a:fillRef>
          <a:effectRef idx="0">
            <a:schemeClr val="accent1"/>
          </a:effectRef>
          <a:fontRef idx="minor">
            <a:schemeClr val="tx1"/>
          </a:fontRef>
        </p:style>
      </p:cxnSp>
      <p:pic>
        <p:nvPicPr>
          <p:cNvPr id="570" name="radiating circle India N"/>
          <p:cNvPicPr>
            <a:picLocks noChangeAspect="1" noChangeArrowheads="1"/>
          </p:cNvPicPr>
          <p:nvPr/>
        </p:nvPicPr>
        <p:blipFill>
          <a:blip r:embed="rId15" cstate="screen">
            <a:extLst>
              <a:ext uri="{28A0092B-C50C-407E-A947-70E740481C1C}">
                <a14:useLocalDpi xmlns:a14="http://schemas.microsoft.com/office/drawing/2010/main"/>
              </a:ext>
            </a:extLst>
          </a:blip>
          <a:stretch>
            <a:fillRect/>
          </a:stretch>
        </p:blipFill>
        <p:spPr bwMode="auto">
          <a:xfrm>
            <a:off x="7732124" y="3146312"/>
            <a:ext cx="229445" cy="230898"/>
          </a:xfrm>
          <a:prstGeom prst="ellipse">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918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7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1250"/>
                            </p:stCondLst>
                            <p:childTnLst>
                              <p:par>
                                <p:cTn id="9" presetID="10" presetClass="entr" presetSubtype="0" fill="hold" nodeType="afterEffect">
                                  <p:stCondLst>
                                    <p:cond delay="75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2500"/>
                            </p:stCondLst>
                            <p:childTnLst>
                              <p:par>
                                <p:cTn id="13" presetID="10" presetClass="entr" presetSubtype="0" fill="hold" nodeType="afterEffect">
                                  <p:stCondLst>
                                    <p:cond delay="750"/>
                                  </p:stCondLst>
                                  <p:childTnLst>
                                    <p:set>
                                      <p:cBhvr>
                                        <p:cTn id="14" dur="1" fill="hold">
                                          <p:stCondLst>
                                            <p:cond delay="0"/>
                                          </p:stCondLst>
                                        </p:cTn>
                                        <p:tgtEl>
                                          <p:spTgt spid="2056"/>
                                        </p:tgtEl>
                                        <p:attrNameLst>
                                          <p:attrName>style.visibility</p:attrName>
                                        </p:attrNameLst>
                                      </p:cBhvr>
                                      <p:to>
                                        <p:strVal val="visible"/>
                                      </p:to>
                                    </p:set>
                                    <p:animEffect transition="in" filter="fade">
                                      <p:cBhvr>
                                        <p:cTn id="15" dur="500"/>
                                        <p:tgtEl>
                                          <p:spTgt spid="2056"/>
                                        </p:tgtEl>
                                      </p:cBhvr>
                                    </p:animEffect>
                                  </p:childTnLst>
                                </p:cTn>
                              </p:par>
                            </p:childTnLst>
                          </p:cTn>
                        </p:par>
                        <p:par>
                          <p:cTn id="16" fill="hold">
                            <p:stCondLst>
                              <p:cond delay="3750"/>
                            </p:stCondLst>
                            <p:childTnLst>
                              <p:par>
                                <p:cTn id="17" presetID="10" presetClass="entr" presetSubtype="0" fill="hold" nodeType="afterEffect">
                                  <p:stCondLst>
                                    <p:cond delay="750"/>
                                  </p:stCondLst>
                                  <p:childTnLst>
                                    <p:set>
                                      <p:cBhvr>
                                        <p:cTn id="18" dur="1" fill="hold">
                                          <p:stCondLst>
                                            <p:cond delay="0"/>
                                          </p:stCondLst>
                                        </p:cTn>
                                        <p:tgtEl>
                                          <p:spTgt spid="2057"/>
                                        </p:tgtEl>
                                        <p:attrNameLst>
                                          <p:attrName>style.visibility</p:attrName>
                                        </p:attrNameLst>
                                      </p:cBhvr>
                                      <p:to>
                                        <p:strVal val="visible"/>
                                      </p:to>
                                    </p:set>
                                    <p:animEffect transition="in" filter="fade">
                                      <p:cBhvr>
                                        <p:cTn id="19" dur="500"/>
                                        <p:tgtEl>
                                          <p:spTgt spid="2057"/>
                                        </p:tgtEl>
                                      </p:cBhvr>
                                    </p:animEffect>
                                  </p:childTnLst>
                                </p:cTn>
                              </p:par>
                            </p:childTnLst>
                          </p:cTn>
                        </p:par>
                        <p:par>
                          <p:cTn id="20" fill="hold">
                            <p:stCondLst>
                              <p:cond delay="5000"/>
                            </p:stCondLst>
                            <p:childTnLst>
                              <p:par>
                                <p:cTn id="21" presetID="10" presetClass="entr" presetSubtype="0" fill="hold" nodeType="afterEffect">
                                  <p:stCondLst>
                                    <p:cond delay="750"/>
                                  </p:stCondLst>
                                  <p:childTnLst>
                                    <p:set>
                                      <p:cBhvr>
                                        <p:cTn id="22" dur="1" fill="hold">
                                          <p:stCondLst>
                                            <p:cond delay="0"/>
                                          </p:stCondLst>
                                        </p:cTn>
                                        <p:tgtEl>
                                          <p:spTgt spid="2058"/>
                                        </p:tgtEl>
                                        <p:attrNameLst>
                                          <p:attrName>style.visibility</p:attrName>
                                        </p:attrNameLst>
                                      </p:cBhvr>
                                      <p:to>
                                        <p:strVal val="visible"/>
                                      </p:to>
                                    </p:set>
                                    <p:animEffect transition="in" filter="fade">
                                      <p:cBhvr>
                                        <p:cTn id="23" dur="500"/>
                                        <p:tgtEl>
                                          <p:spTgt spid="2058"/>
                                        </p:tgtEl>
                                      </p:cBhvr>
                                    </p:animEffect>
                                  </p:childTnLst>
                                </p:cTn>
                              </p:par>
                            </p:childTnLst>
                          </p:cTn>
                        </p:par>
                        <p:par>
                          <p:cTn id="24" fill="hold">
                            <p:stCondLst>
                              <p:cond delay="6250"/>
                            </p:stCondLst>
                            <p:childTnLst>
                              <p:par>
                                <p:cTn id="25" presetID="10" presetClass="entr" presetSubtype="0" fill="hold" nodeType="afterEffect">
                                  <p:stCondLst>
                                    <p:cond delay="750"/>
                                  </p:stCondLst>
                                  <p:childTnLst>
                                    <p:set>
                                      <p:cBhvr>
                                        <p:cTn id="26" dur="1" fill="hold">
                                          <p:stCondLst>
                                            <p:cond delay="0"/>
                                          </p:stCondLst>
                                        </p:cTn>
                                        <p:tgtEl>
                                          <p:spTgt spid="2059"/>
                                        </p:tgtEl>
                                        <p:attrNameLst>
                                          <p:attrName>style.visibility</p:attrName>
                                        </p:attrNameLst>
                                      </p:cBhvr>
                                      <p:to>
                                        <p:strVal val="visible"/>
                                      </p:to>
                                    </p:set>
                                    <p:animEffect transition="in" filter="fade">
                                      <p:cBhvr>
                                        <p:cTn id="27" dur="500"/>
                                        <p:tgtEl>
                                          <p:spTgt spid="2059"/>
                                        </p:tgtEl>
                                      </p:cBhvr>
                                    </p:animEffect>
                                  </p:childTnLst>
                                </p:cTn>
                              </p:par>
                            </p:childTnLst>
                          </p:cTn>
                        </p:par>
                        <p:par>
                          <p:cTn id="28" fill="hold">
                            <p:stCondLst>
                              <p:cond delay="7500"/>
                            </p:stCondLst>
                            <p:childTnLst>
                              <p:par>
                                <p:cTn id="29" presetID="10" presetClass="entr" presetSubtype="0" fill="hold" nodeType="afterEffect">
                                  <p:stCondLst>
                                    <p:cond delay="750"/>
                                  </p:stCondLst>
                                  <p:childTnLst>
                                    <p:set>
                                      <p:cBhvr>
                                        <p:cTn id="30" dur="1" fill="hold">
                                          <p:stCondLst>
                                            <p:cond delay="0"/>
                                          </p:stCondLst>
                                        </p:cTn>
                                        <p:tgtEl>
                                          <p:spTgt spid="2060"/>
                                        </p:tgtEl>
                                        <p:attrNameLst>
                                          <p:attrName>style.visibility</p:attrName>
                                        </p:attrNameLst>
                                      </p:cBhvr>
                                      <p:to>
                                        <p:strVal val="visible"/>
                                      </p:to>
                                    </p:set>
                                    <p:animEffect transition="in" filter="fade">
                                      <p:cBhvr>
                                        <p:cTn id="31" dur="500"/>
                                        <p:tgtEl>
                                          <p:spTgt spid="2060"/>
                                        </p:tgtEl>
                                      </p:cBhvr>
                                    </p:animEffect>
                                  </p:childTnLst>
                                </p:cTn>
                              </p:par>
                            </p:childTnLst>
                          </p:cTn>
                        </p:par>
                        <p:par>
                          <p:cTn id="32" fill="hold">
                            <p:stCondLst>
                              <p:cond delay="8750"/>
                            </p:stCondLst>
                            <p:childTnLst>
                              <p:par>
                                <p:cTn id="33" presetID="10" presetClass="entr" presetSubtype="0" fill="hold" nodeType="afterEffect">
                                  <p:stCondLst>
                                    <p:cond delay="750"/>
                                  </p:stCondLst>
                                  <p:childTnLst>
                                    <p:set>
                                      <p:cBhvr>
                                        <p:cTn id="34" dur="1" fill="hold">
                                          <p:stCondLst>
                                            <p:cond delay="0"/>
                                          </p:stCondLst>
                                        </p:cTn>
                                        <p:tgtEl>
                                          <p:spTgt spid="2061"/>
                                        </p:tgtEl>
                                        <p:attrNameLst>
                                          <p:attrName>style.visibility</p:attrName>
                                        </p:attrNameLst>
                                      </p:cBhvr>
                                      <p:to>
                                        <p:strVal val="visible"/>
                                      </p:to>
                                    </p:set>
                                    <p:animEffect transition="in" filter="fade">
                                      <p:cBhvr>
                                        <p:cTn id="35" dur="500"/>
                                        <p:tgtEl>
                                          <p:spTgt spid="2061"/>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xit" presetSubtype="0" fill="hold" nodeType="clickEffect">
                                  <p:stCondLst>
                                    <p:cond delay="0"/>
                                  </p:stCondLst>
                                  <p:childTnLst>
                                    <p:animEffect transition="out" filter="dissolve">
                                      <p:cBhvr>
                                        <p:cTn id="39" dur="500"/>
                                        <p:tgtEl>
                                          <p:spTgt spid="3"/>
                                        </p:tgtEl>
                                      </p:cBhvr>
                                    </p:animEffect>
                                    <p:set>
                                      <p:cBhvr>
                                        <p:cTn id="40" dur="1" fill="hold">
                                          <p:stCondLst>
                                            <p:cond delay="499"/>
                                          </p:stCondLst>
                                        </p:cTn>
                                        <p:tgtEl>
                                          <p:spTgt spid="3"/>
                                        </p:tgtEl>
                                        <p:attrNameLst>
                                          <p:attrName>style.visibility</p:attrName>
                                        </p:attrNameLst>
                                      </p:cBhvr>
                                      <p:to>
                                        <p:strVal val="hidden"/>
                                      </p:to>
                                    </p:set>
                                  </p:childTnLst>
                                </p:cTn>
                              </p:par>
                              <p:par>
                                <p:cTn id="41" presetID="10" presetClass="exit" presetSubtype="0" fill="hold" nodeType="withEffect">
                                  <p:stCondLst>
                                    <p:cond delay="0"/>
                                  </p:stCondLst>
                                  <p:childTnLst>
                                    <p:animEffect transition="out" filter="fade">
                                      <p:cBhvr>
                                        <p:cTn id="42" dur="500"/>
                                        <p:tgtEl>
                                          <p:spTgt spid="1026"/>
                                        </p:tgtEl>
                                      </p:cBhvr>
                                    </p:animEffect>
                                    <p:set>
                                      <p:cBhvr>
                                        <p:cTn id="43" dur="1" fill="hold">
                                          <p:stCondLst>
                                            <p:cond delay="499"/>
                                          </p:stCondLst>
                                        </p:cTn>
                                        <p:tgtEl>
                                          <p:spTgt spid="1026"/>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1027"/>
                                        </p:tgtEl>
                                      </p:cBhvr>
                                    </p:animEffect>
                                    <p:set>
                                      <p:cBhvr>
                                        <p:cTn id="46" dur="1" fill="hold">
                                          <p:stCondLst>
                                            <p:cond delay="499"/>
                                          </p:stCondLst>
                                        </p:cTn>
                                        <p:tgtEl>
                                          <p:spTgt spid="1027"/>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2056"/>
                                        </p:tgtEl>
                                      </p:cBhvr>
                                    </p:animEffect>
                                    <p:set>
                                      <p:cBhvr>
                                        <p:cTn id="49" dur="1" fill="hold">
                                          <p:stCondLst>
                                            <p:cond delay="499"/>
                                          </p:stCondLst>
                                        </p:cTn>
                                        <p:tgtEl>
                                          <p:spTgt spid="2056"/>
                                        </p:tgtEl>
                                        <p:attrNameLst>
                                          <p:attrName>style.visibility</p:attrName>
                                        </p:attrNameLst>
                                      </p:cBhvr>
                                      <p:to>
                                        <p:strVal val="hidden"/>
                                      </p:to>
                                    </p:set>
                                  </p:childTnLst>
                                </p:cTn>
                              </p:par>
                              <p:par>
                                <p:cTn id="50" presetID="10" presetClass="exit" presetSubtype="0" fill="hold" nodeType="withEffect">
                                  <p:stCondLst>
                                    <p:cond delay="0"/>
                                  </p:stCondLst>
                                  <p:childTnLst>
                                    <p:animEffect transition="out" filter="fade">
                                      <p:cBhvr>
                                        <p:cTn id="51" dur="500"/>
                                        <p:tgtEl>
                                          <p:spTgt spid="2057"/>
                                        </p:tgtEl>
                                      </p:cBhvr>
                                    </p:animEffect>
                                    <p:set>
                                      <p:cBhvr>
                                        <p:cTn id="52" dur="1" fill="hold">
                                          <p:stCondLst>
                                            <p:cond delay="499"/>
                                          </p:stCondLst>
                                        </p:cTn>
                                        <p:tgtEl>
                                          <p:spTgt spid="2057"/>
                                        </p:tgtEl>
                                        <p:attrNameLst>
                                          <p:attrName>style.visibility</p:attrName>
                                        </p:attrNameLst>
                                      </p:cBhvr>
                                      <p:to>
                                        <p:strVal val="hidden"/>
                                      </p:to>
                                    </p:set>
                                  </p:childTnLst>
                                </p:cTn>
                              </p:par>
                              <p:par>
                                <p:cTn id="53" presetID="10" presetClass="exit" presetSubtype="0" fill="hold" nodeType="withEffect">
                                  <p:stCondLst>
                                    <p:cond delay="0"/>
                                  </p:stCondLst>
                                  <p:childTnLst>
                                    <p:animEffect transition="out" filter="fade">
                                      <p:cBhvr>
                                        <p:cTn id="54" dur="500"/>
                                        <p:tgtEl>
                                          <p:spTgt spid="2058"/>
                                        </p:tgtEl>
                                      </p:cBhvr>
                                    </p:animEffect>
                                    <p:set>
                                      <p:cBhvr>
                                        <p:cTn id="55" dur="1" fill="hold">
                                          <p:stCondLst>
                                            <p:cond delay="499"/>
                                          </p:stCondLst>
                                        </p:cTn>
                                        <p:tgtEl>
                                          <p:spTgt spid="2058"/>
                                        </p:tgtEl>
                                        <p:attrNameLst>
                                          <p:attrName>style.visibility</p:attrName>
                                        </p:attrNameLst>
                                      </p:cBhvr>
                                      <p:to>
                                        <p:strVal val="hidden"/>
                                      </p:to>
                                    </p:set>
                                  </p:childTnLst>
                                </p:cTn>
                              </p:par>
                              <p:par>
                                <p:cTn id="56" presetID="10" presetClass="exit" presetSubtype="0" fill="hold" nodeType="withEffect">
                                  <p:stCondLst>
                                    <p:cond delay="0"/>
                                  </p:stCondLst>
                                  <p:childTnLst>
                                    <p:animEffect transition="out" filter="fade">
                                      <p:cBhvr>
                                        <p:cTn id="57" dur="500"/>
                                        <p:tgtEl>
                                          <p:spTgt spid="2059"/>
                                        </p:tgtEl>
                                      </p:cBhvr>
                                    </p:animEffect>
                                    <p:set>
                                      <p:cBhvr>
                                        <p:cTn id="58" dur="1" fill="hold">
                                          <p:stCondLst>
                                            <p:cond delay="499"/>
                                          </p:stCondLst>
                                        </p:cTn>
                                        <p:tgtEl>
                                          <p:spTgt spid="2059"/>
                                        </p:tgtEl>
                                        <p:attrNameLst>
                                          <p:attrName>style.visibility</p:attrName>
                                        </p:attrNameLst>
                                      </p:cBhvr>
                                      <p:to>
                                        <p:strVal val="hidden"/>
                                      </p:to>
                                    </p:set>
                                  </p:childTnLst>
                                </p:cTn>
                              </p:par>
                              <p:par>
                                <p:cTn id="59" presetID="10" presetClass="exit" presetSubtype="0" fill="hold" nodeType="withEffect">
                                  <p:stCondLst>
                                    <p:cond delay="0"/>
                                  </p:stCondLst>
                                  <p:childTnLst>
                                    <p:animEffect transition="out" filter="fade">
                                      <p:cBhvr>
                                        <p:cTn id="60" dur="500"/>
                                        <p:tgtEl>
                                          <p:spTgt spid="2060"/>
                                        </p:tgtEl>
                                      </p:cBhvr>
                                    </p:animEffect>
                                    <p:set>
                                      <p:cBhvr>
                                        <p:cTn id="61" dur="1" fill="hold">
                                          <p:stCondLst>
                                            <p:cond delay="499"/>
                                          </p:stCondLst>
                                        </p:cTn>
                                        <p:tgtEl>
                                          <p:spTgt spid="2060"/>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2061"/>
                                        </p:tgtEl>
                                      </p:cBhvr>
                                    </p:animEffect>
                                    <p:set>
                                      <p:cBhvr>
                                        <p:cTn id="64" dur="1" fill="hold">
                                          <p:stCondLst>
                                            <p:cond delay="499"/>
                                          </p:stCondLst>
                                        </p:cTn>
                                        <p:tgtEl>
                                          <p:spTgt spid="2061"/>
                                        </p:tgtEl>
                                        <p:attrNameLst>
                                          <p:attrName>style.visibility</p:attrName>
                                        </p:attrNameLst>
                                      </p:cBhvr>
                                      <p:to>
                                        <p:strVal val="hidden"/>
                                      </p:to>
                                    </p:set>
                                  </p:childTnLst>
                                </p:cTn>
                              </p:par>
                              <p:par>
                                <p:cTn id="65" presetID="2" presetClass="exit" presetSubtype="8" fill="hold" grpId="0" nodeType="withEffect">
                                  <p:stCondLst>
                                    <p:cond delay="0"/>
                                  </p:stCondLst>
                                  <p:childTnLst>
                                    <p:anim calcmode="lin" valueType="num">
                                      <p:cBhvr additive="base">
                                        <p:cTn id="66" dur="500"/>
                                        <p:tgtEl>
                                          <p:spTgt spid="567"/>
                                        </p:tgtEl>
                                        <p:attrNameLst>
                                          <p:attrName>ppt_x</p:attrName>
                                        </p:attrNameLst>
                                      </p:cBhvr>
                                      <p:tavLst>
                                        <p:tav tm="0">
                                          <p:val>
                                            <p:strVal val="ppt_x"/>
                                          </p:val>
                                        </p:tav>
                                        <p:tav tm="100000">
                                          <p:val>
                                            <p:strVal val="0-ppt_w/2"/>
                                          </p:val>
                                        </p:tav>
                                      </p:tavLst>
                                    </p:anim>
                                    <p:anim calcmode="lin" valueType="num">
                                      <p:cBhvr additive="base">
                                        <p:cTn id="67" dur="500"/>
                                        <p:tgtEl>
                                          <p:spTgt spid="567"/>
                                        </p:tgtEl>
                                        <p:attrNameLst>
                                          <p:attrName>ppt_y</p:attrName>
                                        </p:attrNameLst>
                                      </p:cBhvr>
                                      <p:tavLst>
                                        <p:tav tm="0">
                                          <p:val>
                                            <p:strVal val="ppt_y"/>
                                          </p:val>
                                        </p:tav>
                                        <p:tav tm="100000">
                                          <p:val>
                                            <p:strVal val="ppt_y"/>
                                          </p:val>
                                        </p:tav>
                                      </p:tavLst>
                                    </p:anim>
                                    <p:set>
                                      <p:cBhvr>
                                        <p:cTn id="68" dur="1" fill="hold">
                                          <p:stCondLst>
                                            <p:cond delay="499"/>
                                          </p:stCondLst>
                                        </p:cTn>
                                        <p:tgtEl>
                                          <p:spTgt spid="567"/>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13"/>
                                        </p:tgtEl>
                                        <p:attrNameLst>
                                          <p:attrName>style.visibility</p:attrName>
                                        </p:attrNameLst>
                                      </p:cBhvr>
                                      <p:to>
                                        <p:strVal val="hidden"/>
                                      </p:to>
                                    </p:set>
                                  </p:childTnLst>
                                </p:cTn>
                              </p:par>
                              <p:par>
                                <p:cTn id="71" presetID="1" presetClass="entr" presetSubtype="0" fill="hold" nodeType="withEffect">
                                  <p:stCondLst>
                                    <p:cond delay="0"/>
                                  </p:stCondLst>
                                  <p:childTnLst>
                                    <p:set>
                                      <p:cBhvr>
                                        <p:cTn id="72" dur="1" fill="hold">
                                          <p:stCondLst>
                                            <p:cond delay="0"/>
                                          </p:stCondLst>
                                        </p:cTn>
                                        <p:tgtEl>
                                          <p:spTgt spid="568"/>
                                        </p:tgtEl>
                                        <p:attrNameLst>
                                          <p:attrName>style.visibility</p:attrName>
                                        </p:attrNameLst>
                                      </p:cBhvr>
                                      <p:to>
                                        <p:strVal val="visible"/>
                                      </p:to>
                                    </p:set>
                                  </p:childTnLst>
                                </p:cTn>
                              </p:par>
                            </p:childTnLst>
                          </p:cTn>
                        </p:par>
                        <p:par>
                          <p:cTn id="73" fill="hold">
                            <p:stCondLst>
                              <p:cond delay="500"/>
                            </p:stCondLst>
                            <p:childTnLst>
                              <p:par>
                                <p:cTn id="74" presetID="2" presetClass="entr" presetSubtype="8" decel="100000" fill="hold" grpId="0" nodeType="afterEffect">
                                  <p:stCondLst>
                                    <p:cond delay="250"/>
                                  </p:stCondLst>
                                  <p:childTnLst>
                                    <p:set>
                                      <p:cBhvr>
                                        <p:cTn id="75" dur="1" fill="hold">
                                          <p:stCondLst>
                                            <p:cond delay="0"/>
                                          </p:stCondLst>
                                        </p:cTn>
                                        <p:tgtEl>
                                          <p:spTgt spid="566"/>
                                        </p:tgtEl>
                                        <p:attrNameLst>
                                          <p:attrName>style.visibility</p:attrName>
                                        </p:attrNameLst>
                                      </p:cBhvr>
                                      <p:to>
                                        <p:strVal val="visible"/>
                                      </p:to>
                                    </p:set>
                                    <p:anim calcmode="lin" valueType="num">
                                      <p:cBhvr additive="base">
                                        <p:cTn id="76" dur="500" fill="hold"/>
                                        <p:tgtEl>
                                          <p:spTgt spid="566"/>
                                        </p:tgtEl>
                                        <p:attrNameLst>
                                          <p:attrName>ppt_x</p:attrName>
                                        </p:attrNameLst>
                                      </p:cBhvr>
                                      <p:tavLst>
                                        <p:tav tm="0">
                                          <p:val>
                                            <p:strVal val="0-#ppt_w/2"/>
                                          </p:val>
                                        </p:tav>
                                        <p:tav tm="100000">
                                          <p:val>
                                            <p:strVal val="#ppt_x"/>
                                          </p:val>
                                        </p:tav>
                                      </p:tavLst>
                                    </p:anim>
                                    <p:anim calcmode="lin" valueType="num">
                                      <p:cBhvr additive="base">
                                        <p:cTn id="77" dur="500" fill="hold"/>
                                        <p:tgtEl>
                                          <p:spTgt spid="566"/>
                                        </p:tgtEl>
                                        <p:attrNameLst>
                                          <p:attrName>ppt_y</p:attrName>
                                        </p:attrNameLst>
                                      </p:cBhvr>
                                      <p:tavLst>
                                        <p:tav tm="0">
                                          <p:val>
                                            <p:strVal val="#ppt_y"/>
                                          </p:val>
                                        </p:tav>
                                        <p:tav tm="100000">
                                          <p:val>
                                            <p:strVal val="#ppt_y"/>
                                          </p:val>
                                        </p:tav>
                                      </p:tavLst>
                                    </p:anim>
                                  </p:childTnLst>
                                </p:cTn>
                              </p:par>
                              <p:par>
                                <p:cTn id="78" presetID="10" presetClass="entr" presetSubtype="0" fill="hold" grpId="0" nodeType="withEffect">
                                  <p:stCondLst>
                                    <p:cond delay="250"/>
                                  </p:stCondLst>
                                  <p:childTnLst>
                                    <p:set>
                                      <p:cBhvr>
                                        <p:cTn id="79" dur="1" fill="hold">
                                          <p:stCondLst>
                                            <p:cond delay="0"/>
                                          </p:stCondLst>
                                        </p:cTn>
                                        <p:tgtEl>
                                          <p:spTgt spid="798"/>
                                        </p:tgtEl>
                                        <p:attrNameLst>
                                          <p:attrName>style.visibility</p:attrName>
                                        </p:attrNameLst>
                                      </p:cBhvr>
                                      <p:to>
                                        <p:strVal val="visible"/>
                                      </p:to>
                                    </p:set>
                                    <p:animEffect transition="in" filter="fade">
                                      <p:cBhvr>
                                        <p:cTn id="80" dur="500"/>
                                        <p:tgtEl>
                                          <p:spTgt spid="798"/>
                                        </p:tgtEl>
                                      </p:cBhvr>
                                    </p:animEffect>
                                  </p:childTnLst>
                                </p:cTn>
                              </p:par>
                            </p:childTnLst>
                          </p:cTn>
                        </p:par>
                        <p:par>
                          <p:cTn id="81" fill="hold">
                            <p:stCondLst>
                              <p:cond delay="1250"/>
                            </p:stCondLst>
                            <p:childTnLst>
                              <p:par>
                                <p:cTn id="82" presetID="10" presetClass="entr" presetSubtype="0" fill="hold" nodeType="afterEffect">
                                  <p:stCondLst>
                                    <p:cond delay="1000"/>
                                  </p:stCondLst>
                                  <p:childTnLst>
                                    <p:set>
                                      <p:cBhvr>
                                        <p:cTn id="83" dur="1" fill="hold">
                                          <p:stCondLst>
                                            <p:cond delay="0"/>
                                          </p:stCondLst>
                                        </p:cTn>
                                        <p:tgtEl>
                                          <p:spTgt spid="378"/>
                                        </p:tgtEl>
                                        <p:attrNameLst>
                                          <p:attrName>style.visibility</p:attrName>
                                        </p:attrNameLst>
                                      </p:cBhvr>
                                      <p:to>
                                        <p:strVal val="visible"/>
                                      </p:to>
                                    </p:set>
                                    <p:animEffect transition="in" filter="fade">
                                      <p:cBhvr>
                                        <p:cTn id="84" dur="500"/>
                                        <p:tgtEl>
                                          <p:spTgt spid="378"/>
                                        </p:tgtEl>
                                      </p:cBhvr>
                                    </p:animEffect>
                                  </p:childTnLst>
                                </p:cTn>
                              </p:par>
                              <p:par>
                                <p:cTn id="85" presetID="26" presetClass="emph" presetSubtype="0" repeatCount="indefinite" fill="hold" nodeType="withEffect">
                                  <p:stCondLst>
                                    <p:cond delay="1000"/>
                                  </p:stCondLst>
                                  <p:childTnLst>
                                    <p:animEffect transition="out" filter="fade">
                                      <p:cBhvr>
                                        <p:cTn id="86" dur="500" tmFilter="0, 0; .2, .5; .8, .5; 1, 0"/>
                                        <p:tgtEl>
                                          <p:spTgt spid="378"/>
                                        </p:tgtEl>
                                      </p:cBhvr>
                                    </p:animEffect>
                                    <p:animScale>
                                      <p:cBhvr>
                                        <p:cTn id="87" dur="250" autoRev="1" fill="hold"/>
                                        <p:tgtEl>
                                          <p:spTgt spid="378"/>
                                        </p:tgtEl>
                                      </p:cBhvr>
                                      <p:by x="105000" y="105000"/>
                                    </p:animScale>
                                  </p:childTnLst>
                                </p:cTn>
                              </p:par>
                              <p:par>
                                <p:cTn id="88" presetID="22" presetClass="entr" presetSubtype="4" fill="hold" nodeType="withEffect">
                                  <p:stCondLst>
                                    <p:cond delay="1000"/>
                                  </p:stCondLst>
                                  <p:childTnLst>
                                    <p:set>
                                      <p:cBhvr>
                                        <p:cTn id="89" dur="1" fill="hold">
                                          <p:stCondLst>
                                            <p:cond delay="0"/>
                                          </p:stCondLst>
                                        </p:cTn>
                                        <p:tgtEl>
                                          <p:spTgt spid="780"/>
                                        </p:tgtEl>
                                        <p:attrNameLst>
                                          <p:attrName>style.visibility</p:attrName>
                                        </p:attrNameLst>
                                      </p:cBhvr>
                                      <p:to>
                                        <p:strVal val="visible"/>
                                      </p:to>
                                    </p:set>
                                    <p:animEffect transition="in" filter="wipe(down)">
                                      <p:cBhvr>
                                        <p:cTn id="90" dur="300"/>
                                        <p:tgtEl>
                                          <p:spTgt spid="780"/>
                                        </p:tgtEl>
                                      </p:cBhvr>
                                    </p:animEffect>
                                  </p:childTnLst>
                                </p:cTn>
                              </p:par>
                              <p:par>
                                <p:cTn id="91" presetID="22" presetClass="entr" presetSubtype="2" fill="hold" nodeType="withEffect">
                                  <p:stCondLst>
                                    <p:cond delay="1000"/>
                                  </p:stCondLst>
                                  <p:childTnLst>
                                    <p:set>
                                      <p:cBhvr>
                                        <p:cTn id="92" dur="1" fill="hold">
                                          <p:stCondLst>
                                            <p:cond delay="0"/>
                                          </p:stCondLst>
                                        </p:cTn>
                                        <p:tgtEl>
                                          <p:spTgt spid="422"/>
                                        </p:tgtEl>
                                        <p:attrNameLst>
                                          <p:attrName>style.visibility</p:attrName>
                                        </p:attrNameLst>
                                      </p:cBhvr>
                                      <p:to>
                                        <p:strVal val="visible"/>
                                      </p:to>
                                    </p:set>
                                    <p:animEffect transition="in" filter="wipe(right)">
                                      <p:cBhvr>
                                        <p:cTn id="93" dur="750"/>
                                        <p:tgtEl>
                                          <p:spTgt spid="422"/>
                                        </p:tgtEl>
                                      </p:cBhvr>
                                    </p:animEffect>
                                  </p:childTnLst>
                                </p:cTn>
                              </p:par>
                              <p:par>
                                <p:cTn id="94" presetID="10" presetClass="entr" presetSubtype="0" fill="hold" nodeType="withEffect">
                                  <p:stCondLst>
                                    <p:cond delay="1000"/>
                                  </p:stCondLst>
                                  <p:childTnLst>
                                    <p:set>
                                      <p:cBhvr>
                                        <p:cTn id="95" dur="1" fill="hold">
                                          <p:stCondLst>
                                            <p:cond delay="0"/>
                                          </p:stCondLst>
                                        </p:cTn>
                                        <p:tgtEl>
                                          <p:spTgt spid="379"/>
                                        </p:tgtEl>
                                        <p:attrNameLst>
                                          <p:attrName>style.visibility</p:attrName>
                                        </p:attrNameLst>
                                      </p:cBhvr>
                                      <p:to>
                                        <p:strVal val="visible"/>
                                      </p:to>
                                    </p:set>
                                    <p:animEffect transition="in" filter="fade">
                                      <p:cBhvr>
                                        <p:cTn id="96" dur="500"/>
                                        <p:tgtEl>
                                          <p:spTgt spid="379"/>
                                        </p:tgtEl>
                                      </p:cBhvr>
                                    </p:animEffect>
                                  </p:childTnLst>
                                </p:cTn>
                              </p:par>
                              <p:par>
                                <p:cTn id="97" presetID="26" presetClass="emph" presetSubtype="0" repeatCount="indefinite" fill="hold" nodeType="withEffect">
                                  <p:stCondLst>
                                    <p:cond delay="1000"/>
                                  </p:stCondLst>
                                  <p:childTnLst>
                                    <p:animEffect transition="out" filter="fade">
                                      <p:cBhvr>
                                        <p:cTn id="98" dur="500" tmFilter="0, 0; .2, .5; .8, .5; 1, 0"/>
                                        <p:tgtEl>
                                          <p:spTgt spid="379"/>
                                        </p:tgtEl>
                                      </p:cBhvr>
                                    </p:animEffect>
                                    <p:animScale>
                                      <p:cBhvr>
                                        <p:cTn id="99" dur="250" autoRev="1" fill="hold"/>
                                        <p:tgtEl>
                                          <p:spTgt spid="379"/>
                                        </p:tgtEl>
                                      </p:cBhvr>
                                      <p:by x="105000" y="105000"/>
                                    </p:animScale>
                                  </p:childTnLst>
                                </p:cTn>
                              </p:par>
                              <p:par>
                                <p:cTn id="100" presetID="22" presetClass="entr" presetSubtype="1" fill="hold" nodeType="withEffect">
                                  <p:stCondLst>
                                    <p:cond delay="1000"/>
                                  </p:stCondLst>
                                  <p:childTnLst>
                                    <p:set>
                                      <p:cBhvr>
                                        <p:cTn id="101" dur="1" fill="hold">
                                          <p:stCondLst>
                                            <p:cond delay="0"/>
                                          </p:stCondLst>
                                        </p:cTn>
                                        <p:tgtEl>
                                          <p:spTgt spid="781"/>
                                        </p:tgtEl>
                                        <p:attrNameLst>
                                          <p:attrName>style.visibility</p:attrName>
                                        </p:attrNameLst>
                                      </p:cBhvr>
                                      <p:to>
                                        <p:strVal val="visible"/>
                                      </p:to>
                                    </p:set>
                                    <p:animEffect transition="in" filter="wipe(up)">
                                      <p:cBhvr>
                                        <p:cTn id="102" dur="300"/>
                                        <p:tgtEl>
                                          <p:spTgt spid="781"/>
                                        </p:tgtEl>
                                      </p:cBhvr>
                                    </p:animEffect>
                                  </p:childTnLst>
                                </p:cTn>
                              </p:par>
                              <p:par>
                                <p:cTn id="103" presetID="22" presetClass="entr" presetSubtype="2" fill="hold" nodeType="withEffect">
                                  <p:stCondLst>
                                    <p:cond delay="1000"/>
                                  </p:stCondLst>
                                  <p:childTnLst>
                                    <p:set>
                                      <p:cBhvr>
                                        <p:cTn id="104" dur="1" fill="hold">
                                          <p:stCondLst>
                                            <p:cond delay="0"/>
                                          </p:stCondLst>
                                        </p:cTn>
                                        <p:tgtEl>
                                          <p:spTgt spid="735"/>
                                        </p:tgtEl>
                                        <p:attrNameLst>
                                          <p:attrName>style.visibility</p:attrName>
                                        </p:attrNameLst>
                                      </p:cBhvr>
                                      <p:to>
                                        <p:strVal val="visible"/>
                                      </p:to>
                                    </p:set>
                                    <p:animEffect transition="in" filter="wipe(right)">
                                      <p:cBhvr>
                                        <p:cTn id="105" dur="750"/>
                                        <p:tgtEl>
                                          <p:spTgt spid="735"/>
                                        </p:tgtEl>
                                      </p:cBhvr>
                                    </p:animEffect>
                                  </p:childTnLst>
                                </p:cTn>
                              </p:par>
                              <p:par>
                                <p:cTn id="106" presetID="10" presetClass="entr" presetSubtype="0" fill="hold" nodeType="withEffect">
                                  <p:stCondLst>
                                    <p:cond delay="1000"/>
                                  </p:stCondLst>
                                  <p:childTnLst>
                                    <p:set>
                                      <p:cBhvr>
                                        <p:cTn id="107" dur="1" fill="hold">
                                          <p:stCondLst>
                                            <p:cond delay="0"/>
                                          </p:stCondLst>
                                        </p:cTn>
                                        <p:tgtEl>
                                          <p:spTgt spid="380"/>
                                        </p:tgtEl>
                                        <p:attrNameLst>
                                          <p:attrName>style.visibility</p:attrName>
                                        </p:attrNameLst>
                                      </p:cBhvr>
                                      <p:to>
                                        <p:strVal val="visible"/>
                                      </p:to>
                                    </p:set>
                                    <p:animEffect transition="in" filter="fade">
                                      <p:cBhvr>
                                        <p:cTn id="108" dur="500"/>
                                        <p:tgtEl>
                                          <p:spTgt spid="380"/>
                                        </p:tgtEl>
                                      </p:cBhvr>
                                    </p:animEffect>
                                  </p:childTnLst>
                                </p:cTn>
                              </p:par>
                              <p:par>
                                <p:cTn id="109" presetID="26" presetClass="emph" presetSubtype="0" repeatCount="indefinite" fill="hold" nodeType="withEffect">
                                  <p:stCondLst>
                                    <p:cond delay="1000"/>
                                  </p:stCondLst>
                                  <p:childTnLst>
                                    <p:animEffect transition="out" filter="fade">
                                      <p:cBhvr>
                                        <p:cTn id="110" dur="500" tmFilter="0, 0; .2, .5; .8, .5; 1, 0"/>
                                        <p:tgtEl>
                                          <p:spTgt spid="380"/>
                                        </p:tgtEl>
                                      </p:cBhvr>
                                    </p:animEffect>
                                    <p:animScale>
                                      <p:cBhvr>
                                        <p:cTn id="111" dur="250" autoRev="1" fill="hold"/>
                                        <p:tgtEl>
                                          <p:spTgt spid="380"/>
                                        </p:tgtEl>
                                      </p:cBhvr>
                                      <p:by x="105000" y="105000"/>
                                    </p:animScale>
                                  </p:childTnLst>
                                </p:cTn>
                              </p:par>
                              <p:par>
                                <p:cTn id="112" presetID="22" presetClass="entr" presetSubtype="4" fill="hold" nodeType="withEffect">
                                  <p:stCondLst>
                                    <p:cond delay="1000"/>
                                  </p:stCondLst>
                                  <p:childTnLst>
                                    <p:set>
                                      <p:cBhvr>
                                        <p:cTn id="113" dur="1" fill="hold">
                                          <p:stCondLst>
                                            <p:cond delay="0"/>
                                          </p:stCondLst>
                                        </p:cTn>
                                        <p:tgtEl>
                                          <p:spTgt spid="782"/>
                                        </p:tgtEl>
                                        <p:attrNameLst>
                                          <p:attrName>style.visibility</p:attrName>
                                        </p:attrNameLst>
                                      </p:cBhvr>
                                      <p:to>
                                        <p:strVal val="visible"/>
                                      </p:to>
                                    </p:set>
                                    <p:animEffect transition="in" filter="wipe(down)">
                                      <p:cBhvr>
                                        <p:cTn id="114" dur="300"/>
                                        <p:tgtEl>
                                          <p:spTgt spid="782"/>
                                        </p:tgtEl>
                                      </p:cBhvr>
                                    </p:animEffect>
                                  </p:childTnLst>
                                </p:cTn>
                              </p:par>
                              <p:par>
                                <p:cTn id="115" presetID="22" presetClass="entr" presetSubtype="2" fill="hold" nodeType="withEffect">
                                  <p:stCondLst>
                                    <p:cond delay="1000"/>
                                  </p:stCondLst>
                                  <p:childTnLst>
                                    <p:set>
                                      <p:cBhvr>
                                        <p:cTn id="116" dur="1" fill="hold">
                                          <p:stCondLst>
                                            <p:cond delay="0"/>
                                          </p:stCondLst>
                                        </p:cTn>
                                        <p:tgtEl>
                                          <p:spTgt spid="407"/>
                                        </p:tgtEl>
                                        <p:attrNameLst>
                                          <p:attrName>style.visibility</p:attrName>
                                        </p:attrNameLst>
                                      </p:cBhvr>
                                      <p:to>
                                        <p:strVal val="visible"/>
                                      </p:to>
                                    </p:set>
                                    <p:animEffect transition="in" filter="wipe(right)">
                                      <p:cBhvr>
                                        <p:cTn id="117" dur="500"/>
                                        <p:tgtEl>
                                          <p:spTgt spid="407"/>
                                        </p:tgtEl>
                                      </p:cBhvr>
                                    </p:animEffect>
                                  </p:childTnLst>
                                </p:cTn>
                              </p:par>
                              <p:par>
                                <p:cTn id="118" presetID="22" presetClass="entr" presetSubtype="8" fill="hold" nodeType="withEffect">
                                  <p:stCondLst>
                                    <p:cond delay="1000"/>
                                  </p:stCondLst>
                                  <p:childTnLst>
                                    <p:set>
                                      <p:cBhvr>
                                        <p:cTn id="119" dur="1" fill="hold">
                                          <p:stCondLst>
                                            <p:cond delay="0"/>
                                          </p:stCondLst>
                                        </p:cTn>
                                        <p:tgtEl>
                                          <p:spTgt spid="396"/>
                                        </p:tgtEl>
                                        <p:attrNameLst>
                                          <p:attrName>style.visibility</p:attrName>
                                        </p:attrNameLst>
                                      </p:cBhvr>
                                      <p:to>
                                        <p:strVal val="visible"/>
                                      </p:to>
                                    </p:set>
                                    <p:animEffect transition="in" filter="wipe(left)">
                                      <p:cBhvr>
                                        <p:cTn id="120" dur="750"/>
                                        <p:tgtEl>
                                          <p:spTgt spid="396"/>
                                        </p:tgtEl>
                                      </p:cBhvr>
                                    </p:animEffect>
                                  </p:childTnLst>
                                </p:cTn>
                              </p:par>
                              <p:par>
                                <p:cTn id="121" presetID="10" presetClass="entr" presetSubtype="0" fill="hold" nodeType="withEffect">
                                  <p:stCondLst>
                                    <p:cond delay="1000"/>
                                  </p:stCondLst>
                                  <p:childTnLst>
                                    <p:set>
                                      <p:cBhvr>
                                        <p:cTn id="122" dur="1" fill="hold">
                                          <p:stCondLst>
                                            <p:cond delay="0"/>
                                          </p:stCondLst>
                                        </p:cTn>
                                        <p:tgtEl>
                                          <p:spTgt spid="381"/>
                                        </p:tgtEl>
                                        <p:attrNameLst>
                                          <p:attrName>style.visibility</p:attrName>
                                        </p:attrNameLst>
                                      </p:cBhvr>
                                      <p:to>
                                        <p:strVal val="visible"/>
                                      </p:to>
                                    </p:set>
                                    <p:animEffect transition="in" filter="fade">
                                      <p:cBhvr>
                                        <p:cTn id="123" dur="500"/>
                                        <p:tgtEl>
                                          <p:spTgt spid="381"/>
                                        </p:tgtEl>
                                      </p:cBhvr>
                                    </p:animEffect>
                                  </p:childTnLst>
                                </p:cTn>
                              </p:par>
                              <p:par>
                                <p:cTn id="124" presetID="26" presetClass="emph" presetSubtype="0" repeatCount="indefinite" fill="hold" nodeType="withEffect">
                                  <p:stCondLst>
                                    <p:cond delay="1000"/>
                                  </p:stCondLst>
                                  <p:childTnLst>
                                    <p:animEffect transition="out" filter="fade">
                                      <p:cBhvr>
                                        <p:cTn id="125" dur="500" tmFilter="0, 0; .2, .5; .8, .5; 1, 0"/>
                                        <p:tgtEl>
                                          <p:spTgt spid="381"/>
                                        </p:tgtEl>
                                      </p:cBhvr>
                                    </p:animEffect>
                                    <p:animScale>
                                      <p:cBhvr>
                                        <p:cTn id="126" dur="250" autoRev="1" fill="hold"/>
                                        <p:tgtEl>
                                          <p:spTgt spid="381"/>
                                        </p:tgtEl>
                                      </p:cBhvr>
                                      <p:by x="105000" y="105000"/>
                                    </p:animScale>
                                  </p:childTnLst>
                                </p:cTn>
                              </p:par>
                              <p:par>
                                <p:cTn id="127" presetID="22" presetClass="entr" presetSubtype="4" fill="hold" nodeType="withEffect">
                                  <p:stCondLst>
                                    <p:cond delay="1000"/>
                                  </p:stCondLst>
                                  <p:childTnLst>
                                    <p:set>
                                      <p:cBhvr>
                                        <p:cTn id="128" dur="1" fill="hold">
                                          <p:stCondLst>
                                            <p:cond delay="0"/>
                                          </p:stCondLst>
                                        </p:cTn>
                                        <p:tgtEl>
                                          <p:spTgt spid="783"/>
                                        </p:tgtEl>
                                        <p:attrNameLst>
                                          <p:attrName>style.visibility</p:attrName>
                                        </p:attrNameLst>
                                      </p:cBhvr>
                                      <p:to>
                                        <p:strVal val="visible"/>
                                      </p:to>
                                    </p:set>
                                    <p:animEffect transition="in" filter="wipe(down)">
                                      <p:cBhvr>
                                        <p:cTn id="129" dur="300"/>
                                        <p:tgtEl>
                                          <p:spTgt spid="783"/>
                                        </p:tgtEl>
                                      </p:cBhvr>
                                    </p:animEffect>
                                  </p:childTnLst>
                                </p:cTn>
                              </p:par>
                              <p:par>
                                <p:cTn id="130" presetID="22" presetClass="entr" presetSubtype="8" fill="hold" nodeType="withEffect">
                                  <p:stCondLst>
                                    <p:cond delay="1000"/>
                                  </p:stCondLst>
                                  <p:childTnLst>
                                    <p:set>
                                      <p:cBhvr>
                                        <p:cTn id="131" dur="1" fill="hold">
                                          <p:stCondLst>
                                            <p:cond delay="0"/>
                                          </p:stCondLst>
                                        </p:cTn>
                                        <p:tgtEl>
                                          <p:spTgt spid="756"/>
                                        </p:tgtEl>
                                        <p:attrNameLst>
                                          <p:attrName>style.visibility</p:attrName>
                                        </p:attrNameLst>
                                      </p:cBhvr>
                                      <p:to>
                                        <p:strVal val="visible"/>
                                      </p:to>
                                    </p:set>
                                    <p:animEffect transition="in" filter="wipe(left)">
                                      <p:cBhvr>
                                        <p:cTn id="132" dur="750"/>
                                        <p:tgtEl>
                                          <p:spTgt spid="756"/>
                                        </p:tgtEl>
                                      </p:cBhvr>
                                    </p:animEffect>
                                  </p:childTnLst>
                                </p:cTn>
                              </p:par>
                              <p:par>
                                <p:cTn id="133" presetID="10" presetClass="entr" presetSubtype="0" fill="hold" nodeType="withEffect">
                                  <p:stCondLst>
                                    <p:cond delay="1000"/>
                                  </p:stCondLst>
                                  <p:childTnLst>
                                    <p:set>
                                      <p:cBhvr>
                                        <p:cTn id="134" dur="1" fill="hold">
                                          <p:stCondLst>
                                            <p:cond delay="0"/>
                                          </p:stCondLst>
                                        </p:cTn>
                                        <p:tgtEl>
                                          <p:spTgt spid="382"/>
                                        </p:tgtEl>
                                        <p:attrNameLst>
                                          <p:attrName>style.visibility</p:attrName>
                                        </p:attrNameLst>
                                      </p:cBhvr>
                                      <p:to>
                                        <p:strVal val="visible"/>
                                      </p:to>
                                    </p:set>
                                    <p:animEffect transition="in" filter="fade">
                                      <p:cBhvr>
                                        <p:cTn id="135" dur="500"/>
                                        <p:tgtEl>
                                          <p:spTgt spid="382"/>
                                        </p:tgtEl>
                                      </p:cBhvr>
                                    </p:animEffect>
                                  </p:childTnLst>
                                </p:cTn>
                              </p:par>
                              <p:par>
                                <p:cTn id="136" presetID="26" presetClass="emph" presetSubtype="0" repeatCount="indefinite" fill="hold" nodeType="withEffect">
                                  <p:stCondLst>
                                    <p:cond delay="1000"/>
                                  </p:stCondLst>
                                  <p:childTnLst>
                                    <p:animEffect transition="out" filter="fade">
                                      <p:cBhvr>
                                        <p:cTn id="137" dur="500" tmFilter="0, 0; .2, .5; .8, .5; 1, 0"/>
                                        <p:tgtEl>
                                          <p:spTgt spid="382"/>
                                        </p:tgtEl>
                                      </p:cBhvr>
                                    </p:animEffect>
                                    <p:animScale>
                                      <p:cBhvr>
                                        <p:cTn id="138" dur="250" autoRev="1" fill="hold"/>
                                        <p:tgtEl>
                                          <p:spTgt spid="382"/>
                                        </p:tgtEl>
                                      </p:cBhvr>
                                      <p:by x="105000" y="105000"/>
                                    </p:animScale>
                                  </p:childTnLst>
                                </p:cTn>
                              </p:par>
                              <p:par>
                                <p:cTn id="139" presetID="22" presetClass="entr" presetSubtype="1" fill="hold" nodeType="withEffect">
                                  <p:stCondLst>
                                    <p:cond delay="1000"/>
                                  </p:stCondLst>
                                  <p:childTnLst>
                                    <p:set>
                                      <p:cBhvr>
                                        <p:cTn id="140" dur="1" fill="hold">
                                          <p:stCondLst>
                                            <p:cond delay="0"/>
                                          </p:stCondLst>
                                        </p:cTn>
                                        <p:tgtEl>
                                          <p:spTgt spid="784"/>
                                        </p:tgtEl>
                                        <p:attrNameLst>
                                          <p:attrName>style.visibility</p:attrName>
                                        </p:attrNameLst>
                                      </p:cBhvr>
                                      <p:to>
                                        <p:strVal val="visible"/>
                                      </p:to>
                                    </p:set>
                                    <p:animEffect transition="in" filter="wipe(up)">
                                      <p:cBhvr>
                                        <p:cTn id="141" dur="300"/>
                                        <p:tgtEl>
                                          <p:spTgt spid="784"/>
                                        </p:tgtEl>
                                      </p:cBhvr>
                                    </p:animEffect>
                                  </p:childTnLst>
                                </p:cTn>
                              </p:par>
                              <p:par>
                                <p:cTn id="142" presetID="22" presetClass="entr" presetSubtype="8" fill="hold" nodeType="withEffect">
                                  <p:stCondLst>
                                    <p:cond delay="1000"/>
                                  </p:stCondLst>
                                  <p:childTnLst>
                                    <p:set>
                                      <p:cBhvr>
                                        <p:cTn id="143" dur="1" fill="hold">
                                          <p:stCondLst>
                                            <p:cond delay="0"/>
                                          </p:stCondLst>
                                        </p:cTn>
                                        <p:tgtEl>
                                          <p:spTgt spid="718"/>
                                        </p:tgtEl>
                                        <p:attrNameLst>
                                          <p:attrName>style.visibility</p:attrName>
                                        </p:attrNameLst>
                                      </p:cBhvr>
                                      <p:to>
                                        <p:strVal val="visible"/>
                                      </p:to>
                                    </p:set>
                                    <p:animEffect transition="in" filter="wipe(left)">
                                      <p:cBhvr>
                                        <p:cTn id="144" dur="750"/>
                                        <p:tgtEl>
                                          <p:spTgt spid="718"/>
                                        </p:tgtEl>
                                      </p:cBhvr>
                                    </p:animEffect>
                                  </p:childTnLst>
                                </p:cTn>
                              </p:par>
                              <p:par>
                                <p:cTn id="145" presetID="22" presetClass="entr" presetSubtype="2" fill="hold" nodeType="withEffect">
                                  <p:stCondLst>
                                    <p:cond delay="1000"/>
                                  </p:stCondLst>
                                  <p:childTnLst>
                                    <p:set>
                                      <p:cBhvr>
                                        <p:cTn id="146" dur="1" fill="hold">
                                          <p:stCondLst>
                                            <p:cond delay="0"/>
                                          </p:stCondLst>
                                        </p:cTn>
                                        <p:tgtEl>
                                          <p:spTgt spid="687"/>
                                        </p:tgtEl>
                                        <p:attrNameLst>
                                          <p:attrName>style.visibility</p:attrName>
                                        </p:attrNameLst>
                                      </p:cBhvr>
                                      <p:to>
                                        <p:strVal val="visible"/>
                                      </p:to>
                                    </p:set>
                                    <p:animEffect transition="in" filter="wipe(right)">
                                      <p:cBhvr>
                                        <p:cTn id="147" dur="750"/>
                                        <p:tgtEl>
                                          <p:spTgt spid="687"/>
                                        </p:tgtEl>
                                      </p:cBhvr>
                                    </p:animEffect>
                                  </p:childTnLst>
                                </p:cTn>
                              </p:par>
                              <p:par>
                                <p:cTn id="148" presetID="22" presetClass="entr" presetSubtype="8" fill="hold" nodeType="withEffect">
                                  <p:stCondLst>
                                    <p:cond delay="1000"/>
                                  </p:stCondLst>
                                  <p:childTnLst>
                                    <p:set>
                                      <p:cBhvr>
                                        <p:cTn id="149" dur="1" fill="hold">
                                          <p:stCondLst>
                                            <p:cond delay="0"/>
                                          </p:stCondLst>
                                        </p:cTn>
                                        <p:tgtEl>
                                          <p:spTgt spid="703"/>
                                        </p:tgtEl>
                                        <p:attrNameLst>
                                          <p:attrName>style.visibility</p:attrName>
                                        </p:attrNameLst>
                                      </p:cBhvr>
                                      <p:to>
                                        <p:strVal val="visible"/>
                                      </p:to>
                                    </p:set>
                                    <p:animEffect transition="in" filter="wipe(left)">
                                      <p:cBhvr>
                                        <p:cTn id="150" dur="750"/>
                                        <p:tgtEl>
                                          <p:spTgt spid="703"/>
                                        </p:tgtEl>
                                      </p:cBhvr>
                                    </p:animEffect>
                                  </p:childTnLst>
                                </p:cTn>
                              </p:par>
                            </p:childTnLst>
                          </p:cTn>
                        </p:par>
                        <p:par>
                          <p:cTn id="151" fill="hold">
                            <p:stCondLst>
                              <p:cond delay="3000"/>
                            </p:stCondLst>
                            <p:childTnLst>
                              <p:par>
                                <p:cTn id="152" presetID="10" presetClass="entr" presetSubtype="0" fill="hold" nodeType="afterEffect">
                                  <p:stCondLst>
                                    <p:cond delay="0"/>
                                  </p:stCondLst>
                                  <p:childTnLst>
                                    <p:set>
                                      <p:cBhvr>
                                        <p:cTn id="153" dur="1" fill="hold">
                                          <p:stCondLst>
                                            <p:cond delay="0"/>
                                          </p:stCondLst>
                                        </p:cTn>
                                        <p:tgtEl>
                                          <p:spTgt spid="383"/>
                                        </p:tgtEl>
                                        <p:attrNameLst>
                                          <p:attrName>style.visibility</p:attrName>
                                        </p:attrNameLst>
                                      </p:cBhvr>
                                      <p:to>
                                        <p:strVal val="visible"/>
                                      </p:to>
                                    </p:set>
                                    <p:animEffect transition="in" filter="fade">
                                      <p:cBhvr>
                                        <p:cTn id="154" dur="500"/>
                                        <p:tgtEl>
                                          <p:spTgt spid="383"/>
                                        </p:tgtEl>
                                      </p:cBhvr>
                                    </p:animEffect>
                                  </p:childTnLst>
                                </p:cTn>
                              </p:par>
                              <p:par>
                                <p:cTn id="155" presetID="26" presetClass="emph" presetSubtype="0" repeatCount="indefinite" fill="hold" nodeType="withEffect">
                                  <p:stCondLst>
                                    <p:cond delay="0"/>
                                  </p:stCondLst>
                                  <p:childTnLst>
                                    <p:animEffect transition="out" filter="fade">
                                      <p:cBhvr>
                                        <p:cTn id="156" dur="500" tmFilter="0, 0; .2, .5; .8, .5; 1, 0"/>
                                        <p:tgtEl>
                                          <p:spTgt spid="383"/>
                                        </p:tgtEl>
                                      </p:cBhvr>
                                    </p:animEffect>
                                    <p:animScale>
                                      <p:cBhvr>
                                        <p:cTn id="157" dur="250" autoRev="1" fill="hold"/>
                                        <p:tgtEl>
                                          <p:spTgt spid="383"/>
                                        </p:tgtEl>
                                      </p:cBhvr>
                                      <p:by x="105000" y="105000"/>
                                    </p:animScale>
                                  </p:childTnLst>
                                </p:cTn>
                              </p:par>
                              <p:par>
                                <p:cTn id="158" presetID="22" presetClass="entr" presetSubtype="1" fill="hold" nodeType="withEffect">
                                  <p:stCondLst>
                                    <p:cond delay="0"/>
                                  </p:stCondLst>
                                  <p:childTnLst>
                                    <p:set>
                                      <p:cBhvr>
                                        <p:cTn id="159" dur="1" fill="hold">
                                          <p:stCondLst>
                                            <p:cond delay="0"/>
                                          </p:stCondLst>
                                        </p:cTn>
                                        <p:tgtEl>
                                          <p:spTgt spid="787"/>
                                        </p:tgtEl>
                                        <p:attrNameLst>
                                          <p:attrName>style.visibility</p:attrName>
                                        </p:attrNameLst>
                                      </p:cBhvr>
                                      <p:to>
                                        <p:strVal val="visible"/>
                                      </p:to>
                                    </p:set>
                                    <p:animEffect transition="in" filter="wipe(up)">
                                      <p:cBhvr>
                                        <p:cTn id="160" dur="300"/>
                                        <p:tgtEl>
                                          <p:spTgt spid="787"/>
                                        </p:tgtEl>
                                      </p:cBhvr>
                                    </p:animEffect>
                                  </p:childTnLst>
                                </p:cTn>
                              </p:par>
                              <p:par>
                                <p:cTn id="161" presetID="22" presetClass="entr" presetSubtype="8" fill="hold" nodeType="withEffect">
                                  <p:stCondLst>
                                    <p:cond delay="0"/>
                                  </p:stCondLst>
                                  <p:childTnLst>
                                    <p:set>
                                      <p:cBhvr>
                                        <p:cTn id="162" dur="1" fill="hold">
                                          <p:stCondLst>
                                            <p:cond delay="0"/>
                                          </p:stCondLst>
                                        </p:cTn>
                                        <p:tgtEl>
                                          <p:spTgt spid="483"/>
                                        </p:tgtEl>
                                        <p:attrNameLst>
                                          <p:attrName>style.visibility</p:attrName>
                                        </p:attrNameLst>
                                      </p:cBhvr>
                                      <p:to>
                                        <p:strVal val="visible"/>
                                      </p:to>
                                    </p:set>
                                    <p:animEffect transition="in" filter="wipe(left)">
                                      <p:cBhvr>
                                        <p:cTn id="163" dur="750"/>
                                        <p:tgtEl>
                                          <p:spTgt spid="483"/>
                                        </p:tgtEl>
                                      </p:cBhvr>
                                    </p:animEffect>
                                  </p:childTnLst>
                                </p:cTn>
                              </p:par>
                            </p:childTnLst>
                          </p:cTn>
                        </p:par>
                        <p:par>
                          <p:cTn id="164" fill="hold">
                            <p:stCondLst>
                              <p:cond delay="3750"/>
                            </p:stCondLst>
                            <p:childTnLst>
                              <p:par>
                                <p:cTn id="165" presetID="10" presetClass="entr" presetSubtype="0" fill="hold" nodeType="afterEffect">
                                  <p:stCondLst>
                                    <p:cond delay="0"/>
                                  </p:stCondLst>
                                  <p:childTnLst>
                                    <p:set>
                                      <p:cBhvr>
                                        <p:cTn id="166" dur="1" fill="hold">
                                          <p:stCondLst>
                                            <p:cond delay="0"/>
                                          </p:stCondLst>
                                        </p:cTn>
                                        <p:tgtEl>
                                          <p:spTgt spid="384"/>
                                        </p:tgtEl>
                                        <p:attrNameLst>
                                          <p:attrName>style.visibility</p:attrName>
                                        </p:attrNameLst>
                                      </p:cBhvr>
                                      <p:to>
                                        <p:strVal val="visible"/>
                                      </p:to>
                                    </p:set>
                                    <p:animEffect transition="in" filter="fade">
                                      <p:cBhvr>
                                        <p:cTn id="167" dur="500"/>
                                        <p:tgtEl>
                                          <p:spTgt spid="384"/>
                                        </p:tgtEl>
                                      </p:cBhvr>
                                    </p:animEffect>
                                  </p:childTnLst>
                                </p:cTn>
                              </p:par>
                              <p:par>
                                <p:cTn id="168" presetID="26" presetClass="emph" presetSubtype="0" repeatCount="indefinite" fill="hold" nodeType="withEffect">
                                  <p:stCondLst>
                                    <p:cond delay="0"/>
                                  </p:stCondLst>
                                  <p:childTnLst>
                                    <p:animEffect transition="out" filter="fade">
                                      <p:cBhvr>
                                        <p:cTn id="169" dur="500" tmFilter="0, 0; .2, .5; .8, .5; 1, 0"/>
                                        <p:tgtEl>
                                          <p:spTgt spid="384"/>
                                        </p:tgtEl>
                                      </p:cBhvr>
                                    </p:animEffect>
                                    <p:animScale>
                                      <p:cBhvr>
                                        <p:cTn id="170" dur="250" autoRev="1" fill="hold"/>
                                        <p:tgtEl>
                                          <p:spTgt spid="384"/>
                                        </p:tgtEl>
                                      </p:cBhvr>
                                      <p:by x="105000" y="105000"/>
                                    </p:animScale>
                                  </p:childTnLst>
                                </p:cTn>
                              </p:par>
                              <p:par>
                                <p:cTn id="171" presetID="22" presetClass="entr" presetSubtype="1" fill="hold" nodeType="withEffect">
                                  <p:stCondLst>
                                    <p:cond delay="0"/>
                                  </p:stCondLst>
                                  <p:childTnLst>
                                    <p:set>
                                      <p:cBhvr>
                                        <p:cTn id="172" dur="1" fill="hold">
                                          <p:stCondLst>
                                            <p:cond delay="0"/>
                                          </p:stCondLst>
                                        </p:cTn>
                                        <p:tgtEl>
                                          <p:spTgt spid="785"/>
                                        </p:tgtEl>
                                        <p:attrNameLst>
                                          <p:attrName>style.visibility</p:attrName>
                                        </p:attrNameLst>
                                      </p:cBhvr>
                                      <p:to>
                                        <p:strVal val="visible"/>
                                      </p:to>
                                    </p:set>
                                    <p:animEffect transition="in" filter="wipe(up)">
                                      <p:cBhvr>
                                        <p:cTn id="173" dur="300"/>
                                        <p:tgtEl>
                                          <p:spTgt spid="785"/>
                                        </p:tgtEl>
                                      </p:cBhvr>
                                    </p:animEffect>
                                  </p:childTnLst>
                                </p:cTn>
                              </p:par>
                              <p:par>
                                <p:cTn id="174" presetID="22" presetClass="entr" presetSubtype="2" fill="hold" nodeType="withEffect">
                                  <p:stCondLst>
                                    <p:cond delay="0"/>
                                  </p:stCondLst>
                                  <p:childTnLst>
                                    <p:set>
                                      <p:cBhvr>
                                        <p:cTn id="175" dur="1" fill="hold">
                                          <p:stCondLst>
                                            <p:cond delay="0"/>
                                          </p:stCondLst>
                                        </p:cTn>
                                        <p:tgtEl>
                                          <p:spTgt spid="463"/>
                                        </p:tgtEl>
                                        <p:attrNameLst>
                                          <p:attrName>style.visibility</p:attrName>
                                        </p:attrNameLst>
                                      </p:cBhvr>
                                      <p:to>
                                        <p:strVal val="visible"/>
                                      </p:to>
                                    </p:set>
                                    <p:animEffect transition="in" filter="wipe(right)">
                                      <p:cBhvr>
                                        <p:cTn id="176" dur="750"/>
                                        <p:tgtEl>
                                          <p:spTgt spid="463"/>
                                        </p:tgtEl>
                                      </p:cBhvr>
                                    </p:animEffect>
                                  </p:childTnLst>
                                </p:cTn>
                              </p:par>
                              <p:par>
                                <p:cTn id="177" presetID="10" presetClass="entr" presetSubtype="0" fill="hold" nodeType="withEffect">
                                  <p:stCondLst>
                                    <p:cond delay="0"/>
                                  </p:stCondLst>
                                  <p:childTnLst>
                                    <p:set>
                                      <p:cBhvr>
                                        <p:cTn id="178" dur="1" fill="hold">
                                          <p:stCondLst>
                                            <p:cond delay="0"/>
                                          </p:stCondLst>
                                        </p:cTn>
                                        <p:tgtEl>
                                          <p:spTgt spid="385"/>
                                        </p:tgtEl>
                                        <p:attrNameLst>
                                          <p:attrName>style.visibility</p:attrName>
                                        </p:attrNameLst>
                                      </p:cBhvr>
                                      <p:to>
                                        <p:strVal val="visible"/>
                                      </p:to>
                                    </p:set>
                                    <p:animEffect transition="in" filter="fade">
                                      <p:cBhvr>
                                        <p:cTn id="179" dur="500"/>
                                        <p:tgtEl>
                                          <p:spTgt spid="385"/>
                                        </p:tgtEl>
                                      </p:cBhvr>
                                    </p:animEffect>
                                  </p:childTnLst>
                                </p:cTn>
                              </p:par>
                              <p:par>
                                <p:cTn id="180" presetID="26" presetClass="emph" presetSubtype="0" repeatCount="indefinite" fill="hold" nodeType="withEffect">
                                  <p:stCondLst>
                                    <p:cond delay="0"/>
                                  </p:stCondLst>
                                  <p:childTnLst>
                                    <p:animEffect transition="out" filter="fade">
                                      <p:cBhvr>
                                        <p:cTn id="181" dur="500" tmFilter="0, 0; .2, .5; .8, .5; 1, 0"/>
                                        <p:tgtEl>
                                          <p:spTgt spid="385"/>
                                        </p:tgtEl>
                                      </p:cBhvr>
                                    </p:animEffect>
                                    <p:animScale>
                                      <p:cBhvr>
                                        <p:cTn id="182" dur="250" autoRev="1" fill="hold"/>
                                        <p:tgtEl>
                                          <p:spTgt spid="385"/>
                                        </p:tgtEl>
                                      </p:cBhvr>
                                      <p:by x="105000" y="105000"/>
                                    </p:animScale>
                                  </p:childTnLst>
                                </p:cTn>
                              </p:par>
                              <p:par>
                                <p:cTn id="183" presetID="22" presetClass="entr" presetSubtype="4" fill="hold" nodeType="withEffect">
                                  <p:stCondLst>
                                    <p:cond delay="0"/>
                                  </p:stCondLst>
                                  <p:childTnLst>
                                    <p:set>
                                      <p:cBhvr>
                                        <p:cTn id="184" dur="1" fill="hold">
                                          <p:stCondLst>
                                            <p:cond delay="0"/>
                                          </p:stCondLst>
                                        </p:cTn>
                                        <p:tgtEl>
                                          <p:spTgt spid="786"/>
                                        </p:tgtEl>
                                        <p:attrNameLst>
                                          <p:attrName>style.visibility</p:attrName>
                                        </p:attrNameLst>
                                      </p:cBhvr>
                                      <p:to>
                                        <p:strVal val="visible"/>
                                      </p:to>
                                    </p:set>
                                    <p:animEffect transition="in" filter="wipe(down)">
                                      <p:cBhvr>
                                        <p:cTn id="185" dur="300"/>
                                        <p:tgtEl>
                                          <p:spTgt spid="786"/>
                                        </p:tgtEl>
                                      </p:cBhvr>
                                    </p:animEffect>
                                  </p:childTnLst>
                                </p:cTn>
                              </p:par>
                              <p:par>
                                <p:cTn id="186" presetID="22" presetClass="entr" presetSubtype="8" fill="hold" nodeType="withEffect">
                                  <p:stCondLst>
                                    <p:cond delay="0"/>
                                  </p:stCondLst>
                                  <p:childTnLst>
                                    <p:set>
                                      <p:cBhvr>
                                        <p:cTn id="187" dur="1" fill="hold">
                                          <p:stCondLst>
                                            <p:cond delay="0"/>
                                          </p:stCondLst>
                                        </p:cTn>
                                        <p:tgtEl>
                                          <p:spTgt spid="440"/>
                                        </p:tgtEl>
                                        <p:attrNameLst>
                                          <p:attrName>style.visibility</p:attrName>
                                        </p:attrNameLst>
                                      </p:cBhvr>
                                      <p:to>
                                        <p:strVal val="visible"/>
                                      </p:to>
                                    </p:set>
                                    <p:animEffect transition="in" filter="wipe(left)">
                                      <p:cBhvr>
                                        <p:cTn id="188" dur="750"/>
                                        <p:tgtEl>
                                          <p:spTgt spid="440"/>
                                        </p:tgtEl>
                                      </p:cBhvr>
                                    </p:animEffect>
                                  </p:childTnLst>
                                </p:cTn>
                              </p:par>
                            </p:childTnLst>
                          </p:cTn>
                        </p:par>
                        <p:par>
                          <p:cTn id="189" fill="hold">
                            <p:stCondLst>
                              <p:cond delay="4500"/>
                            </p:stCondLst>
                            <p:childTnLst>
                              <p:par>
                                <p:cTn id="190" presetID="10" presetClass="entr" presetSubtype="0" fill="hold" nodeType="afterEffect">
                                  <p:stCondLst>
                                    <p:cond delay="0"/>
                                  </p:stCondLst>
                                  <p:childTnLst>
                                    <p:set>
                                      <p:cBhvr>
                                        <p:cTn id="191" dur="1" fill="hold">
                                          <p:stCondLst>
                                            <p:cond delay="0"/>
                                          </p:stCondLst>
                                        </p:cTn>
                                        <p:tgtEl>
                                          <p:spTgt spid="386"/>
                                        </p:tgtEl>
                                        <p:attrNameLst>
                                          <p:attrName>style.visibility</p:attrName>
                                        </p:attrNameLst>
                                      </p:cBhvr>
                                      <p:to>
                                        <p:strVal val="visible"/>
                                      </p:to>
                                    </p:set>
                                    <p:animEffect transition="in" filter="fade">
                                      <p:cBhvr>
                                        <p:cTn id="192" dur="500"/>
                                        <p:tgtEl>
                                          <p:spTgt spid="386"/>
                                        </p:tgtEl>
                                      </p:cBhvr>
                                    </p:animEffect>
                                  </p:childTnLst>
                                </p:cTn>
                              </p:par>
                              <p:par>
                                <p:cTn id="193" presetID="26" presetClass="emph" presetSubtype="0" repeatCount="indefinite" fill="hold" nodeType="withEffect">
                                  <p:stCondLst>
                                    <p:cond delay="0"/>
                                  </p:stCondLst>
                                  <p:childTnLst>
                                    <p:animEffect transition="out" filter="fade">
                                      <p:cBhvr>
                                        <p:cTn id="194" dur="500" tmFilter="0, 0; .2, .5; .8, .5; 1, 0"/>
                                        <p:tgtEl>
                                          <p:spTgt spid="386"/>
                                        </p:tgtEl>
                                      </p:cBhvr>
                                    </p:animEffect>
                                    <p:animScale>
                                      <p:cBhvr>
                                        <p:cTn id="195" dur="250" autoRev="1" fill="hold"/>
                                        <p:tgtEl>
                                          <p:spTgt spid="386"/>
                                        </p:tgtEl>
                                      </p:cBhvr>
                                      <p:by x="105000" y="105000"/>
                                    </p:animScale>
                                  </p:childTnLst>
                                </p:cTn>
                              </p:par>
                              <p:par>
                                <p:cTn id="196" presetID="22" presetClass="entr" presetSubtype="1" fill="hold" nodeType="withEffect">
                                  <p:stCondLst>
                                    <p:cond delay="0"/>
                                  </p:stCondLst>
                                  <p:childTnLst>
                                    <p:set>
                                      <p:cBhvr>
                                        <p:cTn id="197" dur="1" fill="hold">
                                          <p:stCondLst>
                                            <p:cond delay="0"/>
                                          </p:stCondLst>
                                        </p:cTn>
                                        <p:tgtEl>
                                          <p:spTgt spid="788"/>
                                        </p:tgtEl>
                                        <p:attrNameLst>
                                          <p:attrName>style.visibility</p:attrName>
                                        </p:attrNameLst>
                                      </p:cBhvr>
                                      <p:to>
                                        <p:strVal val="visible"/>
                                      </p:to>
                                    </p:set>
                                    <p:animEffect transition="in" filter="wipe(up)">
                                      <p:cBhvr>
                                        <p:cTn id="198" dur="300"/>
                                        <p:tgtEl>
                                          <p:spTgt spid="788"/>
                                        </p:tgtEl>
                                      </p:cBhvr>
                                    </p:animEffect>
                                  </p:childTnLst>
                                </p:cTn>
                              </p:par>
                              <p:par>
                                <p:cTn id="199" presetID="22" presetClass="entr" presetSubtype="2" fill="hold" nodeType="withEffect">
                                  <p:stCondLst>
                                    <p:cond delay="0"/>
                                  </p:stCondLst>
                                  <p:childTnLst>
                                    <p:set>
                                      <p:cBhvr>
                                        <p:cTn id="200" dur="1" fill="hold">
                                          <p:stCondLst>
                                            <p:cond delay="0"/>
                                          </p:stCondLst>
                                        </p:cTn>
                                        <p:tgtEl>
                                          <p:spTgt spid="504"/>
                                        </p:tgtEl>
                                        <p:attrNameLst>
                                          <p:attrName>style.visibility</p:attrName>
                                        </p:attrNameLst>
                                      </p:cBhvr>
                                      <p:to>
                                        <p:strVal val="visible"/>
                                      </p:to>
                                    </p:set>
                                    <p:animEffect transition="in" filter="wipe(right)">
                                      <p:cBhvr>
                                        <p:cTn id="201" dur="750"/>
                                        <p:tgtEl>
                                          <p:spTgt spid="504"/>
                                        </p:tgtEl>
                                      </p:cBhvr>
                                    </p:animEffect>
                                  </p:childTnLst>
                                </p:cTn>
                              </p:par>
                              <p:par>
                                <p:cTn id="202" presetID="10" presetClass="entr" presetSubtype="0" fill="hold" nodeType="withEffect">
                                  <p:stCondLst>
                                    <p:cond delay="0"/>
                                  </p:stCondLst>
                                  <p:childTnLst>
                                    <p:set>
                                      <p:cBhvr>
                                        <p:cTn id="203" dur="1" fill="hold">
                                          <p:stCondLst>
                                            <p:cond delay="0"/>
                                          </p:stCondLst>
                                        </p:cTn>
                                        <p:tgtEl>
                                          <p:spTgt spid="387"/>
                                        </p:tgtEl>
                                        <p:attrNameLst>
                                          <p:attrName>style.visibility</p:attrName>
                                        </p:attrNameLst>
                                      </p:cBhvr>
                                      <p:to>
                                        <p:strVal val="visible"/>
                                      </p:to>
                                    </p:set>
                                    <p:animEffect transition="in" filter="fade">
                                      <p:cBhvr>
                                        <p:cTn id="204" dur="500"/>
                                        <p:tgtEl>
                                          <p:spTgt spid="387"/>
                                        </p:tgtEl>
                                      </p:cBhvr>
                                    </p:animEffect>
                                  </p:childTnLst>
                                </p:cTn>
                              </p:par>
                              <p:par>
                                <p:cTn id="205" presetID="26" presetClass="emph" presetSubtype="0" repeatCount="indefinite" fill="hold" nodeType="withEffect">
                                  <p:stCondLst>
                                    <p:cond delay="0"/>
                                  </p:stCondLst>
                                  <p:childTnLst>
                                    <p:animEffect transition="out" filter="fade">
                                      <p:cBhvr>
                                        <p:cTn id="206" dur="500" tmFilter="0, 0; .2, .5; .8, .5; 1, 0"/>
                                        <p:tgtEl>
                                          <p:spTgt spid="387"/>
                                        </p:tgtEl>
                                      </p:cBhvr>
                                    </p:animEffect>
                                    <p:animScale>
                                      <p:cBhvr>
                                        <p:cTn id="207" dur="250" autoRev="1" fill="hold"/>
                                        <p:tgtEl>
                                          <p:spTgt spid="387"/>
                                        </p:tgtEl>
                                      </p:cBhvr>
                                      <p:by x="105000" y="105000"/>
                                    </p:animScale>
                                  </p:childTnLst>
                                </p:cTn>
                              </p:par>
                              <p:par>
                                <p:cTn id="208" presetID="22" presetClass="entr" presetSubtype="4" fill="hold" nodeType="withEffect">
                                  <p:stCondLst>
                                    <p:cond delay="0"/>
                                  </p:stCondLst>
                                  <p:childTnLst>
                                    <p:set>
                                      <p:cBhvr>
                                        <p:cTn id="209" dur="1" fill="hold">
                                          <p:stCondLst>
                                            <p:cond delay="0"/>
                                          </p:stCondLst>
                                        </p:cTn>
                                        <p:tgtEl>
                                          <p:spTgt spid="789"/>
                                        </p:tgtEl>
                                        <p:attrNameLst>
                                          <p:attrName>style.visibility</p:attrName>
                                        </p:attrNameLst>
                                      </p:cBhvr>
                                      <p:to>
                                        <p:strVal val="visible"/>
                                      </p:to>
                                    </p:set>
                                    <p:animEffect transition="in" filter="wipe(down)">
                                      <p:cBhvr>
                                        <p:cTn id="210" dur="300"/>
                                        <p:tgtEl>
                                          <p:spTgt spid="789"/>
                                        </p:tgtEl>
                                      </p:cBhvr>
                                    </p:animEffect>
                                  </p:childTnLst>
                                </p:cTn>
                              </p:par>
                              <p:par>
                                <p:cTn id="211" presetID="22" presetClass="entr" presetSubtype="1" fill="hold" nodeType="withEffect">
                                  <p:stCondLst>
                                    <p:cond delay="0"/>
                                  </p:stCondLst>
                                  <p:childTnLst>
                                    <p:set>
                                      <p:cBhvr>
                                        <p:cTn id="212" dur="1" fill="hold">
                                          <p:stCondLst>
                                            <p:cond delay="0"/>
                                          </p:stCondLst>
                                        </p:cTn>
                                        <p:tgtEl>
                                          <p:spTgt spid="569"/>
                                        </p:tgtEl>
                                        <p:attrNameLst>
                                          <p:attrName>style.visibility</p:attrName>
                                        </p:attrNameLst>
                                      </p:cBhvr>
                                      <p:to>
                                        <p:strVal val="visible"/>
                                      </p:to>
                                    </p:set>
                                    <p:animEffect transition="in" filter="wipe(up)">
                                      <p:cBhvr>
                                        <p:cTn id="213" dur="300"/>
                                        <p:tgtEl>
                                          <p:spTgt spid="569"/>
                                        </p:tgtEl>
                                      </p:cBhvr>
                                    </p:animEffect>
                                  </p:childTnLst>
                                </p:cTn>
                              </p:par>
                              <p:par>
                                <p:cTn id="214" presetID="10" presetClass="entr" presetSubtype="0" fill="hold" nodeType="withEffect">
                                  <p:stCondLst>
                                    <p:cond delay="0"/>
                                  </p:stCondLst>
                                  <p:childTnLst>
                                    <p:set>
                                      <p:cBhvr>
                                        <p:cTn id="215" dur="1" fill="hold">
                                          <p:stCondLst>
                                            <p:cond delay="0"/>
                                          </p:stCondLst>
                                        </p:cTn>
                                        <p:tgtEl>
                                          <p:spTgt spid="570"/>
                                        </p:tgtEl>
                                        <p:attrNameLst>
                                          <p:attrName>style.visibility</p:attrName>
                                        </p:attrNameLst>
                                      </p:cBhvr>
                                      <p:to>
                                        <p:strVal val="visible"/>
                                      </p:to>
                                    </p:set>
                                    <p:animEffect transition="in" filter="fade">
                                      <p:cBhvr>
                                        <p:cTn id="216" dur="500"/>
                                        <p:tgtEl>
                                          <p:spTgt spid="570"/>
                                        </p:tgtEl>
                                      </p:cBhvr>
                                    </p:animEffect>
                                  </p:childTnLst>
                                </p:cTn>
                              </p:par>
                              <p:par>
                                <p:cTn id="217" presetID="26" presetClass="emph" presetSubtype="0" repeatCount="indefinite" fill="hold" nodeType="withEffect">
                                  <p:stCondLst>
                                    <p:cond delay="0"/>
                                  </p:stCondLst>
                                  <p:childTnLst>
                                    <p:animEffect transition="out" filter="fade">
                                      <p:cBhvr>
                                        <p:cTn id="218" dur="800" tmFilter="0, 0; .2, .5; .8, .5; 1, 0"/>
                                        <p:tgtEl>
                                          <p:spTgt spid="570"/>
                                        </p:tgtEl>
                                      </p:cBhvr>
                                    </p:animEffect>
                                    <p:animScale>
                                      <p:cBhvr>
                                        <p:cTn id="219" dur="400" autoRev="1" fill="hold"/>
                                        <p:tgtEl>
                                          <p:spTgt spid="570"/>
                                        </p:tgtEl>
                                      </p:cBhvr>
                                      <p:by x="105000" y="105000"/>
                                    </p:animScale>
                                  </p:childTnLst>
                                </p:cTn>
                              </p:par>
                              <p:par>
                                <p:cTn id="220" presetID="22" presetClass="entr" presetSubtype="2" fill="hold" grpId="0" nodeType="withEffect">
                                  <p:stCondLst>
                                    <p:cond delay="0"/>
                                  </p:stCondLst>
                                  <p:childTnLst>
                                    <p:set>
                                      <p:cBhvr>
                                        <p:cTn id="221" dur="1" fill="hold">
                                          <p:stCondLst>
                                            <p:cond delay="0"/>
                                          </p:stCondLst>
                                        </p:cTn>
                                        <p:tgtEl>
                                          <p:spTgt spid="12"/>
                                        </p:tgtEl>
                                        <p:attrNameLst>
                                          <p:attrName>style.visibility</p:attrName>
                                        </p:attrNameLst>
                                      </p:cBhvr>
                                      <p:to>
                                        <p:strVal val="visible"/>
                                      </p:to>
                                    </p:set>
                                    <p:animEffect transition="in" filter="wipe(right)">
                                      <p:cBhvr>
                                        <p:cTn id="222" dur="750"/>
                                        <p:tgtEl>
                                          <p:spTgt spid="12"/>
                                        </p:tgtEl>
                                      </p:cBhvr>
                                    </p:animEffect>
                                  </p:childTnLst>
                                </p:cTn>
                              </p:par>
                              <p:par>
                                <p:cTn id="223" presetID="22" presetClass="entr" presetSubtype="8" fill="hold" nodeType="withEffect">
                                  <p:stCondLst>
                                    <p:cond delay="0"/>
                                  </p:stCondLst>
                                  <p:childTnLst>
                                    <p:set>
                                      <p:cBhvr>
                                        <p:cTn id="224" dur="1" fill="hold">
                                          <p:stCondLst>
                                            <p:cond delay="0"/>
                                          </p:stCondLst>
                                        </p:cTn>
                                        <p:tgtEl>
                                          <p:spTgt spid="673"/>
                                        </p:tgtEl>
                                        <p:attrNameLst>
                                          <p:attrName>style.visibility</p:attrName>
                                        </p:attrNameLst>
                                      </p:cBhvr>
                                      <p:to>
                                        <p:strVal val="visible"/>
                                      </p:to>
                                    </p:set>
                                    <p:animEffect transition="in" filter="wipe(left)">
                                      <p:cBhvr>
                                        <p:cTn id="225" dur="750"/>
                                        <p:tgtEl>
                                          <p:spTgt spid="673"/>
                                        </p:tgtEl>
                                      </p:cBhvr>
                                    </p:animEffect>
                                  </p:childTnLst>
                                </p:cTn>
                              </p:par>
                              <p:par>
                                <p:cTn id="226" presetID="10" presetClass="entr" presetSubtype="0" fill="hold" nodeType="withEffect">
                                  <p:stCondLst>
                                    <p:cond delay="0"/>
                                  </p:stCondLst>
                                  <p:childTnLst>
                                    <p:set>
                                      <p:cBhvr>
                                        <p:cTn id="227" dur="1" fill="hold">
                                          <p:stCondLst>
                                            <p:cond delay="0"/>
                                          </p:stCondLst>
                                        </p:cTn>
                                        <p:tgtEl>
                                          <p:spTgt spid="389"/>
                                        </p:tgtEl>
                                        <p:attrNameLst>
                                          <p:attrName>style.visibility</p:attrName>
                                        </p:attrNameLst>
                                      </p:cBhvr>
                                      <p:to>
                                        <p:strVal val="visible"/>
                                      </p:to>
                                    </p:set>
                                    <p:animEffect transition="in" filter="fade">
                                      <p:cBhvr>
                                        <p:cTn id="228" dur="500"/>
                                        <p:tgtEl>
                                          <p:spTgt spid="389"/>
                                        </p:tgtEl>
                                      </p:cBhvr>
                                    </p:animEffect>
                                  </p:childTnLst>
                                </p:cTn>
                              </p:par>
                              <p:par>
                                <p:cTn id="229" presetID="26" presetClass="emph" presetSubtype="0" repeatCount="indefinite" fill="hold" nodeType="withEffect">
                                  <p:stCondLst>
                                    <p:cond delay="0"/>
                                  </p:stCondLst>
                                  <p:childTnLst>
                                    <p:animEffect transition="out" filter="fade">
                                      <p:cBhvr>
                                        <p:cTn id="230" dur="500" tmFilter="0, 0; .2, .5; .8, .5; 1, 0"/>
                                        <p:tgtEl>
                                          <p:spTgt spid="389"/>
                                        </p:tgtEl>
                                      </p:cBhvr>
                                    </p:animEffect>
                                    <p:animScale>
                                      <p:cBhvr>
                                        <p:cTn id="231" dur="250" autoRev="1" fill="hold"/>
                                        <p:tgtEl>
                                          <p:spTgt spid="389"/>
                                        </p:tgtEl>
                                      </p:cBhvr>
                                      <p:by x="105000" y="105000"/>
                                    </p:animScale>
                                  </p:childTnLst>
                                </p:cTn>
                              </p:par>
                              <p:par>
                                <p:cTn id="232" presetID="22" presetClass="entr" presetSubtype="4" fill="hold" nodeType="withEffect">
                                  <p:stCondLst>
                                    <p:cond delay="0"/>
                                  </p:stCondLst>
                                  <p:childTnLst>
                                    <p:set>
                                      <p:cBhvr>
                                        <p:cTn id="233" dur="1" fill="hold">
                                          <p:stCondLst>
                                            <p:cond delay="0"/>
                                          </p:stCondLst>
                                        </p:cTn>
                                        <p:tgtEl>
                                          <p:spTgt spid="791"/>
                                        </p:tgtEl>
                                        <p:attrNameLst>
                                          <p:attrName>style.visibility</p:attrName>
                                        </p:attrNameLst>
                                      </p:cBhvr>
                                      <p:to>
                                        <p:strVal val="visible"/>
                                      </p:to>
                                    </p:set>
                                    <p:animEffect transition="in" filter="wipe(down)">
                                      <p:cBhvr>
                                        <p:cTn id="234" dur="300"/>
                                        <p:tgtEl>
                                          <p:spTgt spid="791"/>
                                        </p:tgtEl>
                                      </p:cBhvr>
                                    </p:animEffect>
                                  </p:childTnLst>
                                </p:cTn>
                              </p:par>
                              <p:par>
                                <p:cTn id="235" presetID="22" presetClass="entr" presetSubtype="2" fill="hold" nodeType="withEffect">
                                  <p:stCondLst>
                                    <p:cond delay="0"/>
                                  </p:stCondLst>
                                  <p:childTnLst>
                                    <p:set>
                                      <p:cBhvr>
                                        <p:cTn id="236" dur="1" fill="hold">
                                          <p:stCondLst>
                                            <p:cond delay="0"/>
                                          </p:stCondLst>
                                        </p:cTn>
                                        <p:tgtEl>
                                          <p:spTgt spid="653"/>
                                        </p:tgtEl>
                                        <p:attrNameLst>
                                          <p:attrName>style.visibility</p:attrName>
                                        </p:attrNameLst>
                                      </p:cBhvr>
                                      <p:to>
                                        <p:strVal val="visible"/>
                                      </p:to>
                                    </p:set>
                                    <p:animEffect transition="in" filter="wipe(right)">
                                      <p:cBhvr>
                                        <p:cTn id="237" dur="750"/>
                                        <p:tgtEl>
                                          <p:spTgt spid="653"/>
                                        </p:tgtEl>
                                      </p:cBhvr>
                                    </p:animEffect>
                                  </p:childTnLst>
                                </p:cTn>
                              </p:par>
                              <p:par>
                                <p:cTn id="238" presetID="10" presetClass="entr" presetSubtype="0" fill="hold" nodeType="withEffect">
                                  <p:stCondLst>
                                    <p:cond delay="0"/>
                                  </p:stCondLst>
                                  <p:childTnLst>
                                    <p:set>
                                      <p:cBhvr>
                                        <p:cTn id="239" dur="1" fill="hold">
                                          <p:stCondLst>
                                            <p:cond delay="0"/>
                                          </p:stCondLst>
                                        </p:cTn>
                                        <p:tgtEl>
                                          <p:spTgt spid="388"/>
                                        </p:tgtEl>
                                        <p:attrNameLst>
                                          <p:attrName>style.visibility</p:attrName>
                                        </p:attrNameLst>
                                      </p:cBhvr>
                                      <p:to>
                                        <p:strVal val="visible"/>
                                      </p:to>
                                    </p:set>
                                    <p:animEffect transition="in" filter="fade">
                                      <p:cBhvr>
                                        <p:cTn id="240" dur="500"/>
                                        <p:tgtEl>
                                          <p:spTgt spid="388"/>
                                        </p:tgtEl>
                                      </p:cBhvr>
                                    </p:animEffect>
                                  </p:childTnLst>
                                </p:cTn>
                              </p:par>
                              <p:par>
                                <p:cTn id="241" presetID="26" presetClass="emph" presetSubtype="0" repeatCount="indefinite" fill="hold" nodeType="withEffect">
                                  <p:stCondLst>
                                    <p:cond delay="0"/>
                                  </p:stCondLst>
                                  <p:childTnLst>
                                    <p:animEffect transition="out" filter="fade">
                                      <p:cBhvr>
                                        <p:cTn id="242" dur="500" tmFilter="0, 0; .2, .5; .8, .5; 1, 0"/>
                                        <p:tgtEl>
                                          <p:spTgt spid="388"/>
                                        </p:tgtEl>
                                      </p:cBhvr>
                                    </p:animEffect>
                                    <p:animScale>
                                      <p:cBhvr>
                                        <p:cTn id="243" dur="250" autoRev="1" fill="hold"/>
                                        <p:tgtEl>
                                          <p:spTgt spid="388"/>
                                        </p:tgtEl>
                                      </p:cBhvr>
                                      <p:by x="105000" y="105000"/>
                                    </p:animScale>
                                  </p:childTnLst>
                                </p:cTn>
                              </p:par>
                              <p:par>
                                <p:cTn id="244" presetID="22" presetClass="entr" presetSubtype="1" fill="hold" nodeType="withEffect">
                                  <p:stCondLst>
                                    <p:cond delay="0"/>
                                  </p:stCondLst>
                                  <p:childTnLst>
                                    <p:set>
                                      <p:cBhvr>
                                        <p:cTn id="245" dur="1" fill="hold">
                                          <p:stCondLst>
                                            <p:cond delay="0"/>
                                          </p:stCondLst>
                                        </p:cTn>
                                        <p:tgtEl>
                                          <p:spTgt spid="790"/>
                                        </p:tgtEl>
                                        <p:attrNameLst>
                                          <p:attrName>style.visibility</p:attrName>
                                        </p:attrNameLst>
                                      </p:cBhvr>
                                      <p:to>
                                        <p:strVal val="visible"/>
                                      </p:to>
                                    </p:set>
                                    <p:animEffect transition="in" filter="wipe(up)">
                                      <p:cBhvr>
                                        <p:cTn id="246" dur="300"/>
                                        <p:tgtEl>
                                          <p:spTgt spid="790"/>
                                        </p:tgtEl>
                                      </p:cBhvr>
                                    </p:animEffect>
                                  </p:childTnLst>
                                </p:cTn>
                              </p:par>
                              <p:par>
                                <p:cTn id="247" presetID="22" presetClass="entr" presetSubtype="2" fill="hold" nodeType="withEffect">
                                  <p:stCondLst>
                                    <p:cond delay="0"/>
                                  </p:stCondLst>
                                  <p:childTnLst>
                                    <p:set>
                                      <p:cBhvr>
                                        <p:cTn id="248" dur="1" fill="hold">
                                          <p:stCondLst>
                                            <p:cond delay="0"/>
                                          </p:stCondLst>
                                        </p:cTn>
                                        <p:tgtEl>
                                          <p:spTgt spid="518"/>
                                        </p:tgtEl>
                                        <p:attrNameLst>
                                          <p:attrName>style.visibility</p:attrName>
                                        </p:attrNameLst>
                                      </p:cBhvr>
                                      <p:to>
                                        <p:strVal val="visible"/>
                                      </p:to>
                                    </p:set>
                                    <p:animEffect transition="in" filter="wipe(right)">
                                      <p:cBhvr>
                                        <p:cTn id="249" dur="750"/>
                                        <p:tgtEl>
                                          <p:spTgt spid="518"/>
                                        </p:tgtEl>
                                      </p:cBhvr>
                                    </p:animEffect>
                                  </p:childTnLst>
                                </p:cTn>
                              </p:par>
                              <p:par>
                                <p:cTn id="250" presetID="10" presetClass="entr" presetSubtype="0" fill="hold" nodeType="withEffect">
                                  <p:stCondLst>
                                    <p:cond delay="0"/>
                                  </p:stCondLst>
                                  <p:childTnLst>
                                    <p:set>
                                      <p:cBhvr>
                                        <p:cTn id="251" dur="1" fill="hold">
                                          <p:stCondLst>
                                            <p:cond delay="0"/>
                                          </p:stCondLst>
                                        </p:cTn>
                                        <p:tgtEl>
                                          <p:spTgt spid="390"/>
                                        </p:tgtEl>
                                        <p:attrNameLst>
                                          <p:attrName>style.visibility</p:attrName>
                                        </p:attrNameLst>
                                      </p:cBhvr>
                                      <p:to>
                                        <p:strVal val="visible"/>
                                      </p:to>
                                    </p:set>
                                    <p:animEffect transition="in" filter="fade">
                                      <p:cBhvr>
                                        <p:cTn id="252" dur="500"/>
                                        <p:tgtEl>
                                          <p:spTgt spid="390"/>
                                        </p:tgtEl>
                                      </p:cBhvr>
                                    </p:animEffect>
                                  </p:childTnLst>
                                </p:cTn>
                              </p:par>
                              <p:par>
                                <p:cTn id="253" presetID="26" presetClass="emph" presetSubtype="0" repeatCount="indefinite" fill="hold" nodeType="withEffect">
                                  <p:stCondLst>
                                    <p:cond delay="0"/>
                                  </p:stCondLst>
                                  <p:childTnLst>
                                    <p:animEffect transition="out" filter="fade">
                                      <p:cBhvr>
                                        <p:cTn id="254" dur="500" tmFilter="0, 0; .2, .5; .8, .5; 1, 0"/>
                                        <p:tgtEl>
                                          <p:spTgt spid="390"/>
                                        </p:tgtEl>
                                      </p:cBhvr>
                                    </p:animEffect>
                                    <p:animScale>
                                      <p:cBhvr>
                                        <p:cTn id="255" dur="250" autoRev="1" fill="hold"/>
                                        <p:tgtEl>
                                          <p:spTgt spid="390"/>
                                        </p:tgtEl>
                                      </p:cBhvr>
                                      <p:by x="105000" y="105000"/>
                                    </p:animScale>
                                  </p:childTnLst>
                                </p:cTn>
                              </p:par>
                              <p:par>
                                <p:cTn id="256" presetID="22" presetClass="entr" presetSubtype="1" fill="hold" nodeType="withEffect">
                                  <p:stCondLst>
                                    <p:cond delay="0"/>
                                  </p:stCondLst>
                                  <p:childTnLst>
                                    <p:set>
                                      <p:cBhvr>
                                        <p:cTn id="257" dur="1" fill="hold">
                                          <p:stCondLst>
                                            <p:cond delay="0"/>
                                          </p:stCondLst>
                                        </p:cTn>
                                        <p:tgtEl>
                                          <p:spTgt spid="792"/>
                                        </p:tgtEl>
                                        <p:attrNameLst>
                                          <p:attrName>style.visibility</p:attrName>
                                        </p:attrNameLst>
                                      </p:cBhvr>
                                      <p:to>
                                        <p:strVal val="visible"/>
                                      </p:to>
                                    </p:set>
                                    <p:animEffect transition="in" filter="wipe(up)">
                                      <p:cBhvr>
                                        <p:cTn id="258" dur="300"/>
                                        <p:tgtEl>
                                          <p:spTgt spid="792"/>
                                        </p:tgtEl>
                                      </p:cBhvr>
                                    </p:animEffect>
                                  </p:childTnLst>
                                </p:cTn>
                              </p:par>
                              <p:par>
                                <p:cTn id="259" presetID="22" presetClass="entr" presetSubtype="8" fill="hold" nodeType="withEffect">
                                  <p:stCondLst>
                                    <p:cond delay="0"/>
                                  </p:stCondLst>
                                  <p:childTnLst>
                                    <p:set>
                                      <p:cBhvr>
                                        <p:cTn id="260" dur="1" fill="hold">
                                          <p:stCondLst>
                                            <p:cond delay="0"/>
                                          </p:stCondLst>
                                        </p:cTn>
                                        <p:tgtEl>
                                          <p:spTgt spid="535"/>
                                        </p:tgtEl>
                                        <p:attrNameLst>
                                          <p:attrName>style.visibility</p:attrName>
                                        </p:attrNameLst>
                                      </p:cBhvr>
                                      <p:to>
                                        <p:strVal val="visible"/>
                                      </p:to>
                                    </p:set>
                                    <p:animEffect transition="in" filter="wipe(left)">
                                      <p:cBhvr>
                                        <p:cTn id="261" dur="750"/>
                                        <p:tgtEl>
                                          <p:spTgt spid="535"/>
                                        </p:tgtEl>
                                      </p:cBhvr>
                                    </p:animEffect>
                                  </p:childTnLst>
                                </p:cTn>
                              </p:par>
                              <p:par>
                                <p:cTn id="262" presetID="10" presetClass="entr" presetSubtype="0" fill="hold" nodeType="withEffect">
                                  <p:stCondLst>
                                    <p:cond delay="0"/>
                                  </p:stCondLst>
                                  <p:childTnLst>
                                    <p:set>
                                      <p:cBhvr>
                                        <p:cTn id="263" dur="1" fill="hold">
                                          <p:stCondLst>
                                            <p:cond delay="0"/>
                                          </p:stCondLst>
                                        </p:cTn>
                                        <p:tgtEl>
                                          <p:spTgt spid="391"/>
                                        </p:tgtEl>
                                        <p:attrNameLst>
                                          <p:attrName>style.visibility</p:attrName>
                                        </p:attrNameLst>
                                      </p:cBhvr>
                                      <p:to>
                                        <p:strVal val="visible"/>
                                      </p:to>
                                    </p:set>
                                    <p:animEffect transition="in" filter="fade">
                                      <p:cBhvr>
                                        <p:cTn id="264" dur="500"/>
                                        <p:tgtEl>
                                          <p:spTgt spid="391"/>
                                        </p:tgtEl>
                                      </p:cBhvr>
                                    </p:animEffect>
                                  </p:childTnLst>
                                </p:cTn>
                              </p:par>
                              <p:par>
                                <p:cTn id="265" presetID="26" presetClass="emph" presetSubtype="0" repeatCount="indefinite" fill="hold" nodeType="withEffect">
                                  <p:stCondLst>
                                    <p:cond delay="0"/>
                                  </p:stCondLst>
                                  <p:childTnLst>
                                    <p:animEffect transition="out" filter="fade">
                                      <p:cBhvr>
                                        <p:cTn id="266" dur="500" tmFilter="0, 0; .2, .5; .8, .5; 1, 0"/>
                                        <p:tgtEl>
                                          <p:spTgt spid="391"/>
                                        </p:tgtEl>
                                      </p:cBhvr>
                                    </p:animEffect>
                                    <p:animScale>
                                      <p:cBhvr>
                                        <p:cTn id="267" dur="250" autoRev="1" fill="hold"/>
                                        <p:tgtEl>
                                          <p:spTgt spid="391"/>
                                        </p:tgtEl>
                                      </p:cBhvr>
                                      <p:by x="105000" y="105000"/>
                                    </p:animScale>
                                  </p:childTnLst>
                                </p:cTn>
                              </p:par>
                              <p:par>
                                <p:cTn id="268" presetID="22" presetClass="entr" presetSubtype="4" fill="hold" nodeType="withEffect">
                                  <p:stCondLst>
                                    <p:cond delay="0"/>
                                  </p:stCondLst>
                                  <p:childTnLst>
                                    <p:set>
                                      <p:cBhvr>
                                        <p:cTn id="269" dur="1" fill="hold">
                                          <p:stCondLst>
                                            <p:cond delay="0"/>
                                          </p:stCondLst>
                                        </p:cTn>
                                        <p:tgtEl>
                                          <p:spTgt spid="793"/>
                                        </p:tgtEl>
                                        <p:attrNameLst>
                                          <p:attrName>style.visibility</p:attrName>
                                        </p:attrNameLst>
                                      </p:cBhvr>
                                      <p:to>
                                        <p:strVal val="visible"/>
                                      </p:to>
                                    </p:set>
                                    <p:animEffect transition="in" filter="wipe(down)">
                                      <p:cBhvr>
                                        <p:cTn id="270" dur="300"/>
                                        <p:tgtEl>
                                          <p:spTgt spid="793"/>
                                        </p:tgtEl>
                                      </p:cBhvr>
                                    </p:animEffect>
                                  </p:childTnLst>
                                </p:cTn>
                              </p:par>
                              <p:par>
                                <p:cTn id="271" presetID="22" presetClass="entr" presetSubtype="8" fill="hold" nodeType="withEffect">
                                  <p:stCondLst>
                                    <p:cond delay="0"/>
                                  </p:stCondLst>
                                  <p:childTnLst>
                                    <p:set>
                                      <p:cBhvr>
                                        <p:cTn id="272" dur="1" fill="hold">
                                          <p:stCondLst>
                                            <p:cond delay="0"/>
                                          </p:stCondLst>
                                        </p:cTn>
                                        <p:tgtEl>
                                          <p:spTgt spid="632"/>
                                        </p:tgtEl>
                                        <p:attrNameLst>
                                          <p:attrName>style.visibility</p:attrName>
                                        </p:attrNameLst>
                                      </p:cBhvr>
                                      <p:to>
                                        <p:strVal val="visible"/>
                                      </p:to>
                                    </p:set>
                                    <p:animEffect transition="in" filter="wipe(left)">
                                      <p:cBhvr>
                                        <p:cTn id="273" dur="750"/>
                                        <p:tgtEl>
                                          <p:spTgt spid="632"/>
                                        </p:tgtEl>
                                      </p:cBhvr>
                                    </p:animEffect>
                                  </p:childTnLst>
                                </p:cTn>
                              </p:par>
                              <p:par>
                                <p:cTn id="274" presetID="10" presetClass="entr" presetSubtype="0" fill="hold" nodeType="withEffect">
                                  <p:stCondLst>
                                    <p:cond delay="0"/>
                                  </p:stCondLst>
                                  <p:childTnLst>
                                    <p:set>
                                      <p:cBhvr>
                                        <p:cTn id="275" dur="1" fill="hold">
                                          <p:stCondLst>
                                            <p:cond delay="0"/>
                                          </p:stCondLst>
                                        </p:cTn>
                                        <p:tgtEl>
                                          <p:spTgt spid="392"/>
                                        </p:tgtEl>
                                        <p:attrNameLst>
                                          <p:attrName>style.visibility</p:attrName>
                                        </p:attrNameLst>
                                      </p:cBhvr>
                                      <p:to>
                                        <p:strVal val="visible"/>
                                      </p:to>
                                    </p:set>
                                    <p:animEffect transition="in" filter="fade">
                                      <p:cBhvr>
                                        <p:cTn id="276" dur="500"/>
                                        <p:tgtEl>
                                          <p:spTgt spid="392"/>
                                        </p:tgtEl>
                                      </p:cBhvr>
                                    </p:animEffect>
                                  </p:childTnLst>
                                </p:cTn>
                              </p:par>
                              <p:par>
                                <p:cTn id="277" presetID="26" presetClass="emph" presetSubtype="0" repeatCount="indefinite" fill="hold" nodeType="withEffect">
                                  <p:stCondLst>
                                    <p:cond delay="0"/>
                                  </p:stCondLst>
                                  <p:childTnLst>
                                    <p:animEffect transition="out" filter="fade">
                                      <p:cBhvr>
                                        <p:cTn id="278" dur="500" tmFilter="0, 0; .2, .5; .8, .5; 1, 0"/>
                                        <p:tgtEl>
                                          <p:spTgt spid="392"/>
                                        </p:tgtEl>
                                      </p:cBhvr>
                                    </p:animEffect>
                                    <p:animScale>
                                      <p:cBhvr>
                                        <p:cTn id="279" dur="250" autoRev="1" fill="hold"/>
                                        <p:tgtEl>
                                          <p:spTgt spid="392"/>
                                        </p:tgtEl>
                                      </p:cBhvr>
                                      <p:by x="105000" y="105000"/>
                                    </p:animScale>
                                  </p:childTnLst>
                                </p:cTn>
                              </p:par>
                              <p:par>
                                <p:cTn id="280" presetID="22" presetClass="entr" presetSubtype="1" fill="hold" nodeType="withEffect">
                                  <p:stCondLst>
                                    <p:cond delay="0"/>
                                  </p:stCondLst>
                                  <p:childTnLst>
                                    <p:set>
                                      <p:cBhvr>
                                        <p:cTn id="281" dur="1" fill="hold">
                                          <p:stCondLst>
                                            <p:cond delay="0"/>
                                          </p:stCondLst>
                                        </p:cTn>
                                        <p:tgtEl>
                                          <p:spTgt spid="794"/>
                                        </p:tgtEl>
                                        <p:attrNameLst>
                                          <p:attrName>style.visibility</p:attrName>
                                        </p:attrNameLst>
                                      </p:cBhvr>
                                      <p:to>
                                        <p:strVal val="visible"/>
                                      </p:to>
                                    </p:set>
                                    <p:animEffect transition="in" filter="wipe(up)">
                                      <p:cBhvr>
                                        <p:cTn id="282" dur="300"/>
                                        <p:tgtEl>
                                          <p:spTgt spid="794"/>
                                        </p:tgtEl>
                                      </p:cBhvr>
                                    </p:animEffect>
                                  </p:childTnLst>
                                </p:cTn>
                              </p:par>
                              <p:par>
                                <p:cTn id="283" presetID="22" presetClass="entr" presetSubtype="8" fill="hold" nodeType="withEffect">
                                  <p:stCondLst>
                                    <p:cond delay="0"/>
                                  </p:stCondLst>
                                  <p:childTnLst>
                                    <p:set>
                                      <p:cBhvr>
                                        <p:cTn id="284" dur="1" fill="hold">
                                          <p:stCondLst>
                                            <p:cond delay="0"/>
                                          </p:stCondLst>
                                        </p:cTn>
                                        <p:tgtEl>
                                          <p:spTgt spid="4"/>
                                        </p:tgtEl>
                                        <p:attrNameLst>
                                          <p:attrName>style.visibility</p:attrName>
                                        </p:attrNameLst>
                                      </p:cBhvr>
                                      <p:to>
                                        <p:strVal val="visible"/>
                                      </p:to>
                                    </p:set>
                                    <p:animEffect transition="in" filter="wipe(left)">
                                      <p:cBhvr>
                                        <p:cTn id="285" dur="750"/>
                                        <p:tgtEl>
                                          <p:spTgt spid="4"/>
                                        </p:tgtEl>
                                      </p:cBhvr>
                                    </p:animEffect>
                                  </p:childTnLst>
                                </p:cTn>
                              </p:par>
                              <p:par>
                                <p:cTn id="286" presetID="10" presetClass="entr" presetSubtype="0" fill="hold" nodeType="withEffect">
                                  <p:stCondLst>
                                    <p:cond delay="0"/>
                                  </p:stCondLst>
                                  <p:childTnLst>
                                    <p:set>
                                      <p:cBhvr>
                                        <p:cTn id="287" dur="1" fill="hold">
                                          <p:stCondLst>
                                            <p:cond delay="0"/>
                                          </p:stCondLst>
                                        </p:cTn>
                                        <p:tgtEl>
                                          <p:spTgt spid="393"/>
                                        </p:tgtEl>
                                        <p:attrNameLst>
                                          <p:attrName>style.visibility</p:attrName>
                                        </p:attrNameLst>
                                      </p:cBhvr>
                                      <p:to>
                                        <p:strVal val="visible"/>
                                      </p:to>
                                    </p:set>
                                    <p:animEffect transition="in" filter="fade">
                                      <p:cBhvr>
                                        <p:cTn id="288" dur="500"/>
                                        <p:tgtEl>
                                          <p:spTgt spid="393"/>
                                        </p:tgtEl>
                                      </p:cBhvr>
                                    </p:animEffect>
                                  </p:childTnLst>
                                </p:cTn>
                              </p:par>
                              <p:par>
                                <p:cTn id="289" presetID="26" presetClass="emph" presetSubtype="0" repeatCount="indefinite" fill="hold" nodeType="withEffect">
                                  <p:stCondLst>
                                    <p:cond delay="0"/>
                                  </p:stCondLst>
                                  <p:childTnLst>
                                    <p:animEffect transition="out" filter="fade">
                                      <p:cBhvr>
                                        <p:cTn id="290" dur="500" tmFilter="0, 0; .2, .5; .8, .5; 1, 0"/>
                                        <p:tgtEl>
                                          <p:spTgt spid="393"/>
                                        </p:tgtEl>
                                      </p:cBhvr>
                                    </p:animEffect>
                                    <p:animScale>
                                      <p:cBhvr>
                                        <p:cTn id="291" dur="250" autoRev="1" fill="hold"/>
                                        <p:tgtEl>
                                          <p:spTgt spid="393"/>
                                        </p:tgtEl>
                                      </p:cBhvr>
                                      <p:by x="105000" y="105000"/>
                                    </p:animScale>
                                  </p:childTnLst>
                                </p:cTn>
                              </p:par>
                              <p:par>
                                <p:cTn id="292" presetID="22" presetClass="entr" presetSubtype="4" fill="hold" nodeType="withEffect">
                                  <p:stCondLst>
                                    <p:cond delay="0"/>
                                  </p:stCondLst>
                                  <p:childTnLst>
                                    <p:set>
                                      <p:cBhvr>
                                        <p:cTn id="293" dur="1" fill="hold">
                                          <p:stCondLst>
                                            <p:cond delay="0"/>
                                          </p:stCondLst>
                                        </p:cTn>
                                        <p:tgtEl>
                                          <p:spTgt spid="795"/>
                                        </p:tgtEl>
                                        <p:attrNameLst>
                                          <p:attrName>style.visibility</p:attrName>
                                        </p:attrNameLst>
                                      </p:cBhvr>
                                      <p:to>
                                        <p:strVal val="visible"/>
                                      </p:to>
                                    </p:set>
                                    <p:animEffect transition="in" filter="wipe(down)">
                                      <p:cBhvr>
                                        <p:cTn id="294" dur="300"/>
                                        <p:tgtEl>
                                          <p:spTgt spid="795"/>
                                        </p:tgtEl>
                                      </p:cBhvr>
                                    </p:animEffect>
                                  </p:childTnLst>
                                </p:cTn>
                              </p:par>
                              <p:par>
                                <p:cTn id="295" presetID="22" presetClass="entr" presetSubtype="8" fill="hold" nodeType="withEffect">
                                  <p:stCondLst>
                                    <p:cond delay="0"/>
                                  </p:stCondLst>
                                  <p:childTnLst>
                                    <p:set>
                                      <p:cBhvr>
                                        <p:cTn id="296" dur="1" fill="hold">
                                          <p:stCondLst>
                                            <p:cond delay="0"/>
                                          </p:stCondLst>
                                        </p:cTn>
                                        <p:tgtEl>
                                          <p:spTgt spid="614"/>
                                        </p:tgtEl>
                                        <p:attrNameLst>
                                          <p:attrName>style.visibility</p:attrName>
                                        </p:attrNameLst>
                                      </p:cBhvr>
                                      <p:to>
                                        <p:strVal val="visible"/>
                                      </p:to>
                                    </p:set>
                                    <p:animEffect transition="in" filter="wipe(left)">
                                      <p:cBhvr>
                                        <p:cTn id="297" dur="750"/>
                                        <p:tgtEl>
                                          <p:spTgt spid="614"/>
                                        </p:tgtEl>
                                      </p:cBhvr>
                                    </p:animEffect>
                                  </p:childTnLst>
                                </p:cTn>
                              </p:par>
                            </p:childTnLst>
                          </p:cTn>
                        </p:par>
                        <p:par>
                          <p:cTn id="298" fill="hold">
                            <p:stCondLst>
                              <p:cond delay="5300"/>
                            </p:stCondLst>
                            <p:childTnLst>
                              <p:par>
                                <p:cTn id="299" presetID="10" presetClass="entr" presetSubtype="0" fill="hold" nodeType="afterEffect">
                                  <p:stCondLst>
                                    <p:cond delay="0"/>
                                  </p:stCondLst>
                                  <p:childTnLst>
                                    <p:set>
                                      <p:cBhvr>
                                        <p:cTn id="300" dur="1" fill="hold">
                                          <p:stCondLst>
                                            <p:cond delay="0"/>
                                          </p:stCondLst>
                                        </p:cTn>
                                        <p:tgtEl>
                                          <p:spTgt spid="394"/>
                                        </p:tgtEl>
                                        <p:attrNameLst>
                                          <p:attrName>style.visibility</p:attrName>
                                        </p:attrNameLst>
                                      </p:cBhvr>
                                      <p:to>
                                        <p:strVal val="visible"/>
                                      </p:to>
                                    </p:set>
                                    <p:animEffect transition="in" filter="fade">
                                      <p:cBhvr>
                                        <p:cTn id="301" dur="500"/>
                                        <p:tgtEl>
                                          <p:spTgt spid="394"/>
                                        </p:tgtEl>
                                      </p:cBhvr>
                                    </p:animEffect>
                                  </p:childTnLst>
                                </p:cTn>
                              </p:par>
                              <p:par>
                                <p:cTn id="302" presetID="26" presetClass="emph" presetSubtype="0" repeatCount="indefinite" fill="hold" nodeType="withEffect">
                                  <p:stCondLst>
                                    <p:cond delay="0"/>
                                  </p:stCondLst>
                                  <p:childTnLst>
                                    <p:animEffect transition="out" filter="fade">
                                      <p:cBhvr>
                                        <p:cTn id="303" dur="500" tmFilter="0, 0; .2, .5; .8, .5; 1, 0"/>
                                        <p:tgtEl>
                                          <p:spTgt spid="394"/>
                                        </p:tgtEl>
                                      </p:cBhvr>
                                    </p:animEffect>
                                    <p:animScale>
                                      <p:cBhvr>
                                        <p:cTn id="304" dur="250" autoRev="1" fill="hold"/>
                                        <p:tgtEl>
                                          <p:spTgt spid="394"/>
                                        </p:tgtEl>
                                      </p:cBhvr>
                                      <p:by x="105000" y="105000"/>
                                    </p:animScale>
                                  </p:childTnLst>
                                </p:cTn>
                              </p:par>
                              <p:par>
                                <p:cTn id="305" presetID="22" presetClass="entr" presetSubtype="1" fill="hold" nodeType="withEffect">
                                  <p:stCondLst>
                                    <p:cond delay="0"/>
                                  </p:stCondLst>
                                  <p:childTnLst>
                                    <p:set>
                                      <p:cBhvr>
                                        <p:cTn id="306" dur="1" fill="hold">
                                          <p:stCondLst>
                                            <p:cond delay="0"/>
                                          </p:stCondLst>
                                        </p:cTn>
                                        <p:tgtEl>
                                          <p:spTgt spid="797"/>
                                        </p:tgtEl>
                                        <p:attrNameLst>
                                          <p:attrName>style.visibility</p:attrName>
                                        </p:attrNameLst>
                                      </p:cBhvr>
                                      <p:to>
                                        <p:strVal val="visible"/>
                                      </p:to>
                                    </p:set>
                                    <p:animEffect transition="in" filter="wipe(up)">
                                      <p:cBhvr>
                                        <p:cTn id="307" dur="300"/>
                                        <p:tgtEl>
                                          <p:spTgt spid="797"/>
                                        </p:tgtEl>
                                      </p:cBhvr>
                                    </p:animEffect>
                                  </p:childTnLst>
                                </p:cTn>
                              </p:par>
                              <p:par>
                                <p:cTn id="308" presetID="22" presetClass="entr" presetSubtype="8" fill="hold" nodeType="withEffect">
                                  <p:stCondLst>
                                    <p:cond delay="0"/>
                                  </p:stCondLst>
                                  <p:childTnLst>
                                    <p:set>
                                      <p:cBhvr>
                                        <p:cTn id="309" dur="1" fill="hold">
                                          <p:stCondLst>
                                            <p:cond delay="0"/>
                                          </p:stCondLst>
                                        </p:cTn>
                                        <p:tgtEl>
                                          <p:spTgt spid="9"/>
                                        </p:tgtEl>
                                        <p:attrNameLst>
                                          <p:attrName>style.visibility</p:attrName>
                                        </p:attrNameLst>
                                      </p:cBhvr>
                                      <p:to>
                                        <p:strVal val="visible"/>
                                      </p:to>
                                    </p:set>
                                    <p:animEffect transition="in" filter="wipe(left)">
                                      <p:cBhvr>
                                        <p:cTn id="310" dur="750"/>
                                        <p:tgtEl>
                                          <p:spTgt spid="9"/>
                                        </p:tgtEl>
                                      </p:cBhvr>
                                    </p:animEffect>
                                  </p:childTnLst>
                                </p:cTn>
                              </p:par>
                              <p:par>
                                <p:cTn id="311" presetID="22" presetClass="entr" presetSubtype="2" fill="hold" nodeType="withEffect">
                                  <p:stCondLst>
                                    <p:cond delay="0"/>
                                  </p:stCondLst>
                                  <p:childTnLst>
                                    <p:set>
                                      <p:cBhvr>
                                        <p:cTn id="312" dur="1" fill="hold">
                                          <p:stCondLst>
                                            <p:cond delay="0"/>
                                          </p:stCondLst>
                                        </p:cTn>
                                        <p:tgtEl>
                                          <p:spTgt spid="11"/>
                                        </p:tgtEl>
                                        <p:attrNameLst>
                                          <p:attrName>style.visibility</p:attrName>
                                        </p:attrNameLst>
                                      </p:cBhvr>
                                      <p:to>
                                        <p:strVal val="visible"/>
                                      </p:to>
                                    </p:set>
                                    <p:animEffect transition="in" filter="wipe(right)">
                                      <p:cBhvr>
                                        <p:cTn id="313" dur="750"/>
                                        <p:tgtEl>
                                          <p:spTgt spid="11"/>
                                        </p:tgtEl>
                                      </p:cBhvr>
                                    </p:animEffect>
                                  </p:childTnLst>
                                </p:cTn>
                              </p:par>
                              <p:par>
                                <p:cTn id="314" presetID="10" presetClass="entr" presetSubtype="0" fill="hold" nodeType="withEffect">
                                  <p:stCondLst>
                                    <p:cond delay="0"/>
                                  </p:stCondLst>
                                  <p:childTnLst>
                                    <p:set>
                                      <p:cBhvr>
                                        <p:cTn id="315" dur="1" fill="hold">
                                          <p:stCondLst>
                                            <p:cond delay="0"/>
                                          </p:stCondLst>
                                        </p:cTn>
                                        <p:tgtEl>
                                          <p:spTgt spid="395"/>
                                        </p:tgtEl>
                                        <p:attrNameLst>
                                          <p:attrName>style.visibility</p:attrName>
                                        </p:attrNameLst>
                                      </p:cBhvr>
                                      <p:to>
                                        <p:strVal val="visible"/>
                                      </p:to>
                                    </p:set>
                                    <p:animEffect transition="in" filter="fade">
                                      <p:cBhvr>
                                        <p:cTn id="316" dur="500"/>
                                        <p:tgtEl>
                                          <p:spTgt spid="395"/>
                                        </p:tgtEl>
                                      </p:cBhvr>
                                    </p:animEffect>
                                  </p:childTnLst>
                                </p:cTn>
                              </p:par>
                              <p:par>
                                <p:cTn id="317" presetID="26" presetClass="emph" presetSubtype="0" repeatCount="indefinite" fill="hold" nodeType="withEffect">
                                  <p:stCondLst>
                                    <p:cond delay="0"/>
                                  </p:stCondLst>
                                  <p:childTnLst>
                                    <p:animEffect transition="out" filter="fade">
                                      <p:cBhvr>
                                        <p:cTn id="318" dur="750" tmFilter="0, 0; .2, .5; .8, .5; 1, 0"/>
                                        <p:tgtEl>
                                          <p:spTgt spid="395"/>
                                        </p:tgtEl>
                                      </p:cBhvr>
                                    </p:animEffect>
                                    <p:animScale>
                                      <p:cBhvr>
                                        <p:cTn id="319" dur="375" autoRev="1" fill="hold"/>
                                        <p:tgtEl>
                                          <p:spTgt spid="395"/>
                                        </p:tgtEl>
                                      </p:cBhvr>
                                      <p:by x="105000" y="105000"/>
                                    </p:animScale>
                                  </p:childTnLst>
                                </p:cTn>
                              </p:par>
                              <p:par>
                                <p:cTn id="320" presetID="22" presetClass="entr" presetSubtype="4" fill="hold" nodeType="withEffect">
                                  <p:stCondLst>
                                    <p:cond delay="0"/>
                                  </p:stCondLst>
                                  <p:childTnLst>
                                    <p:set>
                                      <p:cBhvr>
                                        <p:cTn id="321" dur="1" fill="hold">
                                          <p:stCondLst>
                                            <p:cond delay="0"/>
                                          </p:stCondLst>
                                        </p:cTn>
                                        <p:tgtEl>
                                          <p:spTgt spid="796"/>
                                        </p:tgtEl>
                                        <p:attrNameLst>
                                          <p:attrName>style.visibility</p:attrName>
                                        </p:attrNameLst>
                                      </p:cBhvr>
                                      <p:to>
                                        <p:strVal val="visible"/>
                                      </p:to>
                                    </p:set>
                                    <p:animEffect transition="in" filter="wipe(down)">
                                      <p:cBhvr>
                                        <p:cTn id="322" dur="300"/>
                                        <p:tgtEl>
                                          <p:spTgt spid="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 grpId="0"/>
      <p:bldP spid="566" grpId="0"/>
      <p:bldP spid="567" grpId="0"/>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Recent ExpressRoute releases</a:t>
            </a:r>
          </a:p>
        </p:txBody>
      </p:sp>
      <p:sp>
        <p:nvSpPr>
          <p:cNvPr id="2" name="Text Placeholder 1"/>
          <p:cNvSpPr>
            <a:spLocks noGrp="1"/>
          </p:cNvSpPr>
          <p:nvPr>
            <p:ph type="body" sz="quarter" idx="10"/>
          </p:nvPr>
        </p:nvSpPr>
        <p:spPr/>
        <p:txBody>
          <a:bodyPr>
            <a:noAutofit/>
          </a:bodyPr>
          <a:lstStyle/>
          <a:p>
            <a:r>
              <a:rPr lang="en-US" sz="1600" b="1" dirty="0"/>
              <a:t>Migrating deployments from classic to ARM</a:t>
            </a:r>
          </a:p>
          <a:p>
            <a:pPr lvl="1"/>
            <a:r>
              <a:rPr lang="en-US" sz="1600" dirty="0"/>
              <a:t>Move circuits </a:t>
            </a:r>
            <a:r>
              <a:rPr lang="en-US" sz="1600" dirty="0" err="1"/>
              <a:t>VNets</a:t>
            </a:r>
            <a:r>
              <a:rPr lang="en-US" sz="1600" dirty="0"/>
              <a:t>, gateways, </a:t>
            </a:r>
            <a:r>
              <a:rPr lang="en-US" sz="1600" dirty="0" err="1"/>
              <a:t>vms</a:t>
            </a:r>
            <a:r>
              <a:rPr lang="en-US" sz="1600" dirty="0"/>
              <a:t> from classic to ARM without any downtime</a:t>
            </a:r>
          </a:p>
          <a:p>
            <a:pPr lvl="1"/>
            <a:endParaRPr lang="en-US" sz="1600" dirty="0"/>
          </a:p>
          <a:p>
            <a:r>
              <a:rPr lang="en-US" sz="1600" b="1" dirty="0"/>
              <a:t>Zero down time upgrades</a:t>
            </a:r>
          </a:p>
          <a:p>
            <a:pPr lvl="1"/>
            <a:r>
              <a:rPr lang="en-US" sz="1600" dirty="0"/>
              <a:t>Gateways are protected against planned infrastructure maintenance work; automatic connection draining </a:t>
            </a:r>
          </a:p>
          <a:p>
            <a:pPr lvl="1"/>
            <a:endParaRPr lang="en-US" sz="1600" dirty="0"/>
          </a:p>
          <a:p>
            <a:r>
              <a:rPr lang="en-US" sz="1600" b="1" dirty="0"/>
              <a:t>Ultra performance gateways</a:t>
            </a:r>
          </a:p>
          <a:p>
            <a:pPr lvl="1"/>
            <a:r>
              <a:rPr lang="en-US" sz="1600" dirty="0"/>
              <a:t>Scales up to 9 </a:t>
            </a:r>
            <a:r>
              <a:rPr lang="en-US" sz="1600" dirty="0" err="1"/>
              <a:t>Gbps</a:t>
            </a:r>
            <a:r>
              <a:rPr lang="en-US" sz="1600" dirty="0"/>
              <a:t> today. 10 </a:t>
            </a:r>
            <a:r>
              <a:rPr lang="en-US" sz="1600" dirty="0" err="1"/>
              <a:t>Gbps</a:t>
            </a:r>
            <a:r>
              <a:rPr lang="en-US" sz="1600" dirty="0"/>
              <a:t> soon.</a:t>
            </a:r>
          </a:p>
          <a:p>
            <a:pPr lvl="1"/>
            <a:endParaRPr lang="en-US" sz="1600" dirty="0"/>
          </a:p>
          <a:p>
            <a:r>
              <a:rPr lang="en-US" sz="1600" b="1" dirty="0"/>
              <a:t>Connection weights</a:t>
            </a:r>
          </a:p>
          <a:p>
            <a:pPr lvl="1"/>
            <a:r>
              <a:rPr lang="en-US" sz="1600" dirty="0"/>
              <a:t>Pick a preferred circuit to connect to from a specific virtual network</a:t>
            </a:r>
          </a:p>
          <a:p>
            <a:pPr lvl="1"/>
            <a:endParaRPr lang="en-US" sz="1600" dirty="0"/>
          </a:p>
          <a:p>
            <a:r>
              <a:rPr lang="en-US" sz="1600" b="1" dirty="0"/>
              <a:t>Planned maintenance notifications</a:t>
            </a:r>
          </a:p>
          <a:p>
            <a:pPr lvl="1"/>
            <a:r>
              <a:rPr lang="en-US" sz="1600" dirty="0"/>
              <a:t>Automated notifications to partners</a:t>
            </a:r>
          </a:p>
          <a:p>
            <a:pPr lvl="1"/>
            <a:r>
              <a:rPr lang="en-US" sz="1600" dirty="0"/>
              <a:t>Portal toast for customers</a:t>
            </a:r>
          </a:p>
          <a:p>
            <a:pPr lvl="1"/>
            <a:endParaRPr lang="en-US" sz="1600" dirty="0"/>
          </a:p>
          <a:p>
            <a:r>
              <a:rPr lang="en-US" sz="1600" b="1" dirty="0"/>
              <a:t>Customer connectivity monitoring through Network Performance Monitor</a:t>
            </a:r>
          </a:p>
          <a:p>
            <a:pPr lvl="1"/>
            <a:r>
              <a:rPr lang="en-US" sz="1600" dirty="0"/>
              <a:t>Part of Operations Management Suite (soon to be integrated with Network Watcher)</a:t>
            </a:r>
          </a:p>
          <a:p>
            <a:pPr lvl="1"/>
            <a:r>
              <a:rPr lang="en-US" sz="1600" dirty="0"/>
              <a:t>Provides latency and packet loss metrics </a:t>
            </a:r>
          </a:p>
        </p:txBody>
      </p:sp>
      <p:sp>
        <p:nvSpPr>
          <p:cNvPr id="4" name="Trapezoid 3"/>
          <p:cNvSpPr/>
          <p:nvPr/>
        </p:nvSpPr>
        <p:spPr bwMode="auto">
          <a:xfrm rot="2700000">
            <a:off x="11018154" y="261194"/>
            <a:ext cx="1891977" cy="478790"/>
          </a:xfrm>
          <a:prstGeom prst="trapezoid">
            <a:avLst>
              <a:gd name="adj" fmla="val 101190"/>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defRPr/>
            </a:pPr>
            <a:r>
              <a:rPr lang="en-US" sz="2040" b="1" kern="0">
                <a:gradFill>
                  <a:gsLst>
                    <a:gs pos="0">
                      <a:srgbClr val="FFFFFF"/>
                    </a:gs>
                    <a:gs pos="100000">
                      <a:srgbClr val="FFFFFF"/>
                    </a:gs>
                  </a:gsLst>
                  <a:lin ang="5400000" scaled="0"/>
                </a:gradFill>
                <a:effectLst>
                  <a:outerShdw blurRad="38100" dist="38100" dir="2700000" algn="tl">
                    <a:srgbClr val="000000">
                      <a:alpha val="43137"/>
                    </a:srgbClr>
                  </a:outerShdw>
                </a:effectLst>
                <a:latin typeface="Segoe UI Semilight"/>
                <a:ea typeface="Segoe UI" pitchFamily="34" charset="0"/>
                <a:cs typeface="Segoe UI" pitchFamily="34" charset="0"/>
              </a:rPr>
              <a:t>New</a:t>
            </a:r>
          </a:p>
        </p:txBody>
      </p:sp>
    </p:spTree>
    <p:extLst>
      <p:ext uri="{BB962C8B-B14F-4D97-AF65-F5344CB8AC3E}">
        <p14:creationId xmlns:p14="http://schemas.microsoft.com/office/powerpoint/2010/main" val="91978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ExpressRoute Roadmap</a:t>
            </a:r>
          </a:p>
        </p:txBody>
      </p:sp>
      <p:sp>
        <p:nvSpPr>
          <p:cNvPr id="3" name="Content Placeholder 2"/>
          <p:cNvSpPr>
            <a:spLocks noGrp="1"/>
          </p:cNvSpPr>
          <p:nvPr>
            <p:ph type="body" sz="quarter" idx="10"/>
          </p:nvPr>
        </p:nvSpPr>
        <p:spPr>
          <a:xfrm>
            <a:off x="274605" y="1211578"/>
            <a:ext cx="5485699" cy="5449315"/>
          </a:xfrm>
        </p:spPr>
        <p:txBody>
          <a:bodyPr>
            <a:normAutofit fontScale="92500" lnSpcReduction="10000"/>
          </a:bodyPr>
          <a:lstStyle/>
          <a:p>
            <a:r>
              <a:rPr lang="en-US" b="1"/>
              <a:t>Simplified Routing and Prefix management</a:t>
            </a:r>
          </a:p>
          <a:p>
            <a:pPr lvl="1"/>
            <a:r>
              <a:rPr lang="en-US" b="1"/>
              <a:t>Route Filters </a:t>
            </a:r>
            <a:r>
              <a:rPr lang="en-US"/>
              <a:t>- selective service enablement for Microsoft peering</a:t>
            </a:r>
          </a:p>
          <a:p>
            <a:pPr lvl="1"/>
            <a:r>
              <a:rPr lang="en-US" b="1"/>
              <a:t>Merged Azure public and Microsoft peering</a:t>
            </a:r>
            <a:r>
              <a:rPr lang="en-US"/>
              <a:t> - Azure regions will be accessible through Microsoft peering</a:t>
            </a:r>
          </a:p>
          <a:p>
            <a:pPr lvl="1"/>
            <a:endParaRPr lang="en-US"/>
          </a:p>
          <a:p>
            <a:r>
              <a:rPr lang="en-US" b="1"/>
              <a:t>IPv6 support for Office 365 and Azure public services</a:t>
            </a:r>
          </a:p>
          <a:p>
            <a:pPr lvl="1"/>
            <a:endParaRPr lang="en-US" b="1"/>
          </a:p>
          <a:p>
            <a:r>
              <a:rPr lang="en-US" b="1"/>
              <a:t>Higher performance Gateways</a:t>
            </a:r>
          </a:p>
          <a:p>
            <a:pPr lvl="1"/>
            <a:r>
              <a:rPr lang="en-US"/>
              <a:t>Support for SR-IOV in gateways. Lower latency, higher throughput</a:t>
            </a:r>
          </a:p>
          <a:p>
            <a:endParaRPr lang="en-US" b="1"/>
          </a:p>
          <a:p>
            <a:pPr lvl="1"/>
            <a:endParaRPr lang="en-US"/>
          </a:p>
        </p:txBody>
      </p:sp>
      <p:sp>
        <p:nvSpPr>
          <p:cNvPr id="4" name="Text Placeholder 3"/>
          <p:cNvSpPr>
            <a:spLocks noGrp="1"/>
          </p:cNvSpPr>
          <p:nvPr>
            <p:ph type="body" sz="quarter" idx="11"/>
          </p:nvPr>
        </p:nvSpPr>
        <p:spPr>
          <a:xfrm>
            <a:off x="5719587" y="1211579"/>
            <a:ext cx="6644500" cy="5172904"/>
          </a:xfrm>
        </p:spPr>
        <p:txBody>
          <a:bodyPr>
            <a:normAutofit fontScale="92500" lnSpcReduction="20000"/>
          </a:bodyPr>
          <a:lstStyle/>
          <a:p>
            <a:r>
              <a:rPr lang="en-US" b="1"/>
              <a:t>ExpressRoute monitoring enhancements</a:t>
            </a:r>
          </a:p>
          <a:p>
            <a:pPr lvl="1"/>
            <a:r>
              <a:rPr lang="en-US"/>
              <a:t>Resource Health Check (RHC)</a:t>
            </a:r>
          </a:p>
          <a:p>
            <a:pPr lvl="1"/>
            <a:r>
              <a:rPr lang="en-US"/>
              <a:t>Integration with Azure Monitor</a:t>
            </a:r>
          </a:p>
          <a:p>
            <a:pPr lvl="1"/>
            <a:r>
              <a:rPr lang="en-US"/>
              <a:t>E2E ExpressRoute monitoring</a:t>
            </a:r>
          </a:p>
          <a:p>
            <a:pPr lvl="1"/>
            <a:endParaRPr lang="en-US"/>
          </a:p>
          <a:p>
            <a:r>
              <a:rPr lang="en-US" b="1"/>
              <a:t>Seamless migration from S2S to ER </a:t>
            </a:r>
          </a:p>
          <a:p>
            <a:pPr lvl="1"/>
            <a:r>
              <a:rPr lang="en-US"/>
              <a:t>No need to disconnect S2S VPN to enable ER</a:t>
            </a:r>
          </a:p>
          <a:p>
            <a:pPr lvl="1"/>
            <a:endParaRPr lang="en-US"/>
          </a:p>
          <a:p>
            <a:r>
              <a:rPr lang="en-US" b="1"/>
              <a:t>New Locations</a:t>
            </a:r>
          </a:p>
          <a:p>
            <a:pPr lvl="1"/>
            <a:r>
              <a:rPr lang="en-US" b="1"/>
              <a:t>South Africa:</a:t>
            </a:r>
            <a:r>
              <a:rPr lang="en-US"/>
              <a:t> Johannesburg, Cape Town</a:t>
            </a:r>
          </a:p>
          <a:p>
            <a:pPr lvl="1"/>
            <a:r>
              <a:rPr lang="en-US" b="1"/>
              <a:t>France:</a:t>
            </a:r>
            <a:r>
              <a:rPr lang="en-US"/>
              <a:t> Marseille</a:t>
            </a:r>
          </a:p>
          <a:p>
            <a:pPr lvl="1"/>
            <a:r>
              <a:rPr lang="en-US" b="1" err="1"/>
              <a:t>USGov</a:t>
            </a:r>
            <a:r>
              <a:rPr lang="en-US" b="1"/>
              <a:t>:</a:t>
            </a:r>
            <a:r>
              <a:rPr lang="en-US"/>
              <a:t> San Antonio, Phoenix</a:t>
            </a:r>
          </a:p>
          <a:p>
            <a:pPr lvl="1"/>
            <a:r>
              <a:rPr lang="en-US" b="1"/>
              <a:t>China:</a:t>
            </a:r>
            <a:r>
              <a:rPr lang="en-US"/>
              <a:t> Carrier neutral sites</a:t>
            </a:r>
          </a:p>
          <a:p>
            <a:pPr lvl="1"/>
            <a:r>
              <a:rPr lang="en-US" b="1"/>
              <a:t>Australia:</a:t>
            </a:r>
            <a:r>
              <a:rPr lang="en-US"/>
              <a:t> Canberra</a:t>
            </a:r>
          </a:p>
        </p:txBody>
      </p:sp>
      <p:sp>
        <p:nvSpPr>
          <p:cNvPr id="5" name="Trapezoid 4"/>
          <p:cNvSpPr/>
          <p:nvPr/>
        </p:nvSpPr>
        <p:spPr bwMode="auto">
          <a:xfrm rot="2700000">
            <a:off x="11018154" y="261194"/>
            <a:ext cx="1891977" cy="478790"/>
          </a:xfrm>
          <a:prstGeom prst="trapezoid">
            <a:avLst>
              <a:gd name="adj" fmla="val 10119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r>
              <a:rPr lang="en-US" sz="2040" b="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Roadmap</a:t>
            </a:r>
          </a:p>
        </p:txBody>
      </p:sp>
    </p:spTree>
    <p:extLst>
      <p:ext uri="{BB962C8B-B14F-4D97-AF65-F5344CB8AC3E}">
        <p14:creationId xmlns:p14="http://schemas.microsoft.com/office/powerpoint/2010/main" val="2186632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ExpressRoute E2E monitoring</a:t>
            </a:r>
          </a:p>
        </p:txBody>
      </p:sp>
      <p:sp>
        <p:nvSpPr>
          <p:cNvPr id="112" name="Text Placeholder 111"/>
          <p:cNvSpPr>
            <a:spLocks noGrp="1"/>
          </p:cNvSpPr>
          <p:nvPr>
            <p:ph type="body" sz="quarter" idx="10"/>
          </p:nvPr>
        </p:nvSpPr>
        <p:spPr>
          <a:xfrm>
            <a:off x="274669" y="1312575"/>
            <a:ext cx="4528724" cy="5429226"/>
          </a:xfrm>
        </p:spPr>
        <p:txBody>
          <a:bodyPr>
            <a:normAutofit fontScale="85000" lnSpcReduction="20000"/>
          </a:bodyPr>
          <a:lstStyle/>
          <a:p>
            <a:pPr marL="0" indent="0">
              <a:buNone/>
            </a:pPr>
            <a:r>
              <a:rPr lang="en-US" b="1"/>
              <a:t>How do you monitor reachability, latency and performance E2E?</a:t>
            </a:r>
          </a:p>
          <a:p>
            <a:pPr marL="0" indent="0">
              <a:buNone/>
            </a:pPr>
            <a:endParaRPr lang="en-US"/>
          </a:p>
          <a:p>
            <a:pPr marL="0" indent="0">
              <a:buNone/>
            </a:pPr>
            <a:r>
              <a:rPr lang="en-US" b="1"/>
              <a:t>Where the problem is?</a:t>
            </a:r>
          </a:p>
          <a:p>
            <a:pPr lvl="1"/>
            <a:r>
              <a:rPr lang="en-US"/>
              <a:t>Branch office (LAN)</a:t>
            </a:r>
          </a:p>
          <a:p>
            <a:pPr lvl="1"/>
            <a:r>
              <a:rPr lang="en-US"/>
              <a:t>Carrier network (WAN)</a:t>
            </a:r>
          </a:p>
          <a:p>
            <a:pPr lvl="1"/>
            <a:r>
              <a:rPr lang="en-US"/>
              <a:t>Cloud connection (ER </a:t>
            </a:r>
            <a:r>
              <a:rPr lang="en-US" err="1"/>
              <a:t>ckt</a:t>
            </a:r>
            <a:r>
              <a:rPr lang="en-US"/>
              <a:t>)</a:t>
            </a:r>
          </a:p>
          <a:p>
            <a:pPr lvl="1"/>
            <a:r>
              <a:rPr lang="en-US"/>
              <a:t>Microsoft Network</a:t>
            </a:r>
          </a:p>
          <a:p>
            <a:pPr lvl="1"/>
            <a:r>
              <a:rPr lang="en-US"/>
              <a:t>Azure </a:t>
            </a:r>
            <a:r>
              <a:rPr lang="en-US" err="1"/>
              <a:t>VNet</a:t>
            </a:r>
            <a:r>
              <a:rPr lang="en-US"/>
              <a:t> / UDR / NSG</a:t>
            </a:r>
          </a:p>
          <a:p>
            <a:pPr lvl="1"/>
            <a:r>
              <a:rPr lang="en-US"/>
              <a:t>Application</a:t>
            </a:r>
          </a:p>
          <a:p>
            <a:pPr marL="0" indent="0">
              <a:buNone/>
            </a:pPr>
            <a:endParaRPr lang="en-US"/>
          </a:p>
          <a:p>
            <a:pPr marL="0" indent="0">
              <a:buNone/>
            </a:pPr>
            <a:r>
              <a:rPr lang="en-US" b="1"/>
              <a:t>How much am I using and how do I plan for capacity increase?</a:t>
            </a:r>
          </a:p>
        </p:txBody>
      </p:sp>
      <p:sp>
        <p:nvSpPr>
          <p:cNvPr id="5" name="Trapezoid 4"/>
          <p:cNvSpPr/>
          <p:nvPr/>
        </p:nvSpPr>
        <p:spPr bwMode="auto">
          <a:xfrm rot="2700000">
            <a:off x="11018154" y="261194"/>
            <a:ext cx="1891977" cy="478790"/>
          </a:xfrm>
          <a:prstGeom prst="trapezoid">
            <a:avLst>
              <a:gd name="adj" fmla="val 101190"/>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50751" fontAlgn="base">
              <a:lnSpc>
                <a:spcPct val="90000"/>
              </a:lnSpc>
              <a:spcBef>
                <a:spcPct val="0"/>
              </a:spcBef>
              <a:spcAft>
                <a:spcPct val="0"/>
              </a:spcAft>
            </a:pPr>
            <a:r>
              <a:rPr lang="en-US" sz="2040" b="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Roadmap</a:t>
            </a:r>
          </a:p>
        </p:txBody>
      </p:sp>
      <p:grpSp>
        <p:nvGrpSpPr>
          <p:cNvPr id="6" name="Group 5"/>
          <p:cNvGrpSpPr/>
          <p:nvPr/>
        </p:nvGrpSpPr>
        <p:grpSpPr>
          <a:xfrm>
            <a:off x="4489134" y="1503175"/>
            <a:ext cx="7707977" cy="4236609"/>
            <a:chOff x="26948" y="-306883"/>
            <a:chExt cx="12375038" cy="7179581"/>
          </a:xfrm>
        </p:grpSpPr>
        <p:sp>
          <p:nvSpPr>
            <p:cNvPr id="7" name="Rectangle 6"/>
            <p:cNvSpPr/>
            <p:nvPr/>
          </p:nvSpPr>
          <p:spPr bwMode="auto">
            <a:xfrm>
              <a:off x="8621161" y="-306883"/>
              <a:ext cx="3780825" cy="7179581"/>
            </a:xfrm>
            <a:prstGeom prst="rect">
              <a:avLst/>
            </a:prstGeom>
            <a:solidFill>
              <a:srgbClr val="FFFFFF"/>
            </a:solidFill>
            <a:ln w="38100" cap="flat" cmpd="sng" algn="ctr">
              <a:solidFill>
                <a:srgbClr val="04266C"/>
              </a:solidFill>
              <a:prstDash val="solid"/>
              <a:headEnd type="none" w="med" len="med"/>
              <a:tailEnd type="none" w="med" len="med"/>
            </a:ln>
            <a:effectLst/>
            <a:scene3d>
              <a:camera prst="orthographicFront"/>
              <a:lightRig rig="threePt" dir="t"/>
            </a:scene3d>
            <a:sp3d>
              <a:bevelT/>
            </a:sp3d>
          </p:spPr>
          <p:txBody>
            <a:bodyPr rot="0" spcFirstLastPara="0" vertOverflow="overflow" horzOverflow="overflow" vert="horz" wrap="square" lIns="137123" tIns="109698" rIns="137123" bIns="109698" numCol="1" spcCol="0" rtlCol="0" fromWordArt="0" anchor="t" anchorCtr="0" forceAA="0" compatLnSpc="1">
              <a:prstTxWarp prst="textNoShape">
                <a:avLst/>
              </a:prstTxWarp>
              <a:noAutofit/>
            </a:bodyPr>
            <a:lstStyle/>
            <a:p>
              <a:pPr algn="ctr" defTabSz="685373" fontAlgn="base">
                <a:lnSpc>
                  <a:spcPct val="90000"/>
                </a:lnSpc>
                <a:spcBef>
                  <a:spcPct val="0"/>
                </a:spcBef>
                <a:spcAft>
                  <a:spcPct val="0"/>
                </a:spcAft>
                <a:defRPr/>
              </a:pPr>
              <a:r>
                <a:rPr lang="en-US" sz="1122" b="1" kern="0" spc="-38">
                  <a:solidFill>
                    <a:srgbClr val="000000"/>
                  </a:solidFill>
                  <a:latin typeface="Segoe UI"/>
                </a:rPr>
                <a:t>Microsoft Datacenter</a:t>
              </a:r>
              <a:endParaRPr lang="en-US" sz="1122" b="1" kern="0" spc="-38">
                <a:solidFill>
                  <a:srgbClr val="000000"/>
                </a:solidFill>
                <a:effectLst>
                  <a:outerShdw blurRad="38100" dist="38100" dir="2700000" algn="tl">
                    <a:srgbClr val="000000">
                      <a:alpha val="43137"/>
                    </a:srgbClr>
                  </a:outerShdw>
                </a:effectLst>
                <a:latin typeface="Segoe UI"/>
              </a:endParaRPr>
            </a:p>
          </p:txBody>
        </p:sp>
        <p:sp>
          <p:nvSpPr>
            <p:cNvPr id="8" name="Rectangle 7"/>
            <p:cNvSpPr/>
            <p:nvPr/>
          </p:nvSpPr>
          <p:spPr bwMode="auto">
            <a:xfrm>
              <a:off x="26948" y="409521"/>
              <a:ext cx="2658087" cy="3934225"/>
            </a:xfrm>
            <a:prstGeom prst="rect">
              <a:avLst/>
            </a:prstGeom>
            <a:solidFill>
              <a:srgbClr val="FFFFFF"/>
            </a:solidFill>
            <a:ln w="38100" cap="flat" cmpd="sng" algn="ctr">
              <a:solidFill>
                <a:srgbClr val="005BA3"/>
              </a:solidFill>
              <a:prstDash val="solid"/>
              <a:headEnd type="none" w="med" len="med"/>
              <a:tailEnd type="none" w="med" len="med"/>
            </a:ln>
            <a:effectLst/>
            <a:scene3d>
              <a:camera prst="orthographicFront"/>
              <a:lightRig rig="threePt" dir="t"/>
            </a:scene3d>
            <a:sp3d>
              <a:bevelT/>
            </a:sp3d>
          </p:spPr>
          <p:txBody>
            <a:bodyPr rot="0" spcFirstLastPara="0" vertOverflow="overflow" horzOverflow="overflow" vert="horz" wrap="square" lIns="137123" tIns="109698" rIns="137123" bIns="109698" numCol="1" spcCol="0" rtlCol="0" fromWordArt="0" anchor="t" anchorCtr="0" forceAA="0" compatLnSpc="1">
              <a:prstTxWarp prst="textNoShape">
                <a:avLst/>
              </a:prstTxWarp>
              <a:noAutofit/>
            </a:bodyPr>
            <a:lstStyle/>
            <a:p>
              <a:pPr algn="ctr" defTabSz="685373" fontAlgn="base">
                <a:lnSpc>
                  <a:spcPct val="90000"/>
                </a:lnSpc>
                <a:spcBef>
                  <a:spcPct val="0"/>
                </a:spcBef>
                <a:spcAft>
                  <a:spcPct val="0"/>
                </a:spcAft>
                <a:defRPr/>
              </a:pPr>
              <a:r>
                <a:rPr lang="en-US" sz="1122" kern="0" spc="-38">
                  <a:solidFill>
                    <a:srgbClr val="000000"/>
                  </a:solidFill>
                  <a:latin typeface="Segoe UI"/>
                </a:rPr>
                <a:t>Customer Network</a:t>
              </a:r>
              <a:endParaRPr lang="en-US" sz="1122" kern="0" spc="-38">
                <a:solidFill>
                  <a:srgbClr val="000000"/>
                </a:solidFill>
                <a:effectLst>
                  <a:outerShdw blurRad="38100" dist="38100" dir="2700000" algn="tl">
                    <a:srgbClr val="000000">
                      <a:alpha val="43137"/>
                    </a:srgbClr>
                  </a:outerShdw>
                </a:effectLst>
                <a:latin typeface="Segoe UI"/>
              </a:endParaRPr>
            </a:p>
          </p:txBody>
        </p:sp>
        <p:grpSp>
          <p:nvGrpSpPr>
            <p:cNvPr id="9" name="Group 8"/>
            <p:cNvGrpSpPr/>
            <p:nvPr/>
          </p:nvGrpSpPr>
          <p:grpSpPr>
            <a:xfrm>
              <a:off x="112911" y="3419548"/>
              <a:ext cx="1262617" cy="812640"/>
              <a:chOff x="376507" y="3466422"/>
              <a:chExt cx="1522536" cy="953501"/>
            </a:xfrm>
          </p:grpSpPr>
          <p:sp>
            <p:nvSpPr>
              <p:cNvPr id="105" name="Freeform 539"/>
              <p:cNvSpPr>
                <a:spLocks noChangeAspect="1"/>
              </p:cNvSpPr>
              <p:nvPr/>
            </p:nvSpPr>
            <p:spPr bwMode="auto">
              <a:xfrm>
                <a:off x="376507" y="3466422"/>
                <a:ext cx="1522536" cy="95350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rgbClr val="0078D7"/>
                </a:solidFill>
              </a:ln>
              <a:scene3d>
                <a:camera prst="orthographicFront"/>
                <a:lightRig rig="threePt" dir="t"/>
              </a:scene3d>
              <a:sp3d>
                <a:bevelT/>
              </a:sp3d>
              <a:extLst/>
            </p:spPr>
            <p:txBody>
              <a:bodyPr vert="horz" wrap="square" lIns="68561" tIns="34281" rIns="68561" bIns="34281" numCol="1" anchor="t" anchorCtr="0" compatLnSpc="1">
                <a:prstTxWarp prst="textNoShape">
                  <a:avLst/>
                </a:prstTxWarp>
              </a:bodyPr>
              <a:lstStyle/>
              <a:p>
                <a:pPr defTabSz="699173">
                  <a:defRPr/>
                </a:pPr>
                <a:endParaRPr lang="en-US" sz="1350" kern="0">
                  <a:ln w="76200">
                    <a:solidFill>
                      <a:srgbClr val="FFFFFF"/>
                    </a:solidFill>
                  </a:ln>
                  <a:solidFill>
                    <a:srgbClr val="FFFFFF"/>
                  </a:solidFill>
                  <a:latin typeface="Segoe UI"/>
                </a:endParaRPr>
              </a:p>
            </p:txBody>
          </p:sp>
          <p:sp>
            <p:nvSpPr>
              <p:cNvPr id="106" name="Freeform 78"/>
              <p:cNvSpPr>
                <a:spLocks noEditPoints="1"/>
              </p:cNvSpPr>
              <p:nvPr/>
            </p:nvSpPr>
            <p:spPr bwMode="black">
              <a:xfrm>
                <a:off x="1280209" y="3963981"/>
                <a:ext cx="436467" cy="369986"/>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p:spPr>
            <p:txBody>
              <a:bodyPr vert="horz" wrap="square" lIns="61690" tIns="30845" rIns="61690" bIns="30845" numCol="1" anchor="t" anchorCtr="0" compatLnSpc="1">
                <a:prstTxWarp prst="textNoShape">
                  <a:avLst/>
                </a:prstTxWarp>
              </a:bodyPr>
              <a:lstStyle/>
              <a:p>
                <a:pPr defTabSz="513252"/>
                <a:endParaRPr lang="en-US" sz="700">
                  <a:solidFill>
                    <a:srgbClr val="FFFFFF"/>
                  </a:solidFill>
                  <a:latin typeface="Segoe UI"/>
                </a:endParaRPr>
              </a:p>
            </p:txBody>
          </p:sp>
        </p:grpSp>
        <p:grpSp>
          <p:nvGrpSpPr>
            <p:cNvPr id="10" name="Group 9"/>
            <p:cNvGrpSpPr/>
            <p:nvPr/>
          </p:nvGrpSpPr>
          <p:grpSpPr>
            <a:xfrm>
              <a:off x="10561476" y="1929906"/>
              <a:ext cx="1754077" cy="1080954"/>
              <a:chOff x="8946776" y="2955276"/>
              <a:chExt cx="2546970" cy="1691982"/>
            </a:xfrm>
          </p:grpSpPr>
          <p:sp>
            <p:nvSpPr>
              <p:cNvPr id="94" name="Freeform 539"/>
              <p:cNvSpPr>
                <a:spLocks noChangeAspect="1"/>
              </p:cNvSpPr>
              <p:nvPr/>
            </p:nvSpPr>
            <p:spPr bwMode="auto">
              <a:xfrm>
                <a:off x="8946776" y="2955276"/>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rgbClr val="B4009E">
                    <a:lumMod val="50000"/>
                  </a:srgbClr>
                </a:solidFill>
              </a:ln>
              <a:scene3d>
                <a:camera prst="orthographicFront"/>
                <a:lightRig rig="threePt" dir="t"/>
              </a:scene3d>
              <a:sp3d>
                <a:bevelT/>
              </a:sp3d>
              <a:extLst/>
            </p:spPr>
            <p:txBody>
              <a:bodyPr vert="horz" wrap="square" lIns="68561" tIns="34281" rIns="68561" bIns="34281" numCol="1" anchor="t" anchorCtr="0" compatLnSpc="1">
                <a:prstTxWarp prst="textNoShape">
                  <a:avLst/>
                </a:prstTxWarp>
              </a:bodyPr>
              <a:lstStyle/>
              <a:p>
                <a:pPr defTabSz="699173">
                  <a:defRPr/>
                </a:pPr>
                <a:endParaRPr lang="en-US" sz="1350" kern="0">
                  <a:solidFill>
                    <a:srgbClr val="FFFFFF"/>
                  </a:solidFill>
                  <a:latin typeface="Segoe UI"/>
                </a:endParaRPr>
              </a:p>
            </p:txBody>
          </p:sp>
          <p:pic>
            <p:nvPicPr>
              <p:cNvPr id="95" name="Picture 9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53111" y="2971886"/>
                <a:ext cx="780290" cy="780290"/>
              </a:xfrm>
              <a:prstGeom prst="rect">
                <a:avLst/>
              </a:prstGeom>
            </p:spPr>
          </p:pic>
          <p:pic>
            <p:nvPicPr>
              <p:cNvPr id="96" name="Picture 9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050669" y="3833894"/>
                <a:ext cx="272968" cy="272968"/>
              </a:xfrm>
              <a:prstGeom prst="rect">
                <a:avLst/>
              </a:prstGeom>
            </p:spPr>
          </p:pic>
          <p:pic>
            <p:nvPicPr>
              <p:cNvPr id="97" name="Picture 9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8338" y="3833894"/>
                <a:ext cx="272968" cy="272968"/>
              </a:xfrm>
              <a:prstGeom prst="rect">
                <a:avLst/>
              </a:prstGeom>
            </p:spPr>
          </p:pic>
          <p:pic>
            <p:nvPicPr>
              <p:cNvPr id="98" name="Picture 9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669669" y="4214894"/>
                <a:ext cx="272968" cy="272968"/>
              </a:xfrm>
              <a:prstGeom prst="rect">
                <a:avLst/>
              </a:prstGeom>
            </p:spPr>
          </p:pic>
          <p:pic>
            <p:nvPicPr>
              <p:cNvPr id="99" name="Picture 9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246008" y="3833894"/>
                <a:ext cx="272968" cy="272968"/>
              </a:xfrm>
              <a:prstGeom prst="rect">
                <a:avLst/>
              </a:prstGeom>
            </p:spPr>
          </p:pic>
          <p:pic>
            <p:nvPicPr>
              <p:cNvPr id="100" name="Picture 9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843678" y="3833894"/>
                <a:ext cx="272968" cy="272968"/>
              </a:xfrm>
              <a:prstGeom prst="rect">
                <a:avLst/>
              </a:prstGeom>
            </p:spPr>
          </p:pic>
          <p:pic>
            <p:nvPicPr>
              <p:cNvPr id="101" name="Picture 10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14910" y="4214894"/>
                <a:ext cx="272968" cy="272968"/>
              </a:xfrm>
              <a:prstGeom prst="rect">
                <a:avLst/>
              </a:prstGeom>
            </p:spPr>
          </p:pic>
          <p:pic>
            <p:nvPicPr>
              <p:cNvPr id="102" name="Picture 10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699830" y="4214894"/>
                <a:ext cx="272968" cy="272968"/>
              </a:xfrm>
              <a:prstGeom prst="rect">
                <a:avLst/>
              </a:prstGeom>
            </p:spPr>
          </p:pic>
          <p:pic>
            <p:nvPicPr>
              <p:cNvPr id="103" name="Picture 10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84750" y="4214894"/>
                <a:ext cx="272968" cy="272968"/>
              </a:xfrm>
              <a:prstGeom prst="rect">
                <a:avLst/>
              </a:prstGeom>
            </p:spPr>
          </p:pic>
          <p:pic>
            <p:nvPicPr>
              <p:cNvPr id="104" name="Picture 10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41348" y="3833894"/>
                <a:ext cx="272968" cy="272968"/>
              </a:xfrm>
              <a:prstGeom prst="rect">
                <a:avLst/>
              </a:prstGeom>
            </p:spPr>
          </p:pic>
        </p:grpSp>
        <p:sp>
          <p:nvSpPr>
            <p:cNvPr id="11" name="Freeform 539"/>
            <p:cNvSpPr>
              <a:spLocks noChangeAspect="1"/>
            </p:cNvSpPr>
            <p:nvPr/>
          </p:nvSpPr>
          <p:spPr bwMode="auto">
            <a:xfrm>
              <a:off x="9696172" y="5065118"/>
              <a:ext cx="2613997" cy="1717428"/>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rgbClr val="0472C1"/>
              </a:solidFill>
            </a:ln>
            <a:scene3d>
              <a:camera prst="orthographicFront"/>
              <a:lightRig rig="threePt" dir="t"/>
            </a:scene3d>
            <a:sp3d>
              <a:bevelT/>
            </a:sp3d>
            <a:extLst/>
          </p:spPr>
          <p:txBody>
            <a:bodyPr vert="horz" wrap="square" lIns="68561" tIns="34281" rIns="68561" bIns="34281" numCol="1" anchor="t" anchorCtr="0" compatLnSpc="1">
              <a:prstTxWarp prst="textNoShape">
                <a:avLst/>
              </a:prstTxWarp>
            </a:bodyPr>
            <a:lstStyle/>
            <a:p>
              <a:pPr defTabSz="699173">
                <a:defRPr/>
              </a:pPr>
              <a:endParaRPr lang="en-US" sz="1350" kern="0">
                <a:solidFill>
                  <a:srgbClr val="FFFFFF"/>
                </a:solidFill>
                <a:latin typeface="Segoe UI"/>
              </a:endParaRPr>
            </a:p>
          </p:txBody>
        </p:sp>
        <p:sp>
          <p:nvSpPr>
            <p:cNvPr id="12" name="Rectangle 11"/>
            <p:cNvSpPr/>
            <p:nvPr/>
          </p:nvSpPr>
          <p:spPr bwMode="auto">
            <a:xfrm>
              <a:off x="3415977" y="1779478"/>
              <a:ext cx="1866679" cy="1757693"/>
            </a:xfrm>
            <a:prstGeom prst="rect">
              <a:avLst/>
            </a:prstGeom>
            <a:solidFill>
              <a:srgbClr val="FFFFFF"/>
            </a:solidFill>
            <a:ln w="38100" cap="flat" cmpd="sng" algn="ctr">
              <a:solidFill>
                <a:srgbClr val="04266C"/>
              </a:solidFill>
              <a:prstDash val="solid"/>
              <a:headEnd type="none" w="med" len="med"/>
              <a:tailEnd type="none" w="med" len="med"/>
            </a:ln>
            <a:effectLst/>
            <a:scene3d>
              <a:camera prst="orthographicFront"/>
              <a:lightRig rig="threePt" dir="t"/>
            </a:scene3d>
            <a:sp3d>
              <a:bevelT/>
            </a:sp3d>
          </p:spPr>
          <p:txBody>
            <a:bodyPr rot="0" spcFirstLastPara="0" vertOverflow="overflow" horzOverflow="overflow" vert="horz" wrap="square" lIns="137123" tIns="109698" rIns="137123" bIns="109698" numCol="1" spcCol="0" rtlCol="0" fromWordArt="0" anchor="t" anchorCtr="0" forceAA="0" compatLnSpc="1">
              <a:prstTxWarp prst="textNoShape">
                <a:avLst/>
              </a:prstTxWarp>
              <a:noAutofit/>
            </a:bodyPr>
            <a:lstStyle/>
            <a:p>
              <a:pPr algn="ctr" defTabSz="685373" fontAlgn="base">
                <a:lnSpc>
                  <a:spcPct val="90000"/>
                </a:lnSpc>
                <a:spcBef>
                  <a:spcPct val="0"/>
                </a:spcBef>
                <a:spcAft>
                  <a:spcPct val="0"/>
                </a:spcAft>
                <a:defRPr/>
              </a:pPr>
              <a:r>
                <a:rPr lang="en-US" sz="1122" kern="0" spc="-38">
                  <a:solidFill>
                    <a:srgbClr val="000000"/>
                  </a:solidFill>
                  <a:latin typeface="Segoe UI"/>
                </a:rPr>
                <a:t>Microsoft Edge Site</a:t>
              </a:r>
              <a:endParaRPr lang="en-US" sz="1122" kern="0" spc="-38">
                <a:solidFill>
                  <a:srgbClr val="000000"/>
                </a:solidFill>
                <a:effectLst>
                  <a:outerShdw blurRad="38100" dist="38100" dir="2700000" algn="tl">
                    <a:srgbClr val="000000">
                      <a:alpha val="43137"/>
                    </a:srgbClr>
                  </a:outerShdw>
                </a:effectLst>
                <a:latin typeface="Segoe UI"/>
              </a:endParaRPr>
            </a:p>
          </p:txBody>
        </p:sp>
        <p:grpSp>
          <p:nvGrpSpPr>
            <p:cNvPr id="13" name="Group 12"/>
            <p:cNvGrpSpPr/>
            <p:nvPr/>
          </p:nvGrpSpPr>
          <p:grpSpPr>
            <a:xfrm>
              <a:off x="10321784" y="409522"/>
              <a:ext cx="1958139" cy="1134961"/>
              <a:chOff x="9032050" y="385053"/>
              <a:chExt cx="1919918" cy="1112808"/>
            </a:xfrm>
          </p:grpSpPr>
          <p:grpSp>
            <p:nvGrpSpPr>
              <p:cNvPr id="87" name="Group 86"/>
              <p:cNvGrpSpPr/>
              <p:nvPr/>
            </p:nvGrpSpPr>
            <p:grpSpPr>
              <a:xfrm>
                <a:off x="9032050" y="385053"/>
                <a:ext cx="1919918" cy="1112808"/>
                <a:chOff x="8946776" y="982662"/>
                <a:chExt cx="2546970" cy="1691982"/>
              </a:xfrm>
            </p:grpSpPr>
            <p:sp>
              <p:nvSpPr>
                <p:cNvPr id="89" name="Freeform 539"/>
                <p:cNvSpPr>
                  <a:spLocks noChangeAspect="1"/>
                </p:cNvSpPr>
                <p:nvPr/>
              </p:nvSpPr>
              <p:spPr bwMode="auto">
                <a:xfrm>
                  <a:off x="8946776" y="982662"/>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rgbClr val="DE3C00"/>
                  </a:solidFill>
                </a:ln>
                <a:scene3d>
                  <a:camera prst="orthographicFront"/>
                  <a:lightRig rig="threePt" dir="t"/>
                </a:scene3d>
                <a:sp3d>
                  <a:bevelT/>
                </a:sp3d>
                <a:extLst/>
              </p:spPr>
              <p:txBody>
                <a:bodyPr vert="horz" wrap="square" lIns="68561" tIns="34281" rIns="68561" bIns="34281" numCol="1" anchor="t" anchorCtr="0" compatLnSpc="1">
                  <a:prstTxWarp prst="textNoShape">
                    <a:avLst/>
                  </a:prstTxWarp>
                </a:bodyPr>
                <a:lstStyle/>
                <a:p>
                  <a:pPr defTabSz="699173">
                    <a:defRPr/>
                  </a:pPr>
                  <a:endParaRPr lang="en-US" sz="1350" kern="0">
                    <a:solidFill>
                      <a:srgbClr val="FFFFFF"/>
                    </a:solidFill>
                    <a:latin typeface="Segoe UI"/>
                  </a:endParaRPr>
                </a:p>
              </p:txBody>
            </p:sp>
            <p:pic>
              <p:nvPicPr>
                <p:cNvPr id="90" name="Picture 8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741954" y="1183111"/>
                  <a:ext cx="657364" cy="657364"/>
                </a:xfrm>
                <a:prstGeom prst="rect">
                  <a:avLst/>
                </a:prstGeom>
              </p:spPr>
            </p:pic>
            <p:pic>
              <p:nvPicPr>
                <p:cNvPr id="91" name="Picture 9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149819" y="2033927"/>
                  <a:ext cx="542925" cy="542925"/>
                </a:xfrm>
                <a:prstGeom prst="rect">
                  <a:avLst/>
                </a:prstGeom>
              </p:spPr>
            </p:pic>
            <p:pic>
              <p:nvPicPr>
                <p:cNvPr id="92" name="Picture 9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843678" y="2026722"/>
                  <a:ext cx="557336" cy="557336"/>
                </a:xfrm>
                <a:prstGeom prst="rect">
                  <a:avLst/>
                </a:prstGeom>
              </p:spPr>
            </p:pic>
            <p:pic>
              <p:nvPicPr>
                <p:cNvPr id="93" name="Picture 92"/>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592672" y="2029081"/>
                  <a:ext cx="563781" cy="563781"/>
                </a:xfrm>
                <a:prstGeom prst="rect">
                  <a:avLst/>
                </a:prstGeom>
              </p:spPr>
            </p:pic>
          </p:grpSp>
          <p:pic>
            <p:nvPicPr>
              <p:cNvPr id="88" name="Picture 87"/>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346067" y="710137"/>
                <a:ext cx="311602" cy="308845"/>
              </a:xfrm>
              <a:prstGeom prst="rect">
                <a:avLst/>
              </a:prstGeom>
            </p:spPr>
          </p:pic>
        </p:grpSp>
        <p:pic>
          <p:nvPicPr>
            <p:cNvPr id="14" name="Picture 1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657418" y="2271764"/>
              <a:ext cx="795824" cy="795824"/>
            </a:xfrm>
            <a:prstGeom prst="rect">
              <a:avLst/>
            </a:prstGeom>
          </p:spPr>
        </p:pic>
        <p:grpSp>
          <p:nvGrpSpPr>
            <p:cNvPr id="15" name="Group 14"/>
            <p:cNvGrpSpPr/>
            <p:nvPr/>
          </p:nvGrpSpPr>
          <p:grpSpPr>
            <a:xfrm>
              <a:off x="84728" y="2180928"/>
              <a:ext cx="1262617" cy="812640"/>
              <a:chOff x="342523" y="3465849"/>
              <a:chExt cx="1522536" cy="953501"/>
            </a:xfrm>
          </p:grpSpPr>
          <p:sp>
            <p:nvSpPr>
              <p:cNvPr id="84" name="Freeform 539"/>
              <p:cNvSpPr>
                <a:spLocks noChangeAspect="1"/>
              </p:cNvSpPr>
              <p:nvPr/>
            </p:nvSpPr>
            <p:spPr bwMode="auto">
              <a:xfrm>
                <a:off x="342523" y="3465849"/>
                <a:ext cx="1522536" cy="95350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rgbClr val="0078D7"/>
                </a:solidFill>
              </a:ln>
              <a:scene3d>
                <a:camera prst="orthographicFront"/>
                <a:lightRig rig="threePt" dir="t"/>
              </a:scene3d>
              <a:sp3d>
                <a:bevelT/>
              </a:sp3d>
              <a:extLst/>
            </p:spPr>
            <p:txBody>
              <a:bodyPr vert="horz" wrap="square" lIns="68561" tIns="34281" rIns="68561" bIns="34281" numCol="1" anchor="t" anchorCtr="0" compatLnSpc="1">
                <a:prstTxWarp prst="textNoShape">
                  <a:avLst/>
                </a:prstTxWarp>
              </a:bodyPr>
              <a:lstStyle/>
              <a:p>
                <a:pPr defTabSz="699173">
                  <a:defRPr/>
                </a:pPr>
                <a:endParaRPr lang="en-US" sz="1350" kern="0">
                  <a:ln w="76200">
                    <a:solidFill>
                      <a:srgbClr val="FFFFFF"/>
                    </a:solidFill>
                  </a:ln>
                  <a:solidFill>
                    <a:srgbClr val="FFFFFF"/>
                  </a:solidFill>
                  <a:latin typeface="Segoe UI"/>
                </a:endParaRPr>
              </a:p>
            </p:txBody>
          </p:sp>
          <p:sp>
            <p:nvSpPr>
              <p:cNvPr id="85" name="Freeform 78"/>
              <p:cNvSpPr>
                <a:spLocks noEditPoints="1"/>
              </p:cNvSpPr>
              <p:nvPr/>
            </p:nvSpPr>
            <p:spPr bwMode="black">
              <a:xfrm>
                <a:off x="1280208" y="3963981"/>
                <a:ext cx="436467" cy="369986"/>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p:spPr>
            <p:txBody>
              <a:bodyPr vert="horz" wrap="square" lIns="61690" tIns="30845" rIns="61690" bIns="30845" numCol="1" anchor="t" anchorCtr="0" compatLnSpc="1">
                <a:prstTxWarp prst="textNoShape">
                  <a:avLst/>
                </a:prstTxWarp>
              </a:bodyPr>
              <a:lstStyle/>
              <a:p>
                <a:pPr defTabSz="513252"/>
                <a:endParaRPr lang="en-US" sz="700">
                  <a:solidFill>
                    <a:srgbClr val="FFFFFF"/>
                  </a:solidFill>
                  <a:latin typeface="Segoe UI"/>
                </a:endParaRPr>
              </a:p>
            </p:txBody>
          </p:sp>
        </p:grpSp>
        <p:grpSp>
          <p:nvGrpSpPr>
            <p:cNvPr id="16" name="Group 15"/>
            <p:cNvGrpSpPr/>
            <p:nvPr/>
          </p:nvGrpSpPr>
          <p:grpSpPr>
            <a:xfrm>
              <a:off x="105454" y="1040096"/>
              <a:ext cx="1262617" cy="812640"/>
              <a:chOff x="360169" y="3466422"/>
              <a:chExt cx="1522536" cy="953501"/>
            </a:xfrm>
          </p:grpSpPr>
          <p:sp>
            <p:nvSpPr>
              <p:cNvPr id="81" name="Freeform 539"/>
              <p:cNvSpPr>
                <a:spLocks noChangeAspect="1"/>
              </p:cNvSpPr>
              <p:nvPr/>
            </p:nvSpPr>
            <p:spPr bwMode="auto">
              <a:xfrm>
                <a:off x="360169" y="3466422"/>
                <a:ext cx="1522536" cy="95350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FFFFFF"/>
              </a:solidFill>
              <a:ln w="76200">
                <a:solidFill>
                  <a:srgbClr val="0078D7"/>
                </a:solidFill>
              </a:ln>
              <a:scene3d>
                <a:camera prst="orthographicFront"/>
                <a:lightRig rig="threePt" dir="t"/>
              </a:scene3d>
              <a:sp3d>
                <a:bevelT/>
              </a:sp3d>
              <a:extLst/>
            </p:spPr>
            <p:txBody>
              <a:bodyPr vert="horz" wrap="square" lIns="68561" tIns="34281" rIns="68561" bIns="34281" numCol="1" anchor="t" anchorCtr="0" compatLnSpc="1">
                <a:prstTxWarp prst="textNoShape">
                  <a:avLst/>
                </a:prstTxWarp>
              </a:bodyPr>
              <a:lstStyle/>
              <a:p>
                <a:pPr defTabSz="699173">
                  <a:defRPr/>
                </a:pPr>
                <a:endParaRPr lang="en-US" sz="1350" kern="0">
                  <a:ln w="76200">
                    <a:solidFill>
                      <a:srgbClr val="FFFFFF"/>
                    </a:solidFill>
                  </a:ln>
                  <a:solidFill>
                    <a:srgbClr val="FFFFFF"/>
                  </a:solidFill>
                  <a:latin typeface="Segoe UI"/>
                </a:endParaRPr>
              </a:p>
            </p:txBody>
          </p:sp>
          <p:sp>
            <p:nvSpPr>
              <p:cNvPr id="82" name="Freeform 78"/>
              <p:cNvSpPr>
                <a:spLocks noEditPoints="1"/>
              </p:cNvSpPr>
              <p:nvPr/>
            </p:nvSpPr>
            <p:spPr bwMode="black">
              <a:xfrm>
                <a:off x="1263871" y="3963982"/>
                <a:ext cx="436467" cy="369986"/>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p:spPr>
            <p:txBody>
              <a:bodyPr vert="horz" wrap="square" lIns="61690" tIns="30845" rIns="61690" bIns="30845" numCol="1" anchor="t" anchorCtr="0" compatLnSpc="1">
                <a:prstTxWarp prst="textNoShape">
                  <a:avLst/>
                </a:prstTxWarp>
              </a:bodyPr>
              <a:lstStyle/>
              <a:p>
                <a:pPr defTabSz="513252"/>
                <a:endParaRPr lang="en-US" sz="700">
                  <a:solidFill>
                    <a:srgbClr val="FFFFFF"/>
                  </a:solidFill>
                  <a:latin typeface="Segoe UI"/>
                </a:endParaRPr>
              </a:p>
            </p:txBody>
          </p:sp>
        </p:grpSp>
        <p:cxnSp>
          <p:nvCxnSpPr>
            <p:cNvPr id="17" name="Connector: Elbow 16"/>
            <p:cNvCxnSpPr>
              <a:stCxn id="81" idx="8"/>
              <a:endCxn id="14" idx="0"/>
            </p:cNvCxnSpPr>
            <p:nvPr/>
          </p:nvCxnSpPr>
          <p:spPr>
            <a:xfrm>
              <a:off x="1368072" y="1527679"/>
              <a:ext cx="687258" cy="744086"/>
            </a:xfrm>
            <a:prstGeom prst="bentConnector2">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8" name="Connector: Elbow 17"/>
            <p:cNvCxnSpPr>
              <a:stCxn id="105" idx="8"/>
              <a:endCxn id="14" idx="2"/>
            </p:cNvCxnSpPr>
            <p:nvPr/>
          </p:nvCxnSpPr>
          <p:spPr>
            <a:xfrm flipV="1">
              <a:off x="1375527" y="3067589"/>
              <a:ext cx="679802" cy="839544"/>
            </a:xfrm>
            <a:prstGeom prst="bentConnector2">
              <a:avLst/>
            </a:prstGeom>
            <a:ln>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Connector: Elbow 18"/>
            <p:cNvCxnSpPr>
              <a:stCxn id="84" idx="8"/>
              <a:endCxn id="14" idx="1"/>
            </p:cNvCxnSpPr>
            <p:nvPr/>
          </p:nvCxnSpPr>
          <p:spPr>
            <a:xfrm>
              <a:off x="1347345" y="2668512"/>
              <a:ext cx="310073" cy="1166"/>
            </a:xfrm>
            <a:prstGeom prst="bentConnector3">
              <a:avLst>
                <a:gd name="adj1" fmla="val 50000"/>
              </a:avLst>
            </a:prstGeom>
            <a:ln>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Left-Right Arrow 67"/>
            <p:cNvSpPr/>
            <p:nvPr/>
          </p:nvSpPr>
          <p:spPr bwMode="auto">
            <a:xfrm>
              <a:off x="2431807" y="2432592"/>
              <a:ext cx="1172189" cy="612977"/>
            </a:xfrm>
            <a:prstGeom prst="leftRightArrow">
              <a:avLst>
                <a:gd name="adj1" fmla="val 33266"/>
                <a:gd name="adj2" fmla="val 33979"/>
              </a:avLst>
            </a:prstGeom>
            <a:noFill/>
            <a:ln w="76200" cap="flat" cmpd="sng" algn="ctr">
              <a:solidFill>
                <a:srgbClr val="0079D6"/>
              </a:solidFill>
              <a:prstDash val="solid"/>
              <a:headEnd type="none" w="med" len="med"/>
              <a:tailEnd type="none" w="med" len="med"/>
            </a:ln>
            <a:effectLst/>
          </p:spPr>
          <p:txBody>
            <a:bodyPr rot="0" spcFirstLastPara="0" vertOverflow="overflow" horzOverflow="overflow" vert="horz" wrap="square" lIns="137103" tIns="109682" rIns="137103" bIns="109682" numCol="1" spcCol="0" rtlCol="0" fromWordArt="0" anchor="t" anchorCtr="0" forceAA="0" compatLnSpc="1">
              <a:prstTxWarp prst="textNoShape">
                <a:avLst/>
              </a:prstTxWarp>
              <a:noAutofit/>
            </a:bodyPr>
            <a:lstStyle/>
            <a:p>
              <a:pPr defTabSz="685242" fontAlgn="base">
                <a:lnSpc>
                  <a:spcPct val="90000"/>
                </a:lnSpc>
                <a:spcBef>
                  <a:spcPct val="0"/>
                </a:spcBef>
                <a:spcAft>
                  <a:spcPct val="0"/>
                </a:spcAft>
                <a:defRPr/>
              </a:pPr>
              <a:endParaRPr lang="en-US" sz="1049" kern="0" spc="-38">
                <a:gradFill>
                  <a:gsLst>
                    <a:gs pos="60952">
                      <a:srgbClr val="FFFFFF"/>
                    </a:gs>
                    <a:gs pos="30000">
                      <a:srgbClr val="FFFFFF"/>
                    </a:gs>
                  </a:gsLst>
                  <a:lin ang="5400000" scaled="0"/>
                </a:gradFill>
                <a:latin typeface="Segoe UI"/>
              </a:endParaRPr>
            </a:p>
          </p:txBody>
        </p:sp>
        <p:pic>
          <p:nvPicPr>
            <p:cNvPr id="21" name="Picture 20"/>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2742987" y="2120212"/>
              <a:ext cx="552080" cy="552080"/>
            </a:xfrm>
            <a:prstGeom prst="rect">
              <a:avLst/>
            </a:prstGeom>
          </p:spPr>
        </p:pic>
        <p:grpSp>
          <p:nvGrpSpPr>
            <p:cNvPr id="22" name="Group 21"/>
            <p:cNvGrpSpPr/>
            <p:nvPr/>
          </p:nvGrpSpPr>
          <p:grpSpPr>
            <a:xfrm>
              <a:off x="3688332" y="2198195"/>
              <a:ext cx="631238" cy="1128908"/>
              <a:chOff x="3637949" y="4581944"/>
              <a:chExt cx="618917" cy="1106873"/>
            </a:xfrm>
            <a:solidFill>
              <a:srgbClr val="00B0F0"/>
            </a:solidFill>
          </p:grpSpPr>
          <p:sp>
            <p:nvSpPr>
              <p:cNvPr id="78" name="Rectangle 77"/>
              <p:cNvSpPr/>
              <p:nvPr/>
            </p:nvSpPr>
            <p:spPr>
              <a:xfrm>
                <a:off x="3637949" y="4581944"/>
                <a:ext cx="618917" cy="110687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20"/>
                  <a:t>MSEEs</a:t>
                </a:r>
              </a:p>
            </p:txBody>
          </p:sp>
          <p:pic>
            <p:nvPicPr>
              <p:cNvPr id="79" name="Picture 7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40426" y="4744750"/>
                <a:ext cx="409934" cy="409934"/>
              </a:xfrm>
              <a:prstGeom prst="rect">
                <a:avLst/>
              </a:prstGeom>
              <a:grpFill/>
            </p:spPr>
          </p:pic>
          <p:pic>
            <p:nvPicPr>
              <p:cNvPr id="80" name="Picture 7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40426" y="5191862"/>
                <a:ext cx="409934" cy="409934"/>
              </a:xfrm>
              <a:prstGeom prst="rect">
                <a:avLst/>
              </a:prstGeom>
              <a:grpFill/>
            </p:spPr>
          </p:pic>
        </p:grpSp>
        <p:grpSp>
          <p:nvGrpSpPr>
            <p:cNvPr id="23" name="Group 22"/>
            <p:cNvGrpSpPr/>
            <p:nvPr/>
          </p:nvGrpSpPr>
          <p:grpSpPr>
            <a:xfrm>
              <a:off x="4461053" y="2198195"/>
              <a:ext cx="631238" cy="1128908"/>
              <a:chOff x="3637949" y="4581944"/>
              <a:chExt cx="618917" cy="1106873"/>
            </a:xfrm>
            <a:solidFill>
              <a:srgbClr val="FF8C00"/>
            </a:solidFill>
          </p:grpSpPr>
          <p:sp>
            <p:nvSpPr>
              <p:cNvPr id="75" name="Rectangle 74"/>
              <p:cNvSpPr/>
              <p:nvPr/>
            </p:nvSpPr>
            <p:spPr>
              <a:xfrm>
                <a:off x="3637949" y="4581944"/>
                <a:ext cx="618917" cy="110687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20"/>
                  <a:t>Core</a:t>
                </a:r>
              </a:p>
            </p:txBody>
          </p:sp>
          <p:pic>
            <p:nvPicPr>
              <p:cNvPr id="76" name="Picture 7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40426" y="4744750"/>
                <a:ext cx="409934" cy="409934"/>
              </a:xfrm>
              <a:prstGeom prst="rect">
                <a:avLst/>
              </a:prstGeom>
              <a:grpFill/>
            </p:spPr>
          </p:pic>
          <p:pic>
            <p:nvPicPr>
              <p:cNvPr id="77" name="Picture 7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40426" y="5191862"/>
                <a:ext cx="409934" cy="409934"/>
              </a:xfrm>
              <a:prstGeom prst="rect">
                <a:avLst/>
              </a:prstGeom>
              <a:grpFill/>
            </p:spPr>
          </p:pic>
        </p:grpSp>
        <p:grpSp>
          <p:nvGrpSpPr>
            <p:cNvPr id="24" name="Group 23"/>
            <p:cNvGrpSpPr/>
            <p:nvPr/>
          </p:nvGrpSpPr>
          <p:grpSpPr>
            <a:xfrm>
              <a:off x="8756302" y="2217882"/>
              <a:ext cx="631238" cy="1128908"/>
              <a:chOff x="3637949" y="4581944"/>
              <a:chExt cx="618917" cy="1106873"/>
            </a:xfrm>
            <a:solidFill>
              <a:srgbClr val="FF8C00"/>
            </a:solidFill>
          </p:grpSpPr>
          <p:sp>
            <p:nvSpPr>
              <p:cNvPr id="72" name="Rectangle 71"/>
              <p:cNvSpPr/>
              <p:nvPr/>
            </p:nvSpPr>
            <p:spPr>
              <a:xfrm>
                <a:off x="3637949" y="4581944"/>
                <a:ext cx="618917" cy="1106873"/>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20"/>
                  <a:t>Core</a:t>
                </a:r>
              </a:p>
            </p:txBody>
          </p:sp>
          <p:pic>
            <p:nvPicPr>
              <p:cNvPr id="73" name="Picture 7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40426" y="4744750"/>
                <a:ext cx="409934" cy="409934"/>
              </a:xfrm>
              <a:prstGeom prst="rect">
                <a:avLst/>
              </a:prstGeom>
              <a:grpFill/>
            </p:spPr>
          </p:pic>
          <p:pic>
            <p:nvPicPr>
              <p:cNvPr id="74" name="Picture 7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740426" y="5191862"/>
                <a:ext cx="409934" cy="409934"/>
              </a:xfrm>
              <a:prstGeom prst="rect">
                <a:avLst/>
              </a:prstGeom>
              <a:grpFill/>
            </p:spPr>
          </p:pic>
        </p:grpSp>
        <p:grpSp>
          <p:nvGrpSpPr>
            <p:cNvPr id="25" name="Group 24"/>
            <p:cNvGrpSpPr/>
            <p:nvPr/>
          </p:nvGrpSpPr>
          <p:grpSpPr>
            <a:xfrm>
              <a:off x="9696171" y="3351564"/>
              <a:ext cx="2411824" cy="1025023"/>
              <a:chOff x="2520778" y="4728519"/>
              <a:chExt cx="2364748" cy="1005016"/>
            </a:xfrm>
          </p:grpSpPr>
          <p:sp>
            <p:nvSpPr>
              <p:cNvPr id="56" name="Rectangle 55"/>
              <p:cNvSpPr/>
              <p:nvPr/>
            </p:nvSpPr>
            <p:spPr>
              <a:xfrm>
                <a:off x="2520778" y="4728519"/>
                <a:ext cx="2364748" cy="1005016"/>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20">
                    <a:solidFill>
                      <a:schemeClr val="tx1"/>
                    </a:solidFill>
                  </a:rPr>
                  <a:t>Datacenter network</a:t>
                </a:r>
              </a:p>
            </p:txBody>
          </p:sp>
          <p:grpSp>
            <p:nvGrpSpPr>
              <p:cNvPr id="57" name="Group 56"/>
              <p:cNvGrpSpPr/>
              <p:nvPr/>
            </p:nvGrpSpPr>
            <p:grpSpPr>
              <a:xfrm>
                <a:off x="2586709" y="4898902"/>
                <a:ext cx="2224190" cy="694584"/>
                <a:chOff x="2586708" y="4898907"/>
                <a:chExt cx="3953665" cy="1003689"/>
              </a:xfrm>
            </p:grpSpPr>
            <p:pic>
              <p:nvPicPr>
                <p:cNvPr id="58" name="Picture 5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632932" y="5229976"/>
                  <a:ext cx="330563" cy="330563"/>
                </a:xfrm>
                <a:prstGeom prst="rect">
                  <a:avLst/>
                </a:prstGeom>
                <a:noFill/>
              </p:spPr>
            </p:pic>
            <p:pic>
              <p:nvPicPr>
                <p:cNvPr id="59" name="Picture 5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48285" y="5229976"/>
                  <a:ext cx="330563" cy="330563"/>
                </a:xfrm>
                <a:prstGeom prst="rect">
                  <a:avLst/>
                </a:prstGeom>
                <a:noFill/>
              </p:spPr>
            </p:pic>
            <p:pic>
              <p:nvPicPr>
                <p:cNvPr id="60" name="Picture 5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63638" y="5229976"/>
                  <a:ext cx="330563" cy="330563"/>
                </a:xfrm>
                <a:prstGeom prst="rect">
                  <a:avLst/>
                </a:prstGeom>
                <a:noFill/>
              </p:spPr>
            </p:pic>
            <p:pic>
              <p:nvPicPr>
                <p:cNvPr id="61" name="Picture 6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178991" y="5229976"/>
                  <a:ext cx="330563" cy="330563"/>
                </a:xfrm>
                <a:prstGeom prst="rect">
                  <a:avLst/>
                </a:prstGeom>
                <a:noFill/>
              </p:spPr>
            </p:pic>
            <p:pic>
              <p:nvPicPr>
                <p:cNvPr id="62" name="Picture 6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51212" y="4898907"/>
                  <a:ext cx="330563" cy="330563"/>
                </a:xfrm>
                <a:prstGeom prst="rect">
                  <a:avLst/>
                </a:prstGeom>
                <a:noFill/>
              </p:spPr>
            </p:pic>
            <p:pic>
              <p:nvPicPr>
                <p:cNvPr id="63" name="Picture 6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61468" y="4898907"/>
                  <a:ext cx="330563" cy="330563"/>
                </a:xfrm>
                <a:prstGeom prst="rect">
                  <a:avLst/>
                </a:prstGeom>
                <a:noFill/>
              </p:spPr>
            </p:pic>
            <p:pic>
              <p:nvPicPr>
                <p:cNvPr id="64" name="Picture 6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586708" y="5572033"/>
                  <a:ext cx="330563" cy="330563"/>
                </a:xfrm>
                <a:prstGeom prst="rect">
                  <a:avLst/>
                </a:prstGeom>
                <a:noFill/>
              </p:spPr>
            </p:pic>
            <p:pic>
              <p:nvPicPr>
                <p:cNvPr id="65" name="Picture 6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02061" y="5572033"/>
                  <a:ext cx="330563" cy="330563"/>
                </a:xfrm>
                <a:prstGeom prst="rect">
                  <a:avLst/>
                </a:prstGeom>
                <a:noFill/>
              </p:spPr>
            </p:pic>
            <p:pic>
              <p:nvPicPr>
                <p:cNvPr id="66" name="Picture 65"/>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617414" y="5572033"/>
                  <a:ext cx="330563" cy="330563"/>
                </a:xfrm>
                <a:prstGeom prst="rect">
                  <a:avLst/>
                </a:prstGeom>
                <a:noFill/>
              </p:spPr>
            </p:pic>
            <p:pic>
              <p:nvPicPr>
                <p:cNvPr id="67" name="Picture 6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32767" y="5572033"/>
                  <a:ext cx="330563" cy="330563"/>
                </a:xfrm>
                <a:prstGeom prst="rect">
                  <a:avLst/>
                </a:prstGeom>
                <a:noFill/>
              </p:spPr>
            </p:pic>
            <p:pic>
              <p:nvPicPr>
                <p:cNvPr id="68" name="Picture 6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663751" y="5572033"/>
                  <a:ext cx="330563" cy="330563"/>
                </a:xfrm>
                <a:prstGeom prst="rect">
                  <a:avLst/>
                </a:prstGeom>
                <a:noFill/>
              </p:spPr>
            </p:pic>
            <p:pic>
              <p:nvPicPr>
                <p:cNvPr id="69" name="Picture 68"/>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179104" y="5572033"/>
                  <a:ext cx="330563" cy="330563"/>
                </a:xfrm>
                <a:prstGeom prst="rect">
                  <a:avLst/>
                </a:prstGeom>
                <a:noFill/>
              </p:spPr>
            </p:pic>
            <p:pic>
              <p:nvPicPr>
                <p:cNvPr id="70" name="Picture 69"/>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694457" y="5572033"/>
                  <a:ext cx="330563" cy="330563"/>
                </a:xfrm>
                <a:prstGeom prst="rect">
                  <a:avLst/>
                </a:prstGeom>
                <a:noFill/>
              </p:spPr>
            </p:pic>
            <p:pic>
              <p:nvPicPr>
                <p:cNvPr id="71" name="Picture 70"/>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209810" y="5572033"/>
                  <a:ext cx="330563" cy="330563"/>
                </a:xfrm>
                <a:prstGeom prst="rect">
                  <a:avLst/>
                </a:prstGeom>
                <a:noFill/>
              </p:spPr>
            </p:pic>
          </p:grpSp>
        </p:grpSp>
        <p:pic>
          <p:nvPicPr>
            <p:cNvPr id="26" name="Picture 2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1602049" y="5472251"/>
              <a:ext cx="337641" cy="369830"/>
            </a:xfrm>
            <a:prstGeom prst="rect">
              <a:avLst/>
            </a:prstGeom>
          </p:spPr>
        </p:pic>
        <p:grpSp>
          <p:nvGrpSpPr>
            <p:cNvPr id="27" name="Group 26"/>
            <p:cNvGrpSpPr/>
            <p:nvPr/>
          </p:nvGrpSpPr>
          <p:grpSpPr>
            <a:xfrm>
              <a:off x="10604345" y="5203200"/>
              <a:ext cx="676529" cy="615818"/>
              <a:chOff x="1198427" y="5418061"/>
              <a:chExt cx="780290" cy="780290"/>
            </a:xfrm>
          </p:grpSpPr>
          <p:pic>
            <p:nvPicPr>
              <p:cNvPr id="53" name="Picture 52"/>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98427" y="5418061"/>
                <a:ext cx="780290" cy="780290"/>
              </a:xfrm>
              <a:prstGeom prst="rect">
                <a:avLst/>
              </a:prstGeom>
            </p:spPr>
          </p:pic>
          <p:sp>
            <p:nvSpPr>
              <p:cNvPr id="54" name="Rectangle 53"/>
              <p:cNvSpPr/>
              <p:nvPr/>
            </p:nvSpPr>
            <p:spPr>
              <a:xfrm>
                <a:off x="1340504" y="5546744"/>
                <a:ext cx="474386" cy="3688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pic>
            <p:nvPicPr>
              <p:cNvPr id="55" name="Picture 5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343720" y="5483198"/>
                <a:ext cx="489704" cy="489704"/>
              </a:xfrm>
              <a:prstGeom prst="rect">
                <a:avLst/>
              </a:prstGeom>
            </p:spPr>
          </p:pic>
        </p:grpSp>
        <p:grpSp>
          <p:nvGrpSpPr>
            <p:cNvPr id="28" name="Group 27"/>
            <p:cNvGrpSpPr/>
            <p:nvPr/>
          </p:nvGrpSpPr>
          <p:grpSpPr>
            <a:xfrm>
              <a:off x="10454552" y="5957093"/>
              <a:ext cx="1481449" cy="693020"/>
              <a:chOff x="4341775" y="5808206"/>
              <a:chExt cx="1452535" cy="679494"/>
            </a:xfrm>
          </p:grpSpPr>
          <p:pic>
            <p:nvPicPr>
              <p:cNvPr id="47" name="Picture 4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500581" y="6193971"/>
                <a:ext cx="293729" cy="293729"/>
              </a:xfrm>
              <a:prstGeom prst="rect">
                <a:avLst/>
              </a:prstGeom>
            </p:spPr>
          </p:pic>
          <p:pic>
            <p:nvPicPr>
              <p:cNvPr id="48" name="Picture 47"/>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101299" y="6193971"/>
                <a:ext cx="293729" cy="293729"/>
              </a:xfrm>
              <a:prstGeom prst="rect">
                <a:avLst/>
              </a:prstGeom>
            </p:spPr>
          </p:pic>
          <p:pic>
            <p:nvPicPr>
              <p:cNvPr id="49" name="Picture 4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17545" y="6193970"/>
                <a:ext cx="293729" cy="293729"/>
              </a:xfrm>
              <a:prstGeom prst="rect">
                <a:avLst/>
              </a:prstGeom>
            </p:spPr>
          </p:pic>
          <p:pic>
            <p:nvPicPr>
              <p:cNvPr id="50" name="Picture 4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341775" y="6193970"/>
                <a:ext cx="293729" cy="293729"/>
              </a:xfrm>
              <a:prstGeom prst="rect">
                <a:avLst/>
              </a:prstGeom>
            </p:spPr>
          </p:pic>
          <p:pic>
            <p:nvPicPr>
              <p:cNvPr id="51" name="Picture 50"/>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5099952" y="5808206"/>
                <a:ext cx="293729" cy="293729"/>
              </a:xfrm>
              <a:prstGeom prst="rect">
                <a:avLst/>
              </a:prstGeom>
            </p:spPr>
          </p:pic>
          <p:pic>
            <p:nvPicPr>
              <p:cNvPr id="52" name="Picture 51"/>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717545" y="5808206"/>
                <a:ext cx="293729" cy="293729"/>
              </a:xfrm>
              <a:prstGeom prst="rect">
                <a:avLst/>
              </a:prstGeom>
            </p:spPr>
          </p:pic>
        </p:grpSp>
        <p:sp>
          <p:nvSpPr>
            <p:cNvPr id="30" name="Left-Right Arrow 67"/>
            <p:cNvSpPr/>
            <p:nvPr/>
          </p:nvSpPr>
          <p:spPr bwMode="auto">
            <a:xfrm>
              <a:off x="5129634" y="2453577"/>
              <a:ext cx="3585214" cy="612977"/>
            </a:xfrm>
            <a:prstGeom prst="leftRightArrow">
              <a:avLst>
                <a:gd name="adj1" fmla="val 33266"/>
                <a:gd name="adj2" fmla="val 33979"/>
              </a:avLst>
            </a:prstGeom>
            <a:noFill/>
            <a:ln w="76200" cap="flat" cmpd="sng" algn="ctr">
              <a:solidFill>
                <a:srgbClr val="FF0000"/>
              </a:solidFill>
              <a:prstDash val="solid"/>
              <a:headEnd type="none" w="med" len="med"/>
              <a:tailEnd type="none" w="med" len="med"/>
            </a:ln>
            <a:effectLst/>
          </p:spPr>
          <p:txBody>
            <a:bodyPr rot="0" spcFirstLastPara="0" vertOverflow="overflow" horzOverflow="overflow" vert="horz" wrap="square" lIns="137103" tIns="109682" rIns="137103" bIns="109682" numCol="1" spcCol="0" rtlCol="0" fromWordArt="0" anchor="ctr" anchorCtr="0" forceAA="0" compatLnSpc="1">
              <a:prstTxWarp prst="textNoShape">
                <a:avLst/>
              </a:prstTxWarp>
              <a:noAutofit/>
            </a:bodyPr>
            <a:lstStyle/>
            <a:p>
              <a:pPr algn="ctr" defTabSz="685242" fontAlgn="base">
                <a:lnSpc>
                  <a:spcPct val="90000"/>
                </a:lnSpc>
                <a:spcBef>
                  <a:spcPct val="0"/>
                </a:spcBef>
                <a:spcAft>
                  <a:spcPct val="0"/>
                </a:spcAft>
                <a:defRPr/>
              </a:pPr>
              <a:r>
                <a:rPr lang="en-US" sz="1049" kern="0" spc="-38">
                  <a:latin typeface="Segoe UI"/>
                </a:rPr>
                <a:t>WAN</a:t>
              </a:r>
            </a:p>
          </p:txBody>
        </p:sp>
        <p:cxnSp>
          <p:nvCxnSpPr>
            <p:cNvPr id="31" name="Connector: Elbow 30"/>
            <p:cNvCxnSpPr>
              <a:stCxn id="72" idx="0"/>
              <a:endCxn id="89" idx="2"/>
            </p:cNvCxnSpPr>
            <p:nvPr/>
          </p:nvCxnSpPr>
          <p:spPr>
            <a:xfrm rot="5400000" flipH="1" flipV="1">
              <a:off x="9244079" y="1140175"/>
              <a:ext cx="905550" cy="1249864"/>
            </a:xfrm>
            <a:prstGeom prst="bentConnector4">
              <a:avLst>
                <a:gd name="adj1" fmla="val 37182"/>
                <a:gd name="adj2" fmla="val 56810"/>
              </a:avLst>
            </a:prstGeom>
            <a:ln w="57150">
              <a:solidFill>
                <a:srgbClr val="DE3C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Connector: Elbow 31"/>
            <p:cNvCxnSpPr>
              <a:stCxn id="72" idx="3"/>
              <a:endCxn id="94" idx="2"/>
            </p:cNvCxnSpPr>
            <p:nvPr/>
          </p:nvCxnSpPr>
          <p:spPr>
            <a:xfrm>
              <a:off x="9387540" y="2782337"/>
              <a:ext cx="1173937" cy="7418"/>
            </a:xfrm>
            <a:prstGeom prst="bentConnector5">
              <a:avLst>
                <a:gd name="adj1" fmla="val 50000"/>
                <a:gd name="adj2" fmla="val 107507"/>
                <a:gd name="adj3" fmla="val 79782"/>
              </a:avLst>
            </a:prstGeom>
            <a:ln w="57150">
              <a:solidFill>
                <a:srgbClr val="6F1164"/>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Connector: Elbow 32"/>
            <p:cNvCxnSpPr>
              <a:stCxn id="72" idx="2"/>
              <a:endCxn id="56" idx="1"/>
            </p:cNvCxnSpPr>
            <p:nvPr/>
          </p:nvCxnSpPr>
          <p:spPr>
            <a:xfrm rot="16200000" flipH="1">
              <a:off x="9125404" y="3293307"/>
              <a:ext cx="517286" cy="624251"/>
            </a:xfrm>
            <a:prstGeom prst="bentConnector2">
              <a:avLst/>
            </a:prstGeom>
            <a:ln w="57150">
              <a:solidFill>
                <a:srgbClr val="097BCC"/>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4" name="Oval 33"/>
            <p:cNvSpPr/>
            <p:nvPr/>
          </p:nvSpPr>
          <p:spPr>
            <a:xfrm>
              <a:off x="1735077" y="3613241"/>
              <a:ext cx="269467" cy="2303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5752" tIns="165752" rIns="165752" bIns="165752" numCol="1" spcCol="0" rtlCol="0" fromWordArt="0" anchor="ctr" anchorCtr="1" forceAA="0" compatLnSpc="1">
              <a:prstTxWarp prst="textNoShape">
                <a:avLst/>
              </a:prstTxWarp>
              <a:noAutofit/>
            </a:bodyPr>
            <a:lstStyle/>
            <a:p>
              <a:pPr algn="r" defTabSz="828733"/>
              <a:r>
                <a:rPr lang="en-US" sz="1122" b="1" kern="0">
                  <a:solidFill>
                    <a:srgbClr val="FFFFFF"/>
                  </a:solidFill>
                  <a:latin typeface="Segoe UI"/>
                </a:rPr>
                <a:t>1</a:t>
              </a:r>
            </a:p>
          </p:txBody>
        </p:sp>
        <p:sp>
          <p:nvSpPr>
            <p:cNvPr id="35" name="Oval 34"/>
            <p:cNvSpPr/>
            <p:nvPr/>
          </p:nvSpPr>
          <p:spPr>
            <a:xfrm>
              <a:off x="2092673" y="2268749"/>
              <a:ext cx="269467" cy="2303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5752" tIns="165752" rIns="165752" bIns="165752" numCol="1" spcCol="0" rtlCol="0" fromWordArt="0" anchor="ctr" anchorCtr="1" forceAA="0" compatLnSpc="1">
              <a:prstTxWarp prst="textNoShape">
                <a:avLst/>
              </a:prstTxWarp>
              <a:noAutofit/>
            </a:bodyPr>
            <a:lstStyle/>
            <a:p>
              <a:pPr algn="r" defTabSz="828733"/>
              <a:r>
                <a:rPr lang="en-US" sz="1122" b="1" kern="0">
                  <a:solidFill>
                    <a:srgbClr val="FFFFFF"/>
                  </a:solidFill>
                  <a:latin typeface="Segoe UI"/>
                </a:rPr>
                <a:t>2</a:t>
              </a:r>
            </a:p>
          </p:txBody>
        </p:sp>
        <p:sp>
          <p:nvSpPr>
            <p:cNvPr id="36" name="Oval 35"/>
            <p:cNvSpPr/>
            <p:nvPr/>
          </p:nvSpPr>
          <p:spPr>
            <a:xfrm>
              <a:off x="3903209" y="3331183"/>
              <a:ext cx="269467" cy="2303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5752" tIns="165752" rIns="165752" bIns="165752" numCol="1" spcCol="0" rtlCol="0" fromWordArt="0" anchor="ctr" anchorCtr="1" forceAA="0" compatLnSpc="1">
              <a:prstTxWarp prst="textNoShape">
                <a:avLst/>
              </a:prstTxWarp>
              <a:noAutofit/>
            </a:bodyPr>
            <a:lstStyle/>
            <a:p>
              <a:pPr algn="r" defTabSz="828733"/>
              <a:r>
                <a:rPr lang="en-US" sz="1122" b="1" kern="0">
                  <a:solidFill>
                    <a:srgbClr val="FFFFFF"/>
                  </a:solidFill>
                  <a:latin typeface="Segoe UI"/>
                </a:rPr>
                <a:t>4</a:t>
              </a:r>
            </a:p>
          </p:txBody>
        </p:sp>
        <p:sp>
          <p:nvSpPr>
            <p:cNvPr id="37" name="Oval 36"/>
            <p:cNvSpPr/>
            <p:nvPr/>
          </p:nvSpPr>
          <p:spPr>
            <a:xfrm>
              <a:off x="2924726" y="2983218"/>
              <a:ext cx="269467" cy="2303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5752" tIns="165752" rIns="165752" bIns="165752" numCol="1" spcCol="0" rtlCol="0" fromWordArt="0" anchor="ctr" anchorCtr="1" forceAA="0" compatLnSpc="1">
              <a:prstTxWarp prst="textNoShape">
                <a:avLst/>
              </a:prstTxWarp>
              <a:noAutofit/>
            </a:bodyPr>
            <a:lstStyle/>
            <a:p>
              <a:pPr algn="r" defTabSz="828733"/>
              <a:r>
                <a:rPr lang="en-US" sz="1122" b="1" kern="0">
                  <a:solidFill>
                    <a:srgbClr val="FFFFFF"/>
                  </a:solidFill>
                  <a:latin typeface="Segoe UI"/>
                </a:rPr>
                <a:t>3</a:t>
              </a:r>
            </a:p>
          </p:txBody>
        </p:sp>
        <p:sp>
          <p:nvSpPr>
            <p:cNvPr id="38" name="Oval 37"/>
            <p:cNvSpPr/>
            <p:nvPr/>
          </p:nvSpPr>
          <p:spPr>
            <a:xfrm>
              <a:off x="4664308" y="3331183"/>
              <a:ext cx="269467" cy="2303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5752" tIns="165752" rIns="165752" bIns="165752" numCol="1" spcCol="0" rtlCol="0" fromWordArt="0" anchor="ctr" anchorCtr="1" forceAA="0" compatLnSpc="1">
              <a:prstTxWarp prst="textNoShape">
                <a:avLst/>
              </a:prstTxWarp>
              <a:noAutofit/>
            </a:bodyPr>
            <a:lstStyle/>
            <a:p>
              <a:pPr algn="r" defTabSz="828733"/>
              <a:r>
                <a:rPr lang="en-US" sz="1122" b="1" kern="0">
                  <a:solidFill>
                    <a:srgbClr val="FFFFFF"/>
                  </a:solidFill>
                  <a:latin typeface="Segoe UI"/>
                </a:rPr>
                <a:t>5</a:t>
              </a:r>
            </a:p>
          </p:txBody>
        </p:sp>
        <p:sp>
          <p:nvSpPr>
            <p:cNvPr id="39" name="Oval 38"/>
            <p:cNvSpPr/>
            <p:nvPr/>
          </p:nvSpPr>
          <p:spPr>
            <a:xfrm>
              <a:off x="6817176" y="2960329"/>
              <a:ext cx="269467" cy="2303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5752" tIns="165752" rIns="165752" bIns="165752" numCol="1" spcCol="0" rtlCol="0" fromWordArt="0" anchor="ctr" anchorCtr="1" forceAA="0" compatLnSpc="1">
              <a:prstTxWarp prst="textNoShape">
                <a:avLst/>
              </a:prstTxWarp>
              <a:noAutofit/>
            </a:bodyPr>
            <a:lstStyle/>
            <a:p>
              <a:pPr algn="r" defTabSz="828733"/>
              <a:r>
                <a:rPr lang="en-US" sz="1122" b="1" kern="0">
                  <a:solidFill>
                    <a:srgbClr val="FFFFFF"/>
                  </a:solidFill>
                  <a:latin typeface="Segoe UI"/>
                </a:rPr>
                <a:t>6</a:t>
              </a:r>
            </a:p>
          </p:txBody>
        </p:sp>
        <p:sp>
          <p:nvSpPr>
            <p:cNvPr id="40" name="Oval 39"/>
            <p:cNvSpPr/>
            <p:nvPr/>
          </p:nvSpPr>
          <p:spPr>
            <a:xfrm>
              <a:off x="8717641" y="3372179"/>
              <a:ext cx="269467" cy="2303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5752" tIns="165752" rIns="165752" bIns="165752" numCol="1" spcCol="0" rtlCol="0" fromWordArt="0" anchor="ctr" anchorCtr="1" forceAA="0" compatLnSpc="1">
              <a:prstTxWarp prst="textNoShape">
                <a:avLst/>
              </a:prstTxWarp>
              <a:noAutofit/>
            </a:bodyPr>
            <a:lstStyle/>
            <a:p>
              <a:pPr algn="r" defTabSz="828733"/>
              <a:r>
                <a:rPr lang="en-US" sz="1122" b="1" kern="0">
                  <a:solidFill>
                    <a:srgbClr val="FFFFFF"/>
                  </a:solidFill>
                  <a:latin typeface="Segoe UI"/>
                </a:rPr>
                <a:t>7</a:t>
              </a:r>
            </a:p>
          </p:txBody>
        </p:sp>
        <p:sp>
          <p:nvSpPr>
            <p:cNvPr id="41" name="Oval 40"/>
            <p:cNvSpPr/>
            <p:nvPr/>
          </p:nvSpPr>
          <p:spPr>
            <a:xfrm>
              <a:off x="9953817" y="3587703"/>
              <a:ext cx="269467" cy="2303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5752" tIns="165752" rIns="165752" bIns="165752" numCol="1" spcCol="0" rtlCol="0" fromWordArt="0" anchor="ctr" anchorCtr="1" forceAA="0" compatLnSpc="1">
              <a:prstTxWarp prst="textNoShape">
                <a:avLst/>
              </a:prstTxWarp>
              <a:noAutofit/>
            </a:bodyPr>
            <a:lstStyle/>
            <a:p>
              <a:pPr algn="r" defTabSz="828733"/>
              <a:r>
                <a:rPr lang="en-US" sz="1122" b="1" kern="0">
                  <a:solidFill>
                    <a:srgbClr val="FFFFFF"/>
                  </a:solidFill>
                  <a:latin typeface="Segoe UI"/>
                </a:rPr>
                <a:t>8</a:t>
              </a:r>
            </a:p>
          </p:txBody>
        </p:sp>
        <p:sp>
          <p:nvSpPr>
            <p:cNvPr id="42" name="Oval 41"/>
            <p:cNvSpPr/>
            <p:nvPr/>
          </p:nvSpPr>
          <p:spPr>
            <a:xfrm>
              <a:off x="10982059" y="4570372"/>
              <a:ext cx="269467" cy="23036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5752" tIns="165752" rIns="165752" bIns="165752" numCol="1" spcCol="0" rtlCol="0" fromWordArt="0" anchor="ctr" anchorCtr="1" forceAA="0" compatLnSpc="1">
              <a:prstTxWarp prst="textNoShape">
                <a:avLst/>
              </a:prstTxWarp>
              <a:noAutofit/>
            </a:bodyPr>
            <a:lstStyle/>
            <a:p>
              <a:pPr algn="r" defTabSz="828733"/>
              <a:r>
                <a:rPr lang="en-US" sz="1122" b="1" kern="0">
                  <a:solidFill>
                    <a:srgbClr val="FFFFFF"/>
                  </a:solidFill>
                  <a:latin typeface="Segoe UI"/>
                </a:rPr>
                <a:t>9</a:t>
              </a:r>
            </a:p>
          </p:txBody>
        </p:sp>
        <p:sp>
          <p:nvSpPr>
            <p:cNvPr id="43" name="Oval 42"/>
            <p:cNvSpPr/>
            <p:nvPr/>
          </p:nvSpPr>
          <p:spPr>
            <a:xfrm>
              <a:off x="10174025" y="6072094"/>
              <a:ext cx="663783" cy="24105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5752" tIns="165752" rIns="165752" bIns="165752" numCol="1" spcCol="0" rtlCol="0" fromWordArt="0" anchor="ctr" anchorCtr="1" forceAA="0" compatLnSpc="1">
              <a:prstTxWarp prst="textNoShape">
                <a:avLst/>
              </a:prstTxWarp>
              <a:noAutofit/>
            </a:bodyPr>
            <a:lstStyle/>
            <a:p>
              <a:pPr algn="r" defTabSz="828733"/>
              <a:r>
                <a:rPr lang="en-US" sz="400" b="1" kern="0">
                  <a:solidFill>
                    <a:srgbClr val="FFFFFF"/>
                  </a:solidFill>
                  <a:latin typeface="Segoe UI"/>
                </a:rPr>
                <a:t>11</a:t>
              </a:r>
            </a:p>
          </p:txBody>
        </p:sp>
        <p:pic>
          <p:nvPicPr>
            <p:cNvPr id="45" name="Picture 44"/>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577176" y="4511732"/>
              <a:ext cx="425994" cy="425994"/>
            </a:xfrm>
            <a:prstGeom prst="rect">
              <a:avLst/>
            </a:prstGeom>
          </p:spPr>
        </p:pic>
        <p:sp>
          <p:nvSpPr>
            <p:cNvPr id="46" name="Oval 45"/>
            <p:cNvSpPr/>
            <p:nvPr/>
          </p:nvSpPr>
          <p:spPr>
            <a:xfrm>
              <a:off x="11175165" y="5065118"/>
              <a:ext cx="312790" cy="293971"/>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5752" tIns="165752" rIns="165752" bIns="165752" numCol="1" spcCol="0" rtlCol="0" fromWordArt="0" anchor="ctr" anchorCtr="1" forceAA="0" compatLnSpc="1">
              <a:prstTxWarp prst="textNoShape">
                <a:avLst/>
              </a:prstTxWarp>
              <a:noAutofit/>
            </a:bodyPr>
            <a:lstStyle/>
            <a:p>
              <a:pPr algn="r" defTabSz="828733"/>
              <a:r>
                <a:rPr lang="en-US" sz="400" b="1" kern="0">
                  <a:solidFill>
                    <a:srgbClr val="FFFFFF"/>
                  </a:solidFill>
                  <a:latin typeface="Segoe UI"/>
                </a:rPr>
                <a:t>10</a:t>
              </a:r>
            </a:p>
          </p:txBody>
        </p:sp>
      </p:grpSp>
      <p:sp>
        <p:nvSpPr>
          <p:cNvPr id="113" name="Rectangle 112"/>
          <p:cNvSpPr/>
          <p:nvPr/>
        </p:nvSpPr>
        <p:spPr>
          <a:xfrm>
            <a:off x="5007449" y="4564391"/>
            <a:ext cx="4898149" cy="1200176"/>
          </a:xfrm>
          <a:prstGeom prst="rect">
            <a:avLst/>
          </a:prstGeom>
        </p:spPr>
        <p:txBody>
          <a:bodyPr wrap="square">
            <a:spAutoFit/>
          </a:bodyPr>
          <a:lstStyle/>
          <a:p>
            <a:r>
              <a:rPr lang="en-US" b="1" dirty="0"/>
              <a:t>Ability to detect and isolate problems within minutes </a:t>
            </a:r>
          </a:p>
          <a:p>
            <a:endParaRPr lang="en-US" b="1" dirty="0"/>
          </a:p>
          <a:p>
            <a:r>
              <a:rPr lang="en-US" b="1" dirty="0"/>
              <a:t>Take appropriate action to remediate issues</a:t>
            </a:r>
          </a:p>
        </p:txBody>
      </p:sp>
    </p:spTree>
    <p:extLst>
      <p:ext uri="{BB962C8B-B14F-4D97-AF65-F5344CB8AC3E}">
        <p14:creationId xmlns:p14="http://schemas.microsoft.com/office/powerpoint/2010/main" val="2049268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11702553" cy="4887492"/>
          </a:xfrm>
        </p:spPr>
        <p:txBody>
          <a:bodyPr/>
          <a:lstStyle/>
          <a:p>
            <a:pPr marL="0" indent="0">
              <a:buNone/>
            </a:pPr>
            <a:r>
              <a:rPr lang="en-US">
                <a:solidFill>
                  <a:srgbClr val="0078D7"/>
                </a:solidFill>
              </a:rPr>
              <a:t>Understand the models</a:t>
            </a:r>
          </a:p>
          <a:p>
            <a:pPr marL="342900" lvl="1" indent="-342900" defTabSz="932742">
              <a:buClr>
                <a:schemeClr val="tx1"/>
              </a:buClr>
              <a:buSzPct val="100000"/>
            </a:pPr>
            <a:r>
              <a:rPr lang="en-US"/>
              <a:t>Differences between unlimited data and metered data</a:t>
            </a:r>
          </a:p>
          <a:p>
            <a:pPr marL="342900" lvl="1" indent="-342900" defTabSz="932742">
              <a:buClr>
                <a:schemeClr val="tx1"/>
              </a:buClr>
              <a:buSzPct val="100000"/>
            </a:pPr>
            <a:r>
              <a:rPr lang="en-US"/>
              <a:t>Understand what model you are using today to accelerate adoption</a:t>
            </a:r>
          </a:p>
          <a:p>
            <a:pPr marL="342900" lvl="1" indent="-342900" defTabSz="932742">
              <a:buClr>
                <a:schemeClr val="tx1"/>
              </a:buClr>
              <a:buSzPct val="100000"/>
            </a:pPr>
            <a:r>
              <a:rPr lang="en-US"/>
              <a:t>Understand the differences in available port speeds, locations, and approach</a:t>
            </a:r>
          </a:p>
          <a:p>
            <a:pPr marL="342900" lvl="1" indent="-342900" defTabSz="932742">
              <a:buClr>
                <a:schemeClr val="tx1"/>
              </a:buClr>
              <a:buSzPct val="100000"/>
            </a:pPr>
            <a:r>
              <a:rPr lang="en-US"/>
              <a:t>Understand the limits that drive additional circuits</a:t>
            </a:r>
          </a:p>
          <a:p>
            <a:pPr marL="0" indent="0">
              <a:buNone/>
            </a:pPr>
            <a:r>
              <a:rPr lang="en-US">
                <a:solidFill>
                  <a:srgbClr val="0078D7"/>
                </a:solidFill>
              </a:rPr>
              <a:t>Understand the providers</a:t>
            </a:r>
          </a:p>
          <a:p>
            <a:pPr marL="342900" lvl="1" indent="-342900" defTabSz="932742">
              <a:buClr>
                <a:schemeClr val="tx1"/>
              </a:buClr>
              <a:buSzPct val="100000"/>
            </a:pPr>
            <a:r>
              <a:rPr lang="en-US"/>
              <a:t>Each offer a different experience based on ecosystem and capabilities</a:t>
            </a:r>
          </a:p>
          <a:p>
            <a:pPr marL="342900" lvl="1" indent="-342900" defTabSz="932742">
              <a:buClr>
                <a:schemeClr val="tx1"/>
              </a:buClr>
              <a:buSzPct val="100000"/>
            </a:pPr>
            <a:r>
              <a:rPr lang="en-US"/>
              <a:t>Some provide complete solutions and management</a:t>
            </a:r>
          </a:p>
          <a:p>
            <a:pPr marL="0" indent="0">
              <a:buNone/>
            </a:pPr>
            <a:r>
              <a:rPr lang="en-US">
                <a:solidFill>
                  <a:srgbClr val="0078D7"/>
                </a:solidFill>
              </a:rPr>
              <a:t>Understand the costs</a:t>
            </a:r>
          </a:p>
          <a:p>
            <a:pPr marL="342900" lvl="1" indent="-342900" defTabSz="932742">
              <a:buClr>
                <a:schemeClr val="tx1"/>
              </a:buClr>
              <a:buSzPct val="100000"/>
            </a:pPr>
            <a:r>
              <a:rPr lang="en-US"/>
              <a:t>Connection costs can be broken out by the service connection costs (Azure) and the authorized carrier costs (telco partner)</a:t>
            </a:r>
          </a:p>
          <a:p>
            <a:pPr marL="342900" lvl="1" indent="-342900" defTabSz="932742">
              <a:buClr>
                <a:schemeClr val="tx1"/>
              </a:buClr>
              <a:buSzPct val="100000"/>
            </a:pPr>
            <a:r>
              <a:rPr lang="en-US"/>
              <a:t>Unlike other Azure services, look beyond the Azure pricing calculator </a:t>
            </a:r>
          </a:p>
        </p:txBody>
      </p:sp>
      <p:sp>
        <p:nvSpPr>
          <p:cNvPr id="3" name="Title 2"/>
          <p:cNvSpPr>
            <a:spLocks noGrp="1"/>
          </p:cNvSpPr>
          <p:nvPr>
            <p:ph type="title"/>
          </p:nvPr>
        </p:nvSpPr>
        <p:spPr/>
        <p:txBody>
          <a:bodyPr/>
          <a:lstStyle/>
          <a:p>
            <a:r>
              <a:rPr lang="en-US"/>
              <a:t>ExpressRoute considerations</a:t>
            </a:r>
          </a:p>
        </p:txBody>
      </p:sp>
      <p:pic>
        <p:nvPicPr>
          <p:cNvPr id="6" name="Picture 5"/>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10600375" y="33263"/>
            <a:ext cx="1449981" cy="1449981"/>
          </a:xfrm>
          <a:prstGeom prst="rect">
            <a:avLst/>
          </a:prstGeom>
        </p:spPr>
      </p:pic>
    </p:spTree>
    <p:extLst>
      <p:ext uri="{BB962C8B-B14F-4D97-AF65-F5344CB8AC3E}">
        <p14:creationId xmlns:p14="http://schemas.microsoft.com/office/powerpoint/2010/main" val="4142173352"/>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OMS Network Performance Monitor</a:t>
            </a:r>
          </a:p>
        </p:txBody>
      </p:sp>
      <p:sp>
        <p:nvSpPr>
          <p:cNvPr id="6" name="Text Placeholder 5"/>
          <p:cNvSpPr>
            <a:spLocks noGrp="1"/>
          </p:cNvSpPr>
          <p:nvPr>
            <p:ph type="body" sz="quarter" idx="4294967295"/>
          </p:nvPr>
        </p:nvSpPr>
        <p:spPr>
          <a:xfrm>
            <a:off x="5944333" y="3675041"/>
            <a:ext cx="6284110" cy="2917453"/>
          </a:xfrm>
        </p:spPr>
        <p:txBody>
          <a:bodyPr>
            <a:normAutofit fontScale="77500" lnSpcReduction="20000"/>
          </a:bodyPr>
          <a:lstStyle/>
          <a:p>
            <a:pPr marL="0" indent="0">
              <a:buNone/>
            </a:pPr>
            <a:r>
              <a:rPr lang="en-US" sz="2448" dirty="0"/>
              <a:t>Continuously measure latency and packet loss from every branch office in your network to Azure</a:t>
            </a:r>
          </a:p>
          <a:p>
            <a:pPr marL="0" indent="0">
              <a:buNone/>
            </a:pPr>
            <a:endParaRPr lang="en-US" sz="2448" dirty="0"/>
          </a:p>
          <a:p>
            <a:pPr marL="0" indent="0">
              <a:buNone/>
            </a:pPr>
            <a:r>
              <a:rPr lang="en-US" sz="2448" dirty="0"/>
              <a:t>Analyze data using OMS log analytics</a:t>
            </a:r>
          </a:p>
          <a:p>
            <a:pPr marL="0" indent="0">
              <a:buNone/>
            </a:pPr>
            <a:endParaRPr lang="en-US" sz="2448" dirty="0"/>
          </a:p>
          <a:p>
            <a:pPr marL="0" indent="0">
              <a:buNone/>
            </a:pPr>
            <a:r>
              <a:rPr lang="en-US" sz="2448" dirty="0"/>
              <a:t>Alert and act on key events</a:t>
            </a:r>
          </a:p>
          <a:p>
            <a:pPr marL="0" indent="0">
              <a:buNone/>
            </a:pPr>
            <a:endParaRPr lang="en-US" sz="2448" dirty="0"/>
          </a:p>
          <a:p>
            <a:pPr marL="0" indent="0">
              <a:buNone/>
            </a:pPr>
            <a:r>
              <a:rPr lang="en-US" sz="2448" b="1" dirty="0">
                <a:solidFill>
                  <a:schemeClr val="tx1"/>
                </a:solidFill>
              </a:rPr>
              <a:t>Roadmap</a:t>
            </a:r>
          </a:p>
          <a:p>
            <a:r>
              <a:rPr lang="en-US" sz="2448" b="1" dirty="0"/>
              <a:t>NPM is ExpressRoute aware</a:t>
            </a:r>
            <a:r>
              <a:rPr lang="en-US" sz="2448" dirty="0"/>
              <a:t> - simplifies fault isolation</a:t>
            </a:r>
          </a:p>
          <a:p>
            <a:r>
              <a:rPr lang="en-US" sz="2448" b="1" dirty="0"/>
              <a:t>Endpoint monitoring </a:t>
            </a:r>
            <a:r>
              <a:rPr lang="en-US" sz="2448" dirty="0"/>
              <a:t> - monitoring connectivity to Azure PaaS and Office 365 services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610" y="1107588"/>
            <a:ext cx="5227199" cy="216576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7899" y="1162023"/>
            <a:ext cx="5223277" cy="2513017"/>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610" y="3184772"/>
            <a:ext cx="5227200" cy="3348458"/>
          </a:xfrm>
          <a:prstGeom prst="rect">
            <a:avLst/>
          </a:prstGeom>
        </p:spPr>
      </p:pic>
    </p:spTree>
    <p:extLst>
      <p:ext uri="{BB962C8B-B14F-4D97-AF65-F5344CB8AC3E}">
        <p14:creationId xmlns:p14="http://schemas.microsoft.com/office/powerpoint/2010/main" val="148446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9" y="1212851"/>
            <a:ext cx="5729832" cy="4278094"/>
          </a:xfrm>
        </p:spPr>
        <p:txBody>
          <a:bodyPr/>
          <a:lstStyle/>
          <a:p>
            <a:pPr marL="0" indent="0">
              <a:buNone/>
            </a:pPr>
            <a:r>
              <a:rPr lang="en-US">
                <a:solidFill>
                  <a:srgbClr val="0078D7"/>
                </a:solidFill>
              </a:rPr>
              <a:t>Unlimited</a:t>
            </a:r>
          </a:p>
          <a:p>
            <a:pPr marL="342900" lvl="1" indent="-342900" defTabSz="932742">
              <a:buClr>
                <a:schemeClr val="tx1"/>
              </a:buClr>
              <a:buSzPct val="100000"/>
            </a:pPr>
            <a:r>
              <a:rPr lang="en-US"/>
              <a:t>Speeds from 50 </a:t>
            </a:r>
            <a:r>
              <a:rPr lang="en-US" err="1"/>
              <a:t>Mbps</a:t>
            </a:r>
            <a:r>
              <a:rPr lang="en-US"/>
              <a:t> to 10 </a:t>
            </a:r>
            <a:r>
              <a:rPr lang="en-US" err="1"/>
              <a:t>Gbps</a:t>
            </a:r>
            <a:endParaRPr lang="en-US"/>
          </a:p>
          <a:p>
            <a:pPr marL="342900" lvl="1" indent="-342900" defTabSz="932742">
              <a:buClr>
                <a:schemeClr val="tx1"/>
              </a:buClr>
              <a:buSzPct val="100000"/>
            </a:pPr>
            <a:r>
              <a:rPr lang="en-US"/>
              <a:t>Unlimited inbound data transfer</a:t>
            </a:r>
          </a:p>
          <a:p>
            <a:pPr marL="342900" lvl="1" indent="-342900" defTabSz="932742">
              <a:buClr>
                <a:schemeClr val="tx1"/>
              </a:buClr>
              <a:buSzPct val="100000"/>
            </a:pPr>
            <a:r>
              <a:rPr lang="en-US"/>
              <a:t>Unlimited outbound data transfer</a:t>
            </a:r>
          </a:p>
          <a:p>
            <a:pPr marL="342900" lvl="1" indent="-342900" defTabSz="932742">
              <a:buClr>
                <a:schemeClr val="tx1"/>
              </a:buClr>
              <a:buSzPct val="100000"/>
            </a:pPr>
            <a:r>
              <a:rPr lang="en-US"/>
              <a:t>Higher monthly fee</a:t>
            </a:r>
          </a:p>
          <a:p>
            <a:pPr marL="0" indent="0">
              <a:buNone/>
            </a:pPr>
            <a:r>
              <a:rPr lang="en-US">
                <a:solidFill>
                  <a:srgbClr val="0078D7"/>
                </a:solidFill>
              </a:rPr>
              <a:t>Metered</a:t>
            </a:r>
          </a:p>
          <a:p>
            <a:pPr marL="342900" lvl="1" indent="-342900" defTabSz="932742">
              <a:buClr>
                <a:schemeClr val="tx1"/>
              </a:buClr>
              <a:buSzPct val="100000"/>
            </a:pPr>
            <a:r>
              <a:rPr lang="en-US"/>
              <a:t>Speeds from 50 </a:t>
            </a:r>
            <a:r>
              <a:rPr lang="en-US" err="1"/>
              <a:t>Mbps</a:t>
            </a:r>
            <a:r>
              <a:rPr lang="en-US"/>
              <a:t> to 10 </a:t>
            </a:r>
            <a:r>
              <a:rPr lang="en-US" err="1"/>
              <a:t>Gbps</a:t>
            </a:r>
            <a:endParaRPr lang="en-US"/>
          </a:p>
          <a:p>
            <a:pPr marL="342900" lvl="1" indent="-342900" defTabSz="932742">
              <a:buClr>
                <a:schemeClr val="tx1"/>
              </a:buClr>
              <a:buSzPct val="100000"/>
            </a:pPr>
            <a:r>
              <a:rPr lang="en-US"/>
              <a:t>Unlimited inbound data transfer</a:t>
            </a:r>
          </a:p>
          <a:p>
            <a:pPr marL="342900" lvl="1" indent="-342900" defTabSz="932742">
              <a:buClr>
                <a:schemeClr val="tx1"/>
              </a:buClr>
              <a:buSzPct val="100000"/>
            </a:pPr>
            <a:r>
              <a:rPr lang="en-US"/>
              <a:t>Outbound data transfer charged at a predetermined rate per GB</a:t>
            </a:r>
          </a:p>
          <a:p>
            <a:pPr marL="342900" lvl="1" indent="-342900" defTabSz="932742">
              <a:buClr>
                <a:schemeClr val="tx1"/>
              </a:buClr>
              <a:buSzPct val="100000"/>
            </a:pPr>
            <a:r>
              <a:rPr lang="en-US"/>
              <a:t>Lower monthly fee</a:t>
            </a:r>
          </a:p>
        </p:txBody>
      </p:sp>
      <p:sp>
        <p:nvSpPr>
          <p:cNvPr id="2" name="Title 1"/>
          <p:cNvSpPr>
            <a:spLocks noGrp="1"/>
          </p:cNvSpPr>
          <p:nvPr>
            <p:ph type="title"/>
          </p:nvPr>
        </p:nvSpPr>
        <p:spPr/>
        <p:txBody>
          <a:bodyPr/>
          <a:lstStyle/>
          <a:p>
            <a:r>
              <a:rPr lang="en-US"/>
              <a:t>Unlimited versus metered</a:t>
            </a:r>
          </a:p>
        </p:txBody>
      </p:sp>
      <p:sp>
        <p:nvSpPr>
          <p:cNvPr id="4" name="TextBox 3"/>
          <p:cNvSpPr txBox="1"/>
          <p:nvPr/>
        </p:nvSpPr>
        <p:spPr>
          <a:xfrm>
            <a:off x="7140311" y="2096557"/>
            <a:ext cx="4333174" cy="2299091"/>
          </a:xfrm>
          <a:prstGeom prst="rect">
            <a:avLst/>
          </a:prstGeom>
          <a:noFill/>
        </p:spPr>
        <p:txBody>
          <a:bodyPr wrap="none" lIns="182880" tIns="146304" rIns="182880" bIns="146304" rtlCol="0">
            <a:spAutoFit/>
          </a:bodyPr>
          <a:lstStyle/>
          <a:p>
            <a:pPr>
              <a:lnSpc>
                <a:spcPct val="90000"/>
              </a:lnSpc>
              <a:spcAft>
                <a:spcPts val="600"/>
              </a:spcAft>
            </a:pPr>
            <a:r>
              <a:rPr lang="en-GB" sz="3200" b="1">
                <a:solidFill>
                  <a:srgbClr val="0078D7"/>
                </a:solidFill>
              </a:rPr>
              <a:t>Remark</a:t>
            </a:r>
          </a:p>
          <a:p>
            <a:pPr>
              <a:lnSpc>
                <a:spcPct val="90000"/>
              </a:lnSpc>
              <a:spcAft>
                <a:spcPts val="600"/>
              </a:spcAft>
            </a:pPr>
            <a:r>
              <a:rPr lang="en-GB" sz="3200">
                <a:latin typeface="+mj-lt"/>
              </a:rPr>
              <a:t>ER partners often </a:t>
            </a:r>
          </a:p>
          <a:p>
            <a:pPr>
              <a:lnSpc>
                <a:spcPct val="90000"/>
              </a:lnSpc>
              <a:spcAft>
                <a:spcPts val="600"/>
              </a:spcAft>
            </a:pPr>
            <a:r>
              <a:rPr lang="en-GB" sz="3200">
                <a:latin typeface="+mj-lt"/>
              </a:rPr>
              <a:t>have similar models</a:t>
            </a:r>
          </a:p>
          <a:p>
            <a:pPr>
              <a:lnSpc>
                <a:spcPct val="90000"/>
              </a:lnSpc>
              <a:spcAft>
                <a:spcPts val="600"/>
              </a:spcAft>
            </a:pPr>
            <a:r>
              <a:rPr lang="en-GB" sz="3200">
                <a:latin typeface="+mj-lt"/>
              </a:rPr>
              <a:t>2x2=4 possible combi’s</a:t>
            </a:r>
          </a:p>
        </p:txBody>
      </p:sp>
    </p:spTree>
    <p:extLst>
      <p:ext uri="{BB962C8B-B14F-4D97-AF65-F5344CB8AC3E}">
        <p14:creationId xmlns:p14="http://schemas.microsoft.com/office/powerpoint/2010/main" val="19678550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Deeper insights into your network</a:t>
            </a:r>
          </a:p>
        </p:txBody>
      </p:sp>
      <p:grpSp>
        <p:nvGrpSpPr>
          <p:cNvPr id="19" name="Group 18"/>
          <p:cNvGrpSpPr/>
          <p:nvPr/>
        </p:nvGrpSpPr>
        <p:grpSpPr>
          <a:xfrm>
            <a:off x="1455782" y="2894666"/>
            <a:ext cx="10222913" cy="4170319"/>
            <a:chOff x="208764" y="828821"/>
            <a:chExt cx="11846591" cy="5422627"/>
          </a:xfrm>
        </p:grpSpPr>
        <p:sp>
          <p:nvSpPr>
            <p:cNvPr id="7" name="Rounded Rectangle 6"/>
            <p:cNvSpPr/>
            <p:nvPr/>
          </p:nvSpPr>
          <p:spPr bwMode="auto">
            <a:xfrm>
              <a:off x="7491918" y="1387769"/>
              <a:ext cx="4563437" cy="4301458"/>
            </a:xfrm>
            <a:prstGeom prst="roundRect">
              <a:avLst>
                <a:gd name="adj" fmla="val 1161"/>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7" tIns="146285" rIns="182857" bIns="146285"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endParaRPr lang="en-US" sz="2400" kern="0" err="1">
                <a:gradFill>
                  <a:gsLst>
                    <a:gs pos="0">
                      <a:srgbClr val="FFFFFF"/>
                    </a:gs>
                    <a:gs pos="100000">
                      <a:srgbClr val="FFFFFF"/>
                    </a:gs>
                  </a:gsLst>
                  <a:lin ang="5400000" scaled="0"/>
                </a:gradFill>
                <a:ea typeface="Segoe UI" pitchFamily="34" charset="0"/>
                <a:cs typeface="Segoe UI" pitchFamily="34" charset="0"/>
              </a:endParaRPr>
            </a:p>
          </p:txBody>
        </p:sp>
        <p:sp>
          <p:nvSpPr>
            <p:cNvPr id="164" name="Rounded Rectangle 7"/>
            <p:cNvSpPr/>
            <p:nvPr/>
          </p:nvSpPr>
          <p:spPr bwMode="auto">
            <a:xfrm>
              <a:off x="7829097" y="1848084"/>
              <a:ext cx="3897127" cy="3348106"/>
            </a:xfrm>
            <a:prstGeom prst="roundRect">
              <a:avLst>
                <a:gd name="adj" fmla="val 3605"/>
              </a:avLst>
            </a:prstGeom>
            <a:solidFill>
              <a:schemeClr val="tx1">
                <a:lumMod val="60000"/>
                <a:lumOff val="40000"/>
              </a:schemeClr>
            </a:solidFill>
            <a:ln w="5715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5" tIns="146226" rIns="182785" bIns="146226" numCol="1" spcCol="0" rtlCol="0" fromWordArt="0" anchor="t" anchorCtr="0" forceAA="0" compatLnSpc="1">
              <a:prstTxWarp prst="textNoShape">
                <a:avLst/>
              </a:prstTxWarp>
              <a:noAutofit/>
            </a:bodyPr>
            <a:lstStyle/>
            <a:p>
              <a:pPr defTabSz="913766" fontAlgn="base">
                <a:lnSpc>
                  <a:spcPct val="90000"/>
                </a:lnSpc>
                <a:spcBef>
                  <a:spcPct val="0"/>
                </a:spcBef>
                <a:spcAft>
                  <a:spcPct val="0"/>
                </a:spcAft>
                <a:defRPr/>
              </a:pPr>
              <a:endParaRPr lang="en-US" sz="2400" kern="0" spc="-50">
                <a:solidFill>
                  <a:srgbClr val="FFFFFF"/>
                </a:solidFill>
              </a:endParaRPr>
            </a:p>
          </p:txBody>
        </p:sp>
        <p:grpSp>
          <p:nvGrpSpPr>
            <p:cNvPr id="130" name="Group 129"/>
            <p:cNvGrpSpPr/>
            <p:nvPr/>
          </p:nvGrpSpPr>
          <p:grpSpPr>
            <a:xfrm>
              <a:off x="3026071" y="4620822"/>
              <a:ext cx="2467909" cy="1231662"/>
              <a:chOff x="4248046" y="490888"/>
              <a:chExt cx="8361830" cy="4821237"/>
            </a:xfrm>
          </p:grpSpPr>
          <p:sp>
            <p:nvSpPr>
              <p:cNvPr id="131" name="Freeform 5"/>
              <p:cNvSpPr>
                <a:spLocks/>
              </p:cNvSpPr>
              <p:nvPr/>
            </p:nvSpPr>
            <p:spPr bwMode="auto">
              <a:xfrm>
                <a:off x="4248046" y="490888"/>
                <a:ext cx="8361830" cy="4789139"/>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accent2">
                  <a:lumMod val="40000"/>
                  <a:lumOff val="60000"/>
                </a:schemeClr>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endParaRPr>
              </a:p>
            </p:txBody>
          </p:sp>
          <p:sp>
            <p:nvSpPr>
              <p:cNvPr id="132" name="Freeform 5"/>
              <p:cNvSpPr>
                <a:spLocks/>
              </p:cNvSpPr>
              <p:nvPr/>
            </p:nvSpPr>
            <p:spPr bwMode="auto">
              <a:xfrm>
                <a:off x="4446872" y="755858"/>
                <a:ext cx="8070516" cy="454850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accent2">
                  <a:lumMod val="60000"/>
                  <a:lumOff val="40000"/>
                </a:schemeClr>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endParaRPr>
              </a:p>
            </p:txBody>
          </p:sp>
          <p:sp>
            <p:nvSpPr>
              <p:cNvPr id="133" name="Freeform 5"/>
              <p:cNvSpPr>
                <a:spLocks/>
              </p:cNvSpPr>
              <p:nvPr/>
            </p:nvSpPr>
            <p:spPr bwMode="auto">
              <a:xfrm>
                <a:off x="4803005" y="736609"/>
                <a:ext cx="7286665" cy="457551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accent2">
                  <a:alpha val="45000"/>
                </a:schemeClr>
              </a:solidFill>
              <a:ln>
                <a:noFill/>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endParaRPr>
              </a:p>
            </p:txBody>
          </p:sp>
        </p:grpSp>
        <p:sp>
          <p:nvSpPr>
            <p:cNvPr id="128" name="Freeform 5"/>
            <p:cNvSpPr>
              <a:spLocks/>
            </p:cNvSpPr>
            <p:nvPr/>
          </p:nvSpPr>
          <p:spPr bwMode="auto">
            <a:xfrm>
              <a:off x="4442494" y="2740503"/>
              <a:ext cx="1939399" cy="1066246"/>
            </a:xfrm>
            <a:custGeom>
              <a:avLst/>
              <a:gdLst>
                <a:gd name="T0" fmla="*/ 187 w 224"/>
                <a:gd name="T1" fmla="*/ 53 h 127"/>
                <a:gd name="T2" fmla="*/ 184 w 224"/>
                <a:gd name="T3" fmla="*/ 54 h 127"/>
                <a:gd name="T4" fmla="*/ 187 w 224"/>
                <a:gd name="T5" fmla="*/ 37 h 127"/>
                <a:gd name="T6" fmla="*/ 151 w 224"/>
                <a:gd name="T7" fmla="*/ 0 h 127"/>
                <a:gd name="T8" fmla="*/ 114 w 224"/>
                <a:gd name="T9" fmla="*/ 33 h 127"/>
                <a:gd name="T10" fmla="*/ 87 w 224"/>
                <a:gd name="T11" fmla="*/ 21 h 127"/>
                <a:gd name="T12" fmla="*/ 50 w 224"/>
                <a:gd name="T13" fmla="*/ 56 h 127"/>
                <a:gd name="T14" fmla="*/ 37 w 224"/>
                <a:gd name="T15" fmla="*/ 53 h 127"/>
                <a:gd name="T16" fmla="*/ 0 w 224"/>
                <a:gd name="T17" fmla="*/ 90 h 127"/>
                <a:gd name="T18" fmla="*/ 37 w 224"/>
                <a:gd name="T19" fmla="*/ 127 h 127"/>
                <a:gd name="T20" fmla="*/ 187 w 224"/>
                <a:gd name="T21" fmla="*/ 127 h 127"/>
                <a:gd name="T22" fmla="*/ 224 w 224"/>
                <a:gd name="T23" fmla="*/ 90 h 127"/>
                <a:gd name="T24" fmla="*/ 187 w 224"/>
                <a:gd name="T25" fmla="*/ 5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7">
                  <a:moveTo>
                    <a:pt x="187" y="53"/>
                  </a:moveTo>
                  <a:cubicBezTo>
                    <a:pt x="186" y="53"/>
                    <a:pt x="185" y="53"/>
                    <a:pt x="184" y="54"/>
                  </a:cubicBezTo>
                  <a:cubicBezTo>
                    <a:pt x="186" y="49"/>
                    <a:pt x="187" y="43"/>
                    <a:pt x="187" y="37"/>
                  </a:cubicBezTo>
                  <a:cubicBezTo>
                    <a:pt x="187" y="17"/>
                    <a:pt x="171" y="0"/>
                    <a:pt x="151" y="0"/>
                  </a:cubicBezTo>
                  <a:cubicBezTo>
                    <a:pt x="132" y="0"/>
                    <a:pt x="116" y="15"/>
                    <a:pt x="114" y="33"/>
                  </a:cubicBezTo>
                  <a:cubicBezTo>
                    <a:pt x="107" y="25"/>
                    <a:pt x="98" y="21"/>
                    <a:pt x="87" y="21"/>
                  </a:cubicBezTo>
                  <a:cubicBezTo>
                    <a:pt x="67" y="21"/>
                    <a:pt x="51" y="36"/>
                    <a:pt x="50" y="56"/>
                  </a:cubicBezTo>
                  <a:cubicBezTo>
                    <a:pt x="46" y="54"/>
                    <a:pt x="42" y="53"/>
                    <a:pt x="37" y="53"/>
                  </a:cubicBezTo>
                  <a:cubicBezTo>
                    <a:pt x="17" y="53"/>
                    <a:pt x="0" y="70"/>
                    <a:pt x="0" y="90"/>
                  </a:cubicBezTo>
                  <a:cubicBezTo>
                    <a:pt x="0" y="110"/>
                    <a:pt x="17" y="127"/>
                    <a:pt x="37" y="127"/>
                  </a:cubicBezTo>
                  <a:cubicBezTo>
                    <a:pt x="187" y="127"/>
                    <a:pt x="187" y="127"/>
                    <a:pt x="187" y="127"/>
                  </a:cubicBezTo>
                  <a:cubicBezTo>
                    <a:pt x="208" y="127"/>
                    <a:pt x="224" y="110"/>
                    <a:pt x="224" y="90"/>
                  </a:cubicBezTo>
                  <a:cubicBezTo>
                    <a:pt x="224" y="70"/>
                    <a:pt x="208" y="53"/>
                    <a:pt x="187" y="53"/>
                  </a:cubicBezTo>
                  <a:close/>
                </a:path>
              </a:pathLst>
            </a:custGeom>
            <a:solidFill>
              <a:schemeClr val="bg1">
                <a:alpha val="51000"/>
              </a:schemeClr>
            </a:solidFill>
            <a:ln>
              <a:noFill/>
            </a:ln>
          </p:spPr>
          <p:txBody>
            <a:bodyPr vert="horz" wrap="square" lIns="91428" tIns="45714" rIns="91428" bIns="45714" numCol="1" anchor="t" anchorCtr="0" compatLnSpc="1">
              <a:prstTxWarp prst="textNoShape">
                <a:avLst/>
              </a:prstTxWarp>
            </a:bodyPr>
            <a:lstStyle/>
            <a:p>
              <a:pPr algn="r" defTabSz="914309">
                <a:defRPr/>
              </a:pPr>
              <a:endParaRPr lang="en-US" kern="0">
                <a:solidFill>
                  <a:sysClr val="windowText" lastClr="000000"/>
                </a:solidFill>
              </a:endParaRPr>
            </a:p>
          </p:txBody>
        </p:sp>
        <p:pic>
          <p:nvPicPr>
            <p:cNvPr id="13" name="Picture 12"/>
            <p:cNvPicPr>
              <a:picLocks noChangeAspect="1"/>
            </p:cNvPicPr>
            <p:nvPr/>
          </p:nvPicPr>
          <p:blipFill>
            <a:blip r:embed="rId3"/>
            <a:stretch>
              <a:fillRect/>
            </a:stretch>
          </p:blipFill>
          <p:spPr>
            <a:xfrm>
              <a:off x="1262890" y="2833632"/>
              <a:ext cx="611888" cy="952560"/>
            </a:xfrm>
            <a:prstGeom prst="rect">
              <a:avLst/>
            </a:prstGeom>
          </p:spPr>
        </p:pic>
        <p:pic>
          <p:nvPicPr>
            <p:cNvPr id="15" name="Picture 14"/>
            <p:cNvPicPr>
              <a:picLocks noChangeAspect="1"/>
            </p:cNvPicPr>
            <p:nvPr/>
          </p:nvPicPr>
          <p:blipFill>
            <a:blip r:embed="rId3"/>
            <a:stretch>
              <a:fillRect/>
            </a:stretch>
          </p:blipFill>
          <p:spPr>
            <a:xfrm>
              <a:off x="208764" y="3942406"/>
              <a:ext cx="1205643" cy="1876891"/>
            </a:xfrm>
            <a:prstGeom prst="rect">
              <a:avLst/>
            </a:prstGeom>
          </p:spPr>
        </p:pic>
        <p:cxnSp>
          <p:nvCxnSpPr>
            <p:cNvPr id="59" name="Straight Arrow Connector 48"/>
            <p:cNvCxnSpPr/>
            <p:nvPr/>
          </p:nvCxnSpPr>
          <p:spPr>
            <a:xfrm>
              <a:off x="2146853" y="5455107"/>
              <a:ext cx="665922" cy="0"/>
            </a:xfrm>
            <a:prstGeom prst="straightConnector1">
              <a:avLst/>
            </a:prstGeom>
            <a:ln w="25400">
              <a:solidFill>
                <a:schemeClr val="accent5"/>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6017201" y="5579199"/>
              <a:ext cx="1785673" cy="672249"/>
            </a:xfrm>
            <a:prstGeom prst="rect">
              <a:avLst/>
            </a:prstGeom>
            <a:noFill/>
          </p:spPr>
          <p:txBody>
            <a:bodyPr wrap="none" lIns="182857" tIns="146285" rIns="182857" bIns="146285" rtlCol="0">
              <a:spAutoFit/>
            </a:bodyPr>
            <a:lstStyle/>
            <a:p>
              <a:pPr algn="ctr" defTabSz="914309">
                <a:lnSpc>
                  <a:spcPct val="90000"/>
                </a:lnSpc>
                <a:spcAft>
                  <a:spcPts val="600"/>
                </a:spcAft>
                <a:defRPr/>
              </a:pPr>
              <a:r>
                <a:rPr lang="en-US" sz="1600" kern="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ExpressRoute</a:t>
              </a:r>
            </a:p>
          </p:txBody>
        </p:sp>
        <p:sp>
          <p:nvSpPr>
            <p:cNvPr id="77" name="TextBox 76"/>
            <p:cNvSpPr txBox="1"/>
            <p:nvPr/>
          </p:nvSpPr>
          <p:spPr>
            <a:xfrm>
              <a:off x="8495737" y="1854620"/>
              <a:ext cx="2383961" cy="372137"/>
            </a:xfrm>
            <a:prstGeom prst="rect">
              <a:avLst/>
            </a:prstGeom>
          </p:spPr>
          <p:txBody>
            <a:bodyPr wrap="square" rtlCol="0">
              <a:spAutoFit/>
            </a:bodyPr>
            <a:lstStyle/>
            <a:p>
              <a:pPr algn="ctr" defTabSz="914309">
                <a:lnSpc>
                  <a:spcPct val="90000"/>
                </a:lnSpc>
                <a:spcAft>
                  <a:spcPts val="2400"/>
                </a:spcAft>
                <a:defRPr/>
              </a:pPr>
              <a:r>
                <a:rPr lang="en-US" sz="1400" kern="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Virtual Network</a:t>
              </a:r>
            </a:p>
          </p:txBody>
        </p:sp>
        <p:cxnSp>
          <p:nvCxnSpPr>
            <p:cNvPr id="180" name="Straight Arrow Connector 48"/>
            <p:cNvCxnSpPr/>
            <p:nvPr/>
          </p:nvCxnSpPr>
          <p:spPr>
            <a:xfrm>
              <a:off x="5532437" y="5513595"/>
              <a:ext cx="578615" cy="0"/>
            </a:xfrm>
            <a:prstGeom prst="straightConnector1">
              <a:avLst/>
            </a:prstGeom>
            <a:ln w="25400">
              <a:solidFill>
                <a:schemeClr val="accent5"/>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109" name="Group 108"/>
            <p:cNvGrpSpPr/>
            <p:nvPr/>
          </p:nvGrpSpPr>
          <p:grpSpPr>
            <a:xfrm>
              <a:off x="2913343" y="3413435"/>
              <a:ext cx="1413778" cy="162326"/>
              <a:chOff x="3713163" y="1598613"/>
              <a:chExt cx="1236663" cy="200025"/>
            </a:xfrm>
          </p:grpSpPr>
          <p:sp>
            <p:nvSpPr>
              <p:cNvPr id="110" name="Freeform 5"/>
              <p:cNvSpPr>
                <a:spLocks/>
              </p:cNvSpPr>
              <p:nvPr/>
            </p:nvSpPr>
            <p:spPr bwMode="auto">
              <a:xfrm>
                <a:off x="3878263" y="1598613"/>
                <a:ext cx="1071563" cy="200025"/>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solidFill>
                <a:schemeClr val="accent5"/>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endParaRPr>
              </a:p>
            </p:txBody>
          </p:sp>
          <p:sp>
            <p:nvSpPr>
              <p:cNvPr id="111" name="Oval 6"/>
              <p:cNvSpPr>
                <a:spLocks noChangeArrowheads="1"/>
              </p:cNvSpPr>
              <p:nvPr/>
            </p:nvSpPr>
            <p:spPr bwMode="auto">
              <a:xfrm>
                <a:off x="3713163" y="1598613"/>
                <a:ext cx="177800" cy="200025"/>
              </a:xfrm>
              <a:prstGeom prst="ellipse">
                <a:avLst/>
              </a:prstGeom>
              <a:solidFill>
                <a:schemeClr val="accent5"/>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endParaRPr>
              </a:p>
            </p:txBody>
          </p:sp>
        </p:grpSp>
        <p:grpSp>
          <p:nvGrpSpPr>
            <p:cNvPr id="115" name="Group 114"/>
            <p:cNvGrpSpPr/>
            <p:nvPr/>
          </p:nvGrpSpPr>
          <p:grpSpPr>
            <a:xfrm>
              <a:off x="2155235" y="3181654"/>
              <a:ext cx="680965" cy="680965"/>
              <a:chOff x="2287588" y="3095625"/>
              <a:chExt cx="333375" cy="333375"/>
            </a:xfrm>
          </p:grpSpPr>
          <p:sp>
            <p:nvSpPr>
              <p:cNvPr id="116" name="Rectangle 115"/>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17"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endParaRPr>
              </a:p>
            </p:txBody>
          </p:sp>
        </p:grpSp>
        <p:grpSp>
          <p:nvGrpSpPr>
            <p:cNvPr id="121" name="Group 120"/>
            <p:cNvGrpSpPr/>
            <p:nvPr/>
          </p:nvGrpSpPr>
          <p:grpSpPr>
            <a:xfrm>
              <a:off x="1277590" y="5114625"/>
              <a:ext cx="680965" cy="680965"/>
              <a:chOff x="2287588" y="3095625"/>
              <a:chExt cx="333375" cy="333375"/>
            </a:xfrm>
          </p:grpSpPr>
          <p:sp>
            <p:nvSpPr>
              <p:cNvPr id="122" name="Rectangle 121"/>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23"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endParaRPr>
              </a:p>
            </p:txBody>
          </p:sp>
        </p:grpSp>
        <p:sp>
          <p:nvSpPr>
            <p:cNvPr id="26" name="Rectangle 25"/>
            <p:cNvSpPr/>
            <p:nvPr/>
          </p:nvSpPr>
          <p:spPr>
            <a:xfrm>
              <a:off x="3391390" y="5209096"/>
              <a:ext cx="1741610" cy="672249"/>
            </a:xfrm>
            <a:prstGeom prst="rect">
              <a:avLst/>
            </a:prstGeom>
            <a:noFill/>
          </p:spPr>
          <p:txBody>
            <a:bodyPr wrap="square" lIns="182857" tIns="146285" rIns="182857" bIns="146285" rtlCol="0">
              <a:spAutoFit/>
            </a:bodyPr>
            <a:lstStyle/>
            <a:p>
              <a:pPr algn="ctr" defTabSz="914309">
                <a:lnSpc>
                  <a:spcPct val="90000"/>
                </a:lnSpc>
                <a:spcAft>
                  <a:spcPts val="600"/>
                </a:spcAft>
                <a:defRPr/>
              </a:pPr>
              <a:r>
                <a:rPr lang="en-US" sz="1600" kern="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WAN</a:t>
              </a:r>
            </a:p>
          </p:txBody>
        </p:sp>
        <p:grpSp>
          <p:nvGrpSpPr>
            <p:cNvPr id="134" name="Group 133"/>
            <p:cNvGrpSpPr/>
            <p:nvPr/>
          </p:nvGrpSpPr>
          <p:grpSpPr>
            <a:xfrm>
              <a:off x="6142037" y="5379781"/>
              <a:ext cx="1455640" cy="267629"/>
              <a:chOff x="3713163" y="1598613"/>
              <a:chExt cx="1087940" cy="200025"/>
            </a:xfrm>
            <a:solidFill>
              <a:schemeClr val="accent2"/>
            </a:solidFill>
          </p:grpSpPr>
          <p:sp>
            <p:nvSpPr>
              <p:cNvPr id="135" name="Freeform 5"/>
              <p:cNvSpPr>
                <a:spLocks/>
              </p:cNvSpPr>
              <p:nvPr/>
            </p:nvSpPr>
            <p:spPr bwMode="auto">
              <a:xfrm>
                <a:off x="3878264" y="1598614"/>
                <a:ext cx="922839" cy="200024"/>
              </a:xfrm>
              <a:custGeom>
                <a:avLst/>
                <a:gdLst>
                  <a:gd name="T0" fmla="*/ 1052 w 1147"/>
                  <a:gd name="T1" fmla="*/ 0 h 202"/>
                  <a:gd name="T2" fmla="*/ 0 w 1147"/>
                  <a:gd name="T3" fmla="*/ 0 h 202"/>
                  <a:gd name="T4" fmla="*/ 48 w 1147"/>
                  <a:gd name="T5" fmla="*/ 101 h 202"/>
                  <a:gd name="T6" fmla="*/ 0 w 1147"/>
                  <a:gd name="T7" fmla="*/ 202 h 202"/>
                  <a:gd name="T8" fmla="*/ 1052 w 1147"/>
                  <a:gd name="T9" fmla="*/ 202 h 202"/>
                  <a:gd name="T10" fmla="*/ 1147 w 1147"/>
                  <a:gd name="T11" fmla="*/ 101 h 202"/>
                  <a:gd name="T12" fmla="*/ 1052 w 1147"/>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1147" h="202">
                    <a:moveTo>
                      <a:pt x="1052" y="0"/>
                    </a:moveTo>
                    <a:lnTo>
                      <a:pt x="0" y="0"/>
                    </a:lnTo>
                    <a:cubicBezTo>
                      <a:pt x="29" y="24"/>
                      <a:pt x="48" y="61"/>
                      <a:pt x="48" y="101"/>
                    </a:cubicBezTo>
                    <a:cubicBezTo>
                      <a:pt x="48" y="142"/>
                      <a:pt x="29" y="178"/>
                      <a:pt x="0" y="202"/>
                    </a:cubicBezTo>
                    <a:lnTo>
                      <a:pt x="1052" y="202"/>
                    </a:lnTo>
                    <a:cubicBezTo>
                      <a:pt x="1105" y="202"/>
                      <a:pt x="1147" y="157"/>
                      <a:pt x="1147" y="101"/>
                    </a:cubicBezTo>
                    <a:cubicBezTo>
                      <a:pt x="1147" y="46"/>
                      <a:pt x="1105" y="0"/>
                      <a:pt x="1052" y="0"/>
                    </a:cubicBezTo>
                    <a:close/>
                  </a:path>
                </a:pathLst>
              </a:custGeom>
              <a:grp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endParaRPr>
              </a:p>
            </p:txBody>
          </p:sp>
          <p:sp>
            <p:nvSpPr>
              <p:cNvPr id="136" name="Oval 6"/>
              <p:cNvSpPr>
                <a:spLocks noChangeArrowheads="1"/>
              </p:cNvSpPr>
              <p:nvPr/>
            </p:nvSpPr>
            <p:spPr bwMode="auto">
              <a:xfrm>
                <a:off x="3713163" y="1598613"/>
                <a:ext cx="177800" cy="200025"/>
              </a:xfrm>
              <a:prstGeom prst="ellipse">
                <a:avLst/>
              </a:prstGeom>
              <a:grp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endParaRPr>
              </a:p>
            </p:txBody>
          </p:sp>
        </p:grpSp>
        <p:grpSp>
          <p:nvGrpSpPr>
            <p:cNvPr id="156" name="Group 155"/>
            <p:cNvGrpSpPr/>
            <p:nvPr/>
          </p:nvGrpSpPr>
          <p:grpSpPr>
            <a:xfrm>
              <a:off x="7680601" y="3270249"/>
              <a:ext cx="549977" cy="536500"/>
              <a:chOff x="2287588" y="3095625"/>
              <a:chExt cx="333375" cy="333375"/>
            </a:xfrm>
          </p:grpSpPr>
          <p:sp>
            <p:nvSpPr>
              <p:cNvPr id="157" name="Rectangle 156"/>
              <p:cNvSpPr/>
              <p:nvPr/>
            </p:nvSpPr>
            <p:spPr bwMode="auto">
              <a:xfrm rot="2658552">
                <a:off x="2345053" y="3153300"/>
                <a:ext cx="221397" cy="214105"/>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58" name="Freeform 76"/>
              <p:cNvSpPr>
                <a:spLocks noEditPoints="1"/>
              </p:cNvSpPr>
              <p:nvPr/>
            </p:nvSpPr>
            <p:spPr bwMode="auto">
              <a:xfrm>
                <a:off x="2287588" y="3095625"/>
                <a:ext cx="333375" cy="333375"/>
              </a:xfrm>
              <a:custGeom>
                <a:avLst/>
                <a:gdLst>
                  <a:gd name="T0" fmla="*/ 803 w 826"/>
                  <a:gd name="T1" fmla="*/ 360 h 825"/>
                  <a:gd name="T2" fmla="*/ 467 w 826"/>
                  <a:gd name="T3" fmla="*/ 24 h 825"/>
                  <a:gd name="T4" fmla="*/ 413 w 826"/>
                  <a:gd name="T5" fmla="*/ 0 h 825"/>
                  <a:gd name="T6" fmla="*/ 358 w 826"/>
                  <a:gd name="T7" fmla="*/ 24 h 825"/>
                  <a:gd name="T8" fmla="*/ 24 w 826"/>
                  <a:gd name="T9" fmla="*/ 358 h 825"/>
                  <a:gd name="T10" fmla="*/ 0 w 826"/>
                  <a:gd name="T11" fmla="*/ 413 h 825"/>
                  <a:gd name="T12" fmla="*/ 24 w 826"/>
                  <a:gd name="T13" fmla="*/ 467 h 825"/>
                  <a:gd name="T14" fmla="*/ 358 w 826"/>
                  <a:gd name="T15" fmla="*/ 802 h 825"/>
                  <a:gd name="T16" fmla="*/ 413 w 826"/>
                  <a:gd name="T17" fmla="*/ 825 h 825"/>
                  <a:gd name="T18" fmla="*/ 467 w 826"/>
                  <a:gd name="T19" fmla="*/ 802 h 825"/>
                  <a:gd name="T20" fmla="*/ 803 w 826"/>
                  <a:gd name="T21" fmla="*/ 469 h 825"/>
                  <a:gd name="T22" fmla="*/ 826 w 826"/>
                  <a:gd name="T23" fmla="*/ 414 h 825"/>
                  <a:gd name="T24" fmla="*/ 803 w 826"/>
                  <a:gd name="T25" fmla="*/ 360 h 825"/>
                  <a:gd name="T26" fmla="*/ 413 w 826"/>
                  <a:gd name="T27" fmla="*/ 73 h 825"/>
                  <a:gd name="T28" fmla="*/ 521 w 826"/>
                  <a:gd name="T29" fmla="*/ 182 h 825"/>
                  <a:gd name="T30" fmla="*/ 446 w 826"/>
                  <a:gd name="T31" fmla="*/ 182 h 825"/>
                  <a:gd name="T32" fmla="*/ 446 w 826"/>
                  <a:gd name="T33" fmla="*/ 340 h 825"/>
                  <a:gd name="T34" fmla="*/ 381 w 826"/>
                  <a:gd name="T35" fmla="*/ 340 h 825"/>
                  <a:gd name="T36" fmla="*/ 381 w 826"/>
                  <a:gd name="T37" fmla="*/ 182 h 825"/>
                  <a:gd name="T38" fmla="*/ 304 w 826"/>
                  <a:gd name="T39" fmla="*/ 182 h 825"/>
                  <a:gd name="T40" fmla="*/ 413 w 826"/>
                  <a:gd name="T41" fmla="*/ 73 h 825"/>
                  <a:gd name="T42" fmla="*/ 106 w 826"/>
                  <a:gd name="T43" fmla="*/ 446 h 825"/>
                  <a:gd name="T44" fmla="*/ 106 w 826"/>
                  <a:gd name="T45" fmla="*/ 380 h 825"/>
                  <a:gd name="T46" fmla="*/ 254 w 826"/>
                  <a:gd name="T47" fmla="*/ 380 h 825"/>
                  <a:gd name="T48" fmla="*/ 254 w 826"/>
                  <a:gd name="T49" fmla="*/ 304 h 825"/>
                  <a:gd name="T50" fmla="*/ 363 w 826"/>
                  <a:gd name="T51" fmla="*/ 413 h 825"/>
                  <a:gd name="T52" fmla="*/ 254 w 826"/>
                  <a:gd name="T53" fmla="*/ 521 h 825"/>
                  <a:gd name="T54" fmla="*/ 254 w 826"/>
                  <a:gd name="T55" fmla="*/ 446 h 825"/>
                  <a:gd name="T56" fmla="*/ 106 w 826"/>
                  <a:gd name="T57" fmla="*/ 446 h 825"/>
                  <a:gd name="T58" fmla="*/ 413 w 826"/>
                  <a:gd name="T59" fmla="*/ 752 h 825"/>
                  <a:gd name="T60" fmla="*/ 304 w 826"/>
                  <a:gd name="T61" fmla="*/ 643 h 825"/>
                  <a:gd name="T62" fmla="*/ 380 w 826"/>
                  <a:gd name="T63" fmla="*/ 643 h 825"/>
                  <a:gd name="T64" fmla="*/ 380 w 826"/>
                  <a:gd name="T65" fmla="*/ 488 h 825"/>
                  <a:gd name="T66" fmla="*/ 444 w 826"/>
                  <a:gd name="T67" fmla="*/ 488 h 825"/>
                  <a:gd name="T68" fmla="*/ 444 w 826"/>
                  <a:gd name="T69" fmla="*/ 643 h 825"/>
                  <a:gd name="T70" fmla="*/ 521 w 826"/>
                  <a:gd name="T71" fmla="*/ 643 h 825"/>
                  <a:gd name="T72" fmla="*/ 413 w 826"/>
                  <a:gd name="T73" fmla="*/ 752 h 825"/>
                  <a:gd name="T74" fmla="*/ 719 w 826"/>
                  <a:gd name="T75" fmla="*/ 446 h 825"/>
                  <a:gd name="T76" fmla="*/ 572 w 826"/>
                  <a:gd name="T77" fmla="*/ 446 h 825"/>
                  <a:gd name="T78" fmla="*/ 572 w 826"/>
                  <a:gd name="T79" fmla="*/ 521 h 825"/>
                  <a:gd name="T80" fmla="*/ 464 w 826"/>
                  <a:gd name="T81" fmla="*/ 413 h 825"/>
                  <a:gd name="T82" fmla="*/ 572 w 826"/>
                  <a:gd name="T83" fmla="*/ 304 h 825"/>
                  <a:gd name="T84" fmla="*/ 572 w 826"/>
                  <a:gd name="T85" fmla="*/ 380 h 825"/>
                  <a:gd name="T86" fmla="*/ 719 w 826"/>
                  <a:gd name="T87" fmla="*/ 380 h 825"/>
                  <a:gd name="T88" fmla="*/ 719 w 826"/>
                  <a:gd name="T89" fmla="*/ 446 h 8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26" h="825">
                    <a:moveTo>
                      <a:pt x="803" y="360"/>
                    </a:moveTo>
                    <a:lnTo>
                      <a:pt x="467" y="24"/>
                    </a:lnTo>
                    <a:cubicBezTo>
                      <a:pt x="452" y="9"/>
                      <a:pt x="432" y="0"/>
                      <a:pt x="413" y="0"/>
                    </a:cubicBezTo>
                    <a:cubicBezTo>
                      <a:pt x="393" y="0"/>
                      <a:pt x="373" y="9"/>
                      <a:pt x="358" y="24"/>
                    </a:cubicBezTo>
                    <a:lnTo>
                      <a:pt x="24" y="358"/>
                    </a:lnTo>
                    <a:cubicBezTo>
                      <a:pt x="9" y="373"/>
                      <a:pt x="0" y="393"/>
                      <a:pt x="0" y="413"/>
                    </a:cubicBezTo>
                    <a:cubicBezTo>
                      <a:pt x="0" y="432"/>
                      <a:pt x="9" y="452"/>
                      <a:pt x="24" y="467"/>
                    </a:cubicBezTo>
                    <a:lnTo>
                      <a:pt x="358" y="802"/>
                    </a:lnTo>
                    <a:cubicBezTo>
                      <a:pt x="373" y="816"/>
                      <a:pt x="393" y="825"/>
                      <a:pt x="413" y="825"/>
                    </a:cubicBezTo>
                    <a:cubicBezTo>
                      <a:pt x="432" y="825"/>
                      <a:pt x="452" y="816"/>
                      <a:pt x="467" y="802"/>
                    </a:cubicBezTo>
                    <a:lnTo>
                      <a:pt x="803" y="469"/>
                    </a:lnTo>
                    <a:cubicBezTo>
                      <a:pt x="818" y="454"/>
                      <a:pt x="826" y="434"/>
                      <a:pt x="826" y="414"/>
                    </a:cubicBezTo>
                    <a:cubicBezTo>
                      <a:pt x="826" y="393"/>
                      <a:pt x="818" y="375"/>
                      <a:pt x="803" y="360"/>
                    </a:cubicBezTo>
                    <a:close/>
                    <a:moveTo>
                      <a:pt x="413" y="73"/>
                    </a:moveTo>
                    <a:lnTo>
                      <a:pt x="521" y="182"/>
                    </a:lnTo>
                    <a:lnTo>
                      <a:pt x="446" y="182"/>
                    </a:lnTo>
                    <a:lnTo>
                      <a:pt x="446" y="340"/>
                    </a:lnTo>
                    <a:lnTo>
                      <a:pt x="381" y="340"/>
                    </a:lnTo>
                    <a:lnTo>
                      <a:pt x="381" y="182"/>
                    </a:lnTo>
                    <a:lnTo>
                      <a:pt x="304" y="182"/>
                    </a:lnTo>
                    <a:lnTo>
                      <a:pt x="413" y="73"/>
                    </a:lnTo>
                    <a:close/>
                    <a:moveTo>
                      <a:pt x="106" y="446"/>
                    </a:moveTo>
                    <a:lnTo>
                      <a:pt x="106" y="380"/>
                    </a:lnTo>
                    <a:lnTo>
                      <a:pt x="254" y="380"/>
                    </a:lnTo>
                    <a:lnTo>
                      <a:pt x="254" y="304"/>
                    </a:lnTo>
                    <a:lnTo>
                      <a:pt x="363" y="413"/>
                    </a:lnTo>
                    <a:lnTo>
                      <a:pt x="254" y="521"/>
                    </a:lnTo>
                    <a:lnTo>
                      <a:pt x="254" y="446"/>
                    </a:lnTo>
                    <a:lnTo>
                      <a:pt x="106" y="446"/>
                    </a:lnTo>
                    <a:close/>
                    <a:moveTo>
                      <a:pt x="413" y="752"/>
                    </a:moveTo>
                    <a:lnTo>
                      <a:pt x="304" y="643"/>
                    </a:lnTo>
                    <a:lnTo>
                      <a:pt x="380" y="643"/>
                    </a:lnTo>
                    <a:lnTo>
                      <a:pt x="380" y="488"/>
                    </a:lnTo>
                    <a:lnTo>
                      <a:pt x="444" y="488"/>
                    </a:lnTo>
                    <a:lnTo>
                      <a:pt x="444" y="643"/>
                    </a:lnTo>
                    <a:lnTo>
                      <a:pt x="521" y="643"/>
                    </a:lnTo>
                    <a:lnTo>
                      <a:pt x="413" y="752"/>
                    </a:lnTo>
                    <a:close/>
                    <a:moveTo>
                      <a:pt x="719" y="446"/>
                    </a:moveTo>
                    <a:lnTo>
                      <a:pt x="572" y="446"/>
                    </a:lnTo>
                    <a:lnTo>
                      <a:pt x="572" y="521"/>
                    </a:lnTo>
                    <a:lnTo>
                      <a:pt x="464" y="413"/>
                    </a:lnTo>
                    <a:lnTo>
                      <a:pt x="572" y="304"/>
                    </a:lnTo>
                    <a:lnTo>
                      <a:pt x="572" y="380"/>
                    </a:lnTo>
                    <a:lnTo>
                      <a:pt x="719" y="380"/>
                    </a:lnTo>
                    <a:lnTo>
                      <a:pt x="719" y="446"/>
                    </a:lnTo>
                    <a:close/>
                  </a:path>
                </a:pathLst>
              </a:custGeom>
              <a:solidFill>
                <a:schemeClr val="tx1">
                  <a:lumMod val="50000"/>
                </a:schemeClr>
              </a:solidFill>
              <a:ln w="0">
                <a:noFill/>
                <a:prstDash val="solid"/>
                <a:round/>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endParaRPr>
              </a:p>
            </p:txBody>
          </p:sp>
        </p:grpSp>
        <p:grpSp>
          <p:nvGrpSpPr>
            <p:cNvPr id="32" name="Group 31"/>
            <p:cNvGrpSpPr/>
            <p:nvPr/>
          </p:nvGrpSpPr>
          <p:grpSpPr>
            <a:xfrm>
              <a:off x="8338564" y="3218603"/>
              <a:ext cx="2853921" cy="1844133"/>
              <a:chOff x="15458391" y="3864149"/>
              <a:chExt cx="2853921" cy="1844133"/>
            </a:xfrm>
          </p:grpSpPr>
          <p:sp>
            <p:nvSpPr>
              <p:cNvPr id="83" name="TextBox 82"/>
              <p:cNvSpPr txBox="1"/>
              <p:nvPr/>
            </p:nvSpPr>
            <p:spPr>
              <a:xfrm>
                <a:off x="17403463" y="5492175"/>
                <a:ext cx="908849" cy="216107"/>
              </a:xfrm>
              <a:prstGeom prst="rect">
                <a:avLst/>
              </a:prstGeom>
            </p:spPr>
            <p:txBody>
              <a:bodyPr wrap="square" lIns="0" tIns="0" rIns="0" bIns="0" rtlCol="0" anchor="ctr">
                <a:spAutoFit/>
              </a:bodyPr>
              <a:lstStyle/>
              <a:p>
                <a:pPr algn="ctr" defTabSz="914309">
                  <a:lnSpc>
                    <a:spcPct val="90000"/>
                  </a:lnSpc>
                  <a:spcAft>
                    <a:spcPts val="2400"/>
                  </a:spcAft>
                  <a:defRPr/>
                </a:pPr>
                <a:r>
                  <a:rPr lang="en-US" sz="1200" kern="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Front-end</a:t>
                </a:r>
              </a:p>
            </p:txBody>
          </p:sp>
          <p:sp>
            <p:nvSpPr>
              <p:cNvPr id="91" name="TextBox 90"/>
              <p:cNvSpPr txBox="1"/>
              <p:nvPr/>
            </p:nvSpPr>
            <p:spPr>
              <a:xfrm>
                <a:off x="16498391" y="4936276"/>
                <a:ext cx="672233" cy="216079"/>
              </a:xfrm>
              <a:prstGeom prst="rect">
                <a:avLst/>
              </a:prstGeom>
            </p:spPr>
            <p:txBody>
              <a:bodyPr wrap="square" lIns="0" tIns="0" rIns="0" bIns="0" rtlCol="0" anchor="ctr">
                <a:spAutoFit/>
              </a:bodyPr>
              <a:lstStyle/>
              <a:p>
                <a:pPr algn="ctr" defTabSz="914309">
                  <a:lnSpc>
                    <a:spcPct val="90000"/>
                  </a:lnSpc>
                  <a:spcAft>
                    <a:spcPts val="2400"/>
                  </a:spcAft>
                  <a:defRPr/>
                </a:pPr>
                <a:r>
                  <a:rPr lang="en-US" sz="1200" kern="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Mid-tier</a:t>
                </a:r>
              </a:p>
            </p:txBody>
          </p:sp>
          <p:sp>
            <p:nvSpPr>
              <p:cNvPr id="99" name="TextBox 98"/>
              <p:cNvSpPr txBox="1"/>
              <p:nvPr/>
            </p:nvSpPr>
            <p:spPr>
              <a:xfrm>
                <a:off x="15464386" y="4757044"/>
                <a:ext cx="773224" cy="216079"/>
              </a:xfrm>
              <a:prstGeom prst="rect">
                <a:avLst/>
              </a:prstGeom>
            </p:spPr>
            <p:txBody>
              <a:bodyPr wrap="square" lIns="0" tIns="0" rIns="0" bIns="0" rtlCol="0" anchor="ctr">
                <a:spAutoFit/>
              </a:bodyPr>
              <a:lstStyle/>
              <a:p>
                <a:pPr algn="ctr" defTabSz="914309">
                  <a:lnSpc>
                    <a:spcPct val="90000"/>
                  </a:lnSpc>
                  <a:spcAft>
                    <a:spcPts val="2400"/>
                  </a:spcAft>
                  <a:defRPr/>
                </a:pPr>
                <a:r>
                  <a:rPr lang="en-US" sz="1200" kern="0">
                    <a:gradFill>
                      <a:gsLst>
                        <a:gs pos="1250">
                          <a:schemeClr val="bg1"/>
                        </a:gs>
                        <a:gs pos="100000">
                          <a:schemeClr val="bg1"/>
                        </a:gs>
                      </a:gsLst>
                      <a:lin ang="5400000" scaled="0"/>
                    </a:gradFill>
                    <a:latin typeface="Segoe UI" panose="020B0502040204020203" pitchFamily="34" charset="0"/>
                    <a:cs typeface="Segoe UI" panose="020B0502040204020203" pitchFamily="34" charset="0"/>
                  </a:rPr>
                  <a:t>Back-end</a:t>
                </a:r>
              </a:p>
            </p:txBody>
          </p:sp>
          <p:grpSp>
            <p:nvGrpSpPr>
              <p:cNvPr id="31" name="Group 30"/>
              <p:cNvGrpSpPr/>
              <p:nvPr/>
            </p:nvGrpSpPr>
            <p:grpSpPr>
              <a:xfrm>
                <a:off x="15458391" y="3864149"/>
                <a:ext cx="630377" cy="610642"/>
                <a:chOff x="15458391" y="3864149"/>
                <a:chExt cx="630377" cy="610642"/>
              </a:xfrm>
            </p:grpSpPr>
            <p:sp>
              <p:nvSpPr>
                <p:cNvPr id="169" name="Freeform 5"/>
                <p:cNvSpPr>
                  <a:spLocks noEditPoints="1"/>
                </p:cNvSpPr>
                <p:nvPr/>
              </p:nvSpPr>
              <p:spPr bwMode="auto">
                <a:xfrm>
                  <a:off x="15470466" y="386414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a:extLst/>
              </p:spPr>
              <p:txBody>
                <a:bodyPr vert="horz" wrap="square" lIns="91391" tIns="45696" rIns="91391" bIns="45696" numCol="1" anchor="t" anchorCtr="0" compatLnSpc="1">
                  <a:prstTxWarp prst="textNoShape">
                    <a:avLst/>
                  </a:prstTxWarp>
                </a:bodyPr>
                <a:lstStyle/>
                <a:p>
                  <a:pPr defTabSz="914309">
                    <a:defRPr/>
                  </a:pPr>
                  <a:endParaRPr lang="en-US" sz="1801" kern="0">
                    <a:solidFill>
                      <a:srgbClr val="FFFFFF"/>
                    </a:solidFill>
                  </a:endParaRPr>
                </a:p>
              </p:txBody>
            </p:sp>
            <p:sp>
              <p:nvSpPr>
                <p:cNvPr id="172" name="Freeform 5"/>
                <p:cNvSpPr>
                  <a:spLocks noEditPoints="1"/>
                </p:cNvSpPr>
                <p:nvPr/>
              </p:nvSpPr>
              <p:spPr bwMode="auto">
                <a:xfrm>
                  <a:off x="15458391" y="422554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rgbClr val="00BCF2"/>
                </a:solidFill>
                <a:ln>
                  <a:noFill/>
                </a:ln>
                <a:extLst/>
              </p:spPr>
              <p:txBody>
                <a:bodyPr vert="horz" wrap="square" lIns="91391" tIns="45696" rIns="91391" bIns="45696" numCol="1" anchor="t" anchorCtr="0" compatLnSpc="1">
                  <a:prstTxWarp prst="textNoShape">
                    <a:avLst/>
                  </a:prstTxWarp>
                </a:bodyPr>
                <a:lstStyle/>
                <a:p>
                  <a:pPr defTabSz="914309">
                    <a:defRPr/>
                  </a:pPr>
                  <a:endParaRPr lang="en-US" sz="1801" kern="0">
                    <a:solidFill>
                      <a:srgbClr val="FFFFFF"/>
                    </a:solidFill>
                  </a:endParaRPr>
                </a:p>
              </p:txBody>
            </p:sp>
          </p:grpSp>
        </p:grpSp>
        <p:sp>
          <p:nvSpPr>
            <p:cNvPr id="36" name="Freeform 11"/>
            <p:cNvSpPr>
              <a:spLocks/>
            </p:cNvSpPr>
            <p:nvPr/>
          </p:nvSpPr>
          <p:spPr bwMode="auto">
            <a:xfrm>
              <a:off x="10626086" y="828821"/>
              <a:ext cx="1100138" cy="692150"/>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2"/>
            </a:solidFill>
            <a:ln w="28575" cap="flat">
              <a:solidFill>
                <a:schemeClr val="bg1"/>
              </a:solidFill>
              <a:prstDash val="solid"/>
              <a:miter lim="800000"/>
              <a:headEnd/>
              <a:tailEnd/>
            </a:ln>
          </p:spPr>
          <p:txBody>
            <a:bodyPr vert="horz" wrap="square" lIns="91428" tIns="45714" rIns="91428" bIns="45714" numCol="1" anchor="t" anchorCtr="0" compatLnSpc="1">
              <a:prstTxWarp prst="textNoShape">
                <a:avLst/>
              </a:prstTxWarp>
            </a:bodyPr>
            <a:lstStyle/>
            <a:p>
              <a:pPr defTabSz="914309">
                <a:defRPr/>
              </a:pPr>
              <a:endParaRPr lang="en-US" kern="0">
                <a:solidFill>
                  <a:sysClr val="windowText" lastClr="000000"/>
                </a:solidFill>
              </a:endParaRPr>
            </a:p>
          </p:txBody>
        </p:sp>
        <p:sp>
          <p:nvSpPr>
            <p:cNvPr id="175" name="TextBox 174"/>
            <p:cNvSpPr txBox="1"/>
            <p:nvPr/>
          </p:nvSpPr>
          <p:spPr>
            <a:xfrm>
              <a:off x="10524727" y="962599"/>
              <a:ext cx="1223700" cy="744275"/>
            </a:xfrm>
            <a:prstGeom prst="rect">
              <a:avLst/>
            </a:prstGeom>
            <a:noFill/>
          </p:spPr>
          <p:txBody>
            <a:bodyPr wrap="square" lIns="182857" tIns="146285" rIns="182857" bIns="146285" rtlCol="0">
              <a:spAutoFit/>
            </a:bodyPr>
            <a:lstStyle/>
            <a:p>
              <a:pPr algn="ctr" defTabSz="914309">
                <a:lnSpc>
                  <a:spcPct val="90000"/>
                </a:lnSpc>
                <a:spcAft>
                  <a:spcPts val="2400"/>
                </a:spcAft>
                <a:defRPr/>
              </a:pPr>
              <a:r>
                <a:rPr lang="en-US" sz="2000" kern="0">
                  <a:gradFill>
                    <a:gsLst>
                      <a:gs pos="1250">
                        <a:schemeClr val="bg1"/>
                      </a:gs>
                      <a:gs pos="100000">
                        <a:schemeClr val="bg1"/>
                      </a:gs>
                    </a:gsLst>
                    <a:lin ang="5400000" scaled="0"/>
                  </a:gradFill>
                  <a:latin typeface="Segoe UI Semilight" panose="020B0402040204020203" pitchFamily="34" charset="0"/>
                  <a:cs typeface="Segoe UI Semilight" panose="020B0402040204020203" pitchFamily="34" charset="0"/>
                </a:rPr>
                <a:t>Azure</a:t>
              </a:r>
            </a:p>
          </p:txBody>
        </p:sp>
        <p:cxnSp>
          <p:nvCxnSpPr>
            <p:cNvPr id="104" name="Straight Arrow Connector 48"/>
            <p:cNvCxnSpPr/>
            <p:nvPr/>
          </p:nvCxnSpPr>
          <p:spPr>
            <a:xfrm>
              <a:off x="6400248" y="3528764"/>
              <a:ext cx="1197428" cy="13159"/>
            </a:xfrm>
            <a:prstGeom prst="straightConnector1">
              <a:avLst/>
            </a:prstGeom>
            <a:ln w="25400">
              <a:solidFill>
                <a:schemeClr val="accent5"/>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137" name="Freeform 17"/>
            <p:cNvSpPr>
              <a:spLocks noEditPoints="1"/>
            </p:cNvSpPr>
            <p:nvPr/>
          </p:nvSpPr>
          <p:spPr bwMode="auto">
            <a:xfrm>
              <a:off x="10449516" y="3747020"/>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2"/>
            </a:solidFill>
            <a:ln>
              <a:noFill/>
            </a:ln>
            <a:extLst/>
          </p:spPr>
          <p:txBody>
            <a:bodyPr vert="horz" wrap="square" lIns="91391" tIns="45696" rIns="91391" bIns="45696" numCol="1" anchor="t" anchorCtr="0" compatLnSpc="1">
              <a:prstTxWarp prst="textNoShape">
                <a:avLst/>
              </a:prstTxWarp>
            </a:bodyPr>
            <a:lstStyle/>
            <a:p>
              <a:pPr defTabSz="914309">
                <a:defRPr/>
              </a:pPr>
              <a:endParaRPr lang="en-US" sz="1801" kern="0">
                <a:solidFill>
                  <a:srgbClr val="FFFFFF"/>
                </a:solidFill>
              </a:endParaRPr>
            </a:p>
          </p:txBody>
        </p:sp>
        <p:sp>
          <p:nvSpPr>
            <p:cNvPr id="138" name="Freeform 17"/>
            <p:cNvSpPr>
              <a:spLocks noEditPoints="1"/>
            </p:cNvSpPr>
            <p:nvPr/>
          </p:nvSpPr>
          <p:spPr bwMode="auto">
            <a:xfrm>
              <a:off x="10442088" y="4226068"/>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2"/>
            </a:solidFill>
            <a:ln>
              <a:noFill/>
            </a:ln>
            <a:extLst/>
          </p:spPr>
          <p:txBody>
            <a:bodyPr vert="horz" wrap="square" lIns="91391" tIns="45696" rIns="91391" bIns="45696" numCol="1" anchor="t" anchorCtr="0" compatLnSpc="1">
              <a:prstTxWarp prst="textNoShape">
                <a:avLst/>
              </a:prstTxWarp>
            </a:bodyPr>
            <a:lstStyle/>
            <a:p>
              <a:pPr defTabSz="914309">
                <a:defRPr/>
              </a:pPr>
              <a:endParaRPr lang="en-US" sz="1801" kern="0">
                <a:solidFill>
                  <a:srgbClr val="FFFFFF"/>
                </a:solidFill>
              </a:endParaRPr>
            </a:p>
          </p:txBody>
        </p:sp>
        <p:sp>
          <p:nvSpPr>
            <p:cNvPr id="143" name="Freeform 17"/>
            <p:cNvSpPr>
              <a:spLocks noEditPoints="1"/>
            </p:cNvSpPr>
            <p:nvPr/>
          </p:nvSpPr>
          <p:spPr bwMode="auto">
            <a:xfrm>
              <a:off x="10449516" y="2659062"/>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2"/>
            </a:solidFill>
            <a:ln>
              <a:noFill/>
            </a:ln>
            <a:extLst/>
          </p:spPr>
          <p:txBody>
            <a:bodyPr vert="horz" wrap="square" lIns="91391" tIns="45696" rIns="91391" bIns="45696" numCol="1" anchor="t" anchorCtr="0" compatLnSpc="1">
              <a:prstTxWarp prst="textNoShape">
                <a:avLst/>
              </a:prstTxWarp>
            </a:bodyPr>
            <a:lstStyle/>
            <a:p>
              <a:pPr defTabSz="914309">
                <a:defRPr/>
              </a:pPr>
              <a:endParaRPr lang="en-US" sz="1801" kern="0">
                <a:solidFill>
                  <a:srgbClr val="FFFFFF"/>
                </a:solidFill>
              </a:endParaRPr>
            </a:p>
          </p:txBody>
        </p:sp>
        <p:sp>
          <p:nvSpPr>
            <p:cNvPr id="5" name="Rectangle: Rounded Corners 4"/>
            <p:cNvSpPr/>
            <p:nvPr/>
          </p:nvSpPr>
          <p:spPr bwMode="auto">
            <a:xfrm>
              <a:off x="10283636" y="2390830"/>
              <a:ext cx="887601" cy="2325632"/>
            </a:xfrm>
            <a:prstGeom prst="roundRect">
              <a:avLst/>
            </a:prstGeom>
            <a:noFill/>
            <a:ln>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sp>
          <p:nvSpPr>
            <p:cNvPr id="144" name="Rectangle: Rounded Corners 143"/>
            <p:cNvSpPr/>
            <p:nvPr/>
          </p:nvSpPr>
          <p:spPr bwMode="auto">
            <a:xfrm>
              <a:off x="9230184" y="2989313"/>
              <a:ext cx="887601" cy="1172899"/>
            </a:xfrm>
            <a:prstGeom prst="roundRect">
              <a:avLst/>
            </a:prstGeom>
            <a:noFill/>
            <a:ln>
              <a:solidFill>
                <a:schemeClr val="accent5">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pic>
          <p:nvPicPr>
            <p:cNvPr id="165" name="Picture 16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02430" y="2908910"/>
              <a:ext cx="283552" cy="283552"/>
            </a:xfrm>
            <a:prstGeom prst="rect">
              <a:avLst/>
            </a:prstGeom>
          </p:spPr>
        </p:pic>
        <p:pic>
          <p:nvPicPr>
            <p:cNvPr id="187" name="Picture 18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92485" y="3899510"/>
              <a:ext cx="283552" cy="283552"/>
            </a:xfrm>
            <a:prstGeom prst="rect">
              <a:avLst/>
            </a:prstGeom>
          </p:spPr>
        </p:pic>
        <p:sp>
          <p:nvSpPr>
            <p:cNvPr id="189" name="Freeform 17"/>
            <p:cNvSpPr>
              <a:spLocks noEditPoints="1"/>
            </p:cNvSpPr>
            <p:nvPr/>
          </p:nvSpPr>
          <p:spPr bwMode="auto">
            <a:xfrm>
              <a:off x="10476735" y="3116262"/>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tx2"/>
            </a:solidFill>
            <a:ln>
              <a:noFill/>
            </a:ln>
            <a:extLst/>
          </p:spPr>
          <p:txBody>
            <a:bodyPr vert="horz" wrap="square" lIns="91391" tIns="45696" rIns="91391" bIns="45696" numCol="1" anchor="t" anchorCtr="0" compatLnSpc="1">
              <a:prstTxWarp prst="textNoShape">
                <a:avLst/>
              </a:prstTxWarp>
            </a:bodyPr>
            <a:lstStyle/>
            <a:p>
              <a:pPr defTabSz="914309">
                <a:defRPr/>
              </a:pPr>
              <a:endParaRPr lang="en-US" sz="1801" kern="0">
                <a:solidFill>
                  <a:srgbClr val="FFFFFF"/>
                </a:solidFill>
              </a:endParaRPr>
            </a:p>
          </p:txBody>
        </p:sp>
        <p:sp>
          <p:nvSpPr>
            <p:cNvPr id="190" name="Freeform 10"/>
            <p:cNvSpPr>
              <a:spLocks noEditPoints="1"/>
            </p:cNvSpPr>
            <p:nvPr/>
          </p:nvSpPr>
          <p:spPr bwMode="auto">
            <a:xfrm>
              <a:off x="9384110" y="3455375"/>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solidFill>
            <a:ln>
              <a:noFill/>
            </a:ln>
            <a:extLst/>
          </p:spPr>
          <p:txBody>
            <a:bodyPr vert="horz" wrap="square" lIns="91391" tIns="45696" rIns="91391" bIns="45696" numCol="1" anchor="t" anchorCtr="0" compatLnSpc="1">
              <a:prstTxWarp prst="textNoShape">
                <a:avLst/>
              </a:prstTxWarp>
            </a:bodyPr>
            <a:lstStyle/>
            <a:p>
              <a:pPr defTabSz="914309">
                <a:defRPr/>
              </a:pPr>
              <a:endParaRPr lang="en-US" sz="1801" kern="0">
                <a:solidFill>
                  <a:srgbClr val="FFFFFF"/>
                </a:solidFill>
              </a:endParaRPr>
            </a:p>
          </p:txBody>
        </p:sp>
        <p:sp>
          <p:nvSpPr>
            <p:cNvPr id="191" name="Freeform 10"/>
            <p:cNvSpPr>
              <a:spLocks noEditPoints="1"/>
            </p:cNvSpPr>
            <p:nvPr/>
          </p:nvSpPr>
          <p:spPr bwMode="auto">
            <a:xfrm>
              <a:off x="9379334" y="3780099"/>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solidFill>
            <a:ln>
              <a:noFill/>
            </a:ln>
            <a:extLst/>
          </p:spPr>
          <p:txBody>
            <a:bodyPr vert="horz" wrap="square" lIns="91391" tIns="45696" rIns="91391" bIns="45696" numCol="1" anchor="t" anchorCtr="0" compatLnSpc="1">
              <a:prstTxWarp prst="textNoShape">
                <a:avLst/>
              </a:prstTxWarp>
            </a:bodyPr>
            <a:lstStyle/>
            <a:p>
              <a:pPr defTabSz="914309">
                <a:defRPr/>
              </a:pPr>
              <a:endParaRPr lang="en-US" sz="1801" kern="0">
                <a:solidFill>
                  <a:srgbClr val="FFFFFF"/>
                </a:solidFill>
              </a:endParaRPr>
            </a:p>
          </p:txBody>
        </p:sp>
        <p:sp>
          <p:nvSpPr>
            <p:cNvPr id="192" name="Freeform 10"/>
            <p:cNvSpPr>
              <a:spLocks noEditPoints="1"/>
            </p:cNvSpPr>
            <p:nvPr/>
          </p:nvSpPr>
          <p:spPr bwMode="auto">
            <a:xfrm>
              <a:off x="9378566" y="3125754"/>
              <a:ext cx="618302" cy="24924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solidFill>
              <a:schemeClr val="accent6"/>
            </a:solidFill>
            <a:ln>
              <a:noFill/>
            </a:ln>
            <a:extLst/>
          </p:spPr>
          <p:txBody>
            <a:bodyPr vert="horz" wrap="square" lIns="91391" tIns="45696" rIns="91391" bIns="45696" numCol="1" anchor="t" anchorCtr="0" compatLnSpc="1">
              <a:prstTxWarp prst="textNoShape">
                <a:avLst/>
              </a:prstTxWarp>
            </a:bodyPr>
            <a:lstStyle/>
            <a:p>
              <a:pPr defTabSz="914309">
                <a:defRPr/>
              </a:pPr>
              <a:endParaRPr lang="en-US" sz="1801" kern="0">
                <a:solidFill>
                  <a:srgbClr val="FFFFFF"/>
                </a:solidFill>
              </a:endParaRPr>
            </a:p>
          </p:txBody>
        </p:sp>
        <p:sp>
          <p:nvSpPr>
            <p:cNvPr id="194" name="Rectangle: Rounded Corners 193"/>
            <p:cNvSpPr/>
            <p:nvPr/>
          </p:nvSpPr>
          <p:spPr bwMode="auto">
            <a:xfrm>
              <a:off x="8243574" y="3093532"/>
              <a:ext cx="820759" cy="964459"/>
            </a:xfrm>
            <a:prstGeom prst="roundRect">
              <a:avLst/>
            </a:prstGeom>
            <a:noFill/>
            <a:ln>
              <a:solidFill>
                <a:schemeClr val="accent2">
                  <a:lumMod val="20000"/>
                  <a:lumOff val="8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defRPr/>
              </a:pPr>
              <a:endParaRPr lang="en-US" sz="2000" kern="0">
                <a:gradFill>
                  <a:gsLst>
                    <a:gs pos="5439">
                      <a:srgbClr val="F8F8F8"/>
                    </a:gs>
                    <a:gs pos="10000">
                      <a:srgbClr val="F8F8F8"/>
                    </a:gs>
                  </a:gsLst>
                  <a:lin ang="5400000" scaled="0"/>
                </a:gradFill>
              </a:endParaRPr>
            </a:p>
          </p:txBody>
        </p:sp>
        <p:pic>
          <p:nvPicPr>
            <p:cNvPr id="195" name="Picture 19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0966218" y="2226559"/>
              <a:ext cx="258585" cy="258585"/>
            </a:xfrm>
            <a:prstGeom prst="rect">
              <a:avLst/>
            </a:prstGeom>
          </p:spPr>
        </p:pic>
        <p:pic>
          <p:nvPicPr>
            <p:cNvPr id="196" name="Picture 19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28759" y="2868492"/>
              <a:ext cx="258585" cy="258585"/>
            </a:xfrm>
            <a:prstGeom prst="rect">
              <a:avLst/>
            </a:prstGeom>
          </p:spPr>
        </p:pic>
        <p:pic>
          <p:nvPicPr>
            <p:cNvPr id="197" name="Picture 19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891347" y="2933877"/>
              <a:ext cx="258585" cy="258585"/>
            </a:xfrm>
            <a:prstGeom prst="rect">
              <a:avLst/>
            </a:prstGeom>
          </p:spPr>
        </p:pic>
      </p:grpSp>
      <p:pic>
        <p:nvPicPr>
          <p:cNvPr id="9" name="Picture 8"/>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42439" y="6129584"/>
            <a:ext cx="395275" cy="367948"/>
          </a:xfrm>
          <a:prstGeom prst="rect">
            <a:avLst/>
          </a:prstGeom>
        </p:spPr>
      </p:pic>
      <p:pic>
        <p:nvPicPr>
          <p:cNvPr id="90" name="Picture 8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875373" y="4424804"/>
            <a:ext cx="395275" cy="367948"/>
          </a:xfrm>
          <a:prstGeom prst="rect">
            <a:avLst/>
          </a:prstGeom>
        </p:spPr>
      </p:pic>
      <p:pic>
        <p:nvPicPr>
          <p:cNvPr id="92" name="Picture 9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779633" y="4220321"/>
            <a:ext cx="395275" cy="367948"/>
          </a:xfrm>
          <a:prstGeom prst="rect">
            <a:avLst/>
          </a:prstGeom>
        </p:spPr>
      </p:pic>
      <p:pic>
        <p:nvPicPr>
          <p:cNvPr id="93" name="Picture 9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646270" y="4148538"/>
            <a:ext cx="395275" cy="367948"/>
          </a:xfrm>
          <a:prstGeom prst="rect">
            <a:avLst/>
          </a:prstGeom>
        </p:spPr>
      </p:pic>
      <p:pic>
        <p:nvPicPr>
          <p:cNvPr id="94" name="Picture 93"/>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566703" y="3709282"/>
            <a:ext cx="395275" cy="367948"/>
          </a:xfrm>
          <a:prstGeom prst="rect">
            <a:avLst/>
          </a:prstGeom>
        </p:spPr>
      </p:pic>
      <p:pic>
        <p:nvPicPr>
          <p:cNvPr id="95" name="Picture 9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017736" y="4520159"/>
            <a:ext cx="395275" cy="367948"/>
          </a:xfrm>
          <a:prstGeom prst="rect">
            <a:avLst/>
          </a:prstGeom>
        </p:spPr>
      </p:pic>
      <p:pic>
        <p:nvPicPr>
          <p:cNvPr id="96" name="Picture 9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008842" y="5256033"/>
            <a:ext cx="395275" cy="367948"/>
          </a:xfrm>
          <a:prstGeom prst="rect">
            <a:avLst/>
          </a:prstGeom>
        </p:spPr>
      </p:pic>
      <p:pic>
        <p:nvPicPr>
          <p:cNvPr id="97" name="Picture 96"/>
          <p:cNvPicPr>
            <a:picLocks noChangeAspect="1"/>
          </p:cNvPicPr>
          <p:nvPr/>
        </p:nvPicPr>
        <p:blipFill>
          <a:blip r:embed="rId7" cstate="screen">
            <a:biLevel thresh="25000"/>
            <a:extLst>
              <a:ext uri="{28A0092B-C50C-407E-A947-70E740481C1C}">
                <a14:useLocalDpi xmlns:a14="http://schemas.microsoft.com/office/drawing/2010/main"/>
              </a:ext>
            </a:extLst>
          </a:blip>
          <a:stretch>
            <a:fillRect/>
          </a:stretch>
        </p:blipFill>
        <p:spPr>
          <a:xfrm>
            <a:off x="11308873" y="4828391"/>
            <a:ext cx="399834" cy="386734"/>
          </a:xfrm>
          <a:prstGeom prst="rect">
            <a:avLst/>
          </a:prstGeom>
        </p:spPr>
      </p:pic>
      <p:pic>
        <p:nvPicPr>
          <p:cNvPr id="98" name="Picture 97"/>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501112" y="4888107"/>
            <a:ext cx="395275" cy="367948"/>
          </a:xfrm>
          <a:prstGeom prst="rect">
            <a:avLst/>
          </a:prstGeom>
        </p:spPr>
      </p:pic>
      <p:sp>
        <p:nvSpPr>
          <p:cNvPr id="10" name="TextBox 9"/>
          <p:cNvSpPr txBox="1"/>
          <p:nvPr/>
        </p:nvSpPr>
        <p:spPr>
          <a:xfrm>
            <a:off x="366169" y="1330792"/>
            <a:ext cx="3802587" cy="2012820"/>
          </a:xfrm>
          <a:prstGeom prst="rect">
            <a:avLst/>
          </a:prstGeom>
          <a:noFill/>
        </p:spPr>
        <p:txBody>
          <a:bodyPr wrap="square" lIns="182857" tIns="146285" rIns="182857" bIns="146285" rtlCol="0">
            <a:spAutoFit/>
          </a:bodyPr>
          <a:lstStyle/>
          <a:p>
            <a:pPr defTabSz="914309">
              <a:lnSpc>
                <a:spcPct val="90000"/>
              </a:lnSpc>
              <a:spcAft>
                <a:spcPts val="600"/>
              </a:spcAft>
              <a:defRPr/>
            </a:pPr>
            <a:r>
              <a:rPr lang="en-US" sz="2400" kern="0" dirty="0">
                <a:solidFill>
                  <a:srgbClr val="0078D7"/>
                </a:solidFill>
                <a:latin typeface="Segoe UI Semibold" panose="020B0702040204020203" pitchFamily="34" charset="0"/>
                <a:cs typeface="Segoe UI Semibold" panose="020B0702040204020203" pitchFamily="34" charset="0"/>
              </a:rPr>
              <a:t>ExpressRoute</a:t>
            </a:r>
          </a:p>
          <a:p>
            <a:pPr marL="342900" lvl="1" indent="-342900">
              <a:lnSpc>
                <a:spcPct val="90000"/>
              </a:lnSpc>
              <a:spcBef>
                <a:spcPct val="20000"/>
              </a:spcBef>
              <a:spcAft>
                <a:spcPts val="600"/>
              </a:spcAft>
              <a:buClr>
                <a:schemeClr val="tx1"/>
              </a:buClr>
              <a:buSzPct val="100000"/>
              <a:buFont typeface="Arial" panose="020B0604020202020204" pitchFamily="34" charset="0"/>
              <a:buChar char="•"/>
              <a:defRPr/>
            </a:pPr>
            <a:r>
              <a:rPr lang="en-US" sz="2000" dirty="0">
                <a:gradFill>
                  <a:gsLst>
                    <a:gs pos="1250">
                      <a:schemeClr val="tx1"/>
                    </a:gs>
                    <a:gs pos="100000">
                      <a:schemeClr val="tx1"/>
                    </a:gs>
                  </a:gsLst>
                  <a:lin ang="5400000" scaled="0"/>
                </a:gradFill>
              </a:rPr>
              <a:t>Peering connection statistics</a:t>
            </a:r>
          </a:p>
          <a:p>
            <a:pPr marL="342900" lvl="1" indent="-342900">
              <a:lnSpc>
                <a:spcPct val="90000"/>
              </a:lnSpc>
              <a:spcBef>
                <a:spcPct val="20000"/>
              </a:spcBef>
              <a:spcAft>
                <a:spcPts val="600"/>
              </a:spcAft>
              <a:buClr>
                <a:schemeClr val="tx1"/>
              </a:buClr>
              <a:buSzPct val="100000"/>
              <a:buFont typeface="Arial" panose="020B0604020202020204" pitchFamily="34" charset="0"/>
              <a:buChar char="•"/>
              <a:defRPr/>
            </a:pPr>
            <a:r>
              <a:rPr lang="en-US" sz="2000" dirty="0">
                <a:gradFill>
                  <a:gsLst>
                    <a:gs pos="1250">
                      <a:schemeClr val="tx1"/>
                    </a:gs>
                    <a:gs pos="100000">
                      <a:schemeClr val="tx1"/>
                    </a:gs>
                  </a:gsLst>
                  <a:lin ang="5400000" scaled="0"/>
                </a:gradFill>
              </a:rPr>
              <a:t>ARP table, Route  Summary, Route Table</a:t>
            </a:r>
          </a:p>
        </p:txBody>
      </p:sp>
      <p:sp>
        <p:nvSpPr>
          <p:cNvPr id="78" name="TextBox 77"/>
          <p:cNvSpPr txBox="1"/>
          <p:nvPr/>
        </p:nvSpPr>
        <p:spPr>
          <a:xfrm>
            <a:off x="4245368" y="1330792"/>
            <a:ext cx="3802587" cy="2289819"/>
          </a:xfrm>
          <a:prstGeom prst="rect">
            <a:avLst/>
          </a:prstGeom>
          <a:noFill/>
        </p:spPr>
        <p:txBody>
          <a:bodyPr wrap="square" lIns="182857" tIns="146285" rIns="182857" bIns="146285" rtlCol="0">
            <a:spAutoFit/>
          </a:bodyPr>
          <a:lstStyle/>
          <a:p>
            <a:pPr defTabSz="914309">
              <a:lnSpc>
                <a:spcPct val="90000"/>
              </a:lnSpc>
              <a:spcAft>
                <a:spcPts val="600"/>
              </a:spcAft>
              <a:defRPr/>
            </a:pPr>
            <a:r>
              <a:rPr lang="en-US" sz="2400" kern="0">
                <a:solidFill>
                  <a:srgbClr val="0078D7"/>
                </a:solidFill>
                <a:latin typeface="Segoe UI Semibold" panose="020B0702040204020203" pitchFamily="34" charset="0"/>
                <a:cs typeface="Segoe UI Semibold" panose="020B0702040204020203" pitchFamily="34" charset="0"/>
              </a:rPr>
              <a:t>Virtual Network</a:t>
            </a:r>
          </a:p>
          <a:p>
            <a:pPr marL="342900" lvl="1" indent="-342900">
              <a:lnSpc>
                <a:spcPct val="90000"/>
              </a:lnSpc>
              <a:spcBef>
                <a:spcPct val="20000"/>
              </a:spcBef>
              <a:spcAft>
                <a:spcPts val="600"/>
              </a:spcAft>
              <a:buClr>
                <a:schemeClr val="tx1"/>
              </a:buClr>
              <a:buSzPct val="100000"/>
              <a:buFont typeface="Arial" panose="020B0604020202020204" pitchFamily="34" charset="0"/>
              <a:buChar char="•"/>
              <a:defRPr/>
            </a:pPr>
            <a:r>
              <a:rPr lang="en-US" sz="2000">
                <a:gradFill>
                  <a:gsLst>
                    <a:gs pos="1250">
                      <a:schemeClr val="tx1"/>
                    </a:gs>
                    <a:gs pos="100000">
                      <a:schemeClr val="tx1"/>
                    </a:gs>
                  </a:gsLst>
                  <a:lin ang="5400000" scaled="0"/>
                </a:gradFill>
              </a:rPr>
              <a:t>Effective security rules     on every NIC</a:t>
            </a:r>
          </a:p>
          <a:p>
            <a:pPr marL="342900" lvl="1" indent="-342900">
              <a:lnSpc>
                <a:spcPct val="90000"/>
              </a:lnSpc>
              <a:spcBef>
                <a:spcPct val="20000"/>
              </a:spcBef>
              <a:spcAft>
                <a:spcPts val="600"/>
              </a:spcAft>
              <a:buClr>
                <a:schemeClr val="tx1"/>
              </a:buClr>
              <a:buSzPct val="100000"/>
              <a:buFont typeface="Arial" panose="020B0604020202020204" pitchFamily="34" charset="0"/>
              <a:buChar char="•"/>
              <a:defRPr/>
            </a:pPr>
            <a:r>
              <a:rPr lang="en-US" sz="2000">
                <a:gradFill>
                  <a:gsLst>
                    <a:gs pos="1250">
                      <a:schemeClr val="tx1"/>
                    </a:gs>
                    <a:gs pos="100000">
                      <a:schemeClr val="tx1"/>
                    </a:gs>
                  </a:gsLst>
                  <a:lin ang="5400000" scaled="0"/>
                </a:gradFill>
              </a:rPr>
              <a:t>Next hop and effective routes for every NIC in       the subnet</a:t>
            </a:r>
          </a:p>
        </p:txBody>
      </p:sp>
      <p:sp>
        <p:nvSpPr>
          <p:cNvPr id="79" name="TextBox 78"/>
          <p:cNvSpPr txBox="1"/>
          <p:nvPr/>
        </p:nvSpPr>
        <p:spPr>
          <a:xfrm>
            <a:off x="8204304" y="1330792"/>
            <a:ext cx="3802587" cy="1735821"/>
          </a:xfrm>
          <a:prstGeom prst="rect">
            <a:avLst/>
          </a:prstGeom>
          <a:noFill/>
        </p:spPr>
        <p:txBody>
          <a:bodyPr wrap="square" lIns="182857" tIns="146285" rIns="182857" bIns="146285" rtlCol="0">
            <a:spAutoFit/>
          </a:bodyPr>
          <a:lstStyle/>
          <a:p>
            <a:pPr defTabSz="914309">
              <a:lnSpc>
                <a:spcPct val="90000"/>
              </a:lnSpc>
              <a:spcAft>
                <a:spcPts val="600"/>
              </a:spcAft>
              <a:defRPr/>
            </a:pPr>
            <a:r>
              <a:rPr lang="en-US" sz="2400" kern="0">
                <a:solidFill>
                  <a:srgbClr val="0078D7"/>
                </a:solidFill>
                <a:latin typeface="Segoe UI Semibold" panose="020B0702040204020203" pitchFamily="34" charset="0"/>
                <a:cs typeface="Segoe UI Semibold" panose="020B0702040204020203" pitchFamily="34" charset="0"/>
              </a:rPr>
              <a:t>Application Gateway</a:t>
            </a:r>
          </a:p>
          <a:p>
            <a:pPr marL="342900" lvl="1" indent="-342900">
              <a:lnSpc>
                <a:spcPct val="90000"/>
              </a:lnSpc>
              <a:spcBef>
                <a:spcPct val="20000"/>
              </a:spcBef>
              <a:spcAft>
                <a:spcPts val="600"/>
              </a:spcAft>
              <a:buClr>
                <a:schemeClr val="tx1"/>
              </a:buClr>
              <a:buSzPct val="100000"/>
              <a:buFont typeface="Arial" panose="020B0604020202020204" pitchFamily="34" charset="0"/>
              <a:buChar char="•"/>
              <a:defRPr/>
            </a:pPr>
            <a:r>
              <a:rPr lang="en-US" sz="2000">
                <a:gradFill>
                  <a:gsLst>
                    <a:gs pos="1250">
                      <a:schemeClr val="tx1"/>
                    </a:gs>
                    <a:gs pos="100000">
                      <a:schemeClr val="tx1"/>
                    </a:gs>
                  </a:gsLst>
                  <a:lin ang="5400000" scaled="0"/>
                </a:gradFill>
              </a:rPr>
              <a:t>Metrics and alerts</a:t>
            </a:r>
          </a:p>
          <a:p>
            <a:pPr marL="342900" lvl="1" indent="-342900">
              <a:lnSpc>
                <a:spcPct val="90000"/>
              </a:lnSpc>
              <a:spcBef>
                <a:spcPct val="20000"/>
              </a:spcBef>
              <a:spcAft>
                <a:spcPts val="600"/>
              </a:spcAft>
              <a:buClr>
                <a:schemeClr val="tx1"/>
              </a:buClr>
              <a:buSzPct val="100000"/>
              <a:buFont typeface="Arial" panose="020B0604020202020204" pitchFamily="34" charset="0"/>
              <a:buChar char="•"/>
              <a:defRPr/>
            </a:pPr>
            <a:r>
              <a:rPr lang="en-US" sz="2000">
                <a:gradFill>
                  <a:gsLst>
                    <a:gs pos="1250">
                      <a:schemeClr val="tx1"/>
                    </a:gs>
                    <a:gs pos="100000">
                      <a:schemeClr val="tx1"/>
                    </a:gs>
                  </a:gsLst>
                  <a:lin ang="5400000" scaled="0"/>
                </a:gradFill>
              </a:rPr>
              <a:t>Back-end health information</a:t>
            </a:r>
          </a:p>
        </p:txBody>
      </p:sp>
      <p:sp>
        <p:nvSpPr>
          <p:cNvPr id="80" name="Rectangle 79"/>
          <p:cNvSpPr/>
          <p:nvPr/>
        </p:nvSpPr>
        <p:spPr>
          <a:xfrm>
            <a:off x="5222829" y="4662089"/>
            <a:ext cx="1502907" cy="516999"/>
          </a:xfrm>
          <a:prstGeom prst="rect">
            <a:avLst/>
          </a:prstGeom>
          <a:noFill/>
        </p:spPr>
        <p:txBody>
          <a:bodyPr wrap="square" lIns="182857" tIns="146285" rIns="182857" bIns="146285" rtlCol="0">
            <a:spAutoFit/>
          </a:bodyPr>
          <a:lstStyle/>
          <a:p>
            <a:pPr algn="ctr" defTabSz="914309">
              <a:lnSpc>
                <a:spcPct val="90000"/>
              </a:lnSpc>
              <a:spcAft>
                <a:spcPts val="600"/>
              </a:spcAft>
              <a:defRPr/>
            </a:pPr>
            <a:r>
              <a:rPr lang="en-US" sz="1600" kern="0">
                <a:solidFill>
                  <a:sysClr val="windowText" lastClr="000000"/>
                </a:solidFill>
                <a:latin typeface="Segoe UI Semilight" panose="020B0402040204020203" pitchFamily="34" charset="0"/>
                <a:cs typeface="Segoe UI Semilight" panose="020B0402040204020203" pitchFamily="34" charset="0"/>
              </a:rPr>
              <a:t>Internet</a:t>
            </a:r>
          </a:p>
        </p:txBody>
      </p:sp>
    </p:spTree>
    <p:extLst>
      <p:ext uri="{BB962C8B-B14F-4D97-AF65-F5344CB8AC3E}">
        <p14:creationId xmlns:p14="http://schemas.microsoft.com/office/powerpoint/2010/main" val="25091920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26" presetClass="emph" presetSubtype="0" repeatCount="indefinite" fill="hold" nodeType="withEffect">
                                  <p:stCondLst>
                                    <p:cond delay="0"/>
                                  </p:stCondLst>
                                  <p:endCondLst>
                                    <p:cond evt="onNext" delay="0">
                                      <p:tgtEl>
                                        <p:sldTgt/>
                                      </p:tgtEl>
                                    </p:cond>
                                  </p:endCondLst>
                                  <p:childTnLst>
                                    <p:animEffect transition="out" filter="fade">
                                      <p:cBhvr>
                                        <p:cTn id="8" dur="500" tmFilter="0, 0; .2, .5; .8, .5; 1, 0"/>
                                        <p:tgtEl>
                                          <p:spTgt spid="9"/>
                                        </p:tgtEl>
                                      </p:cBhvr>
                                    </p:animEffect>
                                    <p:animScale>
                                      <p:cBhvr>
                                        <p:cTn id="9" dur="250" autoRev="1" fill="hold"/>
                                        <p:tgtEl>
                                          <p:spTgt spid="9"/>
                                        </p:tgtEl>
                                      </p:cBhvr>
                                      <p:by x="105000" y="105000"/>
                                    </p:animScale>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78"/>
                                        </p:tgtEl>
                                        <p:attrNameLst>
                                          <p:attrName>style.visibility</p:attrName>
                                        </p:attrNameLst>
                                      </p:cBhvr>
                                      <p:to>
                                        <p:strVal val="visible"/>
                                      </p:to>
                                    </p:set>
                                  </p:childTnLst>
                                </p:cTn>
                              </p:par>
                              <p:par>
                                <p:cTn id="14" presetID="26" presetClass="emph" presetSubtype="0" repeatCount="indefinite" fill="hold" nodeType="withEffect">
                                  <p:stCondLst>
                                    <p:cond delay="0"/>
                                  </p:stCondLst>
                                  <p:endCondLst>
                                    <p:cond evt="onNext" delay="0">
                                      <p:tgtEl>
                                        <p:sldTgt/>
                                      </p:tgtEl>
                                    </p:cond>
                                  </p:endCondLst>
                                  <p:childTnLst>
                                    <p:animEffect transition="out" filter="fade">
                                      <p:cBhvr>
                                        <p:cTn id="15" dur="500" tmFilter="0, 0; .2, .5; .8, .5; 1, 0"/>
                                        <p:tgtEl>
                                          <p:spTgt spid="92"/>
                                        </p:tgtEl>
                                      </p:cBhvr>
                                    </p:animEffect>
                                    <p:animScale>
                                      <p:cBhvr>
                                        <p:cTn id="16" dur="250" autoRev="1" fill="hold"/>
                                        <p:tgtEl>
                                          <p:spTgt spid="92"/>
                                        </p:tgtEl>
                                      </p:cBhvr>
                                      <p:by x="105000" y="105000"/>
                                    </p:animScale>
                                  </p:childTnLst>
                                </p:cTn>
                              </p:par>
                              <p:par>
                                <p:cTn id="17" presetID="26" presetClass="emph" presetSubtype="0" repeatCount="indefinite" fill="hold" nodeType="withEffect">
                                  <p:stCondLst>
                                    <p:cond delay="0"/>
                                  </p:stCondLst>
                                  <p:endCondLst>
                                    <p:cond evt="onNext" delay="0">
                                      <p:tgtEl>
                                        <p:sldTgt/>
                                      </p:tgtEl>
                                    </p:cond>
                                  </p:endCondLst>
                                  <p:childTnLst>
                                    <p:animEffect transition="out" filter="fade">
                                      <p:cBhvr>
                                        <p:cTn id="18" dur="500" tmFilter="0, 0; .2, .5; .8, .5; 1, 0"/>
                                        <p:tgtEl>
                                          <p:spTgt spid="93"/>
                                        </p:tgtEl>
                                      </p:cBhvr>
                                    </p:animEffect>
                                    <p:animScale>
                                      <p:cBhvr>
                                        <p:cTn id="19" dur="250" autoRev="1" fill="hold"/>
                                        <p:tgtEl>
                                          <p:spTgt spid="93"/>
                                        </p:tgtEl>
                                      </p:cBhvr>
                                      <p:by x="105000" y="105000"/>
                                    </p:animScale>
                                  </p:childTnLst>
                                </p:cTn>
                              </p:par>
                              <p:par>
                                <p:cTn id="20" presetID="26" presetClass="emph" presetSubtype="0" repeatCount="indefinite" fill="hold" nodeType="withEffect">
                                  <p:stCondLst>
                                    <p:cond delay="0"/>
                                  </p:stCondLst>
                                  <p:endCondLst>
                                    <p:cond evt="onNext" delay="0">
                                      <p:tgtEl>
                                        <p:sldTgt/>
                                      </p:tgtEl>
                                    </p:cond>
                                  </p:endCondLst>
                                  <p:childTnLst>
                                    <p:animEffect transition="out" filter="fade">
                                      <p:cBhvr>
                                        <p:cTn id="21" dur="500" tmFilter="0, 0; .2, .5; .8, .5; 1, 0"/>
                                        <p:tgtEl>
                                          <p:spTgt spid="94"/>
                                        </p:tgtEl>
                                      </p:cBhvr>
                                    </p:animEffect>
                                    <p:animScale>
                                      <p:cBhvr>
                                        <p:cTn id="22" dur="250" autoRev="1" fill="hold"/>
                                        <p:tgtEl>
                                          <p:spTgt spid="94"/>
                                        </p:tgtEl>
                                      </p:cBhvr>
                                      <p:by x="105000" y="105000"/>
                                    </p:animScale>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26" presetClass="emph" presetSubtype="0" repeatCount="indefinite" fill="hold" nodeType="withEffect">
                                  <p:stCondLst>
                                    <p:cond delay="0"/>
                                  </p:stCondLst>
                                  <p:endCondLst>
                                    <p:cond evt="onNext" delay="0">
                                      <p:tgtEl>
                                        <p:sldTgt/>
                                      </p:tgtEl>
                                    </p:cond>
                                  </p:endCondLst>
                                  <p:childTnLst>
                                    <p:animEffect transition="out" filter="fade">
                                      <p:cBhvr>
                                        <p:cTn id="28" dur="500" tmFilter="0, 0; .2, .5; .8, .5; 1, 0"/>
                                        <p:tgtEl>
                                          <p:spTgt spid="98"/>
                                        </p:tgtEl>
                                      </p:cBhvr>
                                    </p:animEffect>
                                    <p:animScale>
                                      <p:cBhvr>
                                        <p:cTn id="29" dur="250" autoRev="1" fill="hold"/>
                                        <p:tgtEl>
                                          <p:spTgt spid="98"/>
                                        </p:tgtEl>
                                      </p:cBhvr>
                                      <p:by x="105000" y="105000"/>
                                    </p:animScale>
                                  </p:childTnLst>
                                </p:cTn>
                              </p:par>
                              <p:par>
                                <p:cTn id="30" presetID="26" presetClass="emph" presetSubtype="0" repeatCount="indefinite" fill="hold" nodeType="withEffect">
                                  <p:stCondLst>
                                    <p:cond delay="0"/>
                                  </p:stCondLst>
                                  <p:endCondLst>
                                    <p:cond evt="onNext" delay="0">
                                      <p:tgtEl>
                                        <p:sldTgt/>
                                      </p:tgtEl>
                                    </p:cond>
                                  </p:endCondLst>
                                  <p:childTnLst>
                                    <p:animEffect transition="out" filter="fade">
                                      <p:cBhvr>
                                        <p:cTn id="31" dur="500" tmFilter="0, 0; .2, .5; .8, .5; 1, 0"/>
                                        <p:tgtEl>
                                          <p:spTgt spid="96"/>
                                        </p:tgtEl>
                                      </p:cBhvr>
                                    </p:animEffect>
                                    <p:animScale>
                                      <p:cBhvr>
                                        <p:cTn id="32" dur="250" autoRev="1" fill="hold"/>
                                        <p:tgtEl>
                                          <p:spTgt spid="96"/>
                                        </p:tgtEl>
                                      </p:cBhvr>
                                      <p:by x="105000" y="105000"/>
                                    </p:animScale>
                                  </p:childTnLst>
                                </p:cTn>
                              </p:par>
                              <p:par>
                                <p:cTn id="33" presetID="26" presetClass="emph" presetSubtype="0" repeatCount="indefinite" fill="hold" nodeType="withEffect">
                                  <p:stCondLst>
                                    <p:cond delay="0"/>
                                  </p:stCondLst>
                                  <p:endCondLst>
                                    <p:cond evt="onNext" delay="0">
                                      <p:tgtEl>
                                        <p:sldTgt/>
                                      </p:tgtEl>
                                    </p:cond>
                                  </p:endCondLst>
                                  <p:childTnLst>
                                    <p:animEffect transition="out" filter="fade">
                                      <p:cBhvr>
                                        <p:cTn id="34" dur="500" tmFilter="0, 0; .2, .5; .8, .5; 1, 0"/>
                                        <p:tgtEl>
                                          <p:spTgt spid="95"/>
                                        </p:tgtEl>
                                      </p:cBhvr>
                                    </p:animEffect>
                                    <p:animScale>
                                      <p:cBhvr>
                                        <p:cTn id="35" dur="250" autoRev="1" fill="hold"/>
                                        <p:tgtEl>
                                          <p:spTgt spid="9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8" grpId="0"/>
      <p:bldP spid="7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Virtual Networks and Gateways</a:t>
            </a:r>
          </a:p>
        </p:txBody>
      </p:sp>
    </p:spTree>
    <p:extLst>
      <p:ext uri="{BB962C8B-B14F-4D97-AF65-F5344CB8AC3E}">
        <p14:creationId xmlns:p14="http://schemas.microsoft.com/office/powerpoint/2010/main" val="1369932030"/>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a:t>Virtual Networks and Gateways model</a:t>
            </a:r>
          </a:p>
        </p:txBody>
      </p:sp>
      <p:sp>
        <p:nvSpPr>
          <p:cNvPr id="7" name="Text Placeholder 1"/>
          <p:cNvSpPr txBox="1">
            <a:spLocks/>
          </p:cNvSpPr>
          <p:nvPr/>
        </p:nvSpPr>
        <p:spPr>
          <a:xfrm>
            <a:off x="426245" y="1221848"/>
            <a:ext cx="10753590" cy="3970318"/>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a:t>Fundamental first steps: </a:t>
            </a:r>
          </a:p>
          <a:p>
            <a:pPr marL="457200" lvl="1" indent="-457200" defTabSz="932742">
              <a:buClr>
                <a:srgbClr val="0078D7"/>
              </a:buClr>
              <a:buSzPct val="100000"/>
              <a:buFont typeface="+mj-lt"/>
              <a:buAutoNum type="arabicPeriod"/>
            </a:pPr>
            <a:r>
              <a:rPr lang="en-US" sz="2000"/>
              <a:t>Each Virtual Network must contain an IP address space and a minimum of one subnet that leverages all or part of the Virtual Network address space.</a:t>
            </a:r>
          </a:p>
          <a:p>
            <a:pPr marL="457200" lvl="1" indent="-457200" defTabSz="932742">
              <a:buClr>
                <a:srgbClr val="0078D7"/>
              </a:buClr>
              <a:buSzPct val="100000"/>
              <a:buFont typeface="+mj-lt"/>
              <a:buAutoNum type="arabicPeriod"/>
            </a:pPr>
            <a:r>
              <a:rPr lang="en-US" sz="2000"/>
              <a:t>Establish a gateway subnet to establish remote network communications to on-premises or other Virtual Networks.</a:t>
            </a:r>
          </a:p>
          <a:p>
            <a:pPr marL="457200" lvl="1" indent="-457200" defTabSz="932742">
              <a:buClr>
                <a:srgbClr val="0078D7"/>
              </a:buClr>
              <a:buSzPct val="100000"/>
              <a:buFont typeface="+mj-lt"/>
              <a:buAutoNum type="arabicPeriod"/>
            </a:pPr>
            <a:r>
              <a:rPr lang="en-US" sz="2000"/>
              <a:t>Select a type of gateway and create. Policy-based gateways are for establishing low cost connections to a single Virtual Network in Azure. Route-based gateways are used to establish low cost connections to an on-premises environment or to connect multiple </a:t>
            </a:r>
            <a:r>
              <a:rPr lang="en-US" sz="2000" err="1"/>
              <a:t>VNets</a:t>
            </a:r>
            <a:r>
              <a:rPr lang="en-US" sz="2000"/>
              <a:t> for routing purposes in Azure. ExpressRoute gateways are used for connecting on-premises environments to Azure over high speed private connections.</a:t>
            </a:r>
          </a:p>
          <a:p>
            <a:pPr marL="742932" indent="-742932">
              <a:buFont typeface="Arial" pitchFamily="34" charset="0"/>
              <a:buAutoNum type="arabicPeriod"/>
            </a:pPr>
            <a:endParaRPr lang="en-US" sz="3600">
              <a:solidFill>
                <a:schemeClr val="tx1"/>
              </a:solidFill>
            </a:endParaRPr>
          </a:p>
        </p:txBody>
      </p:sp>
    </p:spTree>
    <p:extLst>
      <p:ext uri="{BB962C8B-B14F-4D97-AF65-F5344CB8AC3E}">
        <p14:creationId xmlns:p14="http://schemas.microsoft.com/office/powerpoint/2010/main" val="1851145823"/>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a:t>Virtual Network Gateway address model</a:t>
            </a:r>
          </a:p>
        </p:txBody>
      </p:sp>
      <p:sp>
        <p:nvSpPr>
          <p:cNvPr id="4" name="Text Placeholder 1"/>
          <p:cNvSpPr txBox="1">
            <a:spLocks/>
          </p:cNvSpPr>
          <p:nvPr/>
        </p:nvSpPr>
        <p:spPr>
          <a:xfrm>
            <a:off x="366167" y="1287462"/>
            <a:ext cx="11434769" cy="3859518"/>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0078D7"/>
              </a:buClr>
              <a:buNone/>
            </a:pPr>
            <a:r>
              <a:rPr lang="en-US" sz="3600" dirty="0">
                <a:solidFill>
                  <a:srgbClr val="0078D7"/>
                </a:solidFill>
              </a:rPr>
              <a:t>The gateway subnet has different address space requirements based on the type of gateway created. </a:t>
            </a:r>
          </a:p>
          <a:p>
            <a:pPr marL="457200" lvl="1" indent="-457200" defTabSz="932742">
              <a:buClr>
                <a:srgbClr val="0078D7"/>
              </a:buClr>
              <a:buSzPct val="100000"/>
              <a:buFont typeface="+mj-lt"/>
              <a:buAutoNum type="arabicPeriod"/>
            </a:pPr>
            <a:r>
              <a:rPr lang="en-US" sz="2000" dirty="0"/>
              <a:t>A S2S </a:t>
            </a:r>
            <a:r>
              <a:rPr lang="en-US" sz="2000" b="1" dirty="0"/>
              <a:t>policy-based</a:t>
            </a:r>
            <a:r>
              <a:rPr lang="en-US" sz="2000" dirty="0"/>
              <a:t> gateway or a </a:t>
            </a:r>
            <a:r>
              <a:rPr lang="en-US" sz="2000" b="1" dirty="0"/>
              <a:t>route-based </a:t>
            </a:r>
            <a:r>
              <a:rPr lang="en-US" sz="2000" dirty="0"/>
              <a:t>gateway must have a subnet with a </a:t>
            </a:r>
            <a:r>
              <a:rPr lang="en-US" sz="2000" b="1" dirty="0"/>
              <a:t>/29 </a:t>
            </a:r>
            <a:r>
              <a:rPr lang="en-US" sz="2000" dirty="0"/>
              <a:t>CIDR definition. When the gateway is connected, it actually takes the /29 segment and breaks it down into two /30 segments in order to provide redundant connections as part of the site-to-site VPN. The address requirements are the same for a standard and high performance static or dynamic routing gateway. </a:t>
            </a:r>
          </a:p>
          <a:p>
            <a:pPr marL="457200" lvl="1" indent="-457200" defTabSz="932742">
              <a:buClr>
                <a:srgbClr val="0078D7"/>
              </a:buClr>
              <a:buSzPct val="100000"/>
              <a:buFont typeface="+mj-lt"/>
              <a:buAutoNum type="arabicPeriod"/>
            </a:pPr>
            <a:endParaRPr lang="en-US" sz="2000" dirty="0"/>
          </a:p>
          <a:p>
            <a:pPr marL="457200" lvl="1" indent="-457200" defTabSz="932742">
              <a:buClr>
                <a:srgbClr val="0078D7"/>
              </a:buClr>
              <a:buSzPct val="100000"/>
              <a:buFont typeface="+mj-lt"/>
              <a:buAutoNum type="arabicPeriod"/>
            </a:pPr>
            <a:r>
              <a:rPr lang="en-US" sz="2000" dirty="0"/>
              <a:t>An </a:t>
            </a:r>
            <a:r>
              <a:rPr lang="en-US" sz="2000" b="1" dirty="0"/>
              <a:t>ExpressRoute</a:t>
            </a:r>
            <a:r>
              <a:rPr lang="en-US" sz="2000" dirty="0"/>
              <a:t> gateway must have a subnet with a </a:t>
            </a:r>
            <a:r>
              <a:rPr lang="en-US" sz="2000" b="1" dirty="0"/>
              <a:t>/28</a:t>
            </a:r>
            <a:r>
              <a:rPr lang="en-US" sz="2000" dirty="0"/>
              <a:t> CIDR definition. When the ExpressRoute gateway is established, it breaks the /28 into two /29 segments that are used to provide the redundant connections as part of the ExpressRoute circuit establishment.</a:t>
            </a:r>
          </a:p>
        </p:txBody>
      </p:sp>
    </p:spTree>
    <p:extLst>
      <p:ext uri="{BB962C8B-B14F-4D97-AF65-F5344CB8AC3E}">
        <p14:creationId xmlns:p14="http://schemas.microsoft.com/office/powerpoint/2010/main" val="1560158478"/>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A88318B-5526-494A-9E82-3C9D008122BC}"/>
              </a:ext>
            </a:extLst>
          </p:cNvPr>
          <p:cNvGrpSpPr/>
          <p:nvPr/>
        </p:nvGrpSpPr>
        <p:grpSpPr>
          <a:xfrm>
            <a:off x="0" y="-1"/>
            <a:ext cx="12434887" cy="6994525"/>
            <a:chOff x="0" y="-1"/>
            <a:chExt cx="12434887" cy="6994525"/>
          </a:xfrm>
        </p:grpSpPr>
        <p:pic>
          <p:nvPicPr>
            <p:cNvPr id="4" name="Picture 3" descr="A close up of a map&#10;&#10;Description generated with high confidence">
              <a:extLst>
                <a:ext uri="{FF2B5EF4-FFF2-40B4-BE49-F238E27FC236}">
                  <a16:creationId xmlns:a16="http://schemas.microsoft.com/office/drawing/2014/main" id="{6AA479EA-36FB-4454-87B0-1FC02D1D2FE2}"/>
                </a:ext>
              </a:extLst>
            </p:cNvPr>
            <p:cNvPicPr>
              <a:picLocks noChangeAspect="1"/>
            </p:cNvPicPr>
            <p:nvPr/>
          </p:nvPicPr>
          <p:blipFill>
            <a:blip r:embed="rId3"/>
            <a:stretch>
              <a:fillRect/>
            </a:stretch>
          </p:blipFill>
          <p:spPr>
            <a:xfrm>
              <a:off x="0" y="-1"/>
              <a:ext cx="12434887" cy="6994525"/>
            </a:xfrm>
            <a:prstGeom prst="rect">
              <a:avLst/>
            </a:prstGeom>
          </p:spPr>
        </p:pic>
        <p:pic>
          <p:nvPicPr>
            <p:cNvPr id="9" name="Picture 8" descr="A close up of a logo&#10;&#10;Description generated with very high confidence">
              <a:extLst>
                <a:ext uri="{FF2B5EF4-FFF2-40B4-BE49-F238E27FC236}">
                  <a16:creationId xmlns:a16="http://schemas.microsoft.com/office/drawing/2014/main" id="{B814D557-DC1D-4072-BFFC-8E131518EEC4}"/>
                </a:ext>
              </a:extLst>
            </p:cNvPr>
            <p:cNvPicPr>
              <a:picLocks noChangeAspect="1"/>
            </p:cNvPicPr>
            <p:nvPr/>
          </p:nvPicPr>
          <p:blipFill>
            <a:blip r:embed="rId4"/>
            <a:stretch>
              <a:fillRect/>
            </a:stretch>
          </p:blipFill>
          <p:spPr>
            <a:xfrm>
              <a:off x="38441" y="1287477"/>
              <a:ext cx="2492488" cy="350824"/>
            </a:xfrm>
            <a:prstGeom prst="rect">
              <a:avLst/>
            </a:prstGeom>
          </p:spPr>
        </p:pic>
      </p:grpSp>
      <p:sp>
        <p:nvSpPr>
          <p:cNvPr id="3" name="Trapezoid 2"/>
          <p:cNvSpPr/>
          <p:nvPr/>
        </p:nvSpPr>
        <p:spPr bwMode="auto">
          <a:xfrm rot="2700000">
            <a:off x="10790038" y="292382"/>
            <a:ext cx="2128049" cy="485225"/>
          </a:xfrm>
          <a:prstGeom prst="trapezoid">
            <a:avLst>
              <a:gd name="adj" fmla="val 101190"/>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379" fontAlgn="base">
              <a:lnSpc>
                <a:spcPct val="90000"/>
              </a:lnSpc>
              <a:spcBef>
                <a:spcPct val="0"/>
              </a:spcBef>
              <a:spcAft>
                <a:spcPct val="0"/>
              </a:spcAft>
              <a:defRPr/>
            </a:pPr>
            <a:r>
              <a:rPr lang="en-US" sz="2000" b="1" kern="0"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pitchFamily="34" charset="0"/>
              </a:rPr>
              <a:t>Dec 2017</a:t>
            </a:r>
          </a:p>
        </p:txBody>
      </p:sp>
    </p:spTree>
    <p:extLst>
      <p:ext uri="{BB962C8B-B14F-4D97-AF65-F5344CB8AC3E}">
        <p14:creationId xmlns:p14="http://schemas.microsoft.com/office/powerpoint/2010/main" val="212077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a:t>VPN Gateway SKUs</a:t>
            </a:r>
          </a:p>
        </p:txBody>
      </p:sp>
      <p:pic>
        <p:nvPicPr>
          <p:cNvPr id="6" name="Picture 5">
            <a:extLst>
              <a:ext uri="{FF2B5EF4-FFF2-40B4-BE49-F238E27FC236}">
                <a16:creationId xmlns:a16="http://schemas.microsoft.com/office/drawing/2014/main" id="{6B167D12-0479-4BE7-B6F9-1512C0E37086}"/>
              </a:ext>
            </a:extLst>
          </p:cNvPr>
          <p:cNvPicPr>
            <a:picLocks noChangeAspect="1"/>
          </p:cNvPicPr>
          <p:nvPr/>
        </p:nvPicPr>
        <p:blipFill>
          <a:blip r:embed="rId3"/>
          <a:stretch>
            <a:fillRect/>
          </a:stretch>
        </p:blipFill>
        <p:spPr>
          <a:xfrm>
            <a:off x="988219" y="1549399"/>
            <a:ext cx="10458450" cy="3895725"/>
          </a:xfrm>
          <a:prstGeom prst="rect">
            <a:avLst/>
          </a:prstGeom>
        </p:spPr>
      </p:pic>
    </p:spTree>
    <p:extLst>
      <p:ext uri="{BB962C8B-B14F-4D97-AF65-F5344CB8AC3E}">
        <p14:creationId xmlns:p14="http://schemas.microsoft.com/office/powerpoint/2010/main" val="2447802780"/>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4800"/>
              <a:t>ExpressRoute Gateway SKUs</a:t>
            </a:r>
          </a:p>
        </p:txBody>
      </p:sp>
      <p:pic>
        <p:nvPicPr>
          <p:cNvPr id="4" name="Picture 3"/>
          <p:cNvPicPr>
            <a:picLocks noChangeAspect="1"/>
          </p:cNvPicPr>
          <p:nvPr/>
        </p:nvPicPr>
        <p:blipFill>
          <a:blip r:embed="rId3"/>
          <a:stretch>
            <a:fillRect/>
          </a:stretch>
        </p:blipFill>
        <p:spPr>
          <a:xfrm>
            <a:off x="933378" y="1812681"/>
            <a:ext cx="10568132" cy="4251648"/>
          </a:xfrm>
          <a:prstGeom prst="rect">
            <a:avLst/>
          </a:prstGeom>
        </p:spPr>
      </p:pic>
    </p:spTree>
    <p:extLst>
      <p:ext uri="{BB962C8B-B14F-4D97-AF65-F5344CB8AC3E}">
        <p14:creationId xmlns:p14="http://schemas.microsoft.com/office/powerpoint/2010/main" val="1109891183"/>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a:t>Virtual Network Gateway address model cont’d</a:t>
            </a:r>
          </a:p>
        </p:txBody>
      </p:sp>
      <p:sp>
        <p:nvSpPr>
          <p:cNvPr id="4" name="Text Placeholder 1"/>
          <p:cNvSpPr txBox="1">
            <a:spLocks/>
          </p:cNvSpPr>
          <p:nvPr/>
        </p:nvSpPr>
        <p:spPr>
          <a:xfrm>
            <a:off x="366167" y="1287462"/>
            <a:ext cx="11702553" cy="1631216"/>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457200" defTabSz="932742">
              <a:buClr>
                <a:srgbClr val="0078D7"/>
              </a:buClr>
              <a:buSzPct val="100000"/>
              <a:buFont typeface="+mj-lt"/>
              <a:buAutoNum type="arabicPeriod"/>
            </a:pPr>
            <a:r>
              <a:rPr lang="en-US" sz="2000"/>
              <a:t>It is possible to deploy a coexistence model where both S2S and ExpressRoute gateways are deployed to a gateway subnet. In this configuration the gateway subnet must have a /27 CIDR definition. In this model the ExpressRoute connection and gateway must be established first, then the S2S gateway and connection can be added.</a:t>
            </a:r>
          </a:p>
          <a:p>
            <a:pPr marL="514338" indent="-514338">
              <a:buClr>
                <a:srgbClr val="0078D7"/>
              </a:buClr>
              <a:buFont typeface="Arial" pitchFamily="34" charset="0"/>
              <a:buAutoNum type="arabicPeriod"/>
            </a:pPr>
            <a:endParaRPr lang="en-US" sz="2000">
              <a:solidFill>
                <a:schemeClr val="tx1"/>
              </a:solidFill>
            </a:endParaRPr>
          </a:p>
        </p:txBody>
      </p:sp>
    </p:spTree>
    <p:extLst>
      <p:ext uri="{BB962C8B-B14F-4D97-AF65-F5344CB8AC3E}">
        <p14:creationId xmlns:p14="http://schemas.microsoft.com/office/powerpoint/2010/main" val="3168092241"/>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a:t>Virtual Network IP address planning model</a:t>
            </a:r>
          </a:p>
        </p:txBody>
      </p:sp>
      <p:sp>
        <p:nvSpPr>
          <p:cNvPr id="4" name="Text Placeholder 1"/>
          <p:cNvSpPr txBox="1">
            <a:spLocks/>
          </p:cNvSpPr>
          <p:nvPr/>
        </p:nvSpPr>
        <p:spPr>
          <a:xfrm>
            <a:off x="457609" y="1212853"/>
            <a:ext cx="11702553" cy="3545586"/>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a:t>Fundamental steps: </a:t>
            </a:r>
          </a:p>
          <a:p>
            <a:pPr marL="457200" lvl="1" indent="-457200" defTabSz="932742">
              <a:buClr>
                <a:srgbClr val="0078D7"/>
              </a:buClr>
              <a:buSzPct val="100000"/>
              <a:buFont typeface="+mj-lt"/>
              <a:buAutoNum type="arabicPeriod"/>
            </a:pPr>
            <a:r>
              <a:rPr lang="en-US" sz="2000" b="1">
                <a:gradFill>
                  <a:gsLst>
                    <a:gs pos="1250">
                      <a:schemeClr val="tx1"/>
                    </a:gs>
                    <a:gs pos="100000">
                      <a:schemeClr val="tx1"/>
                    </a:gs>
                  </a:gsLst>
                  <a:lin ang="5400000" scaled="0"/>
                </a:gradFill>
                <a:latin typeface="+mn-lt"/>
              </a:rPr>
              <a:t>Configure</a:t>
            </a:r>
            <a:r>
              <a:rPr lang="en-US" sz="2000">
                <a:gradFill>
                  <a:gsLst>
                    <a:gs pos="1250">
                      <a:schemeClr val="tx1"/>
                    </a:gs>
                    <a:gs pos="100000">
                      <a:schemeClr val="tx1"/>
                    </a:gs>
                  </a:gsLst>
                  <a:lin ang="5400000" scaled="0"/>
                </a:gradFill>
                <a:latin typeface="+mn-lt"/>
              </a:rPr>
              <a:t> non-overlapping IP Address space for their Azure environment. This IP address space can consist of private IPV4 IP address ranges (as described in </a:t>
            </a:r>
            <a:r>
              <a:rPr lang="en-US" sz="2000">
                <a:solidFill>
                  <a:schemeClr val="tx1"/>
                </a:solidFill>
                <a:hlinkClick r:id="rId3"/>
              </a:rPr>
              <a:t>RFC 1918</a:t>
            </a:r>
            <a:r>
              <a:rPr lang="en-US" sz="2000">
                <a:solidFill>
                  <a:schemeClr val="tx1"/>
                </a:solidFill>
              </a:rPr>
              <a:t>) or public (non-RFC 1918) </a:t>
            </a:r>
            <a:r>
              <a:rPr lang="en-US" sz="2000"/>
              <a:t>IPV4 IP address ranges owned by the organization. Exceptions to public address ranges include the following:</a:t>
            </a:r>
          </a:p>
          <a:p>
            <a:pPr lvl="3"/>
            <a:r>
              <a:rPr lang="en-US" sz="2000">
                <a:solidFill>
                  <a:schemeClr val="tx1"/>
                </a:solidFill>
              </a:rPr>
              <a:t>224.0.0.0/4 (Multicast)</a:t>
            </a:r>
          </a:p>
          <a:p>
            <a:pPr lvl="3"/>
            <a:r>
              <a:rPr lang="en-US" sz="2000">
                <a:solidFill>
                  <a:schemeClr val="tx1"/>
                </a:solidFill>
              </a:rPr>
              <a:t>255.255.255.255/32 (Broadcast)</a:t>
            </a:r>
          </a:p>
          <a:p>
            <a:pPr lvl="3"/>
            <a:r>
              <a:rPr lang="en-US" sz="2000">
                <a:solidFill>
                  <a:schemeClr val="tx1"/>
                </a:solidFill>
              </a:rPr>
              <a:t>127.0.0.0/8 (loopback)</a:t>
            </a:r>
          </a:p>
          <a:p>
            <a:pPr lvl="3"/>
            <a:r>
              <a:rPr lang="en-US" sz="2000">
                <a:solidFill>
                  <a:schemeClr val="tx1"/>
                </a:solidFill>
              </a:rPr>
              <a:t>169.254.0.0/16 (link-local)</a:t>
            </a:r>
          </a:p>
          <a:p>
            <a:pPr lvl="3"/>
            <a:r>
              <a:rPr lang="en-US" sz="2000">
                <a:solidFill>
                  <a:schemeClr val="tx1"/>
                </a:solidFill>
              </a:rPr>
              <a:t>68.63.129.16/32 (Internal DNS)</a:t>
            </a:r>
          </a:p>
        </p:txBody>
      </p:sp>
    </p:spTree>
    <p:extLst>
      <p:ext uri="{BB962C8B-B14F-4D97-AF65-F5344CB8AC3E}">
        <p14:creationId xmlns:p14="http://schemas.microsoft.com/office/powerpoint/2010/main" val="487331114"/>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a:t>Virtual Network IP address planning model</a:t>
            </a:r>
          </a:p>
        </p:txBody>
      </p:sp>
      <p:sp>
        <p:nvSpPr>
          <p:cNvPr id="4" name="Text Placeholder 1"/>
          <p:cNvSpPr txBox="1">
            <a:spLocks/>
          </p:cNvSpPr>
          <p:nvPr/>
        </p:nvSpPr>
        <p:spPr>
          <a:xfrm>
            <a:off x="502444" y="1204915"/>
            <a:ext cx="11702553" cy="3391698"/>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457200" defTabSz="932742">
              <a:buClr>
                <a:srgbClr val="0078D7"/>
              </a:buClr>
              <a:buSzPct val="100000"/>
              <a:buFont typeface="+mj-lt"/>
              <a:buAutoNum type="arabicPeriod" startAt="2"/>
            </a:pPr>
            <a:r>
              <a:rPr lang="en-US" sz="2000" b="1"/>
              <a:t>Divide</a:t>
            </a:r>
            <a:r>
              <a:rPr lang="en-US" sz="2000"/>
              <a:t> Virtual Networks into smaller groups of address spaces called subnets. Subnets are the connection points for virtual machines and specific PaaS roles, not the Virtual Network. The subnets are connected to the Virtual Network and part of a flat routed network where traffic that flows through the gateway will reach each subnet. </a:t>
            </a:r>
          </a:p>
          <a:p>
            <a:pPr marL="0" indent="0">
              <a:buNone/>
            </a:pPr>
            <a:r>
              <a:rPr lang="en-US" sz="2000">
                <a:solidFill>
                  <a:schemeClr val="tx1"/>
                </a:solidFill>
              </a:rPr>
              <a:t> </a:t>
            </a:r>
            <a:endParaRPr lang="en-US" sz="2800">
              <a:solidFill>
                <a:schemeClr val="tx1"/>
              </a:solidFill>
            </a:endParaRPr>
          </a:p>
          <a:p>
            <a:pPr marL="0" indent="0">
              <a:buNone/>
            </a:pPr>
            <a:r>
              <a:rPr lang="en-US" sz="3600">
                <a:solidFill>
                  <a:srgbClr val="0078D7"/>
                </a:solidFill>
              </a:rPr>
              <a:t>There are two types of subnets that can be created:</a:t>
            </a:r>
          </a:p>
          <a:p>
            <a:pPr marL="342900" lvl="1" indent="-342900" defTabSz="932742">
              <a:buClr>
                <a:schemeClr val="tx1"/>
              </a:buClr>
              <a:buSzPct val="100000"/>
            </a:pPr>
            <a:r>
              <a:rPr lang="en-US" sz="2000"/>
              <a:t>Virtual Machine subnet</a:t>
            </a:r>
          </a:p>
          <a:p>
            <a:pPr marL="342900" lvl="1" indent="-342900" defTabSz="932742">
              <a:buClr>
                <a:schemeClr val="tx1"/>
              </a:buClr>
              <a:buSzPct val="100000"/>
            </a:pPr>
            <a:r>
              <a:rPr lang="en-US" sz="2000"/>
              <a:t>Gateway subnet</a:t>
            </a:r>
          </a:p>
          <a:p>
            <a:pPr marL="742932" indent="-742932">
              <a:buFont typeface="Arial" pitchFamily="34" charset="0"/>
              <a:buAutoNum type="arabicPeriod"/>
            </a:pPr>
            <a:endParaRPr lang="en-US" sz="2800">
              <a:solidFill>
                <a:schemeClr val="tx1"/>
              </a:solidFill>
            </a:endParaRPr>
          </a:p>
        </p:txBody>
      </p:sp>
    </p:spTree>
    <p:extLst>
      <p:ext uri="{BB962C8B-B14F-4D97-AF65-F5344CB8AC3E}">
        <p14:creationId xmlns:p14="http://schemas.microsoft.com/office/powerpoint/2010/main" val="1932730096"/>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a:t>Network connectivity models</a:t>
            </a:r>
          </a:p>
        </p:txBody>
      </p:sp>
      <p:sp>
        <p:nvSpPr>
          <p:cNvPr id="4" name="Text Placeholder 1"/>
          <p:cNvSpPr txBox="1">
            <a:spLocks/>
          </p:cNvSpPr>
          <p:nvPr/>
        </p:nvSpPr>
        <p:spPr>
          <a:xfrm>
            <a:off x="366169" y="1298892"/>
            <a:ext cx="11702553" cy="738664"/>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457200" defTabSz="932742">
              <a:buClr>
                <a:srgbClr val="0078D7"/>
              </a:buClr>
              <a:buSzPct val="100000"/>
              <a:buFont typeface="+mj-lt"/>
              <a:buAutoNum type="arabicPeriod"/>
            </a:pPr>
            <a:r>
              <a:rPr lang="en-US" sz="2000"/>
              <a:t>Site-to-Site VPN connections use VPN devices over public Internet connections to create a path to route traffic to a Virtual Network in a customer subscription.</a:t>
            </a:r>
          </a:p>
        </p:txBody>
      </p:sp>
      <p:graphicFrame>
        <p:nvGraphicFramePr>
          <p:cNvPr id="5" name="Object 4"/>
          <p:cNvGraphicFramePr>
            <a:graphicFrameLocks noChangeAspect="1"/>
          </p:cNvGraphicFramePr>
          <p:nvPr>
            <p:extLst/>
          </p:nvPr>
        </p:nvGraphicFramePr>
        <p:xfrm>
          <a:off x="168090" y="2314404"/>
          <a:ext cx="12098708" cy="4439894"/>
        </p:xfrm>
        <a:graphic>
          <a:graphicData uri="http://schemas.openxmlformats.org/presentationml/2006/ole">
            <mc:AlternateContent xmlns:mc="http://schemas.openxmlformats.org/markup-compatibility/2006">
              <mc:Choice xmlns:v="urn:schemas-microsoft-com:vml" Requires="v">
                <p:oleObj spid="_x0000_s1027" name="Visio" r:id="rId4" imgW="6187310" imgH="2270871" progId="Visio.Drawing.15">
                  <p:embed/>
                </p:oleObj>
              </mc:Choice>
              <mc:Fallback>
                <p:oleObj name="Visio" r:id="rId4" imgW="6187310" imgH="2270871" progId="Visio.Drawing.15">
                  <p:embed/>
                  <p:pic>
                    <p:nvPicPr>
                      <p:cNvPr id="5"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8090" y="2314404"/>
                        <a:ext cx="12098708" cy="4439894"/>
                      </a:xfrm>
                      <a:prstGeom prst="rect">
                        <a:avLst/>
                      </a:prstGeom>
                      <a:noFill/>
                    </p:spPr>
                  </p:pic>
                </p:oleObj>
              </mc:Fallback>
            </mc:AlternateContent>
          </a:graphicData>
        </a:graphic>
      </p:graphicFrame>
    </p:spTree>
    <p:extLst>
      <p:ext uri="{BB962C8B-B14F-4D97-AF65-F5344CB8AC3E}">
        <p14:creationId xmlns:p14="http://schemas.microsoft.com/office/powerpoint/2010/main" val="1290651876"/>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a:t>Network connectivity models</a:t>
            </a:r>
          </a:p>
        </p:txBody>
      </p:sp>
      <p:graphicFrame>
        <p:nvGraphicFramePr>
          <p:cNvPr id="7" name="Object 6"/>
          <p:cNvGraphicFramePr>
            <a:graphicFrameLocks noChangeAspect="1"/>
          </p:cNvGraphicFramePr>
          <p:nvPr>
            <p:extLst/>
          </p:nvPr>
        </p:nvGraphicFramePr>
        <p:xfrm>
          <a:off x="150931" y="2565951"/>
          <a:ext cx="11917789" cy="4398747"/>
        </p:xfrm>
        <a:graphic>
          <a:graphicData uri="http://schemas.openxmlformats.org/presentationml/2006/ole">
            <mc:AlternateContent xmlns:mc="http://schemas.openxmlformats.org/markup-compatibility/2006">
              <mc:Choice xmlns:v="urn:schemas-microsoft-com:vml" Requires="v">
                <p:oleObj spid="_x0000_s2051" name="Visio" r:id="rId4" imgW="6187310" imgH="2263389" progId="Visio.Drawing.15">
                  <p:embed/>
                </p:oleObj>
              </mc:Choice>
              <mc:Fallback>
                <p:oleObj name="Visio" r:id="rId4" imgW="6187310" imgH="2263389" progId="Visio.Drawing.15">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931" y="2565951"/>
                        <a:ext cx="11917789" cy="4398747"/>
                      </a:xfrm>
                      <a:prstGeom prst="rect">
                        <a:avLst/>
                      </a:prstGeom>
                      <a:noFill/>
                    </p:spPr>
                  </p:pic>
                </p:oleObj>
              </mc:Fallback>
            </mc:AlternateContent>
          </a:graphicData>
        </a:graphic>
      </p:graphicFrame>
      <p:sp>
        <p:nvSpPr>
          <p:cNvPr id="8" name="Text Placeholder 1"/>
          <p:cNvSpPr txBox="1">
            <a:spLocks/>
          </p:cNvSpPr>
          <p:nvPr/>
        </p:nvSpPr>
        <p:spPr>
          <a:xfrm>
            <a:off x="366169" y="1298892"/>
            <a:ext cx="11702553" cy="1015663"/>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457200" defTabSz="932742">
              <a:buClr>
                <a:srgbClr val="0078D7"/>
              </a:buClr>
              <a:buSzPct val="100000"/>
              <a:buFont typeface="+mj-lt"/>
              <a:buAutoNum type="arabicPeriod" startAt="2"/>
            </a:pPr>
            <a:r>
              <a:rPr lang="en-US" sz="2000"/>
              <a:t>ExpressRoute connections use routers and private network paths to route traffic to Azure Virtual Networks and optionally the Azure public services. Private connections are made through a network provider by establishing an ExpressRoute circuit with a selected provider. </a:t>
            </a:r>
          </a:p>
        </p:txBody>
      </p:sp>
    </p:spTree>
    <p:extLst>
      <p:ext uri="{BB962C8B-B14F-4D97-AF65-F5344CB8AC3E}">
        <p14:creationId xmlns:p14="http://schemas.microsoft.com/office/powerpoint/2010/main" val="100247170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a:t>Network connectivity models – Public peering </a:t>
            </a:r>
          </a:p>
        </p:txBody>
      </p:sp>
      <p:sp>
        <p:nvSpPr>
          <p:cNvPr id="4" name="Text Placeholder 1"/>
          <p:cNvSpPr txBox="1">
            <a:spLocks/>
          </p:cNvSpPr>
          <p:nvPr/>
        </p:nvSpPr>
        <p:spPr>
          <a:xfrm>
            <a:off x="196963" y="1298892"/>
            <a:ext cx="3946276" cy="5823133"/>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lvl="1" indent="-342900" defTabSz="932742">
              <a:buClr>
                <a:schemeClr val="tx1"/>
              </a:buClr>
              <a:buSzPct val="100000"/>
            </a:pPr>
            <a:r>
              <a:rPr lang="en-US" sz="1800"/>
              <a:t>When the public peering connection is established, the Azure datacenter routes for all the Azure datacenters worldwide are published to the edge router allowing traffic to make a “hairpin” to the Azure services instead of going out to the </a:t>
            </a:r>
            <a:r>
              <a:rPr lang="en-US" sz="1800" b="1"/>
              <a:t>Internet</a:t>
            </a:r>
            <a:r>
              <a:rPr lang="en-US" sz="1800"/>
              <a:t>. </a:t>
            </a:r>
          </a:p>
          <a:p>
            <a:pPr marL="342900" lvl="1" indent="-342900" defTabSz="932742">
              <a:buClr>
                <a:schemeClr val="tx1"/>
              </a:buClr>
              <a:buSzPct val="100000"/>
            </a:pPr>
            <a:r>
              <a:rPr lang="en-US" sz="1800"/>
              <a:t>The interface between the Azure public services and the customer’s network must be protected by redundant </a:t>
            </a:r>
            <a:r>
              <a:rPr lang="en-US" sz="1800" b="1"/>
              <a:t>NAT</a:t>
            </a:r>
            <a:r>
              <a:rPr lang="en-US" sz="1800"/>
              <a:t> firewalls. </a:t>
            </a:r>
          </a:p>
          <a:p>
            <a:pPr marL="342900" lvl="1" indent="-342900" defTabSz="932742">
              <a:buClr>
                <a:schemeClr val="tx1"/>
              </a:buClr>
              <a:buSzPct val="100000"/>
            </a:pPr>
            <a:r>
              <a:rPr lang="en-US" sz="1800"/>
              <a:t>These NAT devices allow customers systems to access          the Azure public services, but  only </a:t>
            </a:r>
            <a:r>
              <a:rPr lang="en-US" sz="1800" err="1"/>
              <a:t>stateful</a:t>
            </a:r>
            <a:r>
              <a:rPr lang="en-US" sz="1800"/>
              <a:t> traffic back to the customer’s networks.</a:t>
            </a:r>
          </a:p>
          <a:p>
            <a:pPr marL="342900" lvl="1" indent="-342900" defTabSz="932742">
              <a:buClr>
                <a:schemeClr val="tx1"/>
              </a:buClr>
              <a:buSzPct val="100000"/>
            </a:pPr>
            <a:r>
              <a:rPr lang="en-US" sz="1800"/>
              <a:t>NAT devices are               customer responsibility.</a:t>
            </a:r>
          </a:p>
          <a:p>
            <a:pPr marL="742932" indent="-742932">
              <a:buFont typeface="Arial" pitchFamily="34" charset="0"/>
              <a:buAutoNum type="arabicPeriod"/>
            </a:pPr>
            <a:endParaRPr lang="en-US" sz="1400">
              <a:solidFill>
                <a:schemeClr val="tx1"/>
              </a:solidFill>
            </a:endParaRPr>
          </a:p>
        </p:txBody>
      </p:sp>
      <p:sp>
        <p:nvSpPr>
          <p:cNvPr id="2" name="Rectangle 2"/>
          <p:cNvSpPr>
            <a:spLocks noChangeArrowheads="1"/>
          </p:cNvSpPr>
          <p:nvPr/>
        </p:nvSpPr>
        <p:spPr bwMode="auto">
          <a:xfrm>
            <a:off x="1" y="-184665"/>
            <a:ext cx="184731" cy="36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19" rIns="91440" bIns="45719"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nvPr>
        </p:nvGraphicFramePr>
        <p:xfrm>
          <a:off x="4143239" y="1051051"/>
          <a:ext cx="7925481" cy="5710236"/>
        </p:xfrm>
        <a:graphic>
          <a:graphicData uri="http://schemas.openxmlformats.org/presentationml/2006/ole">
            <mc:AlternateContent xmlns:mc="http://schemas.openxmlformats.org/markup-compatibility/2006">
              <mc:Choice xmlns:v="urn:schemas-microsoft-com:vml" Requires="v">
                <p:oleObj spid="_x0000_s3075" name="Visio" r:id="rId4" imgW="9936739" imgH="6149257" progId="Visio.Drawing.15">
                  <p:embed/>
                </p:oleObj>
              </mc:Choice>
              <mc:Fallback>
                <p:oleObj name="Visio" r:id="rId4" imgW="9936739" imgH="6149257" progId="Visio.Drawing.15">
                  <p:embed/>
                  <p:pic>
                    <p:nvPicPr>
                      <p:cNvPr id="8"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3239" y="1051051"/>
                        <a:ext cx="7925481" cy="5710236"/>
                      </a:xfrm>
                      <a:prstGeom prst="rect">
                        <a:avLst/>
                      </a:prstGeom>
                      <a:noFill/>
                    </p:spPr>
                  </p:pic>
                </p:oleObj>
              </mc:Fallback>
            </mc:AlternateContent>
          </a:graphicData>
        </a:graphic>
      </p:graphicFrame>
    </p:spTree>
    <p:extLst>
      <p:ext uri="{BB962C8B-B14F-4D97-AF65-F5344CB8AC3E}">
        <p14:creationId xmlns:p14="http://schemas.microsoft.com/office/powerpoint/2010/main" val="1561811177"/>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Azure S2S network topology</a:t>
            </a:r>
          </a:p>
        </p:txBody>
      </p:sp>
    </p:spTree>
    <p:extLst>
      <p:ext uri="{BB962C8B-B14F-4D97-AF65-F5344CB8AC3E}">
        <p14:creationId xmlns:p14="http://schemas.microsoft.com/office/powerpoint/2010/main" val="313278388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11702553" cy="2382191"/>
          </a:xfrm>
          <a:prstGeom prst="rect">
            <a:avLst/>
          </a:prstGeom>
        </p:spPr>
        <p:txBody>
          <a:bodyPr/>
          <a:lstStyle/>
          <a:p>
            <a:r>
              <a:rPr lang="en-US" sz="2800">
                <a:solidFill>
                  <a:schemeClr val="tx2"/>
                </a:solidFill>
                <a:latin typeface="Segoe UI Light" pitchFamily="34" charset="0"/>
              </a:rPr>
              <a:t>How is the network infrastructure laid out in Azure? </a:t>
            </a:r>
          </a:p>
          <a:p>
            <a:r>
              <a:rPr lang="en-US" sz="2800">
                <a:solidFill>
                  <a:schemeClr val="tx2"/>
                </a:solidFill>
                <a:latin typeface="Segoe UI Light" pitchFamily="34" charset="0"/>
              </a:rPr>
              <a:t>How does it complement (or counter) the infrastructure you have built on-premises?</a:t>
            </a:r>
          </a:p>
          <a:p>
            <a:pPr marL="0" indent="0">
              <a:buNone/>
            </a:pPr>
            <a:endParaRPr lang="en-US" sz="2800" u="sng">
              <a:solidFill>
                <a:schemeClr val="tx2"/>
              </a:solidFill>
              <a:latin typeface="+mn-lt"/>
            </a:endParaRPr>
          </a:p>
          <a:p>
            <a:pPr marL="0" indent="0">
              <a:buNone/>
            </a:pPr>
            <a:r>
              <a:rPr lang="en-US" sz="2800" u="sng">
                <a:solidFill>
                  <a:schemeClr val="tx2"/>
                </a:solidFill>
                <a:latin typeface="+mn-lt"/>
              </a:rPr>
              <a:t>Common Virtual Network (</a:t>
            </a:r>
            <a:r>
              <a:rPr lang="en-US" sz="2800" u="sng" err="1">
                <a:solidFill>
                  <a:schemeClr val="tx2"/>
                </a:solidFill>
                <a:latin typeface="+mn-lt"/>
              </a:rPr>
              <a:t>VNet</a:t>
            </a:r>
            <a:r>
              <a:rPr lang="en-US" sz="2800" u="sng">
                <a:solidFill>
                  <a:schemeClr val="tx2"/>
                </a:solidFill>
                <a:latin typeface="+mn-lt"/>
              </a:rPr>
              <a:t>) Models:</a:t>
            </a:r>
          </a:p>
        </p:txBody>
      </p:sp>
      <p:sp>
        <p:nvSpPr>
          <p:cNvPr id="2" name="Title 1"/>
          <p:cNvSpPr>
            <a:spLocks noGrp="1"/>
          </p:cNvSpPr>
          <p:nvPr>
            <p:ph type="title"/>
          </p:nvPr>
        </p:nvSpPr>
        <p:spPr/>
        <p:txBody>
          <a:bodyPr/>
          <a:lstStyle/>
          <a:p>
            <a:r>
              <a:rPr lang="en-US"/>
              <a:t>Network topology questions</a:t>
            </a:r>
          </a:p>
        </p:txBody>
      </p:sp>
      <p:pic>
        <p:nvPicPr>
          <p:cNvPr id="6" name="Picture 5"/>
          <p:cNvPicPr>
            <a:picLocks noChangeAspect="1"/>
          </p:cNvPicPr>
          <p:nvPr/>
        </p:nvPicPr>
        <p:blipFill>
          <a:blip r:embed="rId3"/>
          <a:stretch>
            <a:fillRect/>
          </a:stretch>
        </p:blipFill>
        <p:spPr>
          <a:xfrm>
            <a:off x="323733" y="4071490"/>
            <a:ext cx="4315176" cy="1295234"/>
          </a:xfrm>
          <a:prstGeom prst="rect">
            <a:avLst/>
          </a:prstGeom>
        </p:spPr>
      </p:pic>
      <p:pic>
        <p:nvPicPr>
          <p:cNvPr id="7" name="Picture 6"/>
          <p:cNvPicPr>
            <a:picLocks noChangeAspect="1"/>
          </p:cNvPicPr>
          <p:nvPr/>
        </p:nvPicPr>
        <p:blipFill>
          <a:blip r:embed="rId4"/>
          <a:stretch>
            <a:fillRect/>
          </a:stretch>
        </p:blipFill>
        <p:spPr>
          <a:xfrm>
            <a:off x="4955458" y="4059375"/>
            <a:ext cx="3352372" cy="1307430"/>
          </a:xfrm>
          <a:prstGeom prst="rect">
            <a:avLst/>
          </a:prstGeom>
        </p:spPr>
      </p:pic>
      <p:pic>
        <p:nvPicPr>
          <p:cNvPr id="8" name="Picture 7"/>
          <p:cNvPicPr>
            <a:picLocks noChangeAspect="1"/>
          </p:cNvPicPr>
          <p:nvPr/>
        </p:nvPicPr>
        <p:blipFill>
          <a:blip r:embed="rId5"/>
          <a:stretch>
            <a:fillRect/>
          </a:stretch>
        </p:blipFill>
        <p:spPr>
          <a:xfrm>
            <a:off x="8684842" y="4064644"/>
            <a:ext cx="3235765" cy="1302079"/>
          </a:xfrm>
          <a:prstGeom prst="rect">
            <a:avLst/>
          </a:prstGeom>
        </p:spPr>
      </p:pic>
      <p:sp>
        <p:nvSpPr>
          <p:cNvPr id="9" name="Rectangle 8"/>
          <p:cNvSpPr/>
          <p:nvPr/>
        </p:nvSpPr>
        <p:spPr>
          <a:xfrm>
            <a:off x="323734" y="5398847"/>
            <a:ext cx="4315175" cy="523220"/>
          </a:xfrm>
          <a:prstGeom prst="rect">
            <a:avLst/>
          </a:prstGeom>
        </p:spPr>
        <p:txBody>
          <a:bodyPr wrap="square">
            <a:spAutoFit/>
          </a:bodyPr>
          <a:lstStyle/>
          <a:p>
            <a:pPr algn="ctr"/>
            <a:r>
              <a:rPr lang="en-US" sz="2800">
                <a:latin typeface="Segoe UI Light" pitchFamily="34" charset="0"/>
              </a:rPr>
              <a:t>Mesh</a:t>
            </a:r>
            <a:endParaRPr lang="en-US" sz="2800"/>
          </a:p>
        </p:txBody>
      </p:sp>
      <p:sp>
        <p:nvSpPr>
          <p:cNvPr id="10" name="Rectangle 9"/>
          <p:cNvSpPr/>
          <p:nvPr/>
        </p:nvSpPr>
        <p:spPr>
          <a:xfrm>
            <a:off x="4955460" y="5366723"/>
            <a:ext cx="3352372" cy="523220"/>
          </a:xfrm>
          <a:prstGeom prst="rect">
            <a:avLst/>
          </a:prstGeom>
        </p:spPr>
        <p:txBody>
          <a:bodyPr wrap="square">
            <a:spAutoFit/>
          </a:bodyPr>
          <a:lstStyle/>
          <a:p>
            <a:pPr algn="ctr"/>
            <a:r>
              <a:rPr lang="en-US" sz="2800">
                <a:latin typeface="Segoe UI Light" pitchFamily="34" charset="0"/>
              </a:rPr>
              <a:t>Hub and Spoke</a:t>
            </a:r>
            <a:endParaRPr lang="en-US" sz="2800"/>
          </a:p>
        </p:txBody>
      </p:sp>
      <p:sp>
        <p:nvSpPr>
          <p:cNvPr id="11" name="Rectangle 10"/>
          <p:cNvSpPr/>
          <p:nvPr/>
        </p:nvSpPr>
        <p:spPr>
          <a:xfrm>
            <a:off x="8684842" y="5366805"/>
            <a:ext cx="3235765" cy="523220"/>
          </a:xfrm>
          <a:prstGeom prst="rect">
            <a:avLst/>
          </a:prstGeom>
        </p:spPr>
        <p:txBody>
          <a:bodyPr wrap="square">
            <a:spAutoFit/>
          </a:bodyPr>
          <a:lstStyle/>
          <a:p>
            <a:pPr algn="ctr"/>
            <a:r>
              <a:rPr lang="en-US" sz="2800">
                <a:latin typeface="Segoe UI Light" pitchFamily="34" charset="0"/>
              </a:rPr>
              <a:t>Daisy Chain</a:t>
            </a:r>
            <a:endParaRPr lang="en-US" sz="2800"/>
          </a:p>
        </p:txBody>
      </p:sp>
    </p:spTree>
    <p:extLst>
      <p:ext uri="{BB962C8B-B14F-4D97-AF65-F5344CB8AC3E}">
        <p14:creationId xmlns:p14="http://schemas.microsoft.com/office/powerpoint/2010/main" val="206182641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Classic vs. hyper-scale networks</a:t>
            </a:r>
          </a:p>
        </p:txBody>
      </p:sp>
      <p:sp>
        <p:nvSpPr>
          <p:cNvPr id="22" name="TextBox 21"/>
          <p:cNvSpPr txBox="1"/>
          <p:nvPr/>
        </p:nvSpPr>
        <p:spPr>
          <a:xfrm>
            <a:off x="731745" y="1440124"/>
            <a:ext cx="1214038" cy="708922"/>
          </a:xfrm>
          <a:prstGeom prst="rect">
            <a:avLst/>
          </a:prstGeom>
          <a:solidFill>
            <a:srgbClr val="0078D7"/>
          </a:solidFill>
          <a:ln>
            <a:noFill/>
          </a:ln>
          <a:effectLst/>
          <a:scene3d>
            <a:camera prst="orthographicFront">
              <a:rot lat="0" lon="0" rev="0"/>
            </a:camera>
            <a:lightRig rig="balanced" dir="t">
              <a:rot lat="0" lon="0" rev="87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39183"/>
            <a:r>
              <a:rPr lang="en-US" sz="1600">
                <a:solidFill>
                  <a:srgbClr val="FFFFFF"/>
                </a:solidFill>
              </a:rPr>
              <a:t>Large L2 domains</a:t>
            </a:r>
            <a:endParaRPr lang="en-US" sz="1600" b="1">
              <a:solidFill>
                <a:srgbClr val="FFFFFF"/>
              </a:solidFill>
            </a:endParaRPr>
          </a:p>
        </p:txBody>
      </p:sp>
      <p:sp>
        <p:nvSpPr>
          <p:cNvPr id="24" name="TextBox 23"/>
          <p:cNvSpPr txBox="1"/>
          <p:nvPr/>
        </p:nvSpPr>
        <p:spPr>
          <a:xfrm>
            <a:off x="731745" y="2355284"/>
            <a:ext cx="1214038" cy="708922"/>
          </a:xfrm>
          <a:prstGeom prst="rect">
            <a:avLst/>
          </a:prstGeom>
          <a:solidFill>
            <a:srgbClr val="0078D7"/>
          </a:solidFill>
          <a:ln>
            <a:noFill/>
          </a:ln>
          <a:effectLst/>
          <a:scene3d>
            <a:camera prst="orthographicFront">
              <a:rot lat="0" lon="0" rev="0"/>
            </a:camera>
            <a:lightRig rig="balanced" dir="t">
              <a:rot lat="0" lon="0" rev="87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39183"/>
            <a:r>
              <a:rPr lang="en-US" sz="1600">
                <a:solidFill>
                  <a:srgbClr val="FFFFFF"/>
                </a:solidFill>
              </a:rPr>
              <a:t>HW-based service</a:t>
            </a:r>
            <a:endParaRPr lang="en-US" sz="1600" b="1">
              <a:solidFill>
                <a:srgbClr val="FFFFFF"/>
              </a:solidFill>
            </a:endParaRPr>
          </a:p>
        </p:txBody>
      </p:sp>
      <p:sp>
        <p:nvSpPr>
          <p:cNvPr id="25" name="TextBox 24"/>
          <p:cNvSpPr txBox="1"/>
          <p:nvPr/>
        </p:nvSpPr>
        <p:spPr>
          <a:xfrm>
            <a:off x="731745" y="3245482"/>
            <a:ext cx="1214038" cy="708922"/>
          </a:xfrm>
          <a:prstGeom prst="rect">
            <a:avLst/>
          </a:prstGeom>
          <a:solidFill>
            <a:srgbClr val="0078D7"/>
          </a:solidFill>
          <a:ln>
            <a:noFill/>
          </a:ln>
          <a:effectLst/>
          <a:scene3d>
            <a:camera prst="orthographicFront">
              <a:rot lat="0" lon="0" rev="0"/>
            </a:camera>
            <a:lightRig rig="balanced" dir="t">
              <a:rot lat="0" lon="0" rev="87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39183"/>
            <a:r>
              <a:rPr lang="en-US" sz="1600">
                <a:solidFill>
                  <a:srgbClr val="FFFFFF"/>
                </a:solidFill>
              </a:rPr>
              <a:t>Simple Tree Design</a:t>
            </a:r>
            <a:endParaRPr lang="en-US" sz="1600" b="1">
              <a:solidFill>
                <a:srgbClr val="FFFFFF"/>
              </a:solidFill>
            </a:endParaRPr>
          </a:p>
        </p:txBody>
      </p:sp>
      <p:sp>
        <p:nvSpPr>
          <p:cNvPr id="26" name="TextBox 25"/>
          <p:cNvSpPr txBox="1"/>
          <p:nvPr/>
        </p:nvSpPr>
        <p:spPr>
          <a:xfrm>
            <a:off x="6773329" y="1440124"/>
            <a:ext cx="1214038" cy="708922"/>
          </a:xfrm>
          <a:prstGeom prst="rect">
            <a:avLst/>
          </a:prstGeom>
          <a:solidFill>
            <a:srgbClr val="0078D7"/>
          </a:solidFill>
          <a:ln>
            <a:noFill/>
          </a:ln>
          <a:effectLst/>
          <a:scene3d>
            <a:camera prst="orthographicFront">
              <a:rot lat="0" lon="0" rev="0"/>
            </a:camera>
            <a:lightRig rig="balanced" dir="t">
              <a:rot lat="0" lon="0" rev="87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39183"/>
            <a:r>
              <a:rPr lang="en-US" sz="1600">
                <a:solidFill>
                  <a:srgbClr val="FFFFFF"/>
                </a:solidFill>
              </a:rPr>
              <a:t>L3 at all layers</a:t>
            </a:r>
            <a:endParaRPr lang="en-US" sz="1600" b="1">
              <a:solidFill>
                <a:srgbClr val="FFFFFF"/>
              </a:solidFill>
            </a:endParaRPr>
          </a:p>
        </p:txBody>
      </p:sp>
      <p:sp>
        <p:nvSpPr>
          <p:cNvPr id="27" name="TextBox 26"/>
          <p:cNvSpPr txBox="1"/>
          <p:nvPr/>
        </p:nvSpPr>
        <p:spPr>
          <a:xfrm>
            <a:off x="6773329" y="2355284"/>
            <a:ext cx="1214038" cy="708922"/>
          </a:xfrm>
          <a:prstGeom prst="rect">
            <a:avLst/>
          </a:prstGeom>
          <a:solidFill>
            <a:srgbClr val="0078D7"/>
          </a:solidFill>
          <a:ln>
            <a:noFill/>
          </a:ln>
          <a:effectLst/>
          <a:scene3d>
            <a:camera prst="orthographicFront">
              <a:rot lat="0" lon="0" rev="0"/>
            </a:camera>
            <a:lightRig rig="balanced" dir="t">
              <a:rot lat="0" lon="0" rev="87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39183"/>
            <a:r>
              <a:rPr lang="en-US" sz="1600">
                <a:solidFill>
                  <a:srgbClr val="FFFFFF"/>
                </a:solidFill>
              </a:rPr>
              <a:t>Software</a:t>
            </a:r>
            <a:endParaRPr lang="en-US" sz="1600" b="1">
              <a:solidFill>
                <a:srgbClr val="FFFFFF"/>
              </a:solidFill>
            </a:endParaRPr>
          </a:p>
          <a:p>
            <a:pPr algn="ctr" defTabSz="839183"/>
            <a:r>
              <a:rPr lang="en-US" sz="1600">
                <a:solidFill>
                  <a:srgbClr val="FFFFFF"/>
                </a:solidFill>
              </a:rPr>
              <a:t>service</a:t>
            </a:r>
            <a:endParaRPr lang="en-US" sz="1600" b="1">
              <a:solidFill>
                <a:srgbClr val="FFFFFF"/>
              </a:solidFill>
            </a:endParaRPr>
          </a:p>
        </p:txBody>
      </p:sp>
      <p:sp>
        <p:nvSpPr>
          <p:cNvPr id="28" name="TextBox 27"/>
          <p:cNvSpPr txBox="1"/>
          <p:nvPr/>
        </p:nvSpPr>
        <p:spPr>
          <a:xfrm>
            <a:off x="6773329" y="3245482"/>
            <a:ext cx="1214038" cy="708922"/>
          </a:xfrm>
          <a:prstGeom prst="rect">
            <a:avLst/>
          </a:prstGeom>
          <a:solidFill>
            <a:srgbClr val="0078D7"/>
          </a:solidFill>
          <a:ln>
            <a:noFill/>
          </a:ln>
          <a:effectLst/>
          <a:scene3d>
            <a:camera prst="orthographicFront">
              <a:rot lat="0" lon="0" rev="0"/>
            </a:camera>
            <a:lightRig rig="balanced" dir="t">
              <a:rot lat="0" lon="0" rev="8700000"/>
            </a:lightRig>
          </a:scene3d>
          <a:sp3d prstMaterial="matte"/>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839183"/>
            <a:r>
              <a:rPr lang="en-US" sz="1600">
                <a:solidFill>
                  <a:srgbClr val="FFFFFF"/>
                </a:solidFill>
              </a:rPr>
              <a:t>Clos-based design</a:t>
            </a:r>
            <a:endParaRPr lang="en-US" sz="1600" b="1">
              <a:solidFill>
                <a:srgbClr val="FFFFFF"/>
              </a:solidFill>
            </a:endParaRPr>
          </a:p>
        </p:txBody>
      </p:sp>
      <p:sp>
        <p:nvSpPr>
          <p:cNvPr id="5" name="Rectangle 4"/>
          <p:cNvSpPr/>
          <p:nvPr/>
        </p:nvSpPr>
        <p:spPr>
          <a:xfrm>
            <a:off x="1874599" y="4379005"/>
            <a:ext cx="3298944" cy="307777"/>
          </a:xfrm>
          <a:prstGeom prst="rect">
            <a:avLst/>
          </a:prstGeom>
          <a:effectLst/>
        </p:spPr>
        <p:txBody>
          <a:bodyPr wrap="square">
            <a:spAutoFit/>
          </a:bodyPr>
          <a:lstStyle/>
          <a:p>
            <a:pPr defTabSz="1112804"/>
            <a:r>
              <a:rPr lang="en-US" sz="1400">
                <a:solidFill>
                  <a:schemeClr val="accent1"/>
                </a:solidFill>
                <a:latin typeface="Segoe UI" panose="020B0502040204020203" pitchFamily="34" charset="0"/>
                <a:cs typeface="Segoe UI" panose="020B0502040204020203" pitchFamily="34" charset="0"/>
              </a:rPr>
              <a:t>Diversity and manual provisioning </a:t>
            </a:r>
          </a:p>
        </p:txBody>
      </p:sp>
      <p:sp>
        <p:nvSpPr>
          <p:cNvPr id="6" name="Rectangle 5"/>
          <p:cNvSpPr/>
          <p:nvPr/>
        </p:nvSpPr>
        <p:spPr>
          <a:xfrm>
            <a:off x="1874599" y="5040221"/>
            <a:ext cx="3156154" cy="523220"/>
          </a:xfrm>
          <a:prstGeom prst="rect">
            <a:avLst/>
          </a:prstGeom>
          <a:effectLst/>
        </p:spPr>
        <p:txBody>
          <a:bodyPr wrap="square">
            <a:spAutoFit/>
          </a:bodyPr>
          <a:lstStyle/>
          <a:p>
            <a:pPr defTabSz="1112804"/>
            <a:r>
              <a:rPr lang="en-US" sz="1400">
                <a:solidFill>
                  <a:schemeClr val="accent1"/>
                </a:solidFill>
                <a:latin typeface="Segoe UI" panose="020B0502040204020203" pitchFamily="34" charset="0"/>
                <a:cs typeface="Segoe UI" panose="020B0502040204020203" pitchFamily="34" charset="0"/>
              </a:rPr>
              <a:t>Complex hardware and lack              of automated operations</a:t>
            </a:r>
          </a:p>
        </p:txBody>
      </p:sp>
      <p:sp>
        <p:nvSpPr>
          <p:cNvPr id="8" name="Rectangle 7"/>
          <p:cNvSpPr/>
          <p:nvPr/>
        </p:nvSpPr>
        <p:spPr>
          <a:xfrm>
            <a:off x="1874599" y="5979001"/>
            <a:ext cx="3291769" cy="307777"/>
          </a:xfrm>
          <a:prstGeom prst="rect">
            <a:avLst/>
          </a:prstGeom>
          <a:effectLst/>
        </p:spPr>
        <p:txBody>
          <a:bodyPr wrap="square">
            <a:spAutoFit/>
          </a:bodyPr>
          <a:lstStyle/>
          <a:p>
            <a:pPr defTabSz="1112804"/>
            <a:r>
              <a:rPr lang="en-US" sz="1400">
                <a:solidFill>
                  <a:schemeClr val="accent1"/>
                </a:solidFill>
                <a:latin typeface="Segoe UI" panose="020B0502040204020203" pitchFamily="34" charset="0"/>
                <a:cs typeface="Segoe UI" panose="020B0502040204020203" pitchFamily="34" charset="0"/>
              </a:rPr>
              <a:t>High complexity and human error</a:t>
            </a:r>
          </a:p>
        </p:txBody>
      </p:sp>
      <p:sp>
        <p:nvSpPr>
          <p:cNvPr id="9" name="Rectangle 8"/>
          <p:cNvSpPr/>
          <p:nvPr/>
        </p:nvSpPr>
        <p:spPr>
          <a:xfrm>
            <a:off x="8080379" y="5871279"/>
            <a:ext cx="3625356" cy="523220"/>
          </a:xfrm>
          <a:prstGeom prst="rect">
            <a:avLst/>
          </a:prstGeom>
          <a:effectLst/>
        </p:spPr>
        <p:txBody>
          <a:bodyPr wrap="square">
            <a:spAutoFit/>
          </a:bodyPr>
          <a:lstStyle/>
          <a:p>
            <a:pPr defTabSz="1112804"/>
            <a:r>
              <a:rPr lang="en-US" sz="1400">
                <a:solidFill>
                  <a:schemeClr val="accent1"/>
                </a:solidFill>
                <a:latin typeface="Segoe UI" panose="020B0502040204020203" pitchFamily="34" charset="0"/>
                <a:cs typeface="Segoe UI" panose="020B0502040204020203" pitchFamily="34" charset="0"/>
              </a:rPr>
              <a:t>Resilient, automated monitoring and remediation, low human involvement</a:t>
            </a:r>
          </a:p>
        </p:txBody>
      </p:sp>
      <p:sp>
        <p:nvSpPr>
          <p:cNvPr id="10" name="Rectangle 9"/>
          <p:cNvSpPr/>
          <p:nvPr/>
        </p:nvSpPr>
        <p:spPr>
          <a:xfrm>
            <a:off x="8080379" y="5040221"/>
            <a:ext cx="3625356" cy="523220"/>
          </a:xfrm>
          <a:prstGeom prst="rect">
            <a:avLst/>
          </a:prstGeom>
          <a:effectLst/>
        </p:spPr>
        <p:txBody>
          <a:bodyPr wrap="square">
            <a:spAutoFit/>
          </a:bodyPr>
          <a:lstStyle/>
          <a:p>
            <a:pPr defTabSz="1112804"/>
            <a:r>
              <a:rPr lang="en-US" sz="1400">
                <a:solidFill>
                  <a:schemeClr val="accent1"/>
                </a:solidFill>
                <a:latin typeface="Segoe UI" panose="020B0502040204020203" pitchFamily="34" charset="0"/>
                <a:cs typeface="Segoe UI" panose="020B0502040204020203" pitchFamily="34" charset="0"/>
              </a:rPr>
              <a:t>Simplify requirements, optimize          design, and unify infrastructure</a:t>
            </a:r>
          </a:p>
        </p:txBody>
      </p:sp>
      <p:sp>
        <p:nvSpPr>
          <p:cNvPr id="11" name="Rectangle 10"/>
          <p:cNvSpPr/>
          <p:nvPr/>
        </p:nvSpPr>
        <p:spPr>
          <a:xfrm>
            <a:off x="8080381" y="4271283"/>
            <a:ext cx="3458227" cy="523220"/>
          </a:xfrm>
          <a:prstGeom prst="rect">
            <a:avLst/>
          </a:prstGeom>
          <a:effectLst/>
        </p:spPr>
        <p:txBody>
          <a:bodyPr wrap="square">
            <a:spAutoFit/>
          </a:bodyPr>
          <a:lstStyle/>
          <a:p>
            <a:pPr defTabSz="1112804"/>
            <a:r>
              <a:rPr lang="en-US" sz="1400">
                <a:solidFill>
                  <a:schemeClr val="accent1"/>
                </a:solidFill>
                <a:latin typeface="Segoe UI" panose="020B0502040204020203" pitchFamily="34" charset="0"/>
                <a:cs typeface="Segoe UI" panose="020B0502040204020203" pitchFamily="34" charset="0"/>
              </a:rPr>
              <a:t>Automated provisioning,            integrated process</a:t>
            </a:r>
          </a:p>
        </p:txBody>
      </p:sp>
      <p:sp>
        <p:nvSpPr>
          <p:cNvPr id="13" name="Isosceles Triangle 12"/>
          <p:cNvSpPr/>
          <p:nvPr/>
        </p:nvSpPr>
        <p:spPr bwMode="auto">
          <a:xfrm rot="5400000">
            <a:off x="5260103" y="2523092"/>
            <a:ext cx="1678471" cy="373309"/>
          </a:xfrm>
          <a:prstGeom prst="triangle">
            <a:avLst/>
          </a:prstGeom>
          <a:solidFill>
            <a:srgbClr val="0078D7"/>
          </a:solidFill>
          <a:ln>
            <a:noFill/>
            <a:headEnd type="none" w="med" len="med"/>
            <a:tailEnd type="none" w="med" len="med"/>
          </a:ln>
          <a:effectLst/>
          <a:scene3d>
            <a:camera prst="orthographicFront"/>
            <a:lightRig rig="threePt" dir="t"/>
          </a:scene3d>
          <a:sp3d prstMaterial="matt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3796" tIns="179038" rIns="223796" bIns="179038" numCol="1" spcCol="0" rtlCol="0" fromWordArt="0" anchor="t" anchorCtr="0" forceAA="0" compatLnSpc="1">
            <a:prstTxWarp prst="textNoShape">
              <a:avLst/>
            </a:prstTxWarp>
            <a:noAutofit/>
          </a:bodyPr>
          <a:lstStyle/>
          <a:p>
            <a:pPr algn="ctr" defTabSz="1141071" fontAlgn="base">
              <a:lnSpc>
                <a:spcPct val="90000"/>
              </a:lnSpc>
              <a:spcBef>
                <a:spcPct val="0"/>
              </a:spcBef>
              <a:spcAft>
                <a:spcPct val="0"/>
              </a:spcAft>
            </a:pPr>
            <a:endParaRPr lang="en-US" sz="2936" err="1">
              <a:solidFill>
                <a:srgbClr val="FFFFFF"/>
              </a:solidFill>
              <a:ea typeface="Segoe UI" pitchFamily="34" charset="0"/>
              <a:cs typeface="Segoe UI" pitchFamily="34" charset="0"/>
            </a:endParaRPr>
          </a:p>
        </p:txBody>
      </p:sp>
      <p:sp>
        <p:nvSpPr>
          <p:cNvPr id="12" name="TextBox 15"/>
          <p:cNvSpPr txBox="1"/>
          <p:nvPr/>
        </p:nvSpPr>
        <p:spPr>
          <a:xfrm>
            <a:off x="5293620" y="4206524"/>
            <a:ext cx="1454676" cy="652739"/>
          </a:xfrm>
          <a:prstGeom prst="rect">
            <a:avLst/>
          </a:prstGeom>
          <a:noFill/>
        </p:spPr>
        <p:txBody>
          <a:bodyPr wrap="none" lIns="223796" tIns="179038" rIns="223796" bIns="179038" rtlCol="0">
            <a:noAutofit/>
          </a:bodyPr>
          <a:lstStyle/>
          <a:p>
            <a:pPr algn="ctr" defTabSz="1112804">
              <a:lnSpc>
                <a:spcPct val="90000"/>
              </a:lnSpc>
              <a:spcAft>
                <a:spcPts val="733"/>
              </a:spcAft>
            </a:pPr>
            <a:r>
              <a:rPr lang="en-US" sz="2800">
                <a:latin typeface="Segoe UI" panose="020B0502040204020203" pitchFamily="34" charset="0"/>
                <a:cs typeface="Segoe UI" panose="020B0502040204020203" pitchFamily="34" charset="0"/>
              </a:rPr>
              <a:t>Agility</a:t>
            </a:r>
          </a:p>
        </p:txBody>
      </p:sp>
      <p:sp>
        <p:nvSpPr>
          <p:cNvPr id="220" name="Freeform 9"/>
          <p:cNvSpPr>
            <a:spLocks noEditPoints="1"/>
          </p:cNvSpPr>
          <p:nvPr/>
        </p:nvSpPr>
        <p:spPr bwMode="black">
          <a:xfrm rot="16200000">
            <a:off x="7246095" y="4292973"/>
            <a:ext cx="477898" cy="47984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solidFill>
          <a:ln>
            <a:noFill/>
          </a:ln>
          <a:extLst/>
        </p:spPr>
        <p:txBody>
          <a:bodyPr vert="horz" wrap="square" lIns="111898" tIns="55948" rIns="111898" bIns="55948" numCol="1" anchor="t" anchorCtr="0" compatLnSpc="1">
            <a:prstTxWarp prst="textNoShape">
              <a:avLst/>
            </a:prstTxWarp>
          </a:bodyPr>
          <a:lstStyle/>
          <a:p>
            <a:pPr defTabSz="1112804"/>
            <a:endParaRPr lang="en-US" sz="3200" b="1">
              <a:latin typeface="Segoe UI Light"/>
            </a:endParaRPr>
          </a:p>
        </p:txBody>
      </p:sp>
      <p:sp>
        <p:nvSpPr>
          <p:cNvPr id="20" name="TextBox 35"/>
          <p:cNvSpPr txBox="1"/>
          <p:nvPr/>
        </p:nvSpPr>
        <p:spPr>
          <a:xfrm>
            <a:off x="5293621" y="4975462"/>
            <a:ext cx="1454676" cy="652739"/>
          </a:xfrm>
          <a:prstGeom prst="rect">
            <a:avLst/>
          </a:prstGeom>
          <a:noFill/>
        </p:spPr>
        <p:txBody>
          <a:bodyPr wrap="none" lIns="223796" tIns="179038" rIns="223796" bIns="179038" rtlCol="0">
            <a:noAutofit/>
          </a:bodyPr>
          <a:lstStyle/>
          <a:p>
            <a:pPr algn="ctr" defTabSz="1112804">
              <a:lnSpc>
                <a:spcPct val="90000"/>
              </a:lnSpc>
              <a:spcAft>
                <a:spcPts val="733"/>
              </a:spcAft>
            </a:pPr>
            <a:r>
              <a:rPr lang="en-US" sz="2800">
                <a:latin typeface="Segoe UI" panose="020B0502040204020203" pitchFamily="34" charset="0"/>
                <a:cs typeface="Segoe UI" panose="020B0502040204020203" pitchFamily="34" charset="0"/>
              </a:rPr>
              <a:t>Efficiency</a:t>
            </a:r>
          </a:p>
        </p:txBody>
      </p:sp>
      <p:sp>
        <p:nvSpPr>
          <p:cNvPr id="221" name="Freeform 9"/>
          <p:cNvSpPr>
            <a:spLocks noEditPoints="1"/>
          </p:cNvSpPr>
          <p:nvPr/>
        </p:nvSpPr>
        <p:spPr bwMode="black">
          <a:xfrm rot="16200000">
            <a:off x="7246095" y="5061911"/>
            <a:ext cx="477898" cy="47984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solidFill>
          <a:ln>
            <a:noFill/>
          </a:ln>
          <a:extLst/>
        </p:spPr>
        <p:txBody>
          <a:bodyPr vert="horz" wrap="square" lIns="111898" tIns="55948" rIns="111898" bIns="55948" numCol="1" anchor="t" anchorCtr="0" compatLnSpc="1">
            <a:prstTxWarp prst="textNoShape">
              <a:avLst/>
            </a:prstTxWarp>
          </a:bodyPr>
          <a:lstStyle/>
          <a:p>
            <a:pPr defTabSz="1112804"/>
            <a:endParaRPr lang="en-US" sz="3200" b="1">
              <a:latin typeface="Segoe UI Light"/>
            </a:endParaRPr>
          </a:p>
        </p:txBody>
      </p:sp>
      <p:sp>
        <p:nvSpPr>
          <p:cNvPr id="21" name="TextBox 41"/>
          <p:cNvSpPr txBox="1"/>
          <p:nvPr/>
        </p:nvSpPr>
        <p:spPr>
          <a:xfrm>
            <a:off x="5293621" y="5806520"/>
            <a:ext cx="1454676" cy="652739"/>
          </a:xfrm>
          <a:prstGeom prst="rect">
            <a:avLst/>
          </a:prstGeom>
          <a:noFill/>
        </p:spPr>
        <p:txBody>
          <a:bodyPr wrap="none" lIns="223796" tIns="179038" rIns="223796" bIns="179038" rtlCol="0">
            <a:noAutofit/>
          </a:bodyPr>
          <a:lstStyle/>
          <a:p>
            <a:pPr algn="ctr" defTabSz="1112804">
              <a:lnSpc>
                <a:spcPct val="90000"/>
              </a:lnSpc>
              <a:spcAft>
                <a:spcPts val="733"/>
              </a:spcAft>
            </a:pPr>
            <a:r>
              <a:rPr lang="en-US" sz="2800">
                <a:latin typeface="Segoe UI" panose="020B0502040204020203" pitchFamily="34" charset="0"/>
                <a:cs typeface="Segoe UI" panose="020B0502040204020203" pitchFamily="34" charset="0"/>
              </a:rPr>
              <a:t>Availability</a:t>
            </a:r>
          </a:p>
        </p:txBody>
      </p:sp>
      <p:sp>
        <p:nvSpPr>
          <p:cNvPr id="222" name="Freeform 9"/>
          <p:cNvSpPr>
            <a:spLocks noEditPoints="1"/>
          </p:cNvSpPr>
          <p:nvPr/>
        </p:nvSpPr>
        <p:spPr bwMode="black">
          <a:xfrm rot="16200000">
            <a:off x="7246095" y="5892969"/>
            <a:ext cx="477898" cy="47984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solidFill>
          <a:ln>
            <a:noFill/>
          </a:ln>
          <a:extLst/>
        </p:spPr>
        <p:txBody>
          <a:bodyPr vert="horz" wrap="square" lIns="111898" tIns="55948" rIns="111898" bIns="55948" numCol="1" anchor="t" anchorCtr="0" compatLnSpc="1">
            <a:prstTxWarp prst="textNoShape">
              <a:avLst/>
            </a:prstTxWarp>
          </a:bodyPr>
          <a:lstStyle/>
          <a:p>
            <a:pPr defTabSz="1112804"/>
            <a:endParaRPr lang="en-US" sz="3200" b="1">
              <a:latin typeface="Segoe UI Light"/>
            </a:endParaRPr>
          </a:p>
        </p:txBody>
      </p:sp>
      <p:sp>
        <p:nvSpPr>
          <p:cNvPr id="32" name="Freeform 9"/>
          <p:cNvSpPr>
            <a:spLocks noEditPoints="1"/>
          </p:cNvSpPr>
          <p:nvPr/>
        </p:nvSpPr>
        <p:spPr bwMode="black">
          <a:xfrm rot="5400000">
            <a:off x="1189859" y="5892969"/>
            <a:ext cx="477898" cy="47984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solidFill>
          <a:ln>
            <a:noFill/>
          </a:ln>
          <a:extLst/>
        </p:spPr>
        <p:txBody>
          <a:bodyPr vert="horz" wrap="square" lIns="111898" tIns="55948" rIns="111898" bIns="55948" numCol="1" anchor="t" anchorCtr="0" compatLnSpc="1">
            <a:prstTxWarp prst="textNoShape">
              <a:avLst/>
            </a:prstTxWarp>
          </a:bodyPr>
          <a:lstStyle/>
          <a:p>
            <a:pPr defTabSz="1112804"/>
            <a:endParaRPr lang="en-US" sz="2400">
              <a:solidFill>
                <a:srgbClr val="FFFFFF"/>
              </a:solidFill>
              <a:latin typeface="Segoe UI Light"/>
            </a:endParaRPr>
          </a:p>
        </p:txBody>
      </p:sp>
      <p:sp>
        <p:nvSpPr>
          <p:cNvPr id="33" name="Freeform 9"/>
          <p:cNvSpPr>
            <a:spLocks noEditPoints="1"/>
          </p:cNvSpPr>
          <p:nvPr/>
        </p:nvSpPr>
        <p:spPr bwMode="black">
          <a:xfrm rot="5400000">
            <a:off x="1189859" y="5061911"/>
            <a:ext cx="477898" cy="47984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solidFill>
          <a:ln>
            <a:noFill/>
          </a:ln>
          <a:extLst/>
        </p:spPr>
        <p:txBody>
          <a:bodyPr vert="horz" wrap="square" lIns="111898" tIns="55948" rIns="111898" bIns="55948" numCol="1" anchor="t" anchorCtr="0" compatLnSpc="1">
            <a:prstTxWarp prst="textNoShape">
              <a:avLst/>
            </a:prstTxWarp>
          </a:bodyPr>
          <a:lstStyle/>
          <a:p>
            <a:pPr defTabSz="1112804"/>
            <a:endParaRPr lang="en-US" sz="2400">
              <a:solidFill>
                <a:srgbClr val="FFFFFF"/>
              </a:solidFill>
              <a:latin typeface="Segoe UI Light"/>
            </a:endParaRPr>
          </a:p>
        </p:txBody>
      </p:sp>
      <p:sp>
        <p:nvSpPr>
          <p:cNvPr id="34" name="Freeform 9"/>
          <p:cNvSpPr>
            <a:spLocks noEditPoints="1"/>
          </p:cNvSpPr>
          <p:nvPr/>
        </p:nvSpPr>
        <p:spPr bwMode="black">
          <a:xfrm rot="5400000">
            <a:off x="1189859" y="4292973"/>
            <a:ext cx="477898" cy="479841"/>
          </a:xfrm>
          <a:custGeom>
            <a:avLst/>
            <a:gdLst>
              <a:gd name="T0" fmla="*/ 88 w 149"/>
              <a:gd name="T1" fmla="*/ 67 h 149"/>
              <a:gd name="T2" fmla="*/ 65 w 149"/>
              <a:gd name="T3" fmla="*/ 46 h 149"/>
              <a:gd name="T4" fmla="*/ 84 w 149"/>
              <a:gd name="T5" fmla="*/ 46 h 149"/>
              <a:gd name="T6" fmla="*/ 115 w 149"/>
              <a:gd name="T7" fmla="*/ 75 h 149"/>
              <a:gd name="T8" fmla="*/ 84 w 149"/>
              <a:gd name="T9" fmla="*/ 104 h 149"/>
              <a:gd name="T10" fmla="*/ 65 w 149"/>
              <a:gd name="T11" fmla="*/ 104 h 149"/>
              <a:gd name="T12" fmla="*/ 88 w 149"/>
              <a:gd name="T13" fmla="*/ 82 h 149"/>
              <a:gd name="T14" fmla="*/ 36 w 149"/>
              <a:gd name="T15" fmla="*/ 82 h 149"/>
              <a:gd name="T16" fmla="*/ 36 w 149"/>
              <a:gd name="T17" fmla="*/ 67 h 149"/>
              <a:gd name="T18" fmla="*/ 88 w 149"/>
              <a:gd name="T19" fmla="*/ 67 h 149"/>
              <a:gd name="T20" fmla="*/ 74 w 149"/>
              <a:gd name="T21" fmla="*/ 9 h 149"/>
              <a:gd name="T22" fmla="*/ 140 w 149"/>
              <a:gd name="T23" fmla="*/ 75 h 149"/>
              <a:gd name="T24" fmla="*/ 74 w 149"/>
              <a:gd name="T25" fmla="*/ 140 h 149"/>
              <a:gd name="T26" fmla="*/ 9 w 149"/>
              <a:gd name="T27" fmla="*/ 75 h 149"/>
              <a:gd name="T28" fmla="*/ 74 w 149"/>
              <a:gd name="T29" fmla="*/ 9 h 149"/>
              <a:gd name="T30" fmla="*/ 74 w 149"/>
              <a:gd name="T31" fmla="*/ 0 h 149"/>
              <a:gd name="T32" fmla="*/ 0 w 149"/>
              <a:gd name="T33" fmla="*/ 75 h 149"/>
              <a:gd name="T34" fmla="*/ 74 w 149"/>
              <a:gd name="T35" fmla="*/ 149 h 149"/>
              <a:gd name="T36" fmla="*/ 149 w 149"/>
              <a:gd name="T37" fmla="*/ 75 h 149"/>
              <a:gd name="T38" fmla="*/ 74 w 149"/>
              <a:gd name="T39" fmla="*/ 0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9" h="149">
                <a:moveTo>
                  <a:pt x="88" y="67"/>
                </a:moveTo>
                <a:cubicBezTo>
                  <a:pt x="65" y="46"/>
                  <a:pt x="65" y="46"/>
                  <a:pt x="65" y="46"/>
                </a:cubicBezTo>
                <a:cubicBezTo>
                  <a:pt x="84" y="46"/>
                  <a:pt x="84" y="46"/>
                  <a:pt x="84" y="46"/>
                </a:cubicBezTo>
                <a:cubicBezTo>
                  <a:pt x="115" y="75"/>
                  <a:pt x="115" y="75"/>
                  <a:pt x="115" y="75"/>
                </a:cubicBezTo>
                <a:cubicBezTo>
                  <a:pt x="84" y="104"/>
                  <a:pt x="84" y="104"/>
                  <a:pt x="84" y="104"/>
                </a:cubicBezTo>
                <a:cubicBezTo>
                  <a:pt x="65" y="104"/>
                  <a:pt x="65" y="104"/>
                  <a:pt x="65" y="104"/>
                </a:cubicBezTo>
                <a:cubicBezTo>
                  <a:pt x="88" y="82"/>
                  <a:pt x="88" y="82"/>
                  <a:pt x="88" y="82"/>
                </a:cubicBezTo>
                <a:cubicBezTo>
                  <a:pt x="36" y="82"/>
                  <a:pt x="36" y="82"/>
                  <a:pt x="36" y="82"/>
                </a:cubicBezTo>
                <a:cubicBezTo>
                  <a:pt x="36" y="67"/>
                  <a:pt x="36" y="67"/>
                  <a:pt x="36" y="67"/>
                </a:cubicBezTo>
                <a:lnTo>
                  <a:pt x="88" y="67"/>
                </a:lnTo>
                <a:close/>
                <a:moveTo>
                  <a:pt x="74" y="9"/>
                </a:moveTo>
                <a:cubicBezTo>
                  <a:pt x="110" y="9"/>
                  <a:pt x="140" y="39"/>
                  <a:pt x="140" y="75"/>
                </a:cubicBezTo>
                <a:cubicBezTo>
                  <a:pt x="140" y="111"/>
                  <a:pt x="110" y="140"/>
                  <a:pt x="74" y="140"/>
                </a:cubicBezTo>
                <a:cubicBezTo>
                  <a:pt x="38" y="140"/>
                  <a:pt x="9" y="111"/>
                  <a:pt x="9" y="75"/>
                </a:cubicBezTo>
                <a:cubicBezTo>
                  <a:pt x="9" y="39"/>
                  <a:pt x="38" y="9"/>
                  <a:pt x="74" y="9"/>
                </a:cubicBezTo>
                <a:moveTo>
                  <a:pt x="74" y="0"/>
                </a:moveTo>
                <a:cubicBezTo>
                  <a:pt x="33" y="0"/>
                  <a:pt x="0" y="33"/>
                  <a:pt x="0" y="75"/>
                </a:cubicBezTo>
                <a:cubicBezTo>
                  <a:pt x="0" y="116"/>
                  <a:pt x="33" y="149"/>
                  <a:pt x="74" y="149"/>
                </a:cubicBezTo>
                <a:cubicBezTo>
                  <a:pt x="116" y="149"/>
                  <a:pt x="149" y="116"/>
                  <a:pt x="149" y="75"/>
                </a:cubicBezTo>
                <a:cubicBezTo>
                  <a:pt x="149" y="33"/>
                  <a:pt x="116" y="0"/>
                  <a:pt x="74" y="0"/>
                </a:cubicBezTo>
              </a:path>
            </a:pathLst>
          </a:custGeom>
          <a:solidFill>
            <a:schemeClr val="tx1"/>
          </a:solidFill>
          <a:ln>
            <a:noFill/>
          </a:ln>
          <a:extLst/>
        </p:spPr>
        <p:txBody>
          <a:bodyPr vert="horz" wrap="square" lIns="111898" tIns="55948" rIns="111898" bIns="55948" numCol="1" anchor="t" anchorCtr="0" compatLnSpc="1">
            <a:prstTxWarp prst="textNoShape">
              <a:avLst/>
            </a:prstTxWarp>
          </a:bodyPr>
          <a:lstStyle/>
          <a:p>
            <a:pPr defTabSz="1112804"/>
            <a:endParaRPr lang="en-US" sz="2400">
              <a:solidFill>
                <a:srgbClr val="FFFFFF"/>
              </a:solidFill>
              <a:latin typeface="Segoe UI Light"/>
            </a:endParaRPr>
          </a:p>
        </p:txBody>
      </p:sp>
      <p:grpSp>
        <p:nvGrpSpPr>
          <p:cNvPr id="17" name="Group 46"/>
          <p:cNvGrpSpPr/>
          <p:nvPr/>
        </p:nvGrpSpPr>
        <p:grpSpPr>
          <a:xfrm>
            <a:off x="8055104" y="1463494"/>
            <a:ext cx="3648041" cy="2492505"/>
            <a:chOff x="8056131" y="1463233"/>
            <a:chExt cx="3648506" cy="2492823"/>
          </a:xfrm>
          <a:effectLst/>
        </p:grpSpPr>
        <p:pic>
          <p:nvPicPr>
            <p:cNvPr id="29" name="Picture 47"/>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056131" y="1463233"/>
              <a:ext cx="3648506" cy="2492823"/>
            </a:xfrm>
            <a:prstGeom prst="rect">
              <a:avLst/>
            </a:prstGeom>
          </p:spPr>
        </p:pic>
        <p:sp>
          <p:nvSpPr>
            <p:cNvPr id="15" name="TextBox 48"/>
            <p:cNvSpPr txBox="1"/>
            <p:nvPr/>
          </p:nvSpPr>
          <p:spPr>
            <a:xfrm>
              <a:off x="10873024" y="2786347"/>
              <a:ext cx="680353" cy="627908"/>
            </a:xfrm>
            <a:prstGeom prst="rect">
              <a:avLst/>
            </a:prstGeom>
            <a:solidFill>
              <a:srgbClr val="F7F7F7"/>
            </a:solidFill>
          </p:spPr>
          <p:txBody>
            <a:bodyPr wrap="none" lIns="182856" tIns="146286" rIns="182856" bIns="146286" rtlCol="0">
              <a:spAutoFit/>
            </a:bodyPr>
            <a:lstStyle/>
            <a:p>
              <a:pPr>
                <a:lnSpc>
                  <a:spcPct val="90000"/>
                </a:lnSpc>
                <a:spcAft>
                  <a:spcPts val="600"/>
                </a:spcAft>
              </a:pPr>
              <a:r>
                <a:rPr lang="en-US" sz="2400">
                  <a:solidFill>
                    <a:srgbClr val="5D94C7"/>
                  </a:solidFill>
                </a:rPr>
                <a:t>L3</a:t>
              </a:r>
            </a:p>
          </p:txBody>
        </p:sp>
      </p:grpSp>
      <p:grpSp>
        <p:nvGrpSpPr>
          <p:cNvPr id="18" name="Group 50"/>
          <p:cNvGrpSpPr/>
          <p:nvPr/>
        </p:nvGrpSpPr>
        <p:grpSpPr>
          <a:xfrm>
            <a:off x="2024906" y="1472355"/>
            <a:ext cx="3417636" cy="2474783"/>
            <a:chOff x="2025164" y="1472095"/>
            <a:chExt cx="3418072" cy="2475099"/>
          </a:xfrm>
          <a:effectLst/>
        </p:grpSpPr>
        <p:pic>
          <p:nvPicPr>
            <p:cNvPr id="7" name="Picture 51"/>
            <p:cNvPicPr>
              <a:picLocks noChangeAspect="1"/>
            </p:cNvPicPr>
            <p:nvPr/>
          </p:nvPicPr>
          <p:blipFill>
            <a:blip r:embed="rId4"/>
            <a:stretch>
              <a:fillRect/>
            </a:stretch>
          </p:blipFill>
          <p:spPr>
            <a:xfrm>
              <a:off x="2025164" y="1472095"/>
              <a:ext cx="3418072" cy="2475099"/>
            </a:xfrm>
            <a:prstGeom prst="rect">
              <a:avLst/>
            </a:prstGeom>
          </p:spPr>
        </p:pic>
        <p:sp>
          <p:nvSpPr>
            <p:cNvPr id="16" name="TextBox 52"/>
            <p:cNvSpPr txBox="1"/>
            <p:nvPr/>
          </p:nvSpPr>
          <p:spPr>
            <a:xfrm>
              <a:off x="3398837" y="3077199"/>
              <a:ext cx="685800" cy="572501"/>
            </a:xfrm>
            <a:prstGeom prst="rect">
              <a:avLst/>
            </a:prstGeom>
            <a:solidFill>
              <a:srgbClr val="F7F7F7"/>
            </a:solidFill>
            <a:ln>
              <a:noFill/>
            </a:ln>
          </p:spPr>
          <p:txBody>
            <a:bodyPr wrap="square" lIns="182856" tIns="146286" rIns="182856" bIns="146286" rtlCol="0">
              <a:spAutoFit/>
            </a:bodyPr>
            <a:lstStyle/>
            <a:p>
              <a:pPr>
                <a:lnSpc>
                  <a:spcPct val="90000"/>
                </a:lnSpc>
                <a:spcAft>
                  <a:spcPts val="600"/>
                </a:spcAft>
              </a:pPr>
              <a:r>
                <a:rPr lang="en-US" sz="2000">
                  <a:solidFill>
                    <a:srgbClr val="FF8C00">
                      <a:lumMod val="75000"/>
                    </a:srgbClr>
                  </a:solidFill>
                </a:rPr>
                <a:t>L2</a:t>
              </a:r>
            </a:p>
          </p:txBody>
        </p:sp>
      </p:grpSp>
    </p:spTree>
    <p:extLst>
      <p:ext uri="{BB962C8B-B14F-4D97-AF65-F5344CB8AC3E}">
        <p14:creationId xmlns:p14="http://schemas.microsoft.com/office/powerpoint/2010/main" val="139101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a:t>VNet</a:t>
            </a:r>
            <a:r>
              <a:rPr lang="en-US"/>
              <a:t>-</a:t>
            </a:r>
            <a:r>
              <a:rPr lang="en-US" sz="4800"/>
              <a:t>to-VNet routing models</a:t>
            </a:r>
          </a:p>
        </p:txBody>
      </p:sp>
      <p:sp>
        <p:nvSpPr>
          <p:cNvPr id="4" name="Text Placeholder 1"/>
          <p:cNvSpPr txBox="1">
            <a:spLocks/>
          </p:cNvSpPr>
          <p:nvPr/>
        </p:nvSpPr>
        <p:spPr>
          <a:xfrm>
            <a:off x="426244" y="1287462"/>
            <a:ext cx="12008644" cy="1588127"/>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solidFill>
                  <a:srgbClr val="0078D7"/>
                </a:solidFill>
                <a:latin typeface="+mn-lt"/>
              </a:rPr>
              <a:t>Mesh: </a:t>
            </a:r>
            <a:r>
              <a:rPr lang="en-US" sz="2400">
                <a:solidFill>
                  <a:schemeClr val="tx1"/>
                </a:solidFill>
              </a:rPr>
              <a:t>Every </a:t>
            </a:r>
            <a:r>
              <a:rPr lang="en-US" sz="2400" err="1">
                <a:solidFill>
                  <a:schemeClr val="tx1"/>
                </a:solidFill>
              </a:rPr>
              <a:t>VNet</a:t>
            </a:r>
            <a:r>
              <a:rPr lang="en-US" sz="2400">
                <a:solidFill>
                  <a:schemeClr val="tx1"/>
                </a:solidFill>
              </a:rPr>
              <a:t> can talk to every other </a:t>
            </a:r>
            <a:r>
              <a:rPr lang="en-US" sz="2400" err="1">
                <a:solidFill>
                  <a:schemeClr val="tx1"/>
                </a:solidFill>
              </a:rPr>
              <a:t>VNet</a:t>
            </a:r>
            <a:r>
              <a:rPr lang="en-US" sz="2400">
                <a:solidFill>
                  <a:schemeClr val="tx1"/>
                </a:solidFill>
              </a:rPr>
              <a:t> with a single hop, and therefore does not require the user to define </a:t>
            </a:r>
            <a:r>
              <a:rPr lang="en-US" sz="2400" err="1">
                <a:solidFill>
                  <a:schemeClr val="tx1"/>
                </a:solidFill>
              </a:rPr>
              <a:t>multihop</a:t>
            </a:r>
            <a:r>
              <a:rPr lang="en-US" sz="2400">
                <a:solidFill>
                  <a:schemeClr val="tx1"/>
                </a:solidFill>
              </a:rPr>
              <a:t> routing. Challenges with this approach include the rapid consumption of gateway connections, which limit the size of the </a:t>
            </a:r>
            <a:r>
              <a:rPr lang="en-US" sz="2400" err="1">
                <a:solidFill>
                  <a:schemeClr val="tx1"/>
                </a:solidFill>
              </a:rPr>
              <a:t>VNet</a:t>
            </a:r>
            <a:r>
              <a:rPr lang="en-US" sz="2400">
                <a:solidFill>
                  <a:schemeClr val="tx1"/>
                </a:solidFill>
              </a:rPr>
              <a:t> routing capability.</a:t>
            </a:r>
          </a:p>
          <a:p>
            <a:pPr marL="0" indent="0">
              <a:buNone/>
            </a:pPr>
            <a:r>
              <a:rPr lang="en-US" sz="2400">
                <a:solidFill>
                  <a:srgbClr val="0078D7"/>
                </a:solidFill>
                <a:latin typeface="+mn-lt"/>
              </a:rPr>
              <a:t>Applies to: </a:t>
            </a:r>
            <a:r>
              <a:rPr lang="en-US" sz="2400" err="1">
                <a:solidFill>
                  <a:schemeClr val="tx1"/>
                </a:solidFill>
              </a:rPr>
              <a:t>VNet</a:t>
            </a:r>
            <a:r>
              <a:rPr lang="en-US" sz="2400">
                <a:solidFill>
                  <a:schemeClr val="tx1"/>
                </a:solidFill>
              </a:rPr>
              <a:t> peering (single-level only) and S2S VPN</a:t>
            </a:r>
          </a:p>
        </p:txBody>
      </p:sp>
      <p:sp>
        <p:nvSpPr>
          <p:cNvPr id="2" name="Rectangle 2"/>
          <p:cNvSpPr>
            <a:spLocks noChangeArrowheads="1"/>
          </p:cNvSpPr>
          <p:nvPr/>
        </p:nvSpPr>
        <p:spPr bwMode="auto">
          <a:xfrm>
            <a:off x="1" y="-184665"/>
            <a:ext cx="184731" cy="36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19" rIns="91440" bIns="45719" numCol="1" anchor="ctr" anchorCtr="0" compatLnSpc="1">
            <a:prstTxWarp prst="textNoShape">
              <a:avLst/>
            </a:prstTxWarp>
            <a:spAutoFit/>
          </a:bodyPr>
          <a:lstStyle/>
          <a:p>
            <a:endParaRPr lang="en-US"/>
          </a:p>
        </p:txBody>
      </p:sp>
      <p:graphicFrame>
        <p:nvGraphicFramePr>
          <p:cNvPr id="5" name="Object 4"/>
          <p:cNvGraphicFramePr>
            <a:graphicFrameLocks noChangeAspect="1"/>
          </p:cNvGraphicFramePr>
          <p:nvPr>
            <p:extLst/>
          </p:nvPr>
        </p:nvGraphicFramePr>
        <p:xfrm>
          <a:off x="-162063" y="3277087"/>
          <a:ext cx="12596952" cy="3922926"/>
        </p:xfrm>
        <a:graphic>
          <a:graphicData uri="http://schemas.openxmlformats.org/presentationml/2006/ole">
            <mc:AlternateContent xmlns:mc="http://schemas.openxmlformats.org/markup-compatibility/2006">
              <mc:Choice xmlns:v="urn:schemas-microsoft-com:vml" Requires="v">
                <p:oleObj spid="_x0000_s4099" name="Visio" r:id="rId4" imgW="5505635" imgH="1733714" progId="Visio.Drawing.15">
                  <p:embed/>
                </p:oleObj>
              </mc:Choice>
              <mc:Fallback>
                <p:oleObj name="Visio" r:id="rId4" imgW="5505635" imgH="1733714" progId="Visio.Drawing.15">
                  <p:embed/>
                  <p:pic>
                    <p:nvPicPr>
                      <p:cNvPr id="5" name="Object 4"/>
                      <p:cNvPicPr>
                        <a:picLocks noChangeAspect="1" noChangeArrowheads="1"/>
                      </p:cNvPicPr>
                      <p:nvPr/>
                    </p:nvPicPr>
                    <p:blipFill>
                      <a:blip r:embed="rId5"/>
                      <a:srcRect/>
                      <a:stretch>
                        <a:fillRect/>
                      </a:stretch>
                    </p:blipFill>
                    <p:spPr bwMode="auto">
                      <a:xfrm>
                        <a:off x="-162063" y="3277087"/>
                        <a:ext cx="12596952" cy="3922926"/>
                      </a:xfrm>
                      <a:prstGeom prst="rect">
                        <a:avLst/>
                      </a:prstGeom>
                      <a:noFill/>
                    </p:spPr>
                  </p:pic>
                </p:oleObj>
              </mc:Fallback>
            </mc:AlternateContent>
          </a:graphicData>
        </a:graphic>
      </p:graphicFrame>
      <p:sp>
        <p:nvSpPr>
          <p:cNvPr id="8" name="Rectangle 8"/>
          <p:cNvSpPr>
            <a:spLocks noChangeArrowheads="1"/>
          </p:cNvSpPr>
          <p:nvPr/>
        </p:nvSpPr>
        <p:spPr bwMode="auto">
          <a:xfrm>
            <a:off x="1" y="-184665"/>
            <a:ext cx="184731" cy="36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19" rIns="91440" bIns="45719"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28589756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a:t>VNet</a:t>
            </a:r>
            <a:r>
              <a:rPr lang="en-US"/>
              <a:t>-</a:t>
            </a:r>
            <a:r>
              <a:rPr lang="en-US" sz="4800"/>
              <a:t>to-VNet routing models</a:t>
            </a:r>
          </a:p>
        </p:txBody>
      </p:sp>
      <p:sp>
        <p:nvSpPr>
          <p:cNvPr id="2" name="Rectangle 2"/>
          <p:cNvSpPr>
            <a:spLocks noChangeArrowheads="1"/>
          </p:cNvSpPr>
          <p:nvPr/>
        </p:nvSpPr>
        <p:spPr bwMode="auto">
          <a:xfrm>
            <a:off x="1" y="-184665"/>
            <a:ext cx="184731" cy="36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19" rIns="91440" bIns="45719" numCol="1" anchor="ctr" anchorCtr="0" compatLnSpc="1">
            <a:prstTxWarp prst="textNoShape">
              <a:avLst/>
            </a:prstTxWarp>
            <a:spAutoFit/>
          </a:bodyPr>
          <a:lstStyle/>
          <a:p>
            <a:endParaRPr lang="en-US"/>
          </a:p>
        </p:txBody>
      </p:sp>
      <p:sp>
        <p:nvSpPr>
          <p:cNvPr id="8" name="Rectangle 8"/>
          <p:cNvSpPr>
            <a:spLocks noChangeArrowheads="1"/>
          </p:cNvSpPr>
          <p:nvPr/>
        </p:nvSpPr>
        <p:spPr bwMode="auto">
          <a:xfrm>
            <a:off x="1" y="-184665"/>
            <a:ext cx="184731" cy="36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19" rIns="91440" bIns="45719" numCol="1" anchor="ctr" anchorCtr="0" compatLnSpc="1">
            <a:prstTxWarp prst="textNoShape">
              <a:avLst/>
            </a:prstTxWarp>
            <a:spAutoFit/>
          </a:bodyPr>
          <a:lstStyle/>
          <a:p>
            <a:endParaRPr lang="en-US"/>
          </a:p>
        </p:txBody>
      </p:sp>
      <p:graphicFrame>
        <p:nvGraphicFramePr>
          <p:cNvPr id="7" name="Object 6"/>
          <p:cNvGraphicFramePr>
            <a:graphicFrameLocks noChangeAspect="1"/>
          </p:cNvGraphicFramePr>
          <p:nvPr>
            <p:extLst/>
          </p:nvPr>
        </p:nvGraphicFramePr>
        <p:xfrm>
          <a:off x="811006" y="3780498"/>
          <a:ext cx="10812876" cy="3421063"/>
        </p:xfrm>
        <a:graphic>
          <a:graphicData uri="http://schemas.openxmlformats.org/presentationml/2006/ole">
            <mc:AlternateContent xmlns:mc="http://schemas.openxmlformats.org/markup-compatibility/2006">
              <mc:Choice xmlns:v="urn:schemas-microsoft-com:vml" Requires="v">
                <p:oleObj spid="_x0000_s5123" name="Visio" r:id="rId4" imgW="4358510" imgH="1630458" progId="Visio.Drawing.15">
                  <p:embed/>
                </p:oleObj>
              </mc:Choice>
              <mc:Fallback>
                <p:oleObj name="Visio" r:id="rId4" imgW="4358510" imgH="1630458" progId="Visio.Drawing.15">
                  <p:embed/>
                  <p:pic>
                    <p:nvPicPr>
                      <p:cNvPr id="7"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006" y="3780498"/>
                        <a:ext cx="10812876" cy="3421063"/>
                      </a:xfrm>
                      <a:prstGeom prst="rect">
                        <a:avLst/>
                      </a:prstGeom>
                      <a:noFill/>
                    </p:spPr>
                  </p:pic>
                </p:oleObj>
              </mc:Fallback>
            </mc:AlternateContent>
          </a:graphicData>
        </a:graphic>
      </p:graphicFrame>
      <p:sp>
        <p:nvSpPr>
          <p:cNvPr id="9" name="Text Placeholder 1"/>
          <p:cNvSpPr txBox="1">
            <a:spLocks/>
          </p:cNvSpPr>
          <p:nvPr/>
        </p:nvSpPr>
        <p:spPr>
          <a:xfrm>
            <a:off x="426244" y="1287462"/>
            <a:ext cx="12008644" cy="2326791"/>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solidFill>
                  <a:srgbClr val="0078D7"/>
                </a:solidFill>
                <a:latin typeface="+mn-lt"/>
              </a:rPr>
              <a:t>Hub and Spoke: </a:t>
            </a:r>
            <a:r>
              <a:rPr lang="en-US" sz="2400">
                <a:solidFill>
                  <a:schemeClr val="tx1"/>
                </a:solidFill>
              </a:rPr>
              <a:t>By default, a Virtual Machine on VNet1 will be able to communicate to a virtual machine on VNet2, VNet3, VNet4, or VNet5. A virtual machine on VNet2 could talk to virtual machines on both VNet1, but not a virtual machine on VNet3, VNet4, or VNet5. This is due to a default single hop isolation of the </a:t>
            </a:r>
            <a:r>
              <a:rPr lang="en-US" sz="2400" err="1">
                <a:solidFill>
                  <a:schemeClr val="tx1"/>
                </a:solidFill>
              </a:rPr>
              <a:t>VNet</a:t>
            </a:r>
            <a:r>
              <a:rPr lang="en-US" sz="2400">
                <a:solidFill>
                  <a:schemeClr val="tx1"/>
                </a:solidFill>
              </a:rPr>
              <a:t> in this configuration.</a:t>
            </a:r>
          </a:p>
          <a:p>
            <a:pPr marL="0" indent="0">
              <a:buNone/>
            </a:pPr>
            <a:endParaRPr lang="en-US" sz="2400">
              <a:solidFill>
                <a:schemeClr val="tx1"/>
              </a:solidFill>
            </a:endParaRPr>
          </a:p>
          <a:p>
            <a:pPr marL="0" indent="0">
              <a:buNone/>
            </a:pPr>
            <a:r>
              <a:rPr lang="en-US" sz="2400">
                <a:solidFill>
                  <a:srgbClr val="0078D7"/>
                </a:solidFill>
                <a:latin typeface="+mn-lt"/>
              </a:rPr>
              <a:t>Applies to: </a:t>
            </a:r>
            <a:r>
              <a:rPr lang="en-US" sz="2400" err="1">
                <a:solidFill>
                  <a:schemeClr val="tx1"/>
                </a:solidFill>
              </a:rPr>
              <a:t>VNet</a:t>
            </a:r>
            <a:r>
              <a:rPr lang="en-US" sz="2400">
                <a:solidFill>
                  <a:schemeClr val="tx1"/>
                </a:solidFill>
              </a:rPr>
              <a:t> peering (single-level only) and S2S VPN</a:t>
            </a:r>
          </a:p>
        </p:txBody>
      </p:sp>
    </p:spTree>
    <p:extLst>
      <p:ext uri="{BB962C8B-B14F-4D97-AF65-F5344CB8AC3E}">
        <p14:creationId xmlns:p14="http://schemas.microsoft.com/office/powerpoint/2010/main" val="4002406062"/>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66169" y="295278"/>
            <a:ext cx="11702551" cy="917575"/>
          </a:xfrm>
        </p:spPr>
        <p:txBody>
          <a:bodyPr/>
          <a:lstStyle/>
          <a:p>
            <a:r>
              <a:rPr lang="en-US" sz="4800" err="1"/>
              <a:t>VNet</a:t>
            </a:r>
            <a:r>
              <a:rPr lang="en-US"/>
              <a:t>-</a:t>
            </a:r>
            <a:r>
              <a:rPr lang="en-US" sz="4800"/>
              <a:t>to-</a:t>
            </a:r>
            <a:r>
              <a:rPr lang="en-US" sz="4800" err="1"/>
              <a:t>VNet</a:t>
            </a:r>
            <a:r>
              <a:rPr lang="en-US" sz="4800"/>
              <a:t> routing models</a:t>
            </a:r>
          </a:p>
        </p:txBody>
      </p:sp>
      <p:sp>
        <p:nvSpPr>
          <p:cNvPr id="2" name="Rectangle 2"/>
          <p:cNvSpPr>
            <a:spLocks noChangeArrowheads="1"/>
          </p:cNvSpPr>
          <p:nvPr/>
        </p:nvSpPr>
        <p:spPr bwMode="auto">
          <a:xfrm>
            <a:off x="1" y="-184665"/>
            <a:ext cx="184731" cy="36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19" rIns="91440" bIns="45719" numCol="1" anchor="ctr" anchorCtr="0" compatLnSpc="1">
            <a:prstTxWarp prst="textNoShape">
              <a:avLst/>
            </a:prstTxWarp>
            <a:spAutoFit/>
          </a:bodyPr>
          <a:lstStyle/>
          <a:p>
            <a:endParaRPr lang="en-US"/>
          </a:p>
        </p:txBody>
      </p:sp>
      <p:sp>
        <p:nvSpPr>
          <p:cNvPr id="8" name="Rectangle 8"/>
          <p:cNvSpPr>
            <a:spLocks noChangeArrowheads="1"/>
          </p:cNvSpPr>
          <p:nvPr/>
        </p:nvSpPr>
        <p:spPr bwMode="auto">
          <a:xfrm>
            <a:off x="1" y="-184665"/>
            <a:ext cx="184731" cy="36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19" rIns="91440" bIns="45719" numCol="1" anchor="ctr" anchorCtr="0" compatLnSpc="1">
            <a:prstTxWarp prst="textNoShape">
              <a:avLst/>
            </a:prstTxWarp>
            <a:spAutoFit/>
          </a:bodyPr>
          <a:lstStyle/>
          <a:p>
            <a:endParaRPr lang="en-US"/>
          </a:p>
        </p:txBody>
      </p:sp>
      <p:sp>
        <p:nvSpPr>
          <p:cNvPr id="5" name="Rectangle 4"/>
          <p:cNvSpPr>
            <a:spLocks noChangeArrowheads="1"/>
          </p:cNvSpPr>
          <p:nvPr/>
        </p:nvSpPr>
        <p:spPr bwMode="auto">
          <a:xfrm>
            <a:off x="1" y="-184665"/>
            <a:ext cx="184731" cy="369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19" rIns="91440" bIns="45719" numCol="1" anchor="ctr" anchorCtr="0" compatLnSpc="1">
            <a:prstTxWarp prst="textNoShape">
              <a:avLst/>
            </a:prstTxWarp>
            <a:spAutoFit/>
          </a:bodyPr>
          <a:lstStyle/>
          <a:p>
            <a:endParaRPr lang="en-US"/>
          </a:p>
        </p:txBody>
      </p:sp>
      <p:graphicFrame>
        <p:nvGraphicFramePr>
          <p:cNvPr id="9" name="Object 8"/>
          <p:cNvGraphicFramePr>
            <a:graphicFrameLocks noChangeAspect="1"/>
          </p:cNvGraphicFramePr>
          <p:nvPr>
            <p:extLst/>
          </p:nvPr>
        </p:nvGraphicFramePr>
        <p:xfrm>
          <a:off x="-290941" y="4787238"/>
          <a:ext cx="13016770" cy="1536703"/>
        </p:xfrm>
        <a:graphic>
          <a:graphicData uri="http://schemas.openxmlformats.org/presentationml/2006/ole">
            <mc:AlternateContent xmlns:mc="http://schemas.openxmlformats.org/markup-compatibility/2006">
              <mc:Choice xmlns:v="urn:schemas-microsoft-com:vml" Requires="v">
                <p:oleObj spid="_x0000_s6147" name="Visio" r:id="rId4" imgW="5501445" imgH="624951" progId="Visio.Drawing.15">
                  <p:embed/>
                </p:oleObj>
              </mc:Choice>
              <mc:Fallback>
                <p:oleObj name="Visio" r:id="rId4" imgW="5501445" imgH="624951" progId="Visio.Drawing.15">
                  <p:embed/>
                  <p:pic>
                    <p:nvPicPr>
                      <p:cNvPr id="9"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941" y="4787238"/>
                        <a:ext cx="13016770" cy="1536703"/>
                      </a:xfrm>
                      <a:prstGeom prst="rect">
                        <a:avLst/>
                      </a:prstGeom>
                      <a:noFill/>
                    </p:spPr>
                  </p:pic>
                </p:oleObj>
              </mc:Fallback>
            </mc:AlternateContent>
          </a:graphicData>
        </a:graphic>
      </p:graphicFrame>
      <p:sp>
        <p:nvSpPr>
          <p:cNvPr id="10" name="Text Placeholder 1"/>
          <p:cNvSpPr txBox="1">
            <a:spLocks/>
          </p:cNvSpPr>
          <p:nvPr/>
        </p:nvSpPr>
        <p:spPr>
          <a:xfrm>
            <a:off x="426244" y="1287462"/>
            <a:ext cx="12008644" cy="1994392"/>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4800" kern="1200" spc="0" baseline="0">
                <a:gradFill>
                  <a:gsLst>
                    <a:gs pos="1250">
                      <a:schemeClr val="tx2"/>
                    </a:gs>
                    <a:gs pos="99000">
                      <a:schemeClr val="tx2"/>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32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667"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a:solidFill>
                  <a:srgbClr val="0078D7"/>
                </a:solidFill>
                <a:latin typeface="+mn-lt"/>
              </a:rPr>
              <a:t>Daisy Chain: </a:t>
            </a:r>
            <a:r>
              <a:rPr lang="en-US" sz="2400">
                <a:solidFill>
                  <a:schemeClr val="tx1"/>
                </a:solidFill>
              </a:rPr>
              <a:t>A Virtual Machine on VNet1 will be able to communicate to a Virtual Machine on VNet2, but not VNet3, VNet4, or VNet5. A Virtual Machine on VNet2 could talk to Virtual Machines on both VNet1 and VNet3. The same </a:t>
            </a:r>
            <a:r>
              <a:rPr lang="en-US" sz="2400" err="1">
                <a:solidFill>
                  <a:schemeClr val="tx1"/>
                </a:solidFill>
              </a:rPr>
              <a:t>VNet</a:t>
            </a:r>
            <a:r>
              <a:rPr lang="en-US" sz="2400">
                <a:solidFill>
                  <a:schemeClr val="tx1"/>
                </a:solidFill>
              </a:rPr>
              <a:t> single hop isolation applies.</a:t>
            </a:r>
          </a:p>
          <a:p>
            <a:pPr marL="0" indent="0">
              <a:buNone/>
            </a:pPr>
            <a:endParaRPr lang="en-US" sz="2400">
              <a:solidFill>
                <a:schemeClr val="tx1"/>
              </a:solidFill>
            </a:endParaRPr>
          </a:p>
          <a:p>
            <a:pPr marL="0" indent="0">
              <a:buNone/>
            </a:pPr>
            <a:r>
              <a:rPr lang="en-US" sz="2400">
                <a:solidFill>
                  <a:srgbClr val="0078D7"/>
                </a:solidFill>
                <a:latin typeface="+mn-lt"/>
              </a:rPr>
              <a:t>Applies to: </a:t>
            </a:r>
            <a:r>
              <a:rPr lang="en-US" sz="2400">
                <a:solidFill>
                  <a:schemeClr val="tx1"/>
                </a:solidFill>
              </a:rPr>
              <a:t>S2S VPN with BGP support</a:t>
            </a:r>
          </a:p>
        </p:txBody>
      </p:sp>
    </p:spTree>
    <p:extLst>
      <p:ext uri="{BB962C8B-B14F-4D97-AF65-F5344CB8AC3E}">
        <p14:creationId xmlns:p14="http://schemas.microsoft.com/office/powerpoint/2010/main" val="176374274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168" y="2989432"/>
            <a:ext cx="8708821" cy="2012859"/>
          </a:xfrm>
        </p:spPr>
        <p:txBody>
          <a:bodyPr/>
          <a:lstStyle/>
          <a:p>
            <a:r>
              <a:rPr lang="en-US"/>
              <a:t>Azure ExpressRoute network topology</a:t>
            </a:r>
          </a:p>
        </p:txBody>
      </p:sp>
    </p:spTree>
    <p:extLst>
      <p:ext uri="{BB962C8B-B14F-4D97-AF65-F5344CB8AC3E}">
        <p14:creationId xmlns:p14="http://schemas.microsoft.com/office/powerpoint/2010/main" val="102379664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a:t>ExpressRoute peering</a:t>
            </a:r>
          </a:p>
        </p:txBody>
      </p:sp>
      <p:sp>
        <p:nvSpPr>
          <p:cNvPr id="6" name="Rectangle 5"/>
          <p:cNvSpPr/>
          <p:nvPr/>
        </p:nvSpPr>
        <p:spPr bwMode="auto">
          <a:xfrm>
            <a:off x="2677650" y="3685967"/>
            <a:ext cx="820158" cy="373985"/>
          </a:xfrm>
          <a:prstGeom prst="rect">
            <a:avLst/>
          </a:prstGeom>
          <a:solidFill>
            <a:srgbClr val="012264"/>
          </a:solidFill>
          <a:ln>
            <a:solidFill>
              <a:srgbClr val="04215B"/>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8" tIns="107557" rIns="134448" bIns="107557" numCol="1" spcCol="0" rtlCol="0" fromWordArt="0" anchor="t" anchorCtr="0" forceAA="0" compatLnSpc="1">
            <a:prstTxWarp prst="textNoShape">
              <a:avLst/>
            </a:prstTxWarp>
            <a:noAutofit/>
          </a:bodyPr>
          <a:lstStyle/>
          <a:p>
            <a:pPr algn="ctr" defTabSz="671985" fontAlgn="base">
              <a:lnSpc>
                <a:spcPct val="90000"/>
              </a:lnSpc>
              <a:spcBef>
                <a:spcPct val="0"/>
              </a:spcBef>
              <a:spcAft>
                <a:spcPct val="0"/>
              </a:spcAft>
            </a:pPr>
            <a:endParaRPr lang="en-US" sz="1471" spc="-37">
              <a:solidFill>
                <a:srgbClr val="FFFFFF"/>
              </a:solidFill>
            </a:endParaRPr>
          </a:p>
        </p:txBody>
      </p:sp>
      <p:sp>
        <p:nvSpPr>
          <p:cNvPr id="11" name="Freeform 539"/>
          <p:cNvSpPr>
            <a:spLocks noChangeAspect="1"/>
          </p:cNvSpPr>
          <p:nvPr/>
        </p:nvSpPr>
        <p:spPr bwMode="auto">
          <a:xfrm>
            <a:off x="350794" y="2824589"/>
            <a:ext cx="2515094" cy="166052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chemeClr val="bg1"/>
          </a:solidFill>
          <a:ln w="76200">
            <a:solidFill>
              <a:schemeClr val="accent1"/>
            </a:solidFill>
          </a:ln>
          <a:effectLst/>
          <a:extLst/>
        </p:spPr>
        <p:txBody>
          <a:bodyPr vert="horz" wrap="square" lIns="67222" tIns="33612" rIns="67222" bIns="33612" numCol="1" anchor="t" anchorCtr="0" compatLnSpc="1">
            <a:prstTxWarp prst="textNoShape">
              <a:avLst/>
            </a:prstTxWarp>
          </a:bodyPr>
          <a:lstStyle/>
          <a:p>
            <a:pPr defTabSz="685514"/>
            <a:endParaRPr lang="en-US" sz="1324">
              <a:ln w="76200">
                <a:solidFill>
                  <a:srgbClr val="FFFFFF"/>
                </a:solidFill>
              </a:ln>
              <a:solidFill>
                <a:srgbClr val="FFFFFF"/>
              </a:solidFill>
            </a:endParaRPr>
          </a:p>
        </p:txBody>
      </p:sp>
      <p:sp>
        <p:nvSpPr>
          <p:cNvPr id="12" name="Freeform 78"/>
          <p:cNvSpPr>
            <a:spLocks noEditPoints="1"/>
          </p:cNvSpPr>
          <p:nvPr/>
        </p:nvSpPr>
        <p:spPr bwMode="black">
          <a:xfrm>
            <a:off x="1889133" y="3528359"/>
            <a:ext cx="717064" cy="714772"/>
          </a:xfrm>
          <a:custGeom>
            <a:avLst/>
            <a:gdLst>
              <a:gd name="T0" fmla="*/ 1448 w 2291"/>
              <a:gd name="T1" fmla="*/ 923 h 2197"/>
              <a:gd name="T2" fmla="*/ 1464 w 2291"/>
              <a:gd name="T3" fmla="*/ 1048 h 2197"/>
              <a:gd name="T4" fmla="*/ 1622 w 2291"/>
              <a:gd name="T5" fmla="*/ 1225 h 2197"/>
              <a:gd name="T6" fmla="*/ 1522 w 2291"/>
              <a:gd name="T7" fmla="*/ 1149 h 2197"/>
              <a:gd name="T8" fmla="*/ 1622 w 2291"/>
              <a:gd name="T9" fmla="*/ 1225 h 2197"/>
              <a:gd name="T10" fmla="*/ 769 w 2291"/>
              <a:gd name="T11" fmla="*/ 1149 h 2197"/>
              <a:gd name="T12" fmla="*/ 669 w 2291"/>
              <a:gd name="T13" fmla="*/ 1225 h 2197"/>
              <a:gd name="T14" fmla="*/ 828 w 2291"/>
              <a:gd name="T15" fmla="*/ 1048 h 2197"/>
              <a:gd name="T16" fmla="*/ 844 w 2291"/>
              <a:gd name="T17" fmla="*/ 923 h 2197"/>
              <a:gd name="T18" fmla="*/ 828 w 2291"/>
              <a:gd name="T19" fmla="*/ 1048 h 2197"/>
              <a:gd name="T20" fmla="*/ 1390 w 2291"/>
              <a:gd name="T21" fmla="*/ 540 h 2197"/>
              <a:gd name="T22" fmla="*/ 1493 w 2291"/>
              <a:gd name="T23" fmla="*/ 103 h 2197"/>
              <a:gd name="T24" fmla="*/ 902 w 2291"/>
              <a:gd name="T25" fmla="*/ 0 h 2197"/>
              <a:gd name="T26" fmla="*/ 799 w 2291"/>
              <a:gd name="T27" fmla="*/ 437 h 2197"/>
              <a:gd name="T28" fmla="*/ 859 w 2291"/>
              <a:gd name="T29" fmla="*/ 103 h 2197"/>
              <a:gd name="T30" fmla="*/ 1390 w 2291"/>
              <a:gd name="T31" fmla="*/ 60 h 2197"/>
              <a:gd name="T32" fmla="*/ 1433 w 2291"/>
              <a:gd name="T33" fmla="*/ 437 h 2197"/>
              <a:gd name="T34" fmla="*/ 902 w 2291"/>
              <a:gd name="T35" fmla="*/ 480 h 2197"/>
              <a:gd name="T36" fmla="*/ 859 w 2291"/>
              <a:gd name="T37" fmla="*/ 103 h 2197"/>
              <a:gd name="T38" fmla="*/ 1614 w 2291"/>
              <a:gd name="T39" fmla="*/ 824 h 2197"/>
              <a:gd name="T40" fmla="*/ 1640 w 2291"/>
              <a:gd name="T41" fmla="*/ 786 h 2197"/>
              <a:gd name="T42" fmla="*/ 1499 w 2291"/>
              <a:gd name="T43" fmla="*/ 596 h 2197"/>
              <a:gd name="T44" fmla="*/ 835 w 2291"/>
              <a:gd name="T45" fmla="*/ 576 h 2197"/>
              <a:gd name="T46" fmla="*/ 669 w 2291"/>
              <a:gd name="T47" fmla="*/ 741 h 2197"/>
              <a:gd name="T48" fmla="*/ 652 w 2291"/>
              <a:gd name="T49" fmla="*/ 798 h 2197"/>
              <a:gd name="T50" fmla="*/ 1450 w 2291"/>
              <a:gd name="T51" fmla="*/ 1476 h 2197"/>
              <a:gd name="T52" fmla="*/ 1554 w 2291"/>
              <a:gd name="T53" fmla="*/ 1913 h 2197"/>
              <a:gd name="T54" fmla="*/ 2144 w 2291"/>
              <a:gd name="T55" fmla="*/ 1810 h 2197"/>
              <a:gd name="T56" fmla="*/ 2041 w 2291"/>
              <a:gd name="T57" fmla="*/ 1373 h 2197"/>
              <a:gd name="T58" fmla="*/ 1450 w 2291"/>
              <a:gd name="T59" fmla="*/ 1476 h 2197"/>
              <a:gd name="T60" fmla="*/ 2084 w 2291"/>
              <a:gd name="T61" fmla="*/ 1810 h 2197"/>
              <a:gd name="T62" fmla="*/ 1554 w 2291"/>
              <a:gd name="T63" fmla="*/ 1853 h 2197"/>
              <a:gd name="T64" fmla="*/ 1511 w 2291"/>
              <a:gd name="T65" fmla="*/ 1476 h 2197"/>
              <a:gd name="T66" fmla="*/ 2041 w 2291"/>
              <a:gd name="T67" fmla="*/ 1433 h 2197"/>
              <a:gd name="T68" fmla="*/ 2275 w 2291"/>
              <a:gd name="T69" fmla="*/ 2114 h 2197"/>
              <a:gd name="T70" fmla="*/ 2108 w 2291"/>
              <a:gd name="T71" fmla="*/ 1949 h 2197"/>
              <a:gd name="T72" fmla="*/ 1444 w 2291"/>
              <a:gd name="T73" fmla="*/ 1969 h 2197"/>
              <a:gd name="T74" fmla="*/ 1304 w 2291"/>
              <a:gd name="T75" fmla="*/ 2159 h 2197"/>
              <a:gd name="T76" fmla="*/ 1329 w 2291"/>
              <a:gd name="T77" fmla="*/ 2197 h 2197"/>
              <a:gd name="T78" fmla="*/ 2291 w 2291"/>
              <a:gd name="T79" fmla="*/ 2171 h 2197"/>
              <a:gd name="T80" fmla="*/ 2275 w 2291"/>
              <a:gd name="T81" fmla="*/ 2114 h 2197"/>
              <a:gd name="T82" fmla="*/ 738 w 2291"/>
              <a:gd name="T83" fmla="*/ 1913 h 2197"/>
              <a:gd name="T84" fmla="*/ 841 w 2291"/>
              <a:gd name="T85" fmla="*/ 1476 h 2197"/>
              <a:gd name="T86" fmla="*/ 250 w 2291"/>
              <a:gd name="T87" fmla="*/ 1373 h 2197"/>
              <a:gd name="T88" fmla="*/ 147 w 2291"/>
              <a:gd name="T89" fmla="*/ 1810 h 2197"/>
              <a:gd name="T90" fmla="*/ 207 w 2291"/>
              <a:gd name="T91" fmla="*/ 1476 h 2197"/>
              <a:gd name="T92" fmla="*/ 738 w 2291"/>
              <a:gd name="T93" fmla="*/ 1433 h 2197"/>
              <a:gd name="T94" fmla="*/ 781 w 2291"/>
              <a:gd name="T95" fmla="*/ 1810 h 2197"/>
              <a:gd name="T96" fmla="*/ 250 w 2291"/>
              <a:gd name="T97" fmla="*/ 1853 h 2197"/>
              <a:gd name="T98" fmla="*/ 207 w 2291"/>
              <a:gd name="T99" fmla="*/ 1476 h 2197"/>
              <a:gd name="T100" fmla="*/ 805 w 2291"/>
              <a:gd name="T101" fmla="*/ 1949 h 2197"/>
              <a:gd name="T102" fmla="*/ 141 w 2291"/>
              <a:gd name="T103" fmla="*/ 1969 h 2197"/>
              <a:gd name="T104" fmla="*/ 0 w 2291"/>
              <a:gd name="T105" fmla="*/ 2159 h 2197"/>
              <a:gd name="T106" fmla="*/ 26 w 2291"/>
              <a:gd name="T107" fmla="*/ 2197 h 2197"/>
              <a:gd name="T108" fmla="*/ 988 w 2291"/>
              <a:gd name="T109" fmla="*/ 2171 h 2197"/>
              <a:gd name="T110" fmla="*/ 971 w 2291"/>
              <a:gd name="T111" fmla="*/ 2114 h 2197"/>
              <a:gd name="T112" fmla="*/ 971 w 2291"/>
              <a:gd name="T113" fmla="*/ 1659 h 2197"/>
              <a:gd name="T114" fmla="*/ 1088 w 2291"/>
              <a:gd name="T115" fmla="*/ 1610 h 2197"/>
              <a:gd name="T116" fmla="*/ 971 w 2291"/>
              <a:gd name="T117" fmla="*/ 1659 h 2197"/>
              <a:gd name="T118" fmla="*/ 1204 w 2291"/>
              <a:gd name="T119" fmla="*/ 1610 h 2197"/>
              <a:gd name="T120" fmla="*/ 1320 w 2291"/>
              <a:gd name="T121" fmla="*/ 1659 h 2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91" h="2197">
                <a:moveTo>
                  <a:pt x="1506" y="1023"/>
                </a:moveTo>
                <a:cubicBezTo>
                  <a:pt x="1448" y="923"/>
                  <a:pt x="1448" y="923"/>
                  <a:pt x="1448" y="923"/>
                </a:cubicBezTo>
                <a:cubicBezTo>
                  <a:pt x="1406" y="947"/>
                  <a:pt x="1406" y="947"/>
                  <a:pt x="1406" y="947"/>
                </a:cubicBezTo>
                <a:cubicBezTo>
                  <a:pt x="1464" y="1048"/>
                  <a:pt x="1464" y="1048"/>
                  <a:pt x="1464" y="1048"/>
                </a:cubicBezTo>
                <a:lnTo>
                  <a:pt x="1506" y="1023"/>
                </a:lnTo>
                <a:close/>
                <a:moveTo>
                  <a:pt x="1622" y="1225"/>
                </a:moveTo>
                <a:cubicBezTo>
                  <a:pt x="1564" y="1124"/>
                  <a:pt x="1564" y="1124"/>
                  <a:pt x="1564" y="1124"/>
                </a:cubicBezTo>
                <a:cubicBezTo>
                  <a:pt x="1522" y="1149"/>
                  <a:pt x="1522" y="1149"/>
                  <a:pt x="1522" y="1149"/>
                </a:cubicBezTo>
                <a:cubicBezTo>
                  <a:pt x="1580" y="1249"/>
                  <a:pt x="1580" y="1249"/>
                  <a:pt x="1580" y="1249"/>
                </a:cubicBezTo>
                <a:lnTo>
                  <a:pt x="1622" y="1225"/>
                </a:lnTo>
                <a:close/>
                <a:moveTo>
                  <a:pt x="711" y="1249"/>
                </a:moveTo>
                <a:cubicBezTo>
                  <a:pt x="769" y="1149"/>
                  <a:pt x="769" y="1149"/>
                  <a:pt x="769" y="1149"/>
                </a:cubicBezTo>
                <a:cubicBezTo>
                  <a:pt x="727" y="1124"/>
                  <a:pt x="727" y="1124"/>
                  <a:pt x="727" y="1124"/>
                </a:cubicBezTo>
                <a:cubicBezTo>
                  <a:pt x="669" y="1225"/>
                  <a:pt x="669" y="1225"/>
                  <a:pt x="669" y="1225"/>
                </a:cubicBezTo>
                <a:lnTo>
                  <a:pt x="711" y="1249"/>
                </a:lnTo>
                <a:close/>
                <a:moveTo>
                  <a:pt x="828" y="1048"/>
                </a:moveTo>
                <a:cubicBezTo>
                  <a:pt x="886" y="947"/>
                  <a:pt x="886" y="947"/>
                  <a:pt x="886" y="947"/>
                </a:cubicBezTo>
                <a:cubicBezTo>
                  <a:pt x="844" y="923"/>
                  <a:pt x="844" y="923"/>
                  <a:pt x="844" y="923"/>
                </a:cubicBezTo>
                <a:cubicBezTo>
                  <a:pt x="786" y="1023"/>
                  <a:pt x="786" y="1023"/>
                  <a:pt x="786" y="1023"/>
                </a:cubicBezTo>
                <a:lnTo>
                  <a:pt x="828" y="1048"/>
                </a:lnTo>
                <a:close/>
                <a:moveTo>
                  <a:pt x="902" y="540"/>
                </a:moveTo>
                <a:cubicBezTo>
                  <a:pt x="1390" y="540"/>
                  <a:pt x="1390" y="540"/>
                  <a:pt x="1390" y="540"/>
                </a:cubicBezTo>
                <a:cubicBezTo>
                  <a:pt x="1447" y="540"/>
                  <a:pt x="1493" y="494"/>
                  <a:pt x="1493" y="437"/>
                </a:cubicBezTo>
                <a:cubicBezTo>
                  <a:pt x="1493" y="103"/>
                  <a:pt x="1493" y="103"/>
                  <a:pt x="1493" y="103"/>
                </a:cubicBezTo>
                <a:cubicBezTo>
                  <a:pt x="1493" y="46"/>
                  <a:pt x="1447" y="0"/>
                  <a:pt x="1390" y="0"/>
                </a:cubicBezTo>
                <a:cubicBezTo>
                  <a:pt x="902" y="0"/>
                  <a:pt x="902" y="0"/>
                  <a:pt x="902" y="0"/>
                </a:cubicBezTo>
                <a:cubicBezTo>
                  <a:pt x="845" y="0"/>
                  <a:pt x="799" y="46"/>
                  <a:pt x="799" y="103"/>
                </a:cubicBezTo>
                <a:cubicBezTo>
                  <a:pt x="799" y="437"/>
                  <a:pt x="799" y="437"/>
                  <a:pt x="799" y="437"/>
                </a:cubicBezTo>
                <a:cubicBezTo>
                  <a:pt x="799" y="494"/>
                  <a:pt x="845" y="540"/>
                  <a:pt x="902" y="540"/>
                </a:cubicBezTo>
                <a:close/>
                <a:moveTo>
                  <a:pt x="859" y="103"/>
                </a:moveTo>
                <a:cubicBezTo>
                  <a:pt x="859" y="79"/>
                  <a:pt x="878" y="60"/>
                  <a:pt x="902" y="60"/>
                </a:cubicBezTo>
                <a:cubicBezTo>
                  <a:pt x="1390" y="60"/>
                  <a:pt x="1390" y="60"/>
                  <a:pt x="1390" y="60"/>
                </a:cubicBezTo>
                <a:cubicBezTo>
                  <a:pt x="1413" y="60"/>
                  <a:pt x="1433" y="79"/>
                  <a:pt x="1433" y="103"/>
                </a:cubicBezTo>
                <a:cubicBezTo>
                  <a:pt x="1433" y="437"/>
                  <a:pt x="1433" y="437"/>
                  <a:pt x="1433" y="437"/>
                </a:cubicBezTo>
                <a:cubicBezTo>
                  <a:pt x="1433" y="461"/>
                  <a:pt x="1413" y="480"/>
                  <a:pt x="1390" y="480"/>
                </a:cubicBezTo>
                <a:cubicBezTo>
                  <a:pt x="902" y="480"/>
                  <a:pt x="902" y="480"/>
                  <a:pt x="902" y="480"/>
                </a:cubicBezTo>
                <a:cubicBezTo>
                  <a:pt x="878" y="480"/>
                  <a:pt x="859" y="461"/>
                  <a:pt x="859" y="437"/>
                </a:cubicBezTo>
                <a:lnTo>
                  <a:pt x="859" y="103"/>
                </a:lnTo>
                <a:close/>
                <a:moveTo>
                  <a:pt x="678" y="824"/>
                </a:moveTo>
                <a:cubicBezTo>
                  <a:pt x="1614" y="824"/>
                  <a:pt x="1614" y="824"/>
                  <a:pt x="1614" y="824"/>
                </a:cubicBezTo>
                <a:cubicBezTo>
                  <a:pt x="1628" y="824"/>
                  <a:pt x="1640" y="812"/>
                  <a:pt x="1640" y="798"/>
                </a:cubicBezTo>
                <a:cubicBezTo>
                  <a:pt x="1640" y="786"/>
                  <a:pt x="1640" y="786"/>
                  <a:pt x="1640" y="786"/>
                </a:cubicBezTo>
                <a:cubicBezTo>
                  <a:pt x="1640" y="772"/>
                  <a:pt x="1632" y="752"/>
                  <a:pt x="1623" y="741"/>
                </a:cubicBezTo>
                <a:cubicBezTo>
                  <a:pt x="1499" y="596"/>
                  <a:pt x="1499" y="596"/>
                  <a:pt x="1499" y="596"/>
                </a:cubicBezTo>
                <a:cubicBezTo>
                  <a:pt x="1490" y="585"/>
                  <a:pt x="1471" y="576"/>
                  <a:pt x="1457" y="576"/>
                </a:cubicBezTo>
                <a:cubicBezTo>
                  <a:pt x="835" y="576"/>
                  <a:pt x="835" y="576"/>
                  <a:pt x="835" y="576"/>
                </a:cubicBezTo>
                <a:cubicBezTo>
                  <a:pt x="821" y="576"/>
                  <a:pt x="802" y="585"/>
                  <a:pt x="792" y="596"/>
                </a:cubicBezTo>
                <a:cubicBezTo>
                  <a:pt x="669" y="741"/>
                  <a:pt x="669" y="741"/>
                  <a:pt x="669" y="741"/>
                </a:cubicBezTo>
                <a:cubicBezTo>
                  <a:pt x="659" y="752"/>
                  <a:pt x="652" y="772"/>
                  <a:pt x="652" y="786"/>
                </a:cubicBezTo>
                <a:cubicBezTo>
                  <a:pt x="652" y="798"/>
                  <a:pt x="652" y="798"/>
                  <a:pt x="652" y="798"/>
                </a:cubicBezTo>
                <a:cubicBezTo>
                  <a:pt x="652" y="812"/>
                  <a:pt x="664" y="824"/>
                  <a:pt x="678" y="824"/>
                </a:cubicBezTo>
                <a:close/>
                <a:moveTo>
                  <a:pt x="1450" y="1476"/>
                </a:moveTo>
                <a:cubicBezTo>
                  <a:pt x="1450" y="1810"/>
                  <a:pt x="1450" y="1810"/>
                  <a:pt x="1450" y="1810"/>
                </a:cubicBezTo>
                <a:cubicBezTo>
                  <a:pt x="1450" y="1867"/>
                  <a:pt x="1497" y="1913"/>
                  <a:pt x="1554" y="1913"/>
                </a:cubicBezTo>
                <a:cubicBezTo>
                  <a:pt x="2041" y="1913"/>
                  <a:pt x="2041" y="1913"/>
                  <a:pt x="2041" y="1913"/>
                </a:cubicBezTo>
                <a:cubicBezTo>
                  <a:pt x="2098" y="1913"/>
                  <a:pt x="2144" y="1867"/>
                  <a:pt x="2144" y="1810"/>
                </a:cubicBezTo>
                <a:cubicBezTo>
                  <a:pt x="2144" y="1476"/>
                  <a:pt x="2144" y="1476"/>
                  <a:pt x="2144" y="1476"/>
                </a:cubicBezTo>
                <a:cubicBezTo>
                  <a:pt x="2144" y="1419"/>
                  <a:pt x="2098" y="1373"/>
                  <a:pt x="2041" y="1373"/>
                </a:cubicBezTo>
                <a:cubicBezTo>
                  <a:pt x="1554" y="1373"/>
                  <a:pt x="1554" y="1373"/>
                  <a:pt x="1554" y="1373"/>
                </a:cubicBezTo>
                <a:cubicBezTo>
                  <a:pt x="1497" y="1373"/>
                  <a:pt x="1450" y="1419"/>
                  <a:pt x="1450" y="1476"/>
                </a:cubicBezTo>
                <a:close/>
                <a:moveTo>
                  <a:pt x="2084" y="1476"/>
                </a:moveTo>
                <a:cubicBezTo>
                  <a:pt x="2084" y="1810"/>
                  <a:pt x="2084" y="1810"/>
                  <a:pt x="2084" y="1810"/>
                </a:cubicBezTo>
                <a:cubicBezTo>
                  <a:pt x="2084" y="1834"/>
                  <a:pt x="2065" y="1853"/>
                  <a:pt x="2041" y="1853"/>
                </a:cubicBezTo>
                <a:cubicBezTo>
                  <a:pt x="1554" y="1853"/>
                  <a:pt x="1554" y="1853"/>
                  <a:pt x="1554" y="1853"/>
                </a:cubicBezTo>
                <a:cubicBezTo>
                  <a:pt x="1530" y="1853"/>
                  <a:pt x="1511" y="1834"/>
                  <a:pt x="1511" y="1810"/>
                </a:cubicBezTo>
                <a:cubicBezTo>
                  <a:pt x="1511" y="1476"/>
                  <a:pt x="1511" y="1476"/>
                  <a:pt x="1511" y="1476"/>
                </a:cubicBezTo>
                <a:cubicBezTo>
                  <a:pt x="1511" y="1452"/>
                  <a:pt x="1530" y="1433"/>
                  <a:pt x="1554" y="1433"/>
                </a:cubicBezTo>
                <a:cubicBezTo>
                  <a:pt x="2041" y="1433"/>
                  <a:pt x="2041" y="1433"/>
                  <a:pt x="2041" y="1433"/>
                </a:cubicBezTo>
                <a:cubicBezTo>
                  <a:pt x="2065" y="1433"/>
                  <a:pt x="2084" y="1452"/>
                  <a:pt x="2084" y="1476"/>
                </a:cubicBezTo>
                <a:close/>
                <a:moveTo>
                  <a:pt x="2275" y="2114"/>
                </a:moveTo>
                <a:cubicBezTo>
                  <a:pt x="2151" y="1969"/>
                  <a:pt x="2151" y="1969"/>
                  <a:pt x="2151" y="1969"/>
                </a:cubicBezTo>
                <a:cubicBezTo>
                  <a:pt x="2142" y="1958"/>
                  <a:pt x="2123" y="1949"/>
                  <a:pt x="2108" y="1949"/>
                </a:cubicBezTo>
                <a:cubicBezTo>
                  <a:pt x="1486" y="1949"/>
                  <a:pt x="1486" y="1949"/>
                  <a:pt x="1486" y="1949"/>
                </a:cubicBezTo>
                <a:cubicBezTo>
                  <a:pt x="1472" y="1949"/>
                  <a:pt x="1453" y="1958"/>
                  <a:pt x="1444" y="1969"/>
                </a:cubicBezTo>
                <a:cubicBezTo>
                  <a:pt x="1320" y="2114"/>
                  <a:pt x="1320" y="2114"/>
                  <a:pt x="1320" y="2114"/>
                </a:cubicBezTo>
                <a:cubicBezTo>
                  <a:pt x="1311" y="2125"/>
                  <a:pt x="1304" y="2145"/>
                  <a:pt x="1304" y="2159"/>
                </a:cubicBezTo>
                <a:cubicBezTo>
                  <a:pt x="1304" y="2171"/>
                  <a:pt x="1304" y="2171"/>
                  <a:pt x="1304" y="2171"/>
                </a:cubicBezTo>
                <a:cubicBezTo>
                  <a:pt x="1304" y="2185"/>
                  <a:pt x="1315" y="2197"/>
                  <a:pt x="1329" y="2197"/>
                </a:cubicBezTo>
                <a:cubicBezTo>
                  <a:pt x="2265" y="2197"/>
                  <a:pt x="2265" y="2197"/>
                  <a:pt x="2265" y="2197"/>
                </a:cubicBezTo>
                <a:cubicBezTo>
                  <a:pt x="2280" y="2197"/>
                  <a:pt x="2291" y="2185"/>
                  <a:pt x="2291" y="2171"/>
                </a:cubicBezTo>
                <a:cubicBezTo>
                  <a:pt x="2291" y="2159"/>
                  <a:pt x="2291" y="2159"/>
                  <a:pt x="2291" y="2159"/>
                </a:cubicBezTo>
                <a:cubicBezTo>
                  <a:pt x="2291" y="2145"/>
                  <a:pt x="2284" y="2125"/>
                  <a:pt x="2275" y="2114"/>
                </a:cubicBezTo>
                <a:close/>
                <a:moveTo>
                  <a:pt x="250" y="1913"/>
                </a:moveTo>
                <a:cubicBezTo>
                  <a:pt x="738" y="1913"/>
                  <a:pt x="738" y="1913"/>
                  <a:pt x="738" y="1913"/>
                </a:cubicBezTo>
                <a:cubicBezTo>
                  <a:pt x="795" y="1913"/>
                  <a:pt x="841" y="1867"/>
                  <a:pt x="841" y="1810"/>
                </a:cubicBezTo>
                <a:cubicBezTo>
                  <a:pt x="841" y="1476"/>
                  <a:pt x="841" y="1476"/>
                  <a:pt x="841" y="1476"/>
                </a:cubicBezTo>
                <a:cubicBezTo>
                  <a:pt x="841" y="1419"/>
                  <a:pt x="795" y="1373"/>
                  <a:pt x="738" y="1373"/>
                </a:cubicBezTo>
                <a:cubicBezTo>
                  <a:pt x="250" y="1373"/>
                  <a:pt x="250" y="1373"/>
                  <a:pt x="250" y="1373"/>
                </a:cubicBezTo>
                <a:cubicBezTo>
                  <a:pt x="193" y="1373"/>
                  <a:pt x="147" y="1419"/>
                  <a:pt x="147" y="1476"/>
                </a:cubicBezTo>
                <a:cubicBezTo>
                  <a:pt x="147" y="1810"/>
                  <a:pt x="147" y="1810"/>
                  <a:pt x="147" y="1810"/>
                </a:cubicBezTo>
                <a:cubicBezTo>
                  <a:pt x="147" y="1867"/>
                  <a:pt x="193" y="1913"/>
                  <a:pt x="250" y="1913"/>
                </a:cubicBezTo>
                <a:close/>
                <a:moveTo>
                  <a:pt x="207" y="1476"/>
                </a:moveTo>
                <a:cubicBezTo>
                  <a:pt x="207" y="1452"/>
                  <a:pt x="227" y="1433"/>
                  <a:pt x="250" y="1433"/>
                </a:cubicBezTo>
                <a:cubicBezTo>
                  <a:pt x="738" y="1433"/>
                  <a:pt x="738" y="1433"/>
                  <a:pt x="738" y="1433"/>
                </a:cubicBezTo>
                <a:cubicBezTo>
                  <a:pt x="762" y="1433"/>
                  <a:pt x="781" y="1452"/>
                  <a:pt x="781" y="1476"/>
                </a:cubicBezTo>
                <a:cubicBezTo>
                  <a:pt x="781" y="1810"/>
                  <a:pt x="781" y="1810"/>
                  <a:pt x="781" y="1810"/>
                </a:cubicBezTo>
                <a:cubicBezTo>
                  <a:pt x="781" y="1834"/>
                  <a:pt x="762" y="1853"/>
                  <a:pt x="738" y="1853"/>
                </a:cubicBezTo>
                <a:cubicBezTo>
                  <a:pt x="250" y="1853"/>
                  <a:pt x="250" y="1853"/>
                  <a:pt x="250" y="1853"/>
                </a:cubicBezTo>
                <a:cubicBezTo>
                  <a:pt x="227" y="1853"/>
                  <a:pt x="207" y="1834"/>
                  <a:pt x="207" y="1810"/>
                </a:cubicBezTo>
                <a:lnTo>
                  <a:pt x="207" y="1476"/>
                </a:lnTo>
                <a:close/>
                <a:moveTo>
                  <a:pt x="848" y="1969"/>
                </a:moveTo>
                <a:cubicBezTo>
                  <a:pt x="838" y="1958"/>
                  <a:pt x="819" y="1949"/>
                  <a:pt x="805" y="1949"/>
                </a:cubicBezTo>
                <a:cubicBezTo>
                  <a:pt x="183" y="1949"/>
                  <a:pt x="183" y="1949"/>
                  <a:pt x="183" y="1949"/>
                </a:cubicBezTo>
                <a:cubicBezTo>
                  <a:pt x="169" y="1949"/>
                  <a:pt x="150" y="1958"/>
                  <a:pt x="141" y="1969"/>
                </a:cubicBezTo>
                <a:cubicBezTo>
                  <a:pt x="17" y="2114"/>
                  <a:pt x="17" y="2114"/>
                  <a:pt x="17" y="2114"/>
                </a:cubicBezTo>
                <a:cubicBezTo>
                  <a:pt x="8" y="2125"/>
                  <a:pt x="0" y="2145"/>
                  <a:pt x="0" y="2159"/>
                </a:cubicBezTo>
                <a:cubicBezTo>
                  <a:pt x="0" y="2171"/>
                  <a:pt x="0" y="2171"/>
                  <a:pt x="0" y="2171"/>
                </a:cubicBezTo>
                <a:cubicBezTo>
                  <a:pt x="0" y="2185"/>
                  <a:pt x="12" y="2197"/>
                  <a:pt x="26" y="2197"/>
                </a:cubicBezTo>
                <a:cubicBezTo>
                  <a:pt x="962" y="2197"/>
                  <a:pt x="962" y="2197"/>
                  <a:pt x="962" y="2197"/>
                </a:cubicBezTo>
                <a:cubicBezTo>
                  <a:pt x="977" y="2197"/>
                  <a:pt x="988" y="2185"/>
                  <a:pt x="988" y="2171"/>
                </a:cubicBezTo>
                <a:cubicBezTo>
                  <a:pt x="988" y="2159"/>
                  <a:pt x="988" y="2159"/>
                  <a:pt x="988" y="2159"/>
                </a:cubicBezTo>
                <a:cubicBezTo>
                  <a:pt x="988" y="2145"/>
                  <a:pt x="981" y="2125"/>
                  <a:pt x="971" y="2114"/>
                </a:cubicBezTo>
                <a:lnTo>
                  <a:pt x="848" y="1969"/>
                </a:lnTo>
                <a:close/>
                <a:moveTo>
                  <a:pt x="971" y="1659"/>
                </a:moveTo>
                <a:cubicBezTo>
                  <a:pt x="1088" y="1659"/>
                  <a:pt x="1088" y="1659"/>
                  <a:pt x="1088" y="1659"/>
                </a:cubicBezTo>
                <a:cubicBezTo>
                  <a:pt x="1088" y="1610"/>
                  <a:pt x="1088" y="1610"/>
                  <a:pt x="1088" y="1610"/>
                </a:cubicBezTo>
                <a:cubicBezTo>
                  <a:pt x="971" y="1610"/>
                  <a:pt x="971" y="1610"/>
                  <a:pt x="971" y="1610"/>
                </a:cubicBezTo>
                <a:lnTo>
                  <a:pt x="971" y="1659"/>
                </a:lnTo>
                <a:close/>
                <a:moveTo>
                  <a:pt x="1320" y="1610"/>
                </a:moveTo>
                <a:cubicBezTo>
                  <a:pt x="1204" y="1610"/>
                  <a:pt x="1204" y="1610"/>
                  <a:pt x="1204" y="1610"/>
                </a:cubicBezTo>
                <a:cubicBezTo>
                  <a:pt x="1204" y="1659"/>
                  <a:pt x="1204" y="1659"/>
                  <a:pt x="1204" y="1659"/>
                </a:cubicBezTo>
                <a:cubicBezTo>
                  <a:pt x="1320" y="1659"/>
                  <a:pt x="1320" y="1659"/>
                  <a:pt x="1320" y="1659"/>
                </a:cubicBezTo>
                <a:lnTo>
                  <a:pt x="1320" y="1610"/>
                </a:lnTo>
                <a:close/>
              </a:path>
            </a:pathLst>
          </a:custGeom>
          <a:solidFill>
            <a:srgbClr val="2B4D91"/>
          </a:solidFill>
          <a:ln>
            <a:noFill/>
          </a:ln>
        </p:spPr>
        <p:txBody>
          <a:bodyPr vert="horz" wrap="square" lIns="60485" tIns="30243" rIns="60485" bIns="30243" numCol="1" anchor="t" anchorCtr="0" compatLnSpc="1">
            <a:prstTxWarp prst="textNoShape">
              <a:avLst/>
            </a:prstTxWarp>
          </a:bodyPr>
          <a:lstStyle/>
          <a:p>
            <a:pPr defTabSz="503226"/>
            <a:endParaRPr lang="en-US" sz="687">
              <a:solidFill>
                <a:srgbClr val="FFFFFF"/>
              </a:solidFill>
            </a:endParaRPr>
          </a:p>
        </p:txBody>
      </p:sp>
      <p:sp>
        <p:nvSpPr>
          <p:cNvPr id="13" name="TextBox 12"/>
          <p:cNvSpPr txBox="1"/>
          <p:nvPr/>
        </p:nvSpPr>
        <p:spPr>
          <a:xfrm>
            <a:off x="791778" y="3623690"/>
            <a:ext cx="1194494" cy="498598"/>
          </a:xfrm>
          <a:prstGeom prst="rect">
            <a:avLst/>
          </a:prstGeom>
          <a:noFill/>
          <a:ln>
            <a:noFill/>
          </a:ln>
        </p:spPr>
        <p:txBody>
          <a:bodyPr wrap="none" lIns="0" tIns="0" rIns="0" bIns="0" rtlCol="0">
            <a:spAutoFit/>
          </a:bodyPr>
          <a:lstStyle/>
          <a:p>
            <a:pPr defTabSz="685514">
              <a:lnSpc>
                <a:spcPct val="90000"/>
              </a:lnSpc>
              <a:spcBef>
                <a:spcPct val="20000"/>
              </a:spcBef>
              <a:buSzPct val="80000"/>
            </a:pPr>
            <a:r>
              <a:rPr lang="en-US">
                <a:solidFill>
                  <a:srgbClr val="000000"/>
                </a:solidFill>
              </a:rPr>
              <a:t>Customer’s </a:t>
            </a:r>
            <a:br>
              <a:rPr lang="en-US">
                <a:solidFill>
                  <a:srgbClr val="000000"/>
                </a:solidFill>
              </a:rPr>
            </a:br>
            <a:r>
              <a:rPr lang="en-US">
                <a:solidFill>
                  <a:srgbClr val="000000"/>
                </a:solidFill>
              </a:rPr>
              <a:t>network</a:t>
            </a:r>
            <a:endParaRPr lang="en-US">
              <a:solidFill>
                <a:srgbClr val="000000"/>
              </a:solidFill>
              <a:effectLst>
                <a:outerShdw blurRad="38100" dist="38100" dir="2700000" algn="tl">
                  <a:srgbClr val="000000">
                    <a:alpha val="43137"/>
                  </a:srgbClr>
                </a:outerShdw>
              </a:effectLst>
            </a:endParaRPr>
          </a:p>
        </p:txBody>
      </p:sp>
      <p:grpSp>
        <p:nvGrpSpPr>
          <p:cNvPr id="14" name="Group 13"/>
          <p:cNvGrpSpPr/>
          <p:nvPr/>
        </p:nvGrpSpPr>
        <p:grpSpPr>
          <a:xfrm>
            <a:off x="8012134" y="1753903"/>
            <a:ext cx="1100541" cy="1487195"/>
            <a:chOff x="5936940" y="1654482"/>
            <a:chExt cx="854945" cy="1132543"/>
          </a:xfrm>
          <a:solidFill>
            <a:srgbClr val="DE3C00"/>
          </a:solidFill>
        </p:grpSpPr>
        <p:sp>
          <p:nvSpPr>
            <p:cNvPr id="41" name="Rectangle 40"/>
            <p:cNvSpPr/>
            <p:nvPr/>
          </p:nvSpPr>
          <p:spPr bwMode="auto">
            <a:xfrm rot="16200000">
              <a:off x="5469389" y="2219654"/>
              <a:ext cx="1034923" cy="99820"/>
            </a:xfrm>
            <a:prstGeom prst="rect">
              <a:avLst/>
            </a:prstGeom>
            <a:grpFill/>
            <a:ln>
              <a:solidFill>
                <a:srgbClr val="DE3C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8" tIns="107557" rIns="134448" bIns="107557" numCol="1" spcCol="0" rtlCol="0" fromWordArt="0" anchor="t" anchorCtr="0" forceAA="0" compatLnSpc="1">
              <a:prstTxWarp prst="textNoShape">
                <a:avLst/>
              </a:prstTxWarp>
              <a:noAutofit/>
            </a:bodyPr>
            <a:lstStyle/>
            <a:p>
              <a:pPr algn="ctr" defTabSz="671985" fontAlgn="base">
                <a:lnSpc>
                  <a:spcPct val="90000"/>
                </a:lnSpc>
                <a:spcBef>
                  <a:spcPct val="0"/>
                </a:spcBef>
                <a:spcAft>
                  <a:spcPct val="0"/>
                </a:spcAft>
              </a:pPr>
              <a:endParaRPr lang="en-US" sz="1471" spc="-37">
                <a:solidFill>
                  <a:srgbClr val="FFFFFF"/>
                </a:solidFill>
              </a:endParaRPr>
            </a:p>
          </p:txBody>
        </p:sp>
        <p:sp>
          <p:nvSpPr>
            <p:cNvPr id="42" name="Right Arrow 41"/>
            <p:cNvSpPr/>
            <p:nvPr/>
          </p:nvSpPr>
          <p:spPr bwMode="auto">
            <a:xfrm>
              <a:off x="5936940" y="1654482"/>
              <a:ext cx="854945" cy="209699"/>
            </a:xfrm>
            <a:prstGeom prst="rightArrow">
              <a:avLst/>
            </a:prstGeom>
            <a:grpFill/>
            <a:ln>
              <a:solidFill>
                <a:srgbClr val="DE3C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8" tIns="107557" rIns="134448" bIns="107557" numCol="1" spcCol="0" rtlCol="0" fromWordArt="0" anchor="t" anchorCtr="0" forceAA="0" compatLnSpc="1">
              <a:prstTxWarp prst="textNoShape">
                <a:avLst/>
              </a:prstTxWarp>
              <a:noAutofit/>
            </a:bodyPr>
            <a:lstStyle/>
            <a:p>
              <a:pPr algn="ctr" defTabSz="671985" fontAlgn="base">
                <a:lnSpc>
                  <a:spcPct val="90000"/>
                </a:lnSpc>
                <a:spcBef>
                  <a:spcPct val="0"/>
                </a:spcBef>
                <a:spcAft>
                  <a:spcPct val="0"/>
                </a:spcAft>
              </a:pPr>
              <a:endParaRPr lang="en-US" sz="1471" spc="-37">
                <a:solidFill>
                  <a:srgbClr val="FFFFFF"/>
                </a:solidFill>
              </a:endParaRPr>
            </a:p>
          </p:txBody>
        </p:sp>
      </p:grpSp>
      <p:grpSp>
        <p:nvGrpSpPr>
          <p:cNvPr id="15" name="Group 14"/>
          <p:cNvGrpSpPr/>
          <p:nvPr/>
        </p:nvGrpSpPr>
        <p:grpSpPr>
          <a:xfrm>
            <a:off x="8012132" y="4530388"/>
            <a:ext cx="1100542" cy="1447938"/>
            <a:chOff x="5936940" y="3683794"/>
            <a:chExt cx="854946" cy="1007119"/>
          </a:xfrm>
          <a:solidFill>
            <a:srgbClr val="1589DC"/>
          </a:solidFill>
        </p:grpSpPr>
        <p:sp>
          <p:nvSpPr>
            <p:cNvPr id="39" name="Rectangle 38"/>
            <p:cNvSpPr/>
            <p:nvPr/>
          </p:nvSpPr>
          <p:spPr bwMode="auto">
            <a:xfrm rot="16200000">
              <a:off x="5514217" y="4106517"/>
              <a:ext cx="945264" cy="99818"/>
            </a:xfrm>
            <a:prstGeom prst="rect">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8" tIns="107557" rIns="134448" bIns="107557" numCol="1" spcCol="0" rtlCol="0" fromWordArt="0" anchor="t" anchorCtr="0" forceAA="0" compatLnSpc="1">
              <a:prstTxWarp prst="textNoShape">
                <a:avLst/>
              </a:prstTxWarp>
              <a:noAutofit/>
            </a:bodyPr>
            <a:lstStyle/>
            <a:p>
              <a:pPr algn="ctr" defTabSz="671985" fontAlgn="base">
                <a:lnSpc>
                  <a:spcPct val="90000"/>
                </a:lnSpc>
                <a:spcBef>
                  <a:spcPct val="0"/>
                </a:spcBef>
                <a:spcAft>
                  <a:spcPct val="0"/>
                </a:spcAft>
              </a:pPr>
              <a:endParaRPr lang="en-US" sz="1471" spc="-37">
                <a:solidFill>
                  <a:srgbClr val="FFFFFF"/>
                </a:solidFill>
              </a:endParaRPr>
            </a:p>
          </p:txBody>
        </p:sp>
        <p:sp>
          <p:nvSpPr>
            <p:cNvPr id="40" name="Right Arrow 39"/>
            <p:cNvSpPr/>
            <p:nvPr/>
          </p:nvSpPr>
          <p:spPr bwMode="auto">
            <a:xfrm>
              <a:off x="5945371" y="4470208"/>
              <a:ext cx="846515" cy="220705"/>
            </a:xfrm>
            <a:prstGeom prst="rightArrow">
              <a:avLst/>
            </a:prstGeom>
            <a:grp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8" tIns="107557" rIns="134448" bIns="107557" numCol="1" spcCol="0" rtlCol="0" fromWordArt="0" anchor="t" anchorCtr="0" forceAA="0" compatLnSpc="1">
              <a:prstTxWarp prst="textNoShape">
                <a:avLst/>
              </a:prstTxWarp>
              <a:noAutofit/>
            </a:bodyPr>
            <a:lstStyle/>
            <a:p>
              <a:pPr algn="ctr" defTabSz="671985" fontAlgn="base">
                <a:lnSpc>
                  <a:spcPct val="90000"/>
                </a:lnSpc>
                <a:spcBef>
                  <a:spcPct val="0"/>
                </a:spcBef>
                <a:spcAft>
                  <a:spcPct val="0"/>
                </a:spcAft>
              </a:pPr>
              <a:endParaRPr lang="en-US" sz="1471" spc="-37">
                <a:solidFill>
                  <a:srgbClr val="FFFFFF"/>
                </a:solidFill>
              </a:endParaRPr>
            </a:p>
          </p:txBody>
        </p:sp>
      </p:grpSp>
      <p:grpSp>
        <p:nvGrpSpPr>
          <p:cNvPr id="16" name="Group 3"/>
          <p:cNvGrpSpPr/>
          <p:nvPr/>
        </p:nvGrpSpPr>
        <p:grpSpPr>
          <a:xfrm>
            <a:off x="4740997" y="3272428"/>
            <a:ext cx="2322793" cy="1143518"/>
            <a:chOff x="3395787" y="2808815"/>
            <a:chExt cx="1804440" cy="795378"/>
          </a:xfrm>
          <a:solidFill>
            <a:schemeClr val="tx1"/>
          </a:solidFill>
        </p:grpSpPr>
        <p:grpSp>
          <p:nvGrpSpPr>
            <p:cNvPr id="34" name="Group 4"/>
            <p:cNvGrpSpPr/>
            <p:nvPr/>
          </p:nvGrpSpPr>
          <p:grpSpPr>
            <a:xfrm>
              <a:off x="3395787" y="2808815"/>
              <a:ext cx="1804440" cy="795378"/>
              <a:chOff x="4693625" y="3254337"/>
              <a:chExt cx="3048917" cy="1308187"/>
            </a:xfrm>
            <a:grpFill/>
          </p:grpSpPr>
          <p:sp>
            <p:nvSpPr>
              <p:cNvPr id="36" name="Rectangle 8"/>
              <p:cNvSpPr/>
              <p:nvPr/>
            </p:nvSpPr>
            <p:spPr bwMode="auto">
              <a:xfrm>
                <a:off x="4951866" y="3254337"/>
                <a:ext cx="2514600" cy="1308187"/>
              </a:xfrm>
              <a:prstGeom prst="rect">
                <a:avLst/>
              </a:prstGeom>
              <a:solidFill>
                <a:srgbClr val="048CF5"/>
              </a:solidFill>
              <a:ln w="3810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8" tIns="107557" rIns="134448" bIns="107557" numCol="1" spcCol="0" rtlCol="0" fromWordArt="0" anchor="t" anchorCtr="0" forceAA="0" compatLnSpc="1">
                <a:prstTxWarp prst="textNoShape">
                  <a:avLst/>
                </a:prstTxWarp>
                <a:noAutofit/>
              </a:bodyPr>
              <a:lstStyle/>
              <a:p>
                <a:pPr algn="ctr" defTabSz="671985" fontAlgn="base">
                  <a:lnSpc>
                    <a:spcPct val="90000"/>
                  </a:lnSpc>
                  <a:spcBef>
                    <a:spcPct val="0"/>
                  </a:spcBef>
                  <a:spcAft>
                    <a:spcPct val="0"/>
                  </a:spcAft>
                </a:pPr>
                <a:endParaRPr lang="en-US" sz="1471" spc="-37">
                  <a:solidFill>
                    <a:srgbClr val="FFFFFF"/>
                  </a:solidFill>
                </a:endParaRPr>
              </a:p>
            </p:txBody>
          </p:sp>
          <p:sp>
            <p:nvSpPr>
              <p:cNvPr id="37" name="Oval 18"/>
              <p:cNvSpPr/>
              <p:nvPr/>
            </p:nvSpPr>
            <p:spPr bwMode="auto">
              <a:xfrm>
                <a:off x="4693625" y="3254337"/>
                <a:ext cx="553285" cy="1308187"/>
              </a:xfrm>
              <a:prstGeom prst="ellipse">
                <a:avLst/>
              </a:prstGeom>
              <a:solidFill>
                <a:schemeClr val="bg1"/>
              </a:solidFill>
              <a:ln w="3810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8" tIns="107557" rIns="134448" bIns="107557" numCol="1" spcCol="0" rtlCol="0" fromWordArt="0" anchor="t" anchorCtr="0" forceAA="0" compatLnSpc="1">
                <a:prstTxWarp prst="textNoShape">
                  <a:avLst/>
                </a:prstTxWarp>
                <a:noAutofit/>
              </a:bodyPr>
              <a:lstStyle/>
              <a:p>
                <a:pPr algn="ctr" defTabSz="671985" fontAlgn="base">
                  <a:lnSpc>
                    <a:spcPct val="90000"/>
                  </a:lnSpc>
                  <a:spcBef>
                    <a:spcPct val="0"/>
                  </a:spcBef>
                  <a:spcAft>
                    <a:spcPct val="0"/>
                  </a:spcAft>
                </a:pPr>
                <a:endParaRPr lang="en-US" sz="1471" spc="-37">
                  <a:solidFill>
                    <a:srgbClr val="FFFFFF"/>
                  </a:solidFill>
                </a:endParaRPr>
              </a:p>
            </p:txBody>
          </p:sp>
          <p:sp>
            <p:nvSpPr>
              <p:cNvPr id="38" name="Oval 31"/>
              <p:cNvSpPr/>
              <p:nvPr/>
            </p:nvSpPr>
            <p:spPr bwMode="auto">
              <a:xfrm>
                <a:off x="7189256" y="3254337"/>
                <a:ext cx="553286" cy="1308187"/>
              </a:xfrm>
              <a:prstGeom prst="ellipse">
                <a:avLst/>
              </a:prstGeom>
              <a:solidFill>
                <a:schemeClr val="bg1"/>
              </a:solidFill>
              <a:ln w="38100">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8" tIns="107557" rIns="134448" bIns="107557" numCol="1" spcCol="0" rtlCol="0" fromWordArt="0" anchor="t" anchorCtr="0" forceAA="0" compatLnSpc="1">
                <a:prstTxWarp prst="textNoShape">
                  <a:avLst/>
                </a:prstTxWarp>
                <a:noAutofit/>
              </a:bodyPr>
              <a:lstStyle/>
              <a:p>
                <a:pPr algn="ctr" defTabSz="671985" fontAlgn="base">
                  <a:lnSpc>
                    <a:spcPct val="90000"/>
                  </a:lnSpc>
                  <a:spcBef>
                    <a:spcPct val="0"/>
                  </a:spcBef>
                  <a:spcAft>
                    <a:spcPct val="0"/>
                  </a:spcAft>
                </a:pPr>
                <a:endParaRPr lang="en-US" sz="1471" spc="-37">
                  <a:solidFill>
                    <a:srgbClr val="FFFFFF"/>
                  </a:solidFill>
                </a:endParaRPr>
              </a:p>
            </p:txBody>
          </p:sp>
        </p:grpSp>
        <p:sp>
          <p:nvSpPr>
            <p:cNvPr id="35" name="TextBox 7"/>
            <p:cNvSpPr txBox="1"/>
            <p:nvPr/>
          </p:nvSpPr>
          <p:spPr>
            <a:xfrm>
              <a:off x="3891634" y="3070084"/>
              <a:ext cx="879366" cy="346802"/>
            </a:xfrm>
            <a:prstGeom prst="rect">
              <a:avLst/>
            </a:prstGeom>
            <a:noFill/>
            <a:ln>
              <a:noFill/>
            </a:ln>
          </p:spPr>
          <p:txBody>
            <a:bodyPr wrap="none" lIns="0" tIns="0" rIns="0" bIns="0" rtlCol="0">
              <a:spAutoFit/>
            </a:bodyPr>
            <a:lstStyle/>
            <a:p>
              <a:pPr algn="ctr" defTabSz="685514">
                <a:lnSpc>
                  <a:spcPct val="90000"/>
                </a:lnSpc>
                <a:spcBef>
                  <a:spcPct val="20000"/>
                </a:spcBef>
                <a:buSzPct val="80000"/>
              </a:pPr>
              <a:r>
                <a:rPr lang="en-US">
                  <a:solidFill>
                    <a:srgbClr val="FFFFFF"/>
                  </a:solidFill>
                  <a:effectLst>
                    <a:outerShdw blurRad="38100" dist="38100" dir="2700000" algn="tl">
                      <a:srgbClr val="000000">
                        <a:alpha val="43137"/>
                      </a:srgbClr>
                    </a:outerShdw>
                  </a:effectLst>
                </a:rPr>
                <a:t>Customer’s</a:t>
              </a:r>
              <a:br>
                <a:rPr lang="en-US">
                  <a:solidFill>
                    <a:srgbClr val="FFFFFF"/>
                  </a:solidFill>
                  <a:effectLst>
                    <a:outerShdw blurRad="38100" dist="38100" dir="2700000" algn="tl">
                      <a:srgbClr val="000000">
                        <a:alpha val="43137"/>
                      </a:srgbClr>
                    </a:outerShdw>
                  </a:effectLst>
                </a:rPr>
              </a:br>
              <a:r>
                <a:rPr lang="en-US">
                  <a:solidFill>
                    <a:srgbClr val="FFFFFF"/>
                  </a:solidFill>
                  <a:effectLst>
                    <a:outerShdw blurRad="38100" dist="38100" dir="2700000" algn="tl">
                      <a:srgbClr val="000000">
                        <a:alpha val="43137"/>
                      </a:srgbClr>
                    </a:outerShdw>
                  </a:effectLst>
                </a:rPr>
                <a:t>connection</a:t>
              </a:r>
            </a:p>
          </p:txBody>
        </p:sp>
      </p:grpSp>
      <p:sp>
        <p:nvSpPr>
          <p:cNvPr id="17" name="Rectangle 16"/>
          <p:cNvSpPr/>
          <p:nvPr/>
        </p:nvSpPr>
        <p:spPr bwMode="auto">
          <a:xfrm>
            <a:off x="3402144" y="3204584"/>
            <a:ext cx="1232781" cy="1289286"/>
          </a:xfrm>
          <a:prstGeom prst="rect">
            <a:avLst/>
          </a:prstGeom>
          <a:solidFill>
            <a:schemeClr val="bg1"/>
          </a:solidFill>
          <a:ln w="76200">
            <a:solidFill>
              <a:srgbClr val="00206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8" tIns="107557" rIns="134448" bIns="107557" numCol="1" spcCol="0" rtlCol="0" fromWordArt="0" anchor="ctr" anchorCtr="0" forceAA="0" compatLnSpc="1">
            <a:prstTxWarp prst="textNoShape">
              <a:avLst/>
            </a:prstTxWarp>
            <a:noAutofit/>
          </a:bodyPr>
          <a:lstStyle/>
          <a:p>
            <a:pPr algn="ctr" defTabSz="671985" fontAlgn="base">
              <a:lnSpc>
                <a:spcPct val="90000"/>
              </a:lnSpc>
              <a:spcBef>
                <a:spcPct val="0"/>
              </a:spcBef>
              <a:spcAft>
                <a:spcPct val="0"/>
              </a:spcAft>
            </a:pPr>
            <a:r>
              <a:rPr lang="en-US" spc="-37">
                <a:solidFill>
                  <a:srgbClr val="000000"/>
                </a:solidFill>
              </a:rPr>
              <a:t>Partner Edge</a:t>
            </a:r>
            <a:endParaRPr lang="en-US" spc="-37">
              <a:solidFill>
                <a:srgbClr val="000000"/>
              </a:solidFill>
              <a:effectLst>
                <a:outerShdw blurRad="38100" dist="38100" dir="2700000" algn="tl">
                  <a:srgbClr val="000000">
                    <a:alpha val="43137"/>
                  </a:srgbClr>
                </a:outerShdw>
              </a:effectLst>
            </a:endParaRPr>
          </a:p>
        </p:txBody>
      </p:sp>
      <p:sp>
        <p:nvSpPr>
          <p:cNvPr id="18" name="Right Arrow 17"/>
          <p:cNvSpPr/>
          <p:nvPr/>
        </p:nvSpPr>
        <p:spPr bwMode="auto">
          <a:xfrm>
            <a:off x="8652086" y="3700941"/>
            <a:ext cx="496567" cy="319588"/>
          </a:xfrm>
          <a:prstGeom prst="rightArrow">
            <a:avLst/>
          </a:prstGeom>
          <a:solidFill>
            <a:srgbClr val="58024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8" tIns="107557" rIns="134448" bIns="107557" numCol="1" spcCol="0" rtlCol="0" fromWordArt="0" anchor="t" anchorCtr="0" forceAA="0" compatLnSpc="1">
            <a:prstTxWarp prst="textNoShape">
              <a:avLst/>
            </a:prstTxWarp>
            <a:noAutofit/>
          </a:bodyPr>
          <a:lstStyle/>
          <a:p>
            <a:pPr algn="ctr" defTabSz="671985" fontAlgn="base">
              <a:lnSpc>
                <a:spcPct val="90000"/>
              </a:lnSpc>
              <a:spcBef>
                <a:spcPct val="0"/>
              </a:spcBef>
              <a:spcAft>
                <a:spcPct val="0"/>
              </a:spcAft>
            </a:pPr>
            <a:endParaRPr lang="en-US" sz="1471" spc="-37">
              <a:solidFill>
                <a:srgbClr val="FFFFFF"/>
              </a:solidFill>
            </a:endParaRPr>
          </a:p>
        </p:txBody>
      </p:sp>
      <p:sp>
        <p:nvSpPr>
          <p:cNvPr id="28" name="Freeform 27"/>
          <p:cNvSpPr/>
          <p:nvPr/>
        </p:nvSpPr>
        <p:spPr bwMode="auto">
          <a:xfrm>
            <a:off x="4647767" y="3553613"/>
            <a:ext cx="481644" cy="164278"/>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DE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8" tIns="107557" rIns="134448" bIns="107557" numCol="1" spcCol="0" rtlCol="0" fromWordArt="0" anchor="t" anchorCtr="0" forceAA="0" compatLnSpc="1">
            <a:prstTxWarp prst="textNoShape">
              <a:avLst/>
            </a:prstTxWarp>
            <a:noAutofit/>
          </a:bodyPr>
          <a:lstStyle/>
          <a:p>
            <a:pPr algn="ctr" defTabSz="671985" fontAlgn="base">
              <a:lnSpc>
                <a:spcPct val="90000"/>
              </a:lnSpc>
              <a:spcBef>
                <a:spcPct val="0"/>
              </a:spcBef>
              <a:spcAft>
                <a:spcPct val="0"/>
              </a:spcAft>
            </a:pPr>
            <a:endParaRPr lang="en-US" sz="1471" spc="-37">
              <a:solidFill>
                <a:srgbClr val="FFFFFF"/>
              </a:solidFill>
            </a:endParaRPr>
          </a:p>
        </p:txBody>
      </p:sp>
      <p:sp>
        <p:nvSpPr>
          <p:cNvPr id="29" name="Freeform 28"/>
          <p:cNvSpPr/>
          <p:nvPr/>
        </p:nvSpPr>
        <p:spPr bwMode="auto">
          <a:xfrm>
            <a:off x="4655941" y="3809237"/>
            <a:ext cx="481644" cy="164278"/>
          </a:xfrm>
          <a:custGeom>
            <a:avLst/>
            <a:gdLst>
              <a:gd name="connsiteX0" fmla="*/ 0 w 573828"/>
              <a:gd name="connsiteY0" fmla="*/ 0 h 366608"/>
              <a:gd name="connsiteX1" fmla="*/ 114804 w 573828"/>
              <a:gd name="connsiteY1" fmla="*/ 0 h 366608"/>
              <a:gd name="connsiteX2" fmla="*/ 114805 w 573828"/>
              <a:gd name="connsiteY2" fmla="*/ 0 h 366608"/>
              <a:gd name="connsiteX3" fmla="*/ 530660 w 573828"/>
              <a:gd name="connsiteY3" fmla="*/ 0 h 366608"/>
              <a:gd name="connsiteX4" fmla="*/ 530945 w 573828"/>
              <a:gd name="connsiteY4" fmla="*/ 899 h 366608"/>
              <a:gd name="connsiteX5" fmla="*/ 568727 w 573828"/>
              <a:gd name="connsiteY5" fmla="*/ 234786 h 366608"/>
              <a:gd name="connsiteX6" fmla="*/ 573828 w 573828"/>
              <a:gd name="connsiteY6" fmla="*/ 366608 h 366608"/>
              <a:gd name="connsiteX7" fmla="*/ 71637 w 573828"/>
              <a:gd name="connsiteY7" fmla="*/ 366608 h 366608"/>
              <a:gd name="connsiteX8" fmla="*/ 71636 w 573828"/>
              <a:gd name="connsiteY8" fmla="*/ 366608 h 366608"/>
              <a:gd name="connsiteX9" fmla="*/ 0 w 573828"/>
              <a:gd name="connsiteY9"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73828" h="366608">
                <a:moveTo>
                  <a:pt x="0" y="0"/>
                </a:moveTo>
                <a:lnTo>
                  <a:pt x="114804" y="0"/>
                </a:lnTo>
                <a:lnTo>
                  <a:pt x="114805" y="0"/>
                </a:lnTo>
                <a:lnTo>
                  <a:pt x="530660" y="0"/>
                </a:lnTo>
                <a:lnTo>
                  <a:pt x="530945" y="899"/>
                </a:lnTo>
                <a:cubicBezTo>
                  <a:pt x="548994" y="70495"/>
                  <a:pt x="562037" y="149626"/>
                  <a:pt x="568727" y="234786"/>
                </a:cubicBezTo>
                <a:lnTo>
                  <a:pt x="573828" y="366608"/>
                </a:lnTo>
                <a:lnTo>
                  <a:pt x="71637" y="366608"/>
                </a:lnTo>
                <a:lnTo>
                  <a:pt x="71636" y="366608"/>
                </a:lnTo>
                <a:lnTo>
                  <a:pt x="0" y="366608"/>
                </a:lnTo>
                <a:close/>
              </a:path>
            </a:pathLst>
          </a:custGeom>
          <a:solidFill>
            <a:srgbClr val="58024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8" tIns="107557" rIns="134448" bIns="107557" numCol="1" spcCol="0" rtlCol="0" fromWordArt="0" anchor="t" anchorCtr="0" forceAA="0" compatLnSpc="1">
            <a:prstTxWarp prst="textNoShape">
              <a:avLst/>
            </a:prstTxWarp>
            <a:noAutofit/>
          </a:bodyPr>
          <a:lstStyle/>
          <a:p>
            <a:pPr algn="ctr" defTabSz="671985" fontAlgn="base">
              <a:lnSpc>
                <a:spcPct val="90000"/>
              </a:lnSpc>
              <a:spcBef>
                <a:spcPct val="0"/>
              </a:spcBef>
              <a:spcAft>
                <a:spcPct val="0"/>
              </a:spcAft>
            </a:pPr>
            <a:endParaRPr lang="en-US" sz="1471" spc="-37">
              <a:solidFill>
                <a:srgbClr val="FFFFFF"/>
              </a:solidFill>
            </a:endParaRPr>
          </a:p>
        </p:txBody>
      </p:sp>
      <p:sp>
        <p:nvSpPr>
          <p:cNvPr id="30" name="Freeform 29"/>
          <p:cNvSpPr/>
          <p:nvPr/>
        </p:nvSpPr>
        <p:spPr bwMode="auto">
          <a:xfrm>
            <a:off x="4655940" y="4072774"/>
            <a:ext cx="478676" cy="158608"/>
          </a:xfrm>
          <a:custGeom>
            <a:avLst/>
            <a:gdLst>
              <a:gd name="connsiteX0" fmla="*/ 75178 w 570291"/>
              <a:gd name="connsiteY0" fmla="*/ 0 h 366608"/>
              <a:gd name="connsiteX1" fmla="*/ 570291 w 570291"/>
              <a:gd name="connsiteY1" fmla="*/ 0 h 366608"/>
              <a:gd name="connsiteX2" fmla="*/ 568729 w 570291"/>
              <a:gd name="connsiteY2" fmla="*/ 40358 h 366608"/>
              <a:gd name="connsiteX3" fmla="*/ 530947 w 570291"/>
              <a:gd name="connsiteY3" fmla="*/ 274245 h 366608"/>
              <a:gd name="connsiteX4" fmla="*/ 501692 w 570291"/>
              <a:gd name="connsiteY4" fmla="*/ 366608 h 366608"/>
              <a:gd name="connsiteX5" fmla="*/ 143777 w 570291"/>
              <a:gd name="connsiteY5" fmla="*/ 366608 h 366608"/>
              <a:gd name="connsiteX6" fmla="*/ 114521 w 570291"/>
              <a:gd name="connsiteY6" fmla="*/ 274245 h 366608"/>
              <a:gd name="connsiteX7" fmla="*/ 76739 w 570291"/>
              <a:gd name="connsiteY7" fmla="*/ 40358 h 366608"/>
              <a:gd name="connsiteX8" fmla="*/ 0 w 570291"/>
              <a:gd name="connsiteY8" fmla="*/ 0 h 366608"/>
              <a:gd name="connsiteX9" fmla="*/ 75177 w 570291"/>
              <a:gd name="connsiteY9" fmla="*/ 0 h 366608"/>
              <a:gd name="connsiteX10" fmla="*/ 76738 w 570291"/>
              <a:gd name="connsiteY10" fmla="*/ 40358 h 366608"/>
              <a:gd name="connsiteX11" fmla="*/ 114520 w 570291"/>
              <a:gd name="connsiteY11" fmla="*/ 274245 h 366608"/>
              <a:gd name="connsiteX12" fmla="*/ 143776 w 570291"/>
              <a:gd name="connsiteY12" fmla="*/ 366608 h 366608"/>
              <a:gd name="connsiteX13" fmla="*/ 0 w 570291"/>
              <a:gd name="connsiteY13" fmla="*/ 366608 h 366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70291" h="366608">
                <a:moveTo>
                  <a:pt x="75178" y="0"/>
                </a:moveTo>
                <a:lnTo>
                  <a:pt x="570291" y="0"/>
                </a:lnTo>
                <a:lnTo>
                  <a:pt x="568729" y="40358"/>
                </a:lnTo>
                <a:cubicBezTo>
                  <a:pt x="562039" y="125518"/>
                  <a:pt x="548996" y="204649"/>
                  <a:pt x="530947" y="274245"/>
                </a:cubicBezTo>
                <a:lnTo>
                  <a:pt x="501692" y="366608"/>
                </a:lnTo>
                <a:lnTo>
                  <a:pt x="143777" y="366608"/>
                </a:lnTo>
                <a:lnTo>
                  <a:pt x="114521" y="274245"/>
                </a:lnTo>
                <a:cubicBezTo>
                  <a:pt x="96472" y="204649"/>
                  <a:pt x="83429" y="125518"/>
                  <a:pt x="76739" y="40358"/>
                </a:cubicBezTo>
                <a:close/>
                <a:moveTo>
                  <a:pt x="0" y="0"/>
                </a:moveTo>
                <a:lnTo>
                  <a:pt x="75177" y="0"/>
                </a:lnTo>
                <a:lnTo>
                  <a:pt x="76738" y="40358"/>
                </a:lnTo>
                <a:cubicBezTo>
                  <a:pt x="83428" y="125518"/>
                  <a:pt x="96471" y="204649"/>
                  <a:pt x="114520" y="274245"/>
                </a:cubicBezTo>
                <a:lnTo>
                  <a:pt x="143776" y="366608"/>
                </a:lnTo>
                <a:lnTo>
                  <a:pt x="0" y="366608"/>
                </a:lnTo>
                <a:close/>
              </a:path>
            </a:pathLst>
          </a:custGeom>
          <a:solidFill>
            <a:srgbClr val="1589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8" tIns="107557" rIns="134448" bIns="107557" numCol="1" spcCol="0" rtlCol="0" fromWordArt="0" anchor="t" anchorCtr="0" forceAA="0" compatLnSpc="1">
            <a:prstTxWarp prst="textNoShape">
              <a:avLst/>
            </a:prstTxWarp>
            <a:noAutofit/>
          </a:bodyPr>
          <a:lstStyle/>
          <a:p>
            <a:pPr algn="ctr" defTabSz="671985" fontAlgn="base">
              <a:lnSpc>
                <a:spcPct val="90000"/>
              </a:lnSpc>
              <a:spcBef>
                <a:spcPct val="0"/>
              </a:spcBef>
              <a:spcAft>
                <a:spcPct val="0"/>
              </a:spcAft>
            </a:pPr>
            <a:endParaRPr lang="en-US" sz="1471" spc="-37">
              <a:solidFill>
                <a:srgbClr val="FFFFFF"/>
              </a:solidFill>
            </a:endParaRPr>
          </a:p>
        </p:txBody>
      </p:sp>
      <p:sp>
        <p:nvSpPr>
          <p:cNvPr id="24" name="TextBox 51"/>
          <p:cNvSpPr txBox="1"/>
          <p:nvPr/>
        </p:nvSpPr>
        <p:spPr>
          <a:xfrm>
            <a:off x="3790296" y="5479313"/>
            <a:ext cx="3771225" cy="249299"/>
          </a:xfrm>
          <a:prstGeom prst="rect">
            <a:avLst/>
          </a:prstGeom>
          <a:noFill/>
          <a:ln>
            <a:noFill/>
          </a:ln>
        </p:spPr>
        <p:txBody>
          <a:bodyPr wrap="none" lIns="0" tIns="0" rIns="0" bIns="0" rtlCol="0">
            <a:spAutoFit/>
          </a:bodyPr>
          <a:lstStyle/>
          <a:p>
            <a:pPr defTabSz="685514">
              <a:lnSpc>
                <a:spcPct val="90000"/>
              </a:lnSpc>
              <a:spcBef>
                <a:spcPct val="20000"/>
              </a:spcBef>
              <a:buSzPct val="80000"/>
            </a:pPr>
            <a:r>
              <a:rPr lang="en-US">
                <a:effectLst>
                  <a:outerShdw blurRad="38100" dist="38100" dir="2700000" algn="tl">
                    <a:srgbClr val="000000">
                      <a:alpha val="43137"/>
                    </a:srgbClr>
                  </a:outerShdw>
                </a:effectLst>
              </a:rPr>
              <a:t>Traffic to public IP addresses in Azure</a:t>
            </a:r>
          </a:p>
        </p:txBody>
      </p:sp>
      <p:sp>
        <p:nvSpPr>
          <p:cNvPr id="25" name="TextBox 52"/>
          <p:cNvSpPr txBox="1"/>
          <p:nvPr/>
        </p:nvSpPr>
        <p:spPr>
          <a:xfrm>
            <a:off x="3790297" y="5966347"/>
            <a:ext cx="2699585" cy="249299"/>
          </a:xfrm>
          <a:prstGeom prst="rect">
            <a:avLst/>
          </a:prstGeom>
          <a:noFill/>
          <a:ln>
            <a:noFill/>
          </a:ln>
        </p:spPr>
        <p:txBody>
          <a:bodyPr wrap="none" lIns="0" tIns="0" rIns="0" bIns="0" rtlCol="0">
            <a:spAutoFit/>
          </a:bodyPr>
          <a:lstStyle/>
          <a:p>
            <a:pPr defTabSz="685514">
              <a:lnSpc>
                <a:spcPct val="90000"/>
              </a:lnSpc>
              <a:spcBef>
                <a:spcPct val="20000"/>
              </a:spcBef>
              <a:buSzPct val="80000"/>
            </a:pPr>
            <a:r>
              <a:rPr lang="en-US">
                <a:effectLst>
                  <a:outerShdw blurRad="38100" dist="38100" dir="2700000" algn="tl">
                    <a:srgbClr val="000000">
                      <a:alpha val="43137"/>
                    </a:srgbClr>
                  </a:outerShdw>
                </a:effectLst>
              </a:rPr>
              <a:t>Traffic to Virtual Networks </a:t>
            </a:r>
          </a:p>
        </p:txBody>
      </p:sp>
      <p:sp>
        <p:nvSpPr>
          <p:cNvPr id="27" name="TextBox 54"/>
          <p:cNvSpPr txBox="1"/>
          <p:nvPr/>
        </p:nvSpPr>
        <p:spPr>
          <a:xfrm>
            <a:off x="3790296" y="4978389"/>
            <a:ext cx="2869568" cy="249299"/>
          </a:xfrm>
          <a:prstGeom prst="rect">
            <a:avLst/>
          </a:prstGeom>
          <a:noFill/>
          <a:ln>
            <a:noFill/>
          </a:ln>
        </p:spPr>
        <p:txBody>
          <a:bodyPr wrap="none" lIns="0" tIns="0" rIns="0" bIns="0" rtlCol="0">
            <a:spAutoFit/>
          </a:bodyPr>
          <a:lstStyle/>
          <a:p>
            <a:pPr defTabSz="685514">
              <a:lnSpc>
                <a:spcPct val="90000"/>
              </a:lnSpc>
              <a:spcBef>
                <a:spcPct val="20000"/>
              </a:spcBef>
              <a:buSzPct val="80000"/>
            </a:pPr>
            <a:r>
              <a:rPr lang="en-US">
                <a:effectLst>
                  <a:outerShdw blurRad="38100" dist="38100" dir="2700000" algn="tl">
                    <a:srgbClr val="000000">
                      <a:alpha val="43137"/>
                    </a:srgbClr>
                  </a:outerShdw>
                </a:effectLst>
              </a:rPr>
              <a:t>Traffic to Office 365 Services</a:t>
            </a:r>
          </a:p>
        </p:txBody>
      </p:sp>
      <p:grpSp>
        <p:nvGrpSpPr>
          <p:cNvPr id="120" name="Group 119"/>
          <p:cNvGrpSpPr/>
          <p:nvPr/>
        </p:nvGrpSpPr>
        <p:grpSpPr>
          <a:xfrm>
            <a:off x="8945637" y="982984"/>
            <a:ext cx="2546645" cy="1691765"/>
            <a:chOff x="8946776" y="982662"/>
            <a:chExt cx="2546970" cy="1691982"/>
          </a:xfrm>
          <a:solidFill>
            <a:schemeClr val="bg1"/>
          </a:solidFill>
        </p:grpSpPr>
        <p:sp>
          <p:nvSpPr>
            <p:cNvPr id="31" name="Freeform 539"/>
            <p:cNvSpPr>
              <a:spLocks noChangeAspect="1"/>
            </p:cNvSpPr>
            <p:nvPr/>
          </p:nvSpPr>
          <p:spPr bwMode="auto">
            <a:xfrm>
              <a:off x="8946776" y="982662"/>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grpFill/>
            <a:ln w="76200">
              <a:solidFill>
                <a:srgbClr val="DE3C00"/>
              </a:solidFill>
            </a:ln>
            <a:extLst/>
          </p:spPr>
          <p:txBody>
            <a:bodyPr vert="horz" wrap="square" lIns="67222" tIns="33612" rIns="67222" bIns="33612" numCol="1" anchor="t" anchorCtr="0" compatLnSpc="1">
              <a:prstTxWarp prst="textNoShape">
                <a:avLst/>
              </a:prstTxWarp>
            </a:bodyPr>
            <a:lstStyle/>
            <a:p>
              <a:pPr defTabSz="685514"/>
              <a:endParaRPr lang="en-US" sz="1324">
                <a:solidFill>
                  <a:srgbClr val="FFFFFF"/>
                </a:solidFill>
              </a:endParaRPr>
            </a:p>
          </p:txBody>
        </p:sp>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741954" y="1183111"/>
              <a:ext cx="657364" cy="657364"/>
            </a:xfrm>
            <a:prstGeom prst="rect">
              <a:avLst/>
            </a:prstGeom>
            <a:grpFill/>
          </p:spPr>
        </p:pic>
        <p:pic>
          <p:nvPicPr>
            <p:cNvPr id="108" name="Picture 10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9190037" y="1942881"/>
              <a:ext cx="542925" cy="542925"/>
            </a:xfrm>
            <a:prstGeom prst="rect">
              <a:avLst/>
            </a:prstGeom>
            <a:grpFill/>
          </p:spPr>
        </p:pic>
        <p:pic>
          <p:nvPicPr>
            <p:cNvPr id="109" name="Picture 10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918452" y="1942881"/>
              <a:ext cx="557336" cy="557336"/>
            </a:xfrm>
            <a:prstGeom prst="rect">
              <a:avLst/>
            </a:prstGeom>
            <a:grpFill/>
          </p:spPr>
        </p:pic>
        <p:pic>
          <p:nvPicPr>
            <p:cNvPr id="110" name="Picture 10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661278" y="1942881"/>
              <a:ext cx="563781" cy="563781"/>
            </a:xfrm>
            <a:prstGeom prst="rect">
              <a:avLst/>
            </a:prstGeom>
            <a:grpFill/>
          </p:spPr>
        </p:pic>
      </p:grpSp>
      <p:grpSp>
        <p:nvGrpSpPr>
          <p:cNvPr id="121" name="Group 120"/>
          <p:cNvGrpSpPr/>
          <p:nvPr/>
        </p:nvGrpSpPr>
        <p:grpSpPr>
          <a:xfrm>
            <a:off x="8945637" y="2955345"/>
            <a:ext cx="2546645" cy="1691765"/>
            <a:chOff x="8946776" y="2955276"/>
            <a:chExt cx="2546970" cy="1691982"/>
          </a:xfrm>
          <a:solidFill>
            <a:schemeClr val="bg1"/>
          </a:solidFill>
        </p:grpSpPr>
        <p:sp>
          <p:nvSpPr>
            <p:cNvPr id="95" name="Freeform 539"/>
            <p:cNvSpPr>
              <a:spLocks noChangeAspect="1"/>
            </p:cNvSpPr>
            <p:nvPr/>
          </p:nvSpPr>
          <p:spPr bwMode="auto">
            <a:xfrm>
              <a:off x="8946776" y="2955276"/>
              <a:ext cx="2546970"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grpFill/>
            <a:ln w="76200">
              <a:solidFill>
                <a:schemeClr val="accent3">
                  <a:lumMod val="50000"/>
                </a:schemeClr>
              </a:solidFill>
            </a:ln>
            <a:extLst/>
          </p:spPr>
          <p:txBody>
            <a:bodyPr vert="horz" wrap="square" lIns="67222" tIns="33612" rIns="67222" bIns="33612" numCol="1" anchor="t" anchorCtr="0" compatLnSpc="1">
              <a:prstTxWarp prst="textNoShape">
                <a:avLst/>
              </a:prstTxWarp>
            </a:bodyPr>
            <a:lstStyle/>
            <a:p>
              <a:pPr defTabSz="685514"/>
              <a:endParaRPr lang="en-US" sz="1324">
                <a:solidFill>
                  <a:srgbClr val="FFFFFF"/>
                </a:solidFill>
              </a:endParaRPr>
            </a:p>
          </p:txBody>
        </p:sp>
        <p:pic>
          <p:nvPicPr>
            <p:cNvPr id="104" name="Picture 10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753111" y="3173448"/>
              <a:ext cx="578728" cy="578728"/>
            </a:xfrm>
            <a:prstGeom prst="rect">
              <a:avLst/>
            </a:prstGeom>
            <a:grpFill/>
          </p:spPr>
        </p:pic>
        <p:pic>
          <p:nvPicPr>
            <p:cNvPr id="111" name="Picture 11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050669" y="3833894"/>
              <a:ext cx="272968" cy="272968"/>
            </a:xfrm>
            <a:prstGeom prst="rect">
              <a:avLst/>
            </a:prstGeom>
            <a:grpFill/>
          </p:spPr>
        </p:pic>
        <p:pic>
          <p:nvPicPr>
            <p:cNvPr id="112" name="Picture 11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648338" y="3833894"/>
              <a:ext cx="272968" cy="272968"/>
            </a:xfrm>
            <a:prstGeom prst="rect">
              <a:avLst/>
            </a:prstGeom>
            <a:grpFill/>
          </p:spPr>
        </p:pic>
        <p:pic>
          <p:nvPicPr>
            <p:cNvPr id="113" name="Picture 112"/>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0669669" y="4214894"/>
              <a:ext cx="272968" cy="272968"/>
            </a:xfrm>
            <a:prstGeom prst="rect">
              <a:avLst/>
            </a:prstGeom>
            <a:grpFill/>
          </p:spPr>
        </p:pic>
        <p:pic>
          <p:nvPicPr>
            <p:cNvPr id="114" name="Picture 11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0246008" y="3833894"/>
              <a:ext cx="272968" cy="272968"/>
            </a:xfrm>
            <a:prstGeom prst="rect">
              <a:avLst/>
            </a:prstGeom>
            <a:grpFill/>
          </p:spPr>
        </p:pic>
        <p:pic>
          <p:nvPicPr>
            <p:cNvPr id="115" name="Picture 114"/>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9843678" y="3833894"/>
              <a:ext cx="272968" cy="272968"/>
            </a:xfrm>
            <a:prstGeom prst="rect">
              <a:avLst/>
            </a:prstGeom>
            <a:grpFill/>
          </p:spPr>
        </p:pic>
        <p:pic>
          <p:nvPicPr>
            <p:cNvPr id="116" name="Picture 115"/>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9214910" y="4214894"/>
              <a:ext cx="272968" cy="272968"/>
            </a:xfrm>
            <a:prstGeom prst="rect">
              <a:avLst/>
            </a:prstGeom>
            <a:grpFill/>
          </p:spPr>
        </p:pic>
        <p:pic>
          <p:nvPicPr>
            <p:cNvPr id="117" name="Picture 116"/>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9699830" y="4214894"/>
              <a:ext cx="272968" cy="272968"/>
            </a:xfrm>
            <a:prstGeom prst="rect">
              <a:avLst/>
            </a:prstGeom>
            <a:grpFill/>
          </p:spPr>
        </p:pic>
        <p:pic>
          <p:nvPicPr>
            <p:cNvPr id="118" name="Picture 117"/>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184750" y="4214894"/>
              <a:ext cx="272968" cy="272968"/>
            </a:xfrm>
            <a:prstGeom prst="rect">
              <a:avLst/>
            </a:prstGeom>
            <a:grpFill/>
          </p:spPr>
        </p:pic>
        <p:pic>
          <p:nvPicPr>
            <p:cNvPr id="119" name="Picture 118"/>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9441348" y="3833894"/>
              <a:ext cx="272968" cy="272968"/>
            </a:xfrm>
            <a:prstGeom prst="rect">
              <a:avLst/>
            </a:prstGeom>
            <a:grpFill/>
          </p:spPr>
        </p:pic>
      </p:grpSp>
      <p:grpSp>
        <p:nvGrpSpPr>
          <p:cNvPr id="123" name="Group 122"/>
          <p:cNvGrpSpPr/>
          <p:nvPr/>
        </p:nvGrpSpPr>
        <p:grpSpPr>
          <a:xfrm>
            <a:off x="8945634" y="4891508"/>
            <a:ext cx="2546644" cy="1691765"/>
            <a:chOff x="8946776" y="4891686"/>
            <a:chExt cx="2546969" cy="1691982"/>
          </a:xfrm>
          <a:solidFill>
            <a:schemeClr val="bg1"/>
          </a:solidFill>
        </p:grpSpPr>
        <p:sp>
          <p:nvSpPr>
            <p:cNvPr id="43" name="Freeform 539"/>
            <p:cNvSpPr>
              <a:spLocks noChangeAspect="1"/>
            </p:cNvSpPr>
            <p:nvPr/>
          </p:nvSpPr>
          <p:spPr bwMode="auto">
            <a:xfrm>
              <a:off x="8946776" y="4891686"/>
              <a:ext cx="2546969" cy="1691982"/>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grpFill/>
            <a:ln w="76200">
              <a:solidFill>
                <a:srgbClr val="0472C1"/>
              </a:solidFill>
            </a:ln>
            <a:extLst/>
          </p:spPr>
          <p:txBody>
            <a:bodyPr vert="horz" wrap="square" lIns="67222" tIns="33612" rIns="67222" bIns="33612" numCol="1" anchor="t" anchorCtr="0" compatLnSpc="1">
              <a:prstTxWarp prst="textNoShape">
                <a:avLst/>
              </a:prstTxWarp>
            </a:bodyPr>
            <a:lstStyle/>
            <a:p>
              <a:pPr defTabSz="685514"/>
              <a:endParaRPr lang="en-US" sz="1324">
                <a:solidFill>
                  <a:srgbClr val="FFFFFF"/>
                </a:solidFill>
              </a:endParaRPr>
            </a:p>
          </p:txBody>
        </p:sp>
        <p:pic>
          <p:nvPicPr>
            <p:cNvPr id="105" name="Picture 104"/>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9266237" y="5913772"/>
              <a:ext cx="462449" cy="462449"/>
            </a:xfrm>
            <a:prstGeom prst="rect">
              <a:avLst/>
            </a:prstGeom>
            <a:grpFill/>
          </p:spPr>
        </p:pic>
        <p:pic>
          <p:nvPicPr>
            <p:cNvPr id="106" name="Picture 105"/>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10631326" y="5913772"/>
              <a:ext cx="555290" cy="555290"/>
            </a:xfrm>
            <a:prstGeom prst="rect">
              <a:avLst/>
            </a:prstGeom>
            <a:grpFill/>
          </p:spPr>
        </p:pic>
        <p:pic>
          <p:nvPicPr>
            <p:cNvPr id="107" name="Picture 106"/>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922219" y="5913772"/>
              <a:ext cx="515575" cy="515575"/>
            </a:xfrm>
            <a:prstGeom prst="rect">
              <a:avLst/>
            </a:prstGeom>
            <a:grpFill/>
          </p:spPr>
        </p:pic>
        <p:pic>
          <p:nvPicPr>
            <p:cNvPr id="122" name="Picture 121"/>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9704415" y="5126707"/>
              <a:ext cx="627424" cy="627424"/>
            </a:xfrm>
            <a:prstGeom prst="rect">
              <a:avLst/>
            </a:prstGeom>
            <a:grpFill/>
          </p:spPr>
        </p:pic>
      </p:grpSp>
      <p:sp>
        <p:nvSpPr>
          <p:cNvPr id="103" name="Rectangle 102"/>
          <p:cNvSpPr/>
          <p:nvPr/>
        </p:nvSpPr>
        <p:spPr bwMode="auto">
          <a:xfrm>
            <a:off x="6938521" y="4072774"/>
            <a:ext cx="527436" cy="158608"/>
          </a:xfrm>
          <a:prstGeom prst="rect">
            <a:avLst/>
          </a:prstGeom>
          <a:solidFill>
            <a:srgbClr val="1589DC"/>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8" tIns="107557" rIns="134448" bIns="107557" numCol="1" spcCol="0" rtlCol="0" fromWordArt="0" anchor="t" anchorCtr="0" forceAA="0" compatLnSpc="1">
            <a:prstTxWarp prst="textNoShape">
              <a:avLst/>
            </a:prstTxWarp>
            <a:noAutofit/>
          </a:bodyPr>
          <a:lstStyle/>
          <a:p>
            <a:pPr algn="ctr" defTabSz="671985" fontAlgn="base">
              <a:lnSpc>
                <a:spcPct val="90000"/>
              </a:lnSpc>
              <a:spcBef>
                <a:spcPct val="0"/>
              </a:spcBef>
              <a:spcAft>
                <a:spcPct val="0"/>
              </a:spcAft>
            </a:pPr>
            <a:endParaRPr lang="en-US" sz="1471" spc="-37">
              <a:solidFill>
                <a:srgbClr val="1589DC"/>
              </a:solidFill>
            </a:endParaRPr>
          </a:p>
        </p:txBody>
      </p:sp>
      <p:sp>
        <p:nvSpPr>
          <p:cNvPr id="102" name="Rectangle 101"/>
          <p:cNvSpPr/>
          <p:nvPr/>
        </p:nvSpPr>
        <p:spPr bwMode="auto">
          <a:xfrm>
            <a:off x="6942780" y="3809237"/>
            <a:ext cx="527436" cy="167469"/>
          </a:xfrm>
          <a:prstGeom prst="rect">
            <a:avLst/>
          </a:prstGeom>
          <a:solidFill>
            <a:srgbClr val="58024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8" tIns="107557" rIns="134448" bIns="107557" numCol="1" spcCol="0" rtlCol="0" fromWordArt="0" anchor="t" anchorCtr="0" forceAA="0" compatLnSpc="1">
            <a:prstTxWarp prst="textNoShape">
              <a:avLst/>
            </a:prstTxWarp>
            <a:noAutofit/>
          </a:bodyPr>
          <a:lstStyle/>
          <a:p>
            <a:pPr algn="ctr" defTabSz="671985" fontAlgn="base">
              <a:lnSpc>
                <a:spcPct val="90000"/>
              </a:lnSpc>
              <a:spcBef>
                <a:spcPct val="0"/>
              </a:spcBef>
              <a:spcAft>
                <a:spcPct val="0"/>
              </a:spcAft>
            </a:pPr>
            <a:endParaRPr lang="en-US" sz="1471" spc="-37">
              <a:solidFill>
                <a:srgbClr val="FFFFFF"/>
              </a:solidFill>
            </a:endParaRPr>
          </a:p>
        </p:txBody>
      </p:sp>
      <p:sp>
        <p:nvSpPr>
          <p:cNvPr id="101" name="Rectangle 100"/>
          <p:cNvSpPr/>
          <p:nvPr/>
        </p:nvSpPr>
        <p:spPr bwMode="auto">
          <a:xfrm>
            <a:off x="6938521" y="3545699"/>
            <a:ext cx="527436" cy="167469"/>
          </a:xfrm>
          <a:prstGeom prst="rect">
            <a:avLst/>
          </a:prstGeom>
          <a:solidFill>
            <a:srgbClr val="DE3C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8" tIns="107557" rIns="134448" bIns="107557" numCol="1" spcCol="0" rtlCol="0" fromWordArt="0" anchor="t" anchorCtr="0" forceAA="0" compatLnSpc="1">
            <a:prstTxWarp prst="textNoShape">
              <a:avLst/>
            </a:prstTxWarp>
            <a:noAutofit/>
          </a:bodyPr>
          <a:lstStyle/>
          <a:p>
            <a:pPr algn="ctr" defTabSz="671985" fontAlgn="base">
              <a:lnSpc>
                <a:spcPct val="90000"/>
              </a:lnSpc>
              <a:spcBef>
                <a:spcPct val="0"/>
              </a:spcBef>
              <a:spcAft>
                <a:spcPct val="0"/>
              </a:spcAft>
            </a:pPr>
            <a:endParaRPr lang="en-US" sz="1471" spc="-37">
              <a:solidFill>
                <a:srgbClr val="FFFFFF"/>
              </a:solidFill>
            </a:endParaRPr>
          </a:p>
        </p:txBody>
      </p:sp>
      <p:sp>
        <p:nvSpPr>
          <p:cNvPr id="10" name="Rectangle 9"/>
          <p:cNvSpPr/>
          <p:nvPr/>
        </p:nvSpPr>
        <p:spPr bwMode="auto">
          <a:xfrm>
            <a:off x="7457702" y="3241102"/>
            <a:ext cx="1232781" cy="1289286"/>
          </a:xfrm>
          <a:prstGeom prst="rect">
            <a:avLst/>
          </a:prstGeom>
          <a:solidFill>
            <a:schemeClr val="bg1"/>
          </a:solidFill>
          <a:ln w="76200">
            <a:solidFill>
              <a:srgbClr val="04266C"/>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4448" tIns="107557" rIns="134448" bIns="107557" numCol="1" spcCol="0" rtlCol="0" fromWordArt="0" anchor="ctr" anchorCtr="0" forceAA="0" compatLnSpc="1">
            <a:prstTxWarp prst="textNoShape">
              <a:avLst/>
            </a:prstTxWarp>
            <a:noAutofit/>
          </a:bodyPr>
          <a:lstStyle/>
          <a:p>
            <a:pPr algn="ctr" defTabSz="671985" fontAlgn="base">
              <a:lnSpc>
                <a:spcPct val="90000"/>
              </a:lnSpc>
              <a:spcBef>
                <a:spcPct val="0"/>
              </a:spcBef>
              <a:spcAft>
                <a:spcPct val="0"/>
              </a:spcAft>
            </a:pPr>
            <a:r>
              <a:rPr lang="en-US" spc="-37">
                <a:solidFill>
                  <a:srgbClr val="000000"/>
                </a:solidFill>
              </a:rPr>
              <a:t>Microsoft Edge</a:t>
            </a:r>
            <a:endParaRPr lang="en-US" spc="-37">
              <a:solidFill>
                <a:srgbClr val="000000"/>
              </a:solidFill>
              <a:effectLst>
                <a:outerShdw blurRad="38100" dist="38100" dir="2700000" algn="tl">
                  <a:srgbClr val="000000">
                    <a:alpha val="43137"/>
                  </a:srgbClr>
                </a:outerShdw>
              </a:effectLst>
            </a:endParaRPr>
          </a:p>
        </p:txBody>
      </p:sp>
      <p:sp>
        <p:nvSpPr>
          <p:cNvPr id="59" name="Rectangle 58"/>
          <p:cNvSpPr/>
          <p:nvPr/>
        </p:nvSpPr>
        <p:spPr bwMode="auto">
          <a:xfrm>
            <a:off x="1781326" y="5377358"/>
            <a:ext cx="1893343" cy="433918"/>
          </a:xfrm>
          <a:prstGeom prst="rect">
            <a:avLst/>
          </a:prstGeom>
          <a:solidFill>
            <a:schemeClr val="accent2"/>
          </a:solidFill>
          <a:ln>
            <a:noFill/>
          </a:ln>
          <a:effectLst/>
          <a:scene3d>
            <a:camera prst="orthographicFront"/>
            <a:lightRig rig="threePt" dir="t"/>
          </a:scene3d>
          <a:sp3d prstMaterial="matte"/>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7" tIns="146285" rIns="182857"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defRPr/>
            </a:pPr>
            <a:r>
              <a:rPr lang="en-US" sz="1470" kern="0">
                <a:gradFill>
                  <a:gsLst>
                    <a:gs pos="5439">
                      <a:schemeClr val="bg1"/>
                    </a:gs>
                    <a:gs pos="21000">
                      <a:schemeClr val="bg1"/>
                    </a:gs>
                  </a:gsLst>
                  <a:lin ang="5400000" scaled="0"/>
                </a:gradFill>
                <a:ea typeface="Segoe UI" pitchFamily="34" charset="0"/>
                <a:cs typeface="Segoe UI Semibold" panose="020B0702040204020203" pitchFamily="34" charset="0"/>
              </a:rPr>
              <a:t>Public peering</a:t>
            </a:r>
          </a:p>
        </p:txBody>
      </p:sp>
      <p:sp>
        <p:nvSpPr>
          <p:cNvPr id="61" name="Rectangle 60"/>
          <p:cNvSpPr/>
          <p:nvPr/>
        </p:nvSpPr>
        <p:spPr bwMode="auto">
          <a:xfrm>
            <a:off x="1780067" y="4870919"/>
            <a:ext cx="1883278" cy="430795"/>
          </a:xfrm>
          <a:prstGeom prst="rect">
            <a:avLst/>
          </a:prstGeom>
          <a:solidFill>
            <a:schemeClr val="accent6"/>
          </a:solidFill>
          <a:ln>
            <a:noFill/>
          </a:ln>
          <a:effectLst/>
          <a:scene3d>
            <a:camera prst="orthographicFront"/>
            <a:lightRig rig="threePt" dir="t"/>
          </a:scene3d>
          <a:sp3d prstMaterial="matte"/>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146285" rIns="0"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defRPr/>
            </a:pPr>
            <a:r>
              <a:rPr lang="en-US" sz="1470" kern="0">
                <a:gradFill>
                  <a:gsLst>
                    <a:gs pos="5439">
                      <a:schemeClr val="bg1"/>
                    </a:gs>
                    <a:gs pos="21000">
                      <a:schemeClr val="bg1"/>
                    </a:gs>
                  </a:gsLst>
                  <a:lin ang="5400000" scaled="0"/>
                </a:gradFill>
                <a:cs typeface="Segoe UI Semibold" panose="020B0702040204020203" pitchFamily="34" charset="0"/>
              </a:rPr>
              <a:t>Microsoft peering</a:t>
            </a:r>
          </a:p>
        </p:txBody>
      </p:sp>
      <p:sp>
        <p:nvSpPr>
          <p:cNvPr id="70" name="Rectangle 69"/>
          <p:cNvSpPr/>
          <p:nvPr/>
        </p:nvSpPr>
        <p:spPr bwMode="auto">
          <a:xfrm>
            <a:off x="1780067" y="5874037"/>
            <a:ext cx="1894602" cy="433918"/>
          </a:xfrm>
          <a:prstGeom prst="rect">
            <a:avLst/>
          </a:prstGeom>
          <a:solidFill>
            <a:schemeClr val="accent1"/>
          </a:solidFill>
          <a:ln>
            <a:noFill/>
          </a:ln>
          <a:effectLst/>
          <a:scene3d>
            <a:camera prst="orthographicFront"/>
            <a:lightRig rig="threePt" dir="t"/>
          </a:scene3d>
          <a:sp3d prstMaterial="matte"/>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57" tIns="146285" rIns="182857" bIns="146285" numCol="1" spcCol="0" rtlCol="0" fromWordArt="0" anchor="ctr" anchorCtr="0" forceAA="0" compatLnSpc="1">
            <a:prstTxWarp prst="textNoShape">
              <a:avLst/>
            </a:prstTxWarp>
            <a:noAutofit/>
          </a:bodyPr>
          <a:lstStyle/>
          <a:p>
            <a:pPr algn="ctr" defTabSz="932379" fontAlgn="base">
              <a:lnSpc>
                <a:spcPct val="90000"/>
              </a:lnSpc>
              <a:spcBef>
                <a:spcPct val="0"/>
              </a:spcBef>
              <a:spcAft>
                <a:spcPct val="0"/>
              </a:spcAft>
              <a:defRPr/>
            </a:pPr>
            <a:r>
              <a:rPr lang="en-US" sz="1470" kern="0">
                <a:gradFill>
                  <a:gsLst>
                    <a:gs pos="5439">
                      <a:schemeClr val="bg1"/>
                    </a:gs>
                    <a:gs pos="21000">
                      <a:schemeClr val="bg1"/>
                    </a:gs>
                  </a:gsLst>
                  <a:lin ang="5400000" scaled="0"/>
                </a:gradFill>
                <a:cs typeface="Segoe UI Semibold" panose="020B0702040204020203" pitchFamily="34" charset="0"/>
              </a:rPr>
              <a:t>Private peering</a:t>
            </a:r>
          </a:p>
        </p:txBody>
      </p:sp>
    </p:spTree>
    <p:extLst>
      <p:ext uri="{BB962C8B-B14F-4D97-AF65-F5344CB8AC3E}">
        <p14:creationId xmlns:p14="http://schemas.microsoft.com/office/powerpoint/2010/main" val="3813331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3"/>
                                        </p:tgtEl>
                                        <p:attrNameLst>
                                          <p:attrName>style.visibility</p:attrName>
                                        </p:attrNameLst>
                                      </p:cBhvr>
                                      <p:to>
                                        <p:strVal val="visible"/>
                                      </p:to>
                                    </p:set>
                                    <p:animEffect transition="in" filter="fade">
                                      <p:cBhvr>
                                        <p:cTn id="24" dur="500"/>
                                        <p:tgtEl>
                                          <p:spTgt spid="103"/>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nodeType="withEffect">
                                  <p:stCondLst>
                                    <p:cond delay="0"/>
                                  </p:stCondLst>
                                  <p:childTnLst>
                                    <p:set>
                                      <p:cBhvr>
                                        <p:cTn id="29" dur="1" fill="hold">
                                          <p:stCondLst>
                                            <p:cond delay="0"/>
                                          </p:stCondLst>
                                        </p:cTn>
                                        <p:tgtEl>
                                          <p:spTgt spid="123"/>
                                        </p:tgtEl>
                                        <p:attrNameLst>
                                          <p:attrName>style.visibility</p:attrName>
                                        </p:attrNameLst>
                                      </p:cBhvr>
                                      <p:to>
                                        <p:strVal val="visible"/>
                                      </p:to>
                                    </p:set>
                                    <p:animEffect transition="in" filter="fade">
                                      <p:cBhvr>
                                        <p:cTn id="30" dur="500"/>
                                        <p:tgtEl>
                                          <p:spTgt spid="12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2"/>
                                        </p:tgtEl>
                                        <p:attrNameLst>
                                          <p:attrName>style.visibility</p:attrName>
                                        </p:attrNameLst>
                                      </p:cBhvr>
                                      <p:to>
                                        <p:strVal val="visible"/>
                                      </p:to>
                                    </p:set>
                                    <p:animEffect transition="in" filter="fade">
                                      <p:cBhvr>
                                        <p:cTn id="41" dur="500"/>
                                        <p:tgtEl>
                                          <p:spTgt spid="10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par>
                                <p:cTn id="45" presetID="10" presetClass="entr" presetSubtype="0" fill="hold" nodeType="with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fade">
                                      <p:cBhvr>
                                        <p:cTn id="47" dur="500"/>
                                        <p:tgtEl>
                                          <p:spTgt spid="1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1"/>
                                        </p:tgtEl>
                                        <p:attrNameLst>
                                          <p:attrName>style.visibility</p:attrName>
                                        </p:attrNameLst>
                                      </p:cBhvr>
                                      <p:to>
                                        <p:strVal val="visible"/>
                                      </p:to>
                                    </p:set>
                                    <p:animEffect transition="in" filter="fade">
                                      <p:cBhvr>
                                        <p:cTn id="59" dur="500"/>
                                        <p:tgtEl>
                                          <p:spTgt spid="101"/>
                                        </p:tgtEl>
                                      </p:cBhvr>
                                    </p:animEffect>
                                  </p:childTnLst>
                                </p:cTn>
                              </p:par>
                              <p:par>
                                <p:cTn id="60" presetID="10" presetClass="entr" presetSubtype="0"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fade">
                                      <p:cBhvr>
                                        <p:cTn id="62" dur="500"/>
                                        <p:tgtEl>
                                          <p:spTgt spid="14"/>
                                        </p:tgtEl>
                                      </p:cBhvr>
                                    </p:animEffect>
                                  </p:childTnLst>
                                </p:cTn>
                              </p:par>
                              <p:par>
                                <p:cTn id="63" presetID="10" presetClass="entr" presetSubtype="0" fill="hold" nodeType="withEffect">
                                  <p:stCondLst>
                                    <p:cond delay="0"/>
                                  </p:stCondLst>
                                  <p:childTnLst>
                                    <p:set>
                                      <p:cBhvr>
                                        <p:cTn id="64" dur="1" fill="hold">
                                          <p:stCondLst>
                                            <p:cond delay="0"/>
                                          </p:stCondLst>
                                        </p:cTn>
                                        <p:tgtEl>
                                          <p:spTgt spid="120"/>
                                        </p:tgtEl>
                                        <p:attrNameLst>
                                          <p:attrName>style.visibility</p:attrName>
                                        </p:attrNameLst>
                                      </p:cBhvr>
                                      <p:to>
                                        <p:strVal val="visible"/>
                                      </p:to>
                                    </p:set>
                                    <p:animEffect transition="in" filter="fade">
                                      <p:cBhvr>
                                        <p:cTn id="65" dur="500"/>
                                        <p:tgtEl>
                                          <p:spTgt spid="1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animBg="1"/>
      <p:bldP spid="28" grpId="0" animBg="1"/>
      <p:bldP spid="29" grpId="0" animBg="1"/>
      <p:bldP spid="30" grpId="0" animBg="1"/>
      <p:bldP spid="24" grpId="0"/>
      <p:bldP spid="25" grpId="0"/>
      <p:bldP spid="27" grpId="0"/>
      <p:bldP spid="103" grpId="0" animBg="1"/>
      <p:bldP spid="102" grpId="0" animBg="1"/>
      <p:bldP spid="101" grpId="0" animBg="1"/>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212851"/>
            <a:ext cx="11702553" cy="4741298"/>
          </a:xfrm>
        </p:spPr>
        <p:txBody>
          <a:bodyPr/>
          <a:lstStyle/>
          <a:p>
            <a:pPr marL="0" indent="0">
              <a:buNone/>
            </a:pPr>
            <a:r>
              <a:rPr lang="en-US" sz="3200">
                <a:solidFill>
                  <a:srgbClr val="0078D7"/>
                </a:solidFill>
              </a:rPr>
              <a:t>Connectivity is based on geopolitical regions (GPR)</a:t>
            </a:r>
          </a:p>
          <a:p>
            <a:pPr marL="342900" lvl="1" indent="-342900" defTabSz="932742">
              <a:buClr>
                <a:schemeClr val="tx1"/>
              </a:buClr>
              <a:buSzPct val="100000"/>
            </a:pPr>
            <a:r>
              <a:rPr lang="en-US"/>
              <a:t>North America, South America, Europe, Asia, India, Japan, Australia</a:t>
            </a:r>
          </a:p>
          <a:p>
            <a:pPr marL="0" indent="0">
              <a:buNone/>
            </a:pPr>
            <a:r>
              <a:rPr lang="en-US" sz="3200">
                <a:solidFill>
                  <a:srgbClr val="0078D7"/>
                </a:solidFill>
              </a:rPr>
              <a:t>ER standard can connect to:</a:t>
            </a:r>
          </a:p>
          <a:p>
            <a:pPr marL="342900" lvl="1" indent="-342900" defTabSz="932742">
              <a:buClr>
                <a:schemeClr val="tx1"/>
              </a:buClr>
              <a:buSzPct val="100000"/>
            </a:pPr>
            <a:r>
              <a:rPr lang="en-US"/>
              <a:t>Any </a:t>
            </a:r>
            <a:r>
              <a:rPr lang="en-US" err="1"/>
              <a:t>VNet</a:t>
            </a:r>
            <a:r>
              <a:rPr lang="en-US"/>
              <a:t> in any Azure region in the same GPR (Azure private peering)</a:t>
            </a:r>
          </a:p>
          <a:p>
            <a:pPr marL="342900" lvl="1" indent="-342900" defTabSz="932742">
              <a:buClr>
                <a:schemeClr val="tx1"/>
              </a:buClr>
              <a:buSzPct val="100000"/>
            </a:pPr>
            <a:r>
              <a:rPr lang="en-US"/>
              <a:t>Any Azure public service in the same GPR (Azure public peering)</a:t>
            </a:r>
          </a:p>
          <a:p>
            <a:pPr marL="0" indent="0">
              <a:buNone/>
            </a:pPr>
            <a:r>
              <a:rPr lang="en-US" sz="3200">
                <a:solidFill>
                  <a:srgbClr val="0078D7"/>
                </a:solidFill>
              </a:rPr>
              <a:t>ER Premium add-on enables global connectivity</a:t>
            </a:r>
          </a:p>
          <a:p>
            <a:pPr marL="342900" lvl="1" indent="-342900" defTabSz="932742">
              <a:buClr>
                <a:schemeClr val="tx1"/>
              </a:buClr>
              <a:buSzPct val="100000"/>
            </a:pPr>
            <a:r>
              <a:rPr lang="en-US"/>
              <a:t>Cross-GPR connections to </a:t>
            </a:r>
            <a:r>
              <a:rPr lang="en-US" err="1"/>
              <a:t>VNets</a:t>
            </a:r>
            <a:r>
              <a:rPr lang="en-US"/>
              <a:t> in other GPRs than where the circuit is located</a:t>
            </a:r>
          </a:p>
          <a:p>
            <a:pPr marL="342900" lvl="1" indent="-342900" defTabSz="932742">
              <a:buClr>
                <a:schemeClr val="tx1"/>
              </a:buClr>
              <a:buSzPct val="100000"/>
            </a:pPr>
            <a:r>
              <a:rPr lang="en-US"/>
              <a:t>To Azure public services in any GPR (Azure public peering)</a:t>
            </a:r>
          </a:p>
          <a:p>
            <a:pPr marL="342900" lvl="1" indent="-342900" defTabSz="932742">
              <a:buClr>
                <a:schemeClr val="tx1"/>
              </a:buClr>
              <a:buSzPct val="100000"/>
            </a:pPr>
            <a:r>
              <a:rPr lang="en-US"/>
              <a:t>To MSFT peering for e.g. Office 365 services (see Office 365 guidance for details)</a:t>
            </a:r>
          </a:p>
          <a:p>
            <a:pPr marL="0" indent="0">
              <a:buNone/>
            </a:pPr>
            <a:r>
              <a:rPr lang="en-US" sz="3200">
                <a:solidFill>
                  <a:srgbClr val="0078D7"/>
                </a:solidFill>
              </a:rPr>
              <a:t>National clouds have their own GPR boundaries</a:t>
            </a:r>
          </a:p>
          <a:p>
            <a:pPr marL="342900" lvl="1" indent="-342900" defTabSz="932742">
              <a:buClr>
                <a:schemeClr val="tx1"/>
              </a:buClr>
              <a:buSzPct val="100000"/>
            </a:pPr>
            <a:r>
              <a:rPr lang="en-US"/>
              <a:t>US Government cloud, China, Germany</a:t>
            </a:r>
          </a:p>
        </p:txBody>
      </p:sp>
      <p:sp>
        <p:nvSpPr>
          <p:cNvPr id="3" name="Title 2"/>
          <p:cNvSpPr>
            <a:spLocks noGrp="1"/>
          </p:cNvSpPr>
          <p:nvPr>
            <p:ph type="title"/>
          </p:nvPr>
        </p:nvSpPr>
        <p:spPr/>
        <p:txBody>
          <a:bodyPr/>
          <a:lstStyle/>
          <a:p>
            <a:r>
              <a:rPr lang="en-US" sz="4800"/>
              <a:t>ExpressRoute scope</a:t>
            </a:r>
          </a:p>
        </p:txBody>
      </p:sp>
      <p:sp>
        <p:nvSpPr>
          <p:cNvPr id="5" name="TextBox 4"/>
          <p:cNvSpPr txBox="1"/>
          <p:nvPr/>
        </p:nvSpPr>
        <p:spPr>
          <a:xfrm>
            <a:off x="366168" y="6326861"/>
            <a:ext cx="8166210" cy="544765"/>
          </a:xfrm>
          <a:prstGeom prst="rect">
            <a:avLst/>
          </a:prstGeom>
          <a:noFill/>
        </p:spPr>
        <p:txBody>
          <a:bodyPr wrap="none" lIns="182880" tIns="146304" rIns="182880" bIns="146304" rtlCol="0">
            <a:spAutoFit/>
          </a:bodyPr>
          <a:lstStyle/>
          <a:p>
            <a:pPr>
              <a:lnSpc>
                <a:spcPct val="90000"/>
              </a:lnSpc>
              <a:spcAft>
                <a:spcPts val="600"/>
              </a:spcAft>
            </a:pPr>
            <a:r>
              <a:rPr lang="en-GB" b="1">
                <a:gradFill>
                  <a:gsLst>
                    <a:gs pos="2917">
                      <a:schemeClr val="tx1"/>
                    </a:gs>
                    <a:gs pos="30000">
                      <a:schemeClr val="tx1"/>
                    </a:gs>
                  </a:gsLst>
                  <a:lin ang="5400000" scaled="0"/>
                </a:gradFill>
              </a:rPr>
              <a:t>Details: </a:t>
            </a:r>
            <a:r>
              <a:rPr lang="en-GB" sz="1600">
                <a:hlinkClick r:id="rId3"/>
              </a:rPr>
              <a:t>https://docs.microsoft.com/en-us/azure/expressroute/expressroute-locations</a:t>
            </a:r>
            <a:endParaRPr lang="en-GB" sz="2000">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04155366"/>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66169" y="1212851"/>
            <a:ext cx="6828262" cy="4407360"/>
          </a:xfrm>
        </p:spPr>
        <p:txBody>
          <a:bodyPr/>
          <a:lstStyle/>
          <a:p>
            <a:r>
              <a:rPr lang="en-US" sz="2800">
                <a:solidFill>
                  <a:schemeClr val="tx2"/>
                </a:solidFill>
              </a:rPr>
              <a:t>ExpressRoute circuit is built within a subscription</a:t>
            </a:r>
          </a:p>
          <a:p>
            <a:r>
              <a:rPr lang="en-US" sz="2800">
                <a:solidFill>
                  <a:schemeClr val="tx2"/>
                </a:solidFill>
              </a:rPr>
              <a:t>Can connect from that circuit to </a:t>
            </a:r>
            <a:r>
              <a:rPr lang="en-US" sz="2800" err="1">
                <a:solidFill>
                  <a:schemeClr val="tx2"/>
                </a:solidFill>
              </a:rPr>
              <a:t>Vnets</a:t>
            </a:r>
            <a:br>
              <a:rPr lang="en-US" sz="2800">
                <a:solidFill>
                  <a:schemeClr val="tx2"/>
                </a:solidFill>
              </a:rPr>
            </a:br>
            <a:r>
              <a:rPr lang="en-US" sz="2800">
                <a:solidFill>
                  <a:schemeClr val="tx2"/>
                </a:solidFill>
              </a:rPr>
              <a:t>within the same subscription</a:t>
            </a:r>
          </a:p>
          <a:p>
            <a:r>
              <a:rPr lang="en-US" sz="2800">
                <a:solidFill>
                  <a:schemeClr val="tx2"/>
                </a:solidFill>
              </a:rPr>
              <a:t>Can authorize connections to </a:t>
            </a:r>
            <a:r>
              <a:rPr lang="en-US" sz="2800" err="1">
                <a:solidFill>
                  <a:schemeClr val="tx2"/>
                </a:solidFill>
              </a:rPr>
              <a:t>VNets</a:t>
            </a:r>
            <a:r>
              <a:rPr lang="en-US" sz="2800">
                <a:solidFill>
                  <a:schemeClr val="tx2"/>
                </a:solidFill>
              </a:rPr>
              <a:t> in        </a:t>
            </a:r>
            <a:br>
              <a:rPr lang="en-US" sz="2800">
                <a:solidFill>
                  <a:schemeClr val="tx2"/>
                </a:solidFill>
              </a:rPr>
            </a:br>
            <a:r>
              <a:rPr lang="en-US" sz="2800">
                <a:solidFill>
                  <a:schemeClr val="tx2"/>
                </a:solidFill>
              </a:rPr>
              <a:t>other subscriptions (also cross-tenant)</a:t>
            </a:r>
          </a:p>
          <a:p>
            <a:r>
              <a:rPr lang="en-US" sz="2800">
                <a:solidFill>
                  <a:schemeClr val="tx2"/>
                </a:solidFill>
              </a:rPr>
              <a:t>Limit to the number of </a:t>
            </a:r>
            <a:r>
              <a:rPr lang="en-US" sz="2800" err="1">
                <a:solidFill>
                  <a:schemeClr val="tx2"/>
                </a:solidFill>
              </a:rPr>
              <a:t>VNets</a:t>
            </a:r>
            <a:r>
              <a:rPr lang="en-US" sz="2800">
                <a:solidFill>
                  <a:schemeClr val="tx2"/>
                </a:solidFill>
              </a:rPr>
              <a:t> that can     </a:t>
            </a:r>
            <a:br>
              <a:rPr lang="en-US" sz="2800">
                <a:solidFill>
                  <a:schemeClr val="tx2"/>
                </a:solidFill>
              </a:rPr>
            </a:br>
            <a:r>
              <a:rPr lang="en-US" sz="2800">
                <a:solidFill>
                  <a:schemeClr val="tx2"/>
                </a:solidFill>
              </a:rPr>
              <a:t>connect to an ER circuit (10-100)</a:t>
            </a:r>
          </a:p>
          <a:p>
            <a:r>
              <a:rPr lang="en-US" sz="2800">
                <a:solidFill>
                  <a:schemeClr val="tx2"/>
                </a:solidFill>
              </a:rPr>
              <a:t>Limit to the number of ER circuits one       </a:t>
            </a:r>
            <a:br>
              <a:rPr lang="en-US" sz="2800">
                <a:solidFill>
                  <a:schemeClr val="tx2"/>
                </a:solidFill>
              </a:rPr>
            </a:br>
            <a:r>
              <a:rPr lang="en-US" sz="2800" err="1">
                <a:solidFill>
                  <a:schemeClr val="tx2"/>
                </a:solidFill>
              </a:rPr>
              <a:t>VNet</a:t>
            </a:r>
            <a:r>
              <a:rPr lang="en-US" sz="2800">
                <a:solidFill>
                  <a:schemeClr val="tx2"/>
                </a:solidFill>
              </a:rPr>
              <a:t> can connect to (max 4)</a:t>
            </a:r>
          </a:p>
        </p:txBody>
      </p:sp>
      <p:sp>
        <p:nvSpPr>
          <p:cNvPr id="2" name="Title 1"/>
          <p:cNvSpPr>
            <a:spLocks noGrp="1"/>
          </p:cNvSpPr>
          <p:nvPr>
            <p:ph type="title"/>
          </p:nvPr>
        </p:nvSpPr>
        <p:spPr/>
        <p:txBody>
          <a:bodyPr/>
          <a:lstStyle/>
          <a:p>
            <a:r>
              <a:rPr lang="en-US"/>
              <a:t>ExpressRoute private topology</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970044" y="1363662"/>
            <a:ext cx="3886200" cy="5522025"/>
          </a:xfrm>
          <a:prstGeom prst="rect">
            <a:avLst/>
          </a:prstGeom>
        </p:spPr>
      </p:pic>
    </p:spTree>
    <p:extLst>
      <p:ext uri="{BB962C8B-B14F-4D97-AF65-F5344CB8AC3E}">
        <p14:creationId xmlns:p14="http://schemas.microsoft.com/office/powerpoint/2010/main" val="173339875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66168" y="1074821"/>
            <a:ext cx="11702553" cy="2646878"/>
          </a:xfrm>
        </p:spPr>
        <p:txBody>
          <a:bodyPr/>
          <a:lstStyle/>
          <a:p>
            <a:pPr marL="0" indent="0">
              <a:buNone/>
            </a:pPr>
            <a:r>
              <a:rPr lang="en-GB">
                <a:solidFill>
                  <a:srgbClr val="0078D7"/>
                </a:solidFill>
              </a:rPr>
              <a:t>Public &amp; MSFT peering</a:t>
            </a:r>
          </a:p>
          <a:p>
            <a:pPr marL="0" indent="0">
              <a:buNone/>
            </a:pPr>
            <a:endParaRPr lang="en-GB" sz="2400"/>
          </a:p>
          <a:p>
            <a:pPr marL="0" indent="0">
              <a:buNone/>
            </a:pPr>
            <a:r>
              <a:rPr lang="en-GB" sz="3200">
                <a:solidFill>
                  <a:srgbClr val="0078D7"/>
                </a:solidFill>
              </a:rPr>
              <a:t>Considerations</a:t>
            </a:r>
          </a:p>
          <a:p>
            <a:pPr marL="342900" lvl="1" indent="-342900" defTabSz="932742">
              <a:buClr>
                <a:schemeClr val="tx1"/>
              </a:buClr>
              <a:buSzPct val="100000"/>
            </a:pPr>
            <a:r>
              <a:rPr lang="en-GB"/>
              <a:t>NAT sizing</a:t>
            </a:r>
          </a:p>
          <a:p>
            <a:pPr marL="342900" lvl="1" indent="-342900" defTabSz="932742">
              <a:buClr>
                <a:schemeClr val="tx1"/>
              </a:buClr>
              <a:buSzPct val="100000"/>
            </a:pPr>
            <a:r>
              <a:rPr lang="en-GB"/>
              <a:t>NAT pool monitoring</a:t>
            </a:r>
          </a:p>
          <a:p>
            <a:pPr marL="0" lvl="1" indent="0" defTabSz="932742">
              <a:buClr>
                <a:schemeClr val="tx1"/>
              </a:buClr>
              <a:buSzPct val="100000"/>
              <a:buNone/>
            </a:pPr>
            <a:r>
              <a:rPr lang="en-GB"/>
              <a:t>(Incl. in L3 ER service)</a:t>
            </a:r>
          </a:p>
        </p:txBody>
      </p:sp>
      <p:sp>
        <p:nvSpPr>
          <p:cNvPr id="3" name="Title 2"/>
          <p:cNvSpPr>
            <a:spLocks noGrp="1"/>
          </p:cNvSpPr>
          <p:nvPr>
            <p:ph type="title"/>
          </p:nvPr>
        </p:nvSpPr>
        <p:spPr/>
        <p:txBody>
          <a:bodyPr/>
          <a:lstStyle/>
          <a:p>
            <a:r>
              <a:rPr lang="en-GB"/>
              <a:t>ExpressRoute NAT</a:t>
            </a:r>
          </a:p>
        </p:txBody>
      </p:sp>
      <p:grpSp>
        <p:nvGrpSpPr>
          <p:cNvPr id="8" name="Group 7"/>
          <p:cNvGrpSpPr/>
          <p:nvPr/>
        </p:nvGrpSpPr>
        <p:grpSpPr>
          <a:xfrm>
            <a:off x="5529483" y="1626489"/>
            <a:ext cx="6381466" cy="3532108"/>
            <a:chOff x="5276963" y="1277563"/>
            <a:chExt cx="6956531" cy="3850403"/>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76963" y="1277563"/>
              <a:ext cx="6883239" cy="1709987"/>
            </a:xfrm>
            <a:prstGeom prst="rect">
              <a:avLst/>
            </a:prstGeom>
          </p:spPr>
        </p:pic>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276964" y="3388833"/>
              <a:ext cx="6956530" cy="1739133"/>
            </a:xfrm>
            <a:prstGeom prst="rect">
              <a:avLst/>
            </a:prstGeom>
          </p:spPr>
        </p:pic>
      </p:grpSp>
      <p:sp>
        <p:nvSpPr>
          <p:cNvPr id="9" name="Text Placeholder 1"/>
          <p:cNvSpPr txBox="1">
            <a:spLocks/>
          </p:cNvSpPr>
          <p:nvPr/>
        </p:nvSpPr>
        <p:spPr>
          <a:xfrm>
            <a:off x="366168" y="5621563"/>
            <a:ext cx="11702553" cy="1034129"/>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3200">
                <a:solidFill>
                  <a:srgbClr val="0078D7"/>
                </a:solidFill>
              </a:rPr>
              <a:t>NAT is a customer responsibility</a:t>
            </a:r>
          </a:p>
          <a:p>
            <a:pPr marL="0" indent="0">
              <a:buNone/>
            </a:pPr>
            <a:r>
              <a:rPr lang="en-GB" sz="2400">
                <a:hlinkClick r:id="rId5"/>
              </a:rPr>
              <a:t>https://docs.microsoft.com/en-us/azure/expressroute/expressroute-nat</a:t>
            </a:r>
            <a:r>
              <a:rPr lang="en-GB" sz="2400"/>
              <a:t> </a:t>
            </a:r>
          </a:p>
        </p:txBody>
      </p:sp>
    </p:spTree>
    <p:extLst>
      <p:ext uri="{BB962C8B-B14F-4D97-AF65-F5344CB8AC3E}">
        <p14:creationId xmlns:p14="http://schemas.microsoft.com/office/powerpoint/2010/main" val="1884982753"/>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ER &amp; prefix capacity planning</a:t>
            </a:r>
          </a:p>
        </p:txBody>
      </p:sp>
      <p:pic>
        <p:nvPicPr>
          <p:cNvPr id="8" name="Picture 7"/>
          <p:cNvPicPr>
            <a:picLocks noChangeAspect="1"/>
          </p:cNvPicPr>
          <p:nvPr/>
        </p:nvPicPr>
        <p:blipFill>
          <a:blip r:embed="rId3"/>
          <a:stretch>
            <a:fillRect/>
          </a:stretch>
        </p:blipFill>
        <p:spPr>
          <a:xfrm>
            <a:off x="9609061" y="548467"/>
            <a:ext cx="2436648" cy="6073296"/>
          </a:xfrm>
          <a:prstGeom prst="rect">
            <a:avLst/>
          </a:prstGeom>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881818" y="3578578"/>
            <a:ext cx="2385452" cy="3043185"/>
          </a:xfrm>
          <a:prstGeom prst="rect">
            <a:avLst/>
          </a:prstGeom>
        </p:spPr>
      </p:pic>
      <p:sp>
        <p:nvSpPr>
          <p:cNvPr id="7" name="Text Placeholder 1"/>
          <p:cNvSpPr>
            <a:spLocks noGrp="1"/>
          </p:cNvSpPr>
          <p:nvPr>
            <p:ph type="body" sz="quarter" idx="10"/>
          </p:nvPr>
        </p:nvSpPr>
        <p:spPr>
          <a:xfrm>
            <a:off x="366169" y="1212851"/>
            <a:ext cx="8777832" cy="4398127"/>
          </a:xfrm>
        </p:spPr>
        <p:txBody>
          <a:bodyPr/>
          <a:lstStyle/>
          <a:p>
            <a:pPr marL="0" indent="0">
              <a:buNone/>
            </a:pPr>
            <a:r>
              <a:rPr lang="en-US" sz="3200">
                <a:solidFill>
                  <a:srgbClr val="0078D7"/>
                </a:solidFill>
              </a:rPr>
              <a:t>Considerations using private peering</a:t>
            </a:r>
          </a:p>
          <a:p>
            <a:pPr marL="342900" lvl="1" indent="-342900" defTabSz="932742">
              <a:buClr>
                <a:schemeClr val="tx1"/>
              </a:buClr>
              <a:buSzPct val="100000"/>
            </a:pPr>
            <a:r>
              <a:rPr lang="en-US"/>
              <a:t># Prefixes @customer &gt;10.000 (max.ER Premium)</a:t>
            </a:r>
          </a:p>
          <a:p>
            <a:pPr marL="0" indent="0">
              <a:buNone/>
            </a:pPr>
            <a:r>
              <a:rPr lang="en-US" sz="3200">
                <a:solidFill>
                  <a:srgbClr val="0078D7"/>
                </a:solidFill>
              </a:rPr>
              <a:t>Considerations using public and/or MSFT peering</a:t>
            </a:r>
          </a:p>
          <a:p>
            <a:pPr marL="342900" lvl="1" indent="-342900" defTabSz="932742">
              <a:buClr>
                <a:schemeClr val="tx1"/>
              </a:buClr>
              <a:buSzPct val="100000"/>
            </a:pPr>
            <a:r>
              <a:rPr lang="en-US"/>
              <a:t>Capacity customer devices (CE may be managed by an NSP)</a:t>
            </a:r>
          </a:p>
          <a:p>
            <a:pPr marL="342900" lvl="1" indent="-342900" defTabSz="932742">
              <a:buClr>
                <a:schemeClr val="tx1"/>
              </a:buClr>
              <a:buSzPct val="100000"/>
            </a:pPr>
            <a:r>
              <a:rPr lang="en-US"/>
              <a:t># ER prefixes public: global &gt;2.600</a:t>
            </a:r>
          </a:p>
          <a:p>
            <a:pPr marL="342900" lvl="1" indent="-342900" defTabSz="932742">
              <a:buClr>
                <a:schemeClr val="tx1"/>
              </a:buClr>
              <a:buSzPct val="100000"/>
            </a:pPr>
            <a:r>
              <a:rPr lang="en-US"/>
              <a:t># ER prefixes public: per GPR see table (r)</a:t>
            </a:r>
          </a:p>
          <a:p>
            <a:pPr marL="342900" lvl="1" indent="-342900" defTabSz="932742">
              <a:buClr>
                <a:schemeClr val="tx1"/>
              </a:buClr>
              <a:buSzPct val="100000"/>
            </a:pPr>
            <a:r>
              <a:rPr lang="en-US"/>
              <a:t># ER IPv4 prefixes MSFT &gt;580 </a:t>
            </a:r>
          </a:p>
          <a:p>
            <a:pPr lvl="2"/>
            <a:r>
              <a:rPr lang="en-US">
                <a:hlinkClick r:id="rId5"/>
              </a:rPr>
              <a:t>Microsoft Azure Datacenter IP Ranges</a:t>
            </a:r>
            <a:r>
              <a:rPr lang="en-US"/>
              <a:t>                                                                                                  (10-Nov-2016 monthly update)</a:t>
            </a:r>
          </a:p>
          <a:p>
            <a:pPr lvl="2"/>
            <a:r>
              <a:rPr lang="en-US">
                <a:hlinkClick r:id="rId6"/>
              </a:rPr>
              <a:t>Office 365 URLs and IP address ranges</a:t>
            </a:r>
            <a:endParaRPr lang="en-US"/>
          </a:p>
          <a:p>
            <a:pPr marL="342900" lvl="1" indent="-342900" defTabSz="932742">
              <a:buClr>
                <a:schemeClr val="tx1"/>
              </a:buClr>
              <a:buSzPct val="100000"/>
            </a:pPr>
            <a:r>
              <a:rPr lang="en-US"/>
              <a:t>Route redistribution may exceed max #routes CE </a:t>
            </a:r>
          </a:p>
          <a:p>
            <a:pPr lvl="1"/>
            <a:endParaRPr lang="en-US"/>
          </a:p>
        </p:txBody>
      </p:sp>
    </p:spTree>
    <p:extLst>
      <p:ext uri="{BB962C8B-B14F-4D97-AF65-F5344CB8AC3E}">
        <p14:creationId xmlns:p14="http://schemas.microsoft.com/office/powerpoint/2010/main" val="3952603653"/>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3890296"/>
          </a:xfrm>
        </p:spPr>
        <p:txBody>
          <a:bodyPr/>
          <a:lstStyle/>
          <a:p>
            <a:pPr marL="0" indent="0">
              <a:buNone/>
            </a:pPr>
            <a:r>
              <a:rPr lang="en-GB" sz="2800">
                <a:solidFill>
                  <a:srgbClr val="0078D7"/>
                </a:solidFill>
                <a:latin typeface="+mn-lt"/>
              </a:rPr>
              <a:t>Requirement: </a:t>
            </a:r>
            <a:r>
              <a:rPr lang="en-GB" sz="2800"/>
              <a:t>ASN + public IP space </a:t>
            </a:r>
            <a:r>
              <a:rPr lang="en-GB" sz="2800" i="1"/>
              <a:t>(correctly registered)</a:t>
            </a:r>
          </a:p>
          <a:p>
            <a:pPr marL="0" indent="0">
              <a:buNone/>
            </a:pPr>
            <a:r>
              <a:rPr lang="en-GB" sz="2800">
                <a:solidFill>
                  <a:srgbClr val="0078D7"/>
                </a:solidFill>
                <a:latin typeface="+mn-lt"/>
              </a:rPr>
              <a:t>Challenges:</a:t>
            </a:r>
          </a:p>
          <a:p>
            <a:r>
              <a:rPr lang="en-GB" sz="2000">
                <a:latin typeface="+mn-lt"/>
              </a:rPr>
              <a:t>ASN validation fails? </a:t>
            </a:r>
            <a:r>
              <a:rPr lang="en-GB" sz="2000">
                <a:solidFill>
                  <a:srgbClr val="0070C0"/>
                </a:solidFill>
              </a:rPr>
              <a:t>-&gt;MS support case</a:t>
            </a:r>
          </a:p>
          <a:p>
            <a:r>
              <a:rPr lang="en-GB" sz="2000">
                <a:latin typeface="+mn-lt"/>
              </a:rPr>
              <a:t>Many orgs don’t have/can’t get public ASN or public IP</a:t>
            </a:r>
          </a:p>
          <a:p>
            <a:r>
              <a:rPr lang="en-GB" sz="2000">
                <a:latin typeface="+mn-lt"/>
              </a:rPr>
              <a:t>Private ASN public/MSFT </a:t>
            </a:r>
            <a:r>
              <a:rPr lang="en-GB" sz="2000" err="1">
                <a:latin typeface="+mn-lt"/>
              </a:rPr>
              <a:t>peerings</a:t>
            </a:r>
            <a:r>
              <a:rPr lang="en-GB" sz="2000">
                <a:latin typeface="+mn-lt"/>
              </a:rPr>
              <a:t> OK -&gt; pub IP still needs to be registered with public ASN!</a:t>
            </a:r>
          </a:p>
          <a:p>
            <a:r>
              <a:rPr lang="en-GB" sz="2000">
                <a:latin typeface="+mn-lt"/>
              </a:rPr>
              <a:t>BGP knowledge</a:t>
            </a:r>
          </a:p>
          <a:p>
            <a:endParaRPr lang="en-GB" sz="2000"/>
          </a:p>
          <a:p>
            <a:pPr marL="0" indent="0">
              <a:buNone/>
            </a:pPr>
            <a:r>
              <a:rPr lang="en-GB" sz="2800">
                <a:solidFill>
                  <a:srgbClr val="0078D7"/>
                </a:solidFill>
                <a:latin typeface="+mn-lt"/>
              </a:rPr>
              <a:t>L2 vs. L3 ER provider experience</a:t>
            </a:r>
          </a:p>
          <a:p>
            <a:pPr marL="342900" lvl="1" indent="-342900" defTabSz="932742">
              <a:buClr>
                <a:schemeClr val="tx1"/>
              </a:buClr>
              <a:buSzPct val="100000"/>
            </a:pPr>
            <a:r>
              <a:rPr lang="en-GB"/>
              <a:t>Responsible for ASN + public IP + NAT?</a:t>
            </a:r>
          </a:p>
          <a:p>
            <a:pPr marL="342900" lvl="1" indent="-342900" defTabSz="932742">
              <a:buClr>
                <a:schemeClr val="tx1"/>
              </a:buClr>
              <a:buSzPct val="100000"/>
            </a:pPr>
            <a:r>
              <a:rPr lang="en-GB"/>
              <a:t>L2 = customer, L3 = ER provider</a:t>
            </a:r>
          </a:p>
        </p:txBody>
      </p:sp>
      <p:sp>
        <p:nvSpPr>
          <p:cNvPr id="3" name="Title 2"/>
          <p:cNvSpPr>
            <a:spLocks noGrp="1"/>
          </p:cNvSpPr>
          <p:nvPr>
            <p:ph type="title"/>
          </p:nvPr>
        </p:nvSpPr>
        <p:spPr/>
        <p:txBody>
          <a:bodyPr/>
          <a:lstStyle/>
          <a:p>
            <a:r>
              <a:rPr lang="en-GB" sz="4800"/>
              <a:t>ExpressRoute BGP ASN + IP space</a:t>
            </a:r>
          </a:p>
        </p:txBody>
      </p:sp>
      <p:sp>
        <p:nvSpPr>
          <p:cNvPr id="5" name="TextBox 4"/>
          <p:cNvSpPr txBox="1"/>
          <p:nvPr/>
        </p:nvSpPr>
        <p:spPr>
          <a:xfrm>
            <a:off x="7899423" y="4046720"/>
            <a:ext cx="4031275" cy="1056427"/>
          </a:xfrm>
          <a:prstGeom prst="rect">
            <a:avLst/>
          </a:prstGeom>
          <a:noFill/>
        </p:spPr>
        <p:txBody>
          <a:bodyPr wrap="none" lIns="186521" tIns="149217" rIns="186521" bIns="149217" rtlCol="0">
            <a:spAutoFit/>
          </a:bodyPr>
          <a:lstStyle/>
          <a:p>
            <a:pPr>
              <a:lnSpc>
                <a:spcPct val="90000"/>
              </a:lnSpc>
              <a:spcAft>
                <a:spcPts val="612"/>
              </a:spcAft>
            </a:pPr>
            <a:r>
              <a:rPr lang="en-GB" sz="2448">
                <a:solidFill>
                  <a:srgbClr val="0070C0"/>
                </a:solidFill>
              </a:rPr>
              <a:t>Choosing L3 provider</a:t>
            </a:r>
          </a:p>
          <a:p>
            <a:pPr>
              <a:lnSpc>
                <a:spcPct val="90000"/>
              </a:lnSpc>
              <a:spcAft>
                <a:spcPts val="612"/>
              </a:spcAft>
            </a:pPr>
            <a:r>
              <a:rPr lang="en-GB" sz="2448">
                <a:solidFill>
                  <a:srgbClr val="0070C0"/>
                </a:solidFill>
              </a:rPr>
              <a:t>can solve some challenges</a:t>
            </a:r>
          </a:p>
        </p:txBody>
      </p:sp>
    </p:spTree>
    <p:extLst>
      <p:ext uri="{BB962C8B-B14F-4D97-AF65-F5344CB8AC3E}">
        <p14:creationId xmlns:p14="http://schemas.microsoft.com/office/powerpoint/2010/main" val="1528551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0" end="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rapezoid 14"/>
          <p:cNvSpPr/>
          <p:nvPr/>
        </p:nvSpPr>
        <p:spPr bwMode="auto">
          <a:xfrm rot="16200000">
            <a:off x="2567114" y="3380614"/>
            <a:ext cx="2685660" cy="1647553"/>
          </a:xfrm>
          <a:prstGeom prst="trapezoid">
            <a:avLst/>
          </a:prstGeom>
          <a:solidFill>
            <a:schemeClr val="accent6">
              <a:lumMod val="60000"/>
              <a:lumOff val="40000"/>
              <a:alpha val="25098"/>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3796" tIns="179038" rIns="223796" bIns="179038" numCol="1" spcCol="0" rtlCol="0" fromWordArt="0" anchor="t" anchorCtr="0" forceAA="0" compatLnSpc="1">
            <a:prstTxWarp prst="textNoShape">
              <a:avLst/>
            </a:prstTxWarp>
            <a:noAutofit/>
          </a:bodyPr>
          <a:lstStyle/>
          <a:p>
            <a:pPr algn="ctr" defTabSz="1141071" fontAlgn="base">
              <a:lnSpc>
                <a:spcPct val="90000"/>
              </a:lnSpc>
              <a:spcBef>
                <a:spcPct val="0"/>
              </a:spcBef>
              <a:spcAft>
                <a:spcPct val="0"/>
              </a:spcAft>
            </a:pPr>
            <a:endParaRPr lang="en-US" sz="2936" err="1">
              <a:solidFill>
                <a:schemeClr val="tx1"/>
              </a:solidFill>
              <a:ea typeface="Segoe UI" pitchFamily="34" charset="0"/>
              <a:cs typeface="Segoe UI" pitchFamily="34" charset="0"/>
            </a:endParaRPr>
          </a:p>
        </p:txBody>
      </p:sp>
      <p:sp>
        <p:nvSpPr>
          <p:cNvPr id="3" name="Title 2"/>
          <p:cNvSpPr>
            <a:spLocks noGrp="1"/>
          </p:cNvSpPr>
          <p:nvPr>
            <p:ph type="title"/>
          </p:nvPr>
        </p:nvSpPr>
        <p:spPr/>
        <p:txBody>
          <a:bodyPr/>
          <a:lstStyle/>
          <a:p>
            <a:r>
              <a:rPr lang="en-US"/>
              <a:t>Software-defined networking (SDN)</a:t>
            </a:r>
          </a:p>
        </p:txBody>
      </p:sp>
      <p:grpSp>
        <p:nvGrpSpPr>
          <p:cNvPr id="22" name="Group 1"/>
          <p:cNvGrpSpPr/>
          <p:nvPr/>
        </p:nvGrpSpPr>
        <p:grpSpPr>
          <a:xfrm>
            <a:off x="2123973" y="4510515"/>
            <a:ext cx="1011143" cy="819091"/>
            <a:chOff x="2748450" y="3883809"/>
            <a:chExt cx="1124247" cy="910715"/>
          </a:xfrm>
        </p:grpSpPr>
        <p:sp>
          <p:nvSpPr>
            <p:cNvPr id="7" name="Cube 3"/>
            <p:cNvSpPr/>
            <p:nvPr/>
          </p:nvSpPr>
          <p:spPr>
            <a:xfrm>
              <a:off x="2768292" y="3883809"/>
              <a:ext cx="1104405" cy="910715"/>
            </a:xfrm>
            <a:prstGeom prst="cube">
              <a:avLst/>
            </a:prstGeom>
            <a:solidFill>
              <a:schemeClr val="bg2"/>
            </a:solidFill>
            <a:ln w="9525" cap="flat" cmpd="sng" algn="ctr">
              <a:noFill/>
              <a:prstDash val="solid"/>
            </a:ln>
            <a:effectLst>
              <a:outerShdw blurRad="40000" dist="20000" dir="5400000" rotWithShape="0">
                <a:srgbClr val="000000">
                  <a:alpha val="38000"/>
                </a:srgbClr>
              </a:outerShdw>
            </a:effectLst>
          </p:spPr>
          <p:txBody>
            <a:bodyPr lIns="0" rIns="0" rtlCol="0" anchor="ctr"/>
            <a:lstStyle/>
            <a:p>
              <a:pPr algn="ctr" defTabSz="838940"/>
              <a:endParaRPr lang="en-US" sz="1259" kern="0">
                <a:solidFill>
                  <a:schemeClr val="bg1"/>
                </a:solidFill>
              </a:endParaRPr>
            </a:p>
          </p:txBody>
        </p:sp>
        <p:sp>
          <p:nvSpPr>
            <p:cNvPr id="12" name="Rectangle 5"/>
            <p:cNvSpPr/>
            <p:nvPr/>
          </p:nvSpPr>
          <p:spPr>
            <a:xfrm>
              <a:off x="2748450" y="4112509"/>
              <a:ext cx="943199" cy="658744"/>
            </a:xfrm>
            <a:prstGeom prst="rect">
              <a:avLst/>
            </a:prstGeom>
            <a:ln>
              <a:noFill/>
            </a:ln>
          </p:spPr>
          <p:txBody>
            <a:bodyPr wrap="none">
              <a:spAutoFit/>
            </a:bodyPr>
            <a:lstStyle/>
            <a:p>
              <a:pPr algn="ctr" defTabSz="838940">
                <a:lnSpc>
                  <a:spcPts val="1349"/>
                </a:lnSpc>
              </a:pPr>
              <a:r>
                <a:rPr lang="en-US" sz="1224" kern="0">
                  <a:solidFill>
                    <a:schemeClr val="bg1"/>
                  </a:solidFill>
                </a:rPr>
                <a:t>Physical</a:t>
              </a:r>
            </a:p>
            <a:p>
              <a:pPr algn="ctr" defTabSz="838940">
                <a:lnSpc>
                  <a:spcPts val="1349"/>
                </a:lnSpc>
              </a:pPr>
              <a:r>
                <a:rPr lang="en-US" sz="1224" kern="0">
                  <a:solidFill>
                    <a:schemeClr val="bg1"/>
                  </a:solidFill>
                </a:rPr>
                <a:t>Transport</a:t>
              </a:r>
            </a:p>
            <a:p>
              <a:pPr algn="ctr" defTabSz="838940">
                <a:lnSpc>
                  <a:spcPts val="1349"/>
                </a:lnSpc>
              </a:pPr>
              <a:r>
                <a:rPr lang="en-US" sz="1224" kern="0">
                  <a:solidFill>
                    <a:schemeClr val="bg1"/>
                  </a:solidFill>
                </a:rPr>
                <a:t>Plane</a:t>
              </a:r>
            </a:p>
          </p:txBody>
        </p:sp>
      </p:grpSp>
      <p:grpSp>
        <p:nvGrpSpPr>
          <p:cNvPr id="21" name="Group 17"/>
          <p:cNvGrpSpPr/>
          <p:nvPr/>
        </p:nvGrpSpPr>
        <p:grpSpPr>
          <a:xfrm>
            <a:off x="2141819" y="3889715"/>
            <a:ext cx="993298" cy="819092"/>
            <a:chOff x="2768293" y="3193559"/>
            <a:chExt cx="1104405" cy="910715"/>
          </a:xfrm>
        </p:grpSpPr>
        <p:sp>
          <p:nvSpPr>
            <p:cNvPr id="8" name="Cube 18"/>
            <p:cNvSpPr/>
            <p:nvPr/>
          </p:nvSpPr>
          <p:spPr>
            <a:xfrm>
              <a:off x="2768293" y="3193559"/>
              <a:ext cx="1104405" cy="910715"/>
            </a:xfrm>
            <a:prstGeom prst="cube">
              <a:avLst/>
            </a:prstGeom>
            <a:solidFill>
              <a:schemeClr val="accent1"/>
            </a:solidFill>
            <a:ln w="9525" cap="flat" cmpd="sng" algn="ctr">
              <a:noFill/>
              <a:prstDash val="solid"/>
            </a:ln>
            <a:effectLst/>
          </p:spPr>
          <p:txBody>
            <a:bodyPr lIns="0" rIns="0" rtlCol="0" anchor="ctr"/>
            <a:lstStyle/>
            <a:p>
              <a:pPr algn="ctr" defTabSz="838940"/>
              <a:endParaRPr lang="en-US" sz="1259" kern="0">
                <a:solidFill>
                  <a:schemeClr val="bg1"/>
                </a:solidFill>
              </a:endParaRPr>
            </a:p>
          </p:txBody>
        </p:sp>
        <p:sp>
          <p:nvSpPr>
            <p:cNvPr id="11" name="Rectangle 31"/>
            <p:cNvSpPr/>
            <p:nvPr/>
          </p:nvSpPr>
          <p:spPr>
            <a:xfrm>
              <a:off x="2807264" y="3528856"/>
              <a:ext cx="825566" cy="473383"/>
            </a:xfrm>
            <a:prstGeom prst="rect">
              <a:avLst/>
            </a:prstGeom>
            <a:ln>
              <a:noFill/>
            </a:ln>
          </p:spPr>
          <p:txBody>
            <a:bodyPr wrap="none">
              <a:spAutoFit/>
            </a:bodyPr>
            <a:lstStyle/>
            <a:p>
              <a:pPr algn="ctr" defTabSz="838940">
                <a:lnSpc>
                  <a:spcPts val="1349"/>
                </a:lnSpc>
              </a:pPr>
              <a:r>
                <a:rPr lang="en-US" sz="1224" kern="0">
                  <a:solidFill>
                    <a:schemeClr val="bg1"/>
                  </a:solidFill>
                </a:rPr>
                <a:t>Control </a:t>
              </a:r>
            </a:p>
            <a:p>
              <a:pPr algn="ctr" defTabSz="838940">
                <a:lnSpc>
                  <a:spcPts val="1349"/>
                </a:lnSpc>
              </a:pPr>
              <a:r>
                <a:rPr lang="en-US" sz="1224" kern="0">
                  <a:solidFill>
                    <a:schemeClr val="bg1"/>
                  </a:solidFill>
                </a:rPr>
                <a:t>Plane</a:t>
              </a:r>
            </a:p>
          </p:txBody>
        </p:sp>
      </p:grpSp>
      <p:grpSp>
        <p:nvGrpSpPr>
          <p:cNvPr id="20" name="Group 45"/>
          <p:cNvGrpSpPr/>
          <p:nvPr/>
        </p:nvGrpSpPr>
        <p:grpSpPr>
          <a:xfrm>
            <a:off x="1986371" y="3271923"/>
            <a:ext cx="1148758" cy="819093"/>
            <a:chOff x="2595447" y="2506662"/>
            <a:chExt cx="1277252" cy="910715"/>
          </a:xfrm>
          <a:solidFill>
            <a:schemeClr val="accent2"/>
          </a:solidFill>
        </p:grpSpPr>
        <p:sp>
          <p:nvSpPr>
            <p:cNvPr id="9" name="Cube 46"/>
            <p:cNvSpPr/>
            <p:nvPr/>
          </p:nvSpPr>
          <p:spPr>
            <a:xfrm>
              <a:off x="2768294" y="2506662"/>
              <a:ext cx="1104405" cy="910715"/>
            </a:xfrm>
            <a:prstGeom prst="cub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898" tIns="111898" rIns="0" bIns="111898" numCol="1" spcCol="0" rtlCol="0" fromWordArt="0" anchor="ctr" anchorCtr="0" forceAA="0" compatLnSpc="1">
              <a:prstTxWarp prst="textNoShape">
                <a:avLst/>
              </a:prstTxWarp>
              <a:noAutofit/>
            </a:bodyPr>
            <a:lstStyle/>
            <a:p>
              <a:pPr algn="ctr" defTabSz="838698" fontAlgn="base">
                <a:lnSpc>
                  <a:spcPct val="90000"/>
                </a:lnSpc>
                <a:spcBef>
                  <a:spcPct val="0"/>
                </a:spcBef>
                <a:spcAft>
                  <a:spcPct val="0"/>
                </a:spcAft>
              </a:pPr>
              <a:endParaRPr lang="en-US" sz="1469">
                <a:solidFill>
                  <a:schemeClr val="bg1"/>
                </a:solidFill>
              </a:endParaRPr>
            </a:p>
          </p:txBody>
        </p:sp>
        <p:sp>
          <p:nvSpPr>
            <p:cNvPr id="10" name="Rectangle 47"/>
            <p:cNvSpPr/>
            <p:nvPr/>
          </p:nvSpPr>
          <p:spPr>
            <a:xfrm>
              <a:off x="2595447" y="2884349"/>
              <a:ext cx="1123696" cy="4746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898" tIns="111898" rIns="0" bIns="111898" numCol="1" spcCol="0" rtlCol="0" fromWordArt="0" anchor="ctr" anchorCtr="0" forceAA="0" compatLnSpc="1">
              <a:prstTxWarp prst="textNoShape">
                <a:avLst/>
              </a:prstTxWarp>
              <a:noAutofit/>
            </a:bodyPr>
            <a:lstStyle/>
            <a:p>
              <a:pPr algn="ctr" defTabSz="838698" fontAlgn="base">
                <a:lnSpc>
                  <a:spcPct val="90000"/>
                </a:lnSpc>
                <a:spcBef>
                  <a:spcPct val="0"/>
                </a:spcBef>
                <a:spcAft>
                  <a:spcPct val="0"/>
                </a:spcAft>
              </a:pPr>
              <a:r>
                <a:rPr lang="en-US" sz="1224">
                  <a:solidFill>
                    <a:schemeClr val="bg1"/>
                  </a:solidFill>
                </a:rPr>
                <a:t>Application</a:t>
              </a:r>
            </a:p>
            <a:p>
              <a:pPr algn="ctr" defTabSz="838698" fontAlgn="base">
                <a:lnSpc>
                  <a:spcPct val="90000"/>
                </a:lnSpc>
                <a:spcBef>
                  <a:spcPct val="0"/>
                </a:spcBef>
                <a:spcAft>
                  <a:spcPct val="0"/>
                </a:spcAft>
              </a:pPr>
              <a:r>
                <a:rPr lang="en-US" sz="1224">
                  <a:solidFill>
                    <a:schemeClr val="bg1"/>
                  </a:solidFill>
                </a:rPr>
                <a:t>Plane</a:t>
              </a:r>
            </a:p>
          </p:txBody>
        </p:sp>
      </p:grpSp>
      <p:grpSp>
        <p:nvGrpSpPr>
          <p:cNvPr id="23" name="Group 51"/>
          <p:cNvGrpSpPr/>
          <p:nvPr/>
        </p:nvGrpSpPr>
        <p:grpSpPr>
          <a:xfrm>
            <a:off x="4243046" y="5642413"/>
            <a:ext cx="993298" cy="819092"/>
            <a:chOff x="2768292" y="3883809"/>
            <a:chExt cx="1104405" cy="910715"/>
          </a:xfrm>
          <a:solidFill>
            <a:schemeClr val="bg2"/>
          </a:solidFill>
        </p:grpSpPr>
        <p:sp>
          <p:nvSpPr>
            <p:cNvPr id="24" name="Cube 52"/>
            <p:cNvSpPr/>
            <p:nvPr/>
          </p:nvSpPr>
          <p:spPr>
            <a:xfrm>
              <a:off x="2768292" y="3883809"/>
              <a:ext cx="1104405" cy="910715"/>
            </a:xfrm>
            <a:prstGeom prst="cube">
              <a:avLst/>
            </a:prstGeom>
            <a:grpFill/>
            <a:ln w="9525" cap="flat" cmpd="sng" algn="ctr">
              <a:noFill/>
              <a:prstDash val="solid"/>
            </a:ln>
            <a:effectLst>
              <a:outerShdw blurRad="40000" dist="20000" dir="5400000" rotWithShape="0">
                <a:srgbClr val="000000">
                  <a:alpha val="38000"/>
                </a:srgbClr>
              </a:outerShdw>
            </a:effectLst>
          </p:spPr>
          <p:txBody>
            <a:bodyPr lIns="0" rIns="0" rtlCol="0" anchor="ctr"/>
            <a:lstStyle/>
            <a:p>
              <a:pPr algn="ctr" defTabSz="838940"/>
              <a:endParaRPr lang="en-US" sz="1259" kern="0"/>
            </a:p>
          </p:txBody>
        </p:sp>
        <p:sp>
          <p:nvSpPr>
            <p:cNvPr id="25" name="Rectangle 53"/>
            <p:cNvSpPr/>
            <p:nvPr/>
          </p:nvSpPr>
          <p:spPr>
            <a:xfrm>
              <a:off x="2867865" y="4318072"/>
              <a:ext cx="704369" cy="288022"/>
            </a:xfrm>
            <a:prstGeom prst="rect">
              <a:avLst/>
            </a:prstGeom>
            <a:grpFill/>
            <a:ln>
              <a:noFill/>
            </a:ln>
          </p:spPr>
          <p:txBody>
            <a:bodyPr wrap="none">
              <a:spAutoFit/>
            </a:bodyPr>
            <a:lstStyle/>
            <a:p>
              <a:pPr algn="ctr" defTabSz="838940">
                <a:lnSpc>
                  <a:spcPts val="1349"/>
                </a:lnSpc>
              </a:pPr>
              <a:r>
                <a:rPr lang="en-US" sz="1224" kern="0">
                  <a:solidFill>
                    <a:schemeClr val="bg1"/>
                  </a:solidFill>
                </a:rPr>
                <a:t>Switch</a:t>
              </a:r>
            </a:p>
          </p:txBody>
        </p:sp>
      </p:grpSp>
      <p:cxnSp>
        <p:nvCxnSpPr>
          <p:cNvPr id="36" name="Straight Arrow Connector 35"/>
          <p:cNvCxnSpPr/>
          <p:nvPr/>
        </p:nvCxnSpPr>
        <p:spPr>
          <a:xfrm>
            <a:off x="4733718" y="4567955"/>
            <a:ext cx="0" cy="1207837"/>
          </a:xfrm>
          <a:prstGeom prst="straightConnector1">
            <a:avLst/>
          </a:prstGeom>
          <a:ln w="508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6" name="Group 57"/>
          <p:cNvGrpSpPr/>
          <p:nvPr/>
        </p:nvGrpSpPr>
        <p:grpSpPr>
          <a:xfrm>
            <a:off x="4206403" y="3819722"/>
            <a:ext cx="1023971" cy="819092"/>
            <a:chOff x="2734188" y="3193559"/>
            <a:chExt cx="1138510" cy="910715"/>
          </a:xfrm>
        </p:grpSpPr>
        <p:sp>
          <p:nvSpPr>
            <p:cNvPr id="27" name="Cube 58"/>
            <p:cNvSpPr/>
            <p:nvPr/>
          </p:nvSpPr>
          <p:spPr>
            <a:xfrm>
              <a:off x="2768293" y="3193559"/>
              <a:ext cx="1104405" cy="910715"/>
            </a:xfrm>
            <a:prstGeom prst="cube">
              <a:avLst/>
            </a:prstGeom>
            <a:solidFill>
              <a:schemeClr val="accent1"/>
            </a:solidFill>
            <a:ln w="9525" cap="flat" cmpd="sng" algn="ctr">
              <a:noFill/>
              <a:prstDash val="solid"/>
            </a:ln>
            <a:effectLst/>
          </p:spPr>
          <p:txBody>
            <a:bodyPr lIns="0" rIns="0" rtlCol="0" anchor="ctr"/>
            <a:lstStyle/>
            <a:p>
              <a:pPr algn="ctr" defTabSz="838940"/>
              <a:endParaRPr lang="en-US" sz="1259" kern="0">
                <a:solidFill>
                  <a:schemeClr val="bg1"/>
                </a:solidFill>
              </a:endParaRPr>
            </a:p>
          </p:txBody>
        </p:sp>
        <p:sp>
          <p:nvSpPr>
            <p:cNvPr id="28" name="Rectangle 59"/>
            <p:cNvSpPr/>
            <p:nvPr/>
          </p:nvSpPr>
          <p:spPr>
            <a:xfrm>
              <a:off x="2734188" y="3640330"/>
              <a:ext cx="971715" cy="288022"/>
            </a:xfrm>
            <a:prstGeom prst="rect">
              <a:avLst/>
            </a:prstGeom>
            <a:ln>
              <a:noFill/>
            </a:ln>
          </p:spPr>
          <p:txBody>
            <a:bodyPr wrap="none">
              <a:spAutoFit/>
            </a:bodyPr>
            <a:lstStyle/>
            <a:p>
              <a:pPr algn="ctr" defTabSz="838940">
                <a:lnSpc>
                  <a:spcPts val="1349"/>
                </a:lnSpc>
              </a:pPr>
              <a:r>
                <a:rPr lang="en-US" sz="1224" kern="0">
                  <a:solidFill>
                    <a:schemeClr val="bg1"/>
                  </a:solidFill>
                </a:rPr>
                <a:t>Controller</a:t>
              </a:r>
            </a:p>
          </p:txBody>
        </p:sp>
      </p:grpSp>
      <p:cxnSp>
        <p:nvCxnSpPr>
          <p:cNvPr id="33" name="Straight Arrow Connector 32"/>
          <p:cNvCxnSpPr/>
          <p:nvPr/>
        </p:nvCxnSpPr>
        <p:spPr>
          <a:xfrm>
            <a:off x="4733718" y="2790049"/>
            <a:ext cx="0" cy="1098912"/>
          </a:xfrm>
          <a:prstGeom prst="straightConnector1">
            <a:avLst/>
          </a:prstGeom>
          <a:ln w="50800">
            <a:solidFill>
              <a:schemeClr val="bg1">
                <a:lumMod val="6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9" name="Group 63"/>
          <p:cNvGrpSpPr/>
          <p:nvPr/>
        </p:nvGrpSpPr>
        <p:grpSpPr>
          <a:xfrm>
            <a:off x="4085218" y="2042468"/>
            <a:ext cx="1170010" cy="819093"/>
            <a:chOff x="2571817" y="2506662"/>
            <a:chExt cx="1300882" cy="910715"/>
          </a:xfrm>
          <a:solidFill>
            <a:schemeClr val="accent2"/>
          </a:solidFill>
        </p:grpSpPr>
        <p:sp>
          <p:nvSpPr>
            <p:cNvPr id="30" name="Cube 64"/>
            <p:cNvSpPr/>
            <p:nvPr/>
          </p:nvSpPr>
          <p:spPr>
            <a:xfrm>
              <a:off x="2768294" y="2506662"/>
              <a:ext cx="1104405" cy="910715"/>
            </a:xfrm>
            <a:prstGeom prst="cub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898" tIns="111898" rIns="0" bIns="111898" numCol="1" spcCol="0" rtlCol="0" fromWordArt="0" anchor="ctr" anchorCtr="0" forceAA="0" compatLnSpc="1">
              <a:prstTxWarp prst="textNoShape">
                <a:avLst/>
              </a:prstTxWarp>
              <a:noAutofit/>
            </a:bodyPr>
            <a:lstStyle/>
            <a:p>
              <a:pPr algn="ctr" defTabSz="838698" fontAlgn="base">
                <a:lnSpc>
                  <a:spcPct val="90000"/>
                </a:lnSpc>
                <a:spcBef>
                  <a:spcPct val="0"/>
                </a:spcBef>
                <a:spcAft>
                  <a:spcPct val="0"/>
                </a:spcAft>
              </a:pPr>
              <a:endParaRPr lang="en-US" sz="1469">
                <a:solidFill>
                  <a:schemeClr val="bg1"/>
                </a:solidFill>
              </a:endParaRPr>
            </a:p>
          </p:txBody>
        </p:sp>
        <p:sp>
          <p:nvSpPr>
            <p:cNvPr id="31" name="Rectangle 65"/>
            <p:cNvSpPr/>
            <p:nvPr/>
          </p:nvSpPr>
          <p:spPr>
            <a:xfrm>
              <a:off x="2571817" y="2863262"/>
              <a:ext cx="1149868" cy="47460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11898" tIns="111898" rIns="0" bIns="111898" numCol="1" spcCol="0" rtlCol="0" fromWordArt="0" anchor="ctr" anchorCtr="0" forceAA="0" compatLnSpc="1">
              <a:prstTxWarp prst="textNoShape">
                <a:avLst/>
              </a:prstTxWarp>
              <a:noAutofit/>
            </a:bodyPr>
            <a:lstStyle/>
            <a:p>
              <a:pPr algn="ctr" defTabSz="838698" fontAlgn="base">
                <a:lnSpc>
                  <a:spcPct val="90000"/>
                </a:lnSpc>
                <a:spcBef>
                  <a:spcPct val="0"/>
                </a:spcBef>
                <a:spcAft>
                  <a:spcPct val="0"/>
                </a:spcAft>
              </a:pPr>
              <a:r>
                <a:rPr lang="en-US" sz="1224">
                  <a:solidFill>
                    <a:schemeClr val="bg1"/>
                  </a:solidFill>
                </a:rPr>
                <a:t>Azure</a:t>
              </a:r>
            </a:p>
            <a:p>
              <a:pPr algn="ctr" defTabSz="838698" fontAlgn="base">
                <a:lnSpc>
                  <a:spcPct val="90000"/>
                </a:lnSpc>
                <a:spcBef>
                  <a:spcPct val="0"/>
                </a:spcBef>
                <a:spcAft>
                  <a:spcPct val="0"/>
                </a:spcAft>
              </a:pPr>
              <a:r>
                <a:rPr lang="en-US" sz="1224">
                  <a:solidFill>
                    <a:schemeClr val="bg1"/>
                  </a:solidFill>
                </a:rPr>
                <a:t>Front-end</a:t>
              </a:r>
            </a:p>
          </p:txBody>
        </p:sp>
      </p:grpSp>
      <p:sp>
        <p:nvSpPr>
          <p:cNvPr id="39" name="TextBox 38"/>
          <p:cNvSpPr txBox="1"/>
          <p:nvPr/>
        </p:nvSpPr>
        <p:spPr>
          <a:xfrm>
            <a:off x="3945755" y="3091143"/>
            <a:ext cx="1473480" cy="646331"/>
          </a:xfrm>
          <a:prstGeom prst="rect">
            <a:avLst/>
          </a:prstGeom>
          <a:noFill/>
        </p:spPr>
        <p:txBody>
          <a:bodyPr wrap="none" rtlCol="0">
            <a:spAutoFit/>
          </a:bodyPr>
          <a:lstStyle/>
          <a:p>
            <a:pPr algn="ctr" defTabSz="838940"/>
            <a:r>
              <a:rPr lang="en-US">
                <a:latin typeface="Segoe UI Light"/>
              </a:rPr>
              <a:t>Management</a:t>
            </a:r>
            <a:endParaRPr lang="en-US" sz="1469">
              <a:latin typeface="Segoe UI Light"/>
            </a:endParaRPr>
          </a:p>
          <a:p>
            <a:pPr algn="ctr" defTabSz="838940"/>
            <a:r>
              <a:rPr lang="en-US">
                <a:latin typeface="Segoe UI Light"/>
              </a:rPr>
              <a:t>Plane</a:t>
            </a:r>
            <a:endParaRPr lang="en-US" sz="1469">
              <a:latin typeface="Segoe UI Light"/>
            </a:endParaRPr>
          </a:p>
        </p:txBody>
      </p:sp>
      <p:sp>
        <p:nvSpPr>
          <p:cNvPr id="40" name="TextBox 39"/>
          <p:cNvSpPr txBox="1"/>
          <p:nvPr/>
        </p:nvSpPr>
        <p:spPr>
          <a:xfrm>
            <a:off x="4274356" y="4881263"/>
            <a:ext cx="899798" cy="646331"/>
          </a:xfrm>
          <a:prstGeom prst="rect">
            <a:avLst/>
          </a:prstGeom>
          <a:noFill/>
        </p:spPr>
        <p:txBody>
          <a:bodyPr wrap="none" rtlCol="0">
            <a:spAutoFit/>
          </a:bodyPr>
          <a:lstStyle/>
          <a:p>
            <a:pPr defTabSz="838940"/>
            <a:r>
              <a:rPr lang="en-US">
                <a:latin typeface="Segoe UI Light"/>
              </a:rPr>
              <a:t>Control</a:t>
            </a:r>
            <a:endParaRPr lang="en-US" sz="1469">
              <a:latin typeface="Segoe UI Light"/>
            </a:endParaRPr>
          </a:p>
          <a:p>
            <a:pPr algn="ctr" defTabSz="838940"/>
            <a:r>
              <a:rPr lang="en-US">
                <a:latin typeface="Segoe UI Light"/>
              </a:rPr>
              <a:t>Plane</a:t>
            </a:r>
            <a:endParaRPr lang="en-US" sz="1469">
              <a:latin typeface="Segoe UI Light"/>
            </a:endParaRPr>
          </a:p>
        </p:txBody>
      </p:sp>
      <p:sp>
        <p:nvSpPr>
          <p:cNvPr id="35" name="TextBox 34"/>
          <p:cNvSpPr txBox="1"/>
          <p:nvPr/>
        </p:nvSpPr>
        <p:spPr>
          <a:xfrm>
            <a:off x="330552" y="3845976"/>
            <a:ext cx="1451936" cy="1015663"/>
          </a:xfrm>
          <a:prstGeom prst="rect">
            <a:avLst/>
          </a:prstGeom>
          <a:noFill/>
        </p:spPr>
        <p:txBody>
          <a:bodyPr wrap="none" rtlCol="0">
            <a:spAutoFit/>
          </a:bodyPr>
          <a:lstStyle/>
          <a:p>
            <a:pPr defTabSz="838940"/>
            <a:r>
              <a:rPr lang="en-US" sz="2000">
                <a:latin typeface="Segoe UI Light"/>
              </a:rPr>
              <a:t>Proprietary </a:t>
            </a:r>
            <a:endParaRPr lang="en-US" sz="1713">
              <a:latin typeface="Segoe UI Light"/>
            </a:endParaRPr>
          </a:p>
          <a:p>
            <a:pPr defTabSz="838940"/>
            <a:r>
              <a:rPr lang="en-US" sz="2000">
                <a:latin typeface="Segoe UI Light"/>
              </a:rPr>
              <a:t>Hardware</a:t>
            </a:r>
            <a:endParaRPr lang="en-US" sz="1713">
              <a:latin typeface="Segoe UI Light"/>
            </a:endParaRPr>
          </a:p>
          <a:p>
            <a:pPr defTabSz="838940"/>
            <a:r>
              <a:rPr lang="en-US" sz="2000">
                <a:latin typeface="Segoe UI Light"/>
              </a:rPr>
              <a:t>Appliance</a:t>
            </a:r>
            <a:endParaRPr lang="en-US" sz="1713">
              <a:latin typeface="Segoe UI Light"/>
            </a:endParaRPr>
          </a:p>
        </p:txBody>
      </p:sp>
      <p:sp>
        <p:nvSpPr>
          <p:cNvPr id="5" name="Left Brace 4"/>
          <p:cNvSpPr/>
          <p:nvPr/>
        </p:nvSpPr>
        <p:spPr>
          <a:xfrm>
            <a:off x="1627085" y="3413894"/>
            <a:ext cx="428194" cy="1915721"/>
          </a:xfrm>
          <a:prstGeom prst="leftBrace">
            <a:avLst>
              <a:gd name="adj1" fmla="val 44154"/>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38940"/>
            <a:endParaRPr lang="en-US" sz="1619"/>
          </a:p>
        </p:txBody>
      </p:sp>
      <p:sp>
        <p:nvSpPr>
          <p:cNvPr id="34" name="Left Brace 33"/>
          <p:cNvSpPr/>
          <p:nvPr/>
        </p:nvSpPr>
        <p:spPr>
          <a:xfrm flipH="1">
            <a:off x="5339287" y="2104697"/>
            <a:ext cx="373125" cy="4187303"/>
          </a:xfrm>
          <a:prstGeom prst="leftBrace">
            <a:avLst>
              <a:gd name="adj1" fmla="val 54617"/>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838940"/>
            <a:endParaRPr lang="en-US" sz="1619"/>
          </a:p>
        </p:txBody>
      </p:sp>
      <p:sp>
        <p:nvSpPr>
          <p:cNvPr id="37" name="TextBox 36"/>
          <p:cNvSpPr txBox="1"/>
          <p:nvPr/>
        </p:nvSpPr>
        <p:spPr>
          <a:xfrm>
            <a:off x="5668647" y="3871036"/>
            <a:ext cx="1443023" cy="707886"/>
          </a:xfrm>
          <a:prstGeom prst="rect">
            <a:avLst/>
          </a:prstGeom>
          <a:noFill/>
        </p:spPr>
        <p:txBody>
          <a:bodyPr wrap="none" rtlCol="0">
            <a:spAutoFit/>
          </a:bodyPr>
          <a:lstStyle/>
          <a:p>
            <a:pPr algn="ctr" defTabSz="838940"/>
            <a:r>
              <a:rPr lang="en-US" sz="2000">
                <a:latin typeface="Segoe UI Light"/>
              </a:rPr>
              <a:t>Commodity</a:t>
            </a:r>
            <a:endParaRPr lang="en-US" sz="1713">
              <a:latin typeface="Segoe UI Light"/>
            </a:endParaRPr>
          </a:p>
          <a:p>
            <a:pPr algn="ctr" defTabSz="838940"/>
            <a:r>
              <a:rPr lang="en-US" sz="2000">
                <a:latin typeface="Segoe UI Light"/>
              </a:rPr>
              <a:t>Hardware</a:t>
            </a:r>
            <a:endParaRPr lang="en-US" sz="1713">
              <a:latin typeface="Segoe UI Light"/>
            </a:endParaRPr>
          </a:p>
        </p:txBody>
      </p:sp>
      <p:sp>
        <p:nvSpPr>
          <p:cNvPr id="38" name="Content Placeholder 2"/>
          <p:cNvSpPr txBox="1">
            <a:spLocks/>
          </p:cNvSpPr>
          <p:nvPr/>
        </p:nvSpPr>
        <p:spPr>
          <a:xfrm>
            <a:off x="7184873" y="2259893"/>
            <a:ext cx="5254414" cy="2617481"/>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200">
                <a:latin typeface="Segoe UI Light"/>
              </a:rPr>
              <a:t>Abstract </a:t>
            </a:r>
            <a:br>
              <a:rPr lang="en-US" b="1">
                <a:latin typeface="Segoe UI Light"/>
              </a:rPr>
            </a:br>
            <a:r>
              <a:rPr lang="en-US" sz="1800"/>
              <a:t>Management, control, and data planes</a:t>
            </a:r>
            <a:endParaRPr lang="en-US" sz="1600"/>
          </a:p>
          <a:p>
            <a:pPr marL="0" indent="0">
              <a:buNone/>
            </a:pPr>
            <a:r>
              <a:rPr lang="en-US" sz="3200">
                <a:latin typeface="Segoe UI Light"/>
              </a:rPr>
              <a:t>Tenant</a:t>
            </a:r>
            <a:br>
              <a:rPr lang="en-US" b="1">
                <a:latin typeface="Segoe UI Light"/>
              </a:rPr>
            </a:br>
            <a:r>
              <a:rPr lang="en-US" sz="1800"/>
              <a:t>Compose compute &amp; storage roles and networks</a:t>
            </a:r>
          </a:p>
          <a:p>
            <a:pPr marL="0" indent="0">
              <a:buNone/>
            </a:pPr>
            <a:r>
              <a:rPr lang="en-US" sz="3200">
                <a:latin typeface="Segoe UI Light"/>
              </a:rPr>
              <a:t>Tell and program</a:t>
            </a:r>
            <a:br>
              <a:rPr lang="en-US">
                <a:latin typeface="Segoe UI Light"/>
              </a:rPr>
            </a:br>
            <a:r>
              <a:rPr lang="en-US" sz="1800"/>
              <a:t>Instead of discover and react</a:t>
            </a:r>
          </a:p>
        </p:txBody>
      </p:sp>
      <p:graphicFrame>
        <p:nvGraphicFramePr>
          <p:cNvPr id="41" name="Table 69"/>
          <p:cNvGraphicFramePr>
            <a:graphicFrameLocks noGrp="1"/>
          </p:cNvGraphicFramePr>
          <p:nvPr>
            <p:extLst/>
          </p:nvPr>
        </p:nvGraphicFramePr>
        <p:xfrm>
          <a:off x="6903928" y="5466859"/>
          <a:ext cx="5408738" cy="1113584"/>
        </p:xfrm>
        <a:graphic>
          <a:graphicData uri="http://schemas.openxmlformats.org/drawingml/2006/table">
            <a:tbl>
              <a:tblPr bandRow="1">
                <a:tableStyleId>{073A0DAA-6AF3-43AB-8588-CEC1D06C72B9}</a:tableStyleId>
              </a:tblPr>
              <a:tblGrid>
                <a:gridCol w="1830650">
                  <a:extLst>
                    <a:ext uri="{9D8B030D-6E8A-4147-A177-3AD203B41FA5}">
                      <a16:colId xmlns:a16="http://schemas.microsoft.com/office/drawing/2014/main" val="20000"/>
                    </a:ext>
                  </a:extLst>
                </a:gridCol>
                <a:gridCol w="3578088">
                  <a:extLst>
                    <a:ext uri="{9D8B030D-6E8A-4147-A177-3AD203B41FA5}">
                      <a16:colId xmlns:a16="http://schemas.microsoft.com/office/drawing/2014/main" val="20001"/>
                    </a:ext>
                  </a:extLst>
                </a:gridCol>
              </a:tblGrid>
              <a:tr h="372000">
                <a:tc>
                  <a:txBody>
                    <a:bodyPr/>
                    <a:lstStyle/>
                    <a:p>
                      <a:pPr lvl="0" algn="ctr"/>
                      <a:r>
                        <a:rPr lang="en-US" sz="1300" b="1"/>
                        <a:t>Management</a:t>
                      </a:r>
                    </a:p>
                  </a:txBody>
                  <a:tcPr marL="91428" marR="91428" marT="45714" marB="45714" anchor="ctr"/>
                </a:tc>
                <a:tc>
                  <a:txBody>
                    <a:bodyPr/>
                    <a:lstStyle/>
                    <a:p>
                      <a:r>
                        <a:rPr lang="en-US" sz="1300" b="1"/>
                        <a:t>Create</a:t>
                      </a:r>
                      <a:r>
                        <a:rPr lang="en-US" sz="1300" b="1" baseline="0"/>
                        <a:t> a tenant</a:t>
                      </a:r>
                      <a:endParaRPr lang="en-US" sz="1300" b="1"/>
                    </a:p>
                  </a:txBody>
                  <a:tcPr marL="91428" marR="91428" marT="45714" marB="45714"/>
                </a:tc>
                <a:extLst>
                  <a:ext uri="{0D108BD9-81ED-4DB2-BD59-A6C34878D82A}">
                    <a16:rowId xmlns:a16="http://schemas.microsoft.com/office/drawing/2014/main" val="10000"/>
                  </a:ext>
                </a:extLst>
              </a:tr>
              <a:tr h="370792">
                <a:tc>
                  <a:txBody>
                    <a:bodyPr/>
                    <a:lstStyle/>
                    <a:p>
                      <a:pPr lvl="0" algn="ctr"/>
                      <a:r>
                        <a:rPr lang="en-US" sz="1300" b="1"/>
                        <a:t>Control</a:t>
                      </a:r>
                    </a:p>
                  </a:txBody>
                  <a:tcPr marL="91428" marR="91428" marT="45714" marB="45714" anchor="ctr"/>
                </a:tc>
                <a:tc>
                  <a:txBody>
                    <a:bodyPr/>
                    <a:lstStyle/>
                    <a:p>
                      <a:r>
                        <a:rPr lang="en-US" sz="1300" b="1"/>
                        <a:t>Plumb</a:t>
                      </a:r>
                      <a:r>
                        <a:rPr lang="en-US" sz="1300" b="1" baseline="0"/>
                        <a:t> tenant ACLs to switches</a:t>
                      </a:r>
                      <a:endParaRPr lang="en-US" sz="1300" b="1"/>
                    </a:p>
                  </a:txBody>
                  <a:tcPr marL="91428" marR="91428" marT="45714" marB="45714"/>
                </a:tc>
                <a:extLst>
                  <a:ext uri="{0D108BD9-81ED-4DB2-BD59-A6C34878D82A}">
                    <a16:rowId xmlns:a16="http://schemas.microsoft.com/office/drawing/2014/main" val="10001"/>
                  </a:ext>
                </a:extLst>
              </a:tr>
              <a:tr h="370792">
                <a:tc>
                  <a:txBody>
                    <a:bodyPr/>
                    <a:lstStyle/>
                    <a:p>
                      <a:pPr lvl="0" algn="ctr"/>
                      <a:r>
                        <a:rPr lang="en-US" sz="1300" b="1"/>
                        <a:t>Data</a:t>
                      </a:r>
                    </a:p>
                  </a:txBody>
                  <a:tcPr marL="91428" marR="91428" marT="45714" marB="45714" anchor="ctr"/>
                </a:tc>
                <a:tc>
                  <a:txBody>
                    <a:bodyPr/>
                    <a:lstStyle/>
                    <a:p>
                      <a:r>
                        <a:rPr lang="en-US" sz="1300" b="1"/>
                        <a:t>Apply </a:t>
                      </a:r>
                      <a:r>
                        <a:rPr lang="en-US" sz="1300" b="1" baseline="0"/>
                        <a:t>ACLs to these flows</a:t>
                      </a:r>
                      <a:endParaRPr lang="en-US" sz="1300" b="1"/>
                    </a:p>
                  </a:txBody>
                  <a:tcPr marL="91428" marR="91428" marT="45714" marB="45714"/>
                </a:tc>
                <a:extLst>
                  <a:ext uri="{0D108BD9-81ED-4DB2-BD59-A6C34878D82A}">
                    <a16:rowId xmlns:a16="http://schemas.microsoft.com/office/drawing/2014/main" val="10002"/>
                  </a:ext>
                </a:extLst>
              </a:tr>
            </a:tbl>
          </a:graphicData>
        </a:graphic>
      </p:graphicFrame>
      <p:sp>
        <p:nvSpPr>
          <p:cNvPr id="42" name="TextBox 41"/>
          <p:cNvSpPr txBox="1"/>
          <p:nvPr/>
        </p:nvSpPr>
        <p:spPr>
          <a:xfrm>
            <a:off x="6826967" y="5075956"/>
            <a:ext cx="1643591" cy="369332"/>
          </a:xfrm>
          <a:prstGeom prst="rect">
            <a:avLst/>
          </a:prstGeom>
          <a:noFill/>
        </p:spPr>
        <p:txBody>
          <a:bodyPr wrap="none" rtlCol="0">
            <a:spAutoFit/>
          </a:bodyPr>
          <a:lstStyle/>
          <a:p>
            <a:r>
              <a:rPr lang="en-US"/>
              <a:t>Example: ACLs</a:t>
            </a:r>
          </a:p>
        </p:txBody>
      </p:sp>
      <p:sp>
        <p:nvSpPr>
          <p:cNvPr id="43" name="Text Placeholder 3"/>
          <p:cNvSpPr>
            <a:spLocks noGrp="1"/>
          </p:cNvSpPr>
          <p:nvPr>
            <p:ph type="body" sz="quarter" idx="10"/>
          </p:nvPr>
        </p:nvSpPr>
        <p:spPr>
          <a:xfrm>
            <a:off x="366168" y="1212851"/>
            <a:ext cx="11702553" cy="683264"/>
          </a:xfrm>
        </p:spPr>
        <p:txBody>
          <a:bodyPr/>
          <a:lstStyle/>
          <a:p>
            <a:pPr marL="0" indent="0">
              <a:buNone/>
            </a:pPr>
            <a:r>
              <a:rPr lang="en-US">
                <a:solidFill>
                  <a:srgbClr val="0078D7"/>
                </a:solidFill>
              </a:rPr>
              <a:t>Building the right abstractions to enable scale and agility</a:t>
            </a:r>
          </a:p>
        </p:txBody>
      </p:sp>
    </p:spTree>
    <p:extLst>
      <p:ext uri="{BB962C8B-B14F-4D97-AF65-F5344CB8AC3E}">
        <p14:creationId xmlns:p14="http://schemas.microsoft.com/office/powerpoint/2010/main" val="3765704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6168" y="1212851"/>
            <a:ext cx="11702553" cy="5078313"/>
          </a:xfrm>
        </p:spPr>
        <p:txBody>
          <a:bodyPr/>
          <a:lstStyle/>
          <a:p>
            <a:pPr marL="0" indent="0">
              <a:buNone/>
            </a:pPr>
            <a:r>
              <a:rPr lang="en-GB" sz="3200">
                <a:solidFill>
                  <a:srgbClr val="0078D7"/>
                </a:solidFill>
                <a:latin typeface="+mn-lt"/>
              </a:rPr>
              <a:t>BGP community attribute:</a:t>
            </a:r>
          </a:p>
          <a:p>
            <a:endParaRPr lang="en-GB"/>
          </a:p>
          <a:p>
            <a:endParaRPr lang="en-GB"/>
          </a:p>
          <a:p>
            <a:endParaRPr lang="en-GB"/>
          </a:p>
          <a:p>
            <a:endParaRPr lang="en-GB"/>
          </a:p>
          <a:p>
            <a:endParaRPr lang="en-GB"/>
          </a:p>
          <a:p>
            <a:pPr marL="0" indent="0">
              <a:buNone/>
            </a:pPr>
            <a:r>
              <a:rPr lang="en-GB" sz="3200">
                <a:solidFill>
                  <a:srgbClr val="0078D7"/>
                </a:solidFill>
                <a:latin typeface="+mn-lt"/>
              </a:rPr>
              <a:t>ASNs reserved for ExpressRoute</a:t>
            </a:r>
          </a:p>
          <a:p>
            <a:pPr marL="342900" lvl="1" indent="-342900" defTabSz="932742">
              <a:buClr>
                <a:schemeClr val="tx1"/>
              </a:buClr>
              <a:buSzPct val="100000"/>
            </a:pPr>
            <a:r>
              <a:rPr lang="en-US"/>
              <a:t>Public ASNs: 8075, 8076, 12076</a:t>
            </a:r>
          </a:p>
          <a:p>
            <a:pPr marL="342900" lvl="1" indent="-342900" defTabSz="932742">
              <a:buClr>
                <a:schemeClr val="tx1"/>
              </a:buClr>
              <a:buSzPct val="100000"/>
            </a:pPr>
            <a:r>
              <a:rPr lang="en-US"/>
              <a:t>Private ASNs: 65515, 65517, 65518, 65519, 65520</a:t>
            </a:r>
          </a:p>
        </p:txBody>
      </p:sp>
      <p:sp>
        <p:nvSpPr>
          <p:cNvPr id="3" name="Title 2"/>
          <p:cNvSpPr>
            <a:spLocks noGrp="1"/>
          </p:cNvSpPr>
          <p:nvPr>
            <p:ph type="title"/>
          </p:nvPr>
        </p:nvSpPr>
        <p:spPr/>
        <p:txBody>
          <a:bodyPr/>
          <a:lstStyle/>
          <a:p>
            <a:r>
              <a:rPr lang="en-GB"/>
              <a:t>Microsoft peering – BPG attributes &amp; ASN</a:t>
            </a:r>
          </a:p>
        </p:txBody>
      </p:sp>
      <p:pic>
        <p:nvPicPr>
          <p:cNvPr id="7" name="Picture 6"/>
          <p:cNvPicPr>
            <a:picLocks noChangeAspect="1"/>
          </p:cNvPicPr>
          <p:nvPr/>
        </p:nvPicPr>
        <p:blipFill>
          <a:blip r:embed="rId3"/>
          <a:stretch>
            <a:fillRect/>
          </a:stretch>
        </p:blipFill>
        <p:spPr>
          <a:xfrm>
            <a:off x="807244" y="1926350"/>
            <a:ext cx="7315200" cy="2930952"/>
          </a:xfrm>
          <a:prstGeom prst="rect">
            <a:avLst/>
          </a:prstGeom>
        </p:spPr>
      </p:pic>
    </p:spTree>
    <p:extLst>
      <p:ext uri="{BB962C8B-B14F-4D97-AF65-F5344CB8AC3E}">
        <p14:creationId xmlns:p14="http://schemas.microsoft.com/office/powerpoint/2010/main" val="804969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Multi-Site ExpressRoute</a:t>
            </a:r>
          </a:p>
        </p:txBody>
      </p:sp>
      <p:sp>
        <p:nvSpPr>
          <p:cNvPr id="5" name="Text Placeholder 3"/>
          <p:cNvSpPr txBox="1">
            <a:spLocks/>
          </p:cNvSpPr>
          <p:nvPr/>
        </p:nvSpPr>
        <p:spPr>
          <a:xfrm>
            <a:off x="503328" y="1295150"/>
            <a:ext cx="11702553" cy="2382191"/>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800">
                <a:solidFill>
                  <a:srgbClr val="0078D7"/>
                </a:solidFill>
                <a:latin typeface="+mn-lt"/>
              </a:rPr>
              <a:t>Multiple circuits implemented at different customer locations and peered at different Azure Regions:</a:t>
            </a:r>
          </a:p>
          <a:p>
            <a:pPr marL="0" indent="0">
              <a:buFont typeface="Arial" pitchFamily="34" charset="0"/>
              <a:buNone/>
            </a:pPr>
            <a:endParaRPr lang="en-GB" sz="2800">
              <a:solidFill>
                <a:srgbClr val="0078D7"/>
              </a:solidFill>
              <a:latin typeface="+mn-lt"/>
            </a:endParaRPr>
          </a:p>
          <a:p>
            <a:pPr marL="0" indent="0">
              <a:buFont typeface="Arial" pitchFamily="34" charset="0"/>
              <a:buNone/>
            </a:pPr>
            <a:endParaRPr lang="en-GB" sz="2800">
              <a:solidFill>
                <a:srgbClr val="0078D7"/>
              </a:solidFill>
              <a:latin typeface="+mn-lt"/>
            </a:endParaRPr>
          </a:p>
          <a:p>
            <a:pPr marL="0" indent="0">
              <a:buFont typeface="Arial" pitchFamily="34" charset="0"/>
              <a:buNone/>
            </a:pPr>
            <a:endParaRPr lang="en-GB" sz="2800">
              <a:solidFill>
                <a:srgbClr val="0078D7"/>
              </a:solidFill>
              <a:latin typeface="+mn-lt"/>
            </a:endParaRPr>
          </a:p>
        </p:txBody>
      </p:sp>
      <p:pic>
        <p:nvPicPr>
          <p:cNvPr id="7172" name="Picture 4" descr="ExpressRoute-Fall 1 – Lösung: Verwenden von BGP-Communitys"/>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788859" y="1929384"/>
            <a:ext cx="4406317" cy="2626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30815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a:t>ER Routing Controls </a:t>
            </a:r>
          </a:p>
        </p:txBody>
      </p:sp>
      <p:sp>
        <p:nvSpPr>
          <p:cNvPr id="5" name="Text Placeholder 3"/>
          <p:cNvSpPr txBox="1">
            <a:spLocks/>
          </p:cNvSpPr>
          <p:nvPr/>
        </p:nvSpPr>
        <p:spPr>
          <a:xfrm>
            <a:off x="503328" y="1295150"/>
            <a:ext cx="11702553" cy="6444841"/>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800">
                <a:solidFill>
                  <a:srgbClr val="0078D7"/>
                </a:solidFill>
                <a:latin typeface="+mn-lt"/>
              </a:rPr>
              <a:t>If multiple Circuits are implemented, configuration must be performed to ensure efficient routing and failover from one side to the other:</a:t>
            </a:r>
          </a:p>
          <a:p>
            <a:pPr marL="0" indent="0">
              <a:buFont typeface="Arial" pitchFamily="34" charset="0"/>
              <a:buNone/>
            </a:pPr>
            <a:endParaRPr lang="en-GB" sz="2800">
              <a:solidFill>
                <a:srgbClr val="0078D7"/>
              </a:solidFill>
              <a:latin typeface="+mn-lt"/>
            </a:endParaRPr>
          </a:p>
          <a:p>
            <a:pPr lvl="0"/>
            <a:r>
              <a:rPr lang="en-US"/>
              <a:t>BGP Communities</a:t>
            </a:r>
          </a:p>
          <a:p>
            <a:pPr lvl="1"/>
            <a:r>
              <a:rPr lang="en-US"/>
              <a:t>Control which ER circuit will be preferred when accessing Azure Services</a:t>
            </a:r>
          </a:p>
          <a:p>
            <a:pPr lvl="0"/>
            <a:endParaRPr lang="de-DE"/>
          </a:p>
          <a:p>
            <a:pPr lvl="0"/>
            <a:r>
              <a:rPr lang="en-US"/>
              <a:t>AS Path prepending</a:t>
            </a:r>
          </a:p>
          <a:p>
            <a:pPr lvl="1"/>
            <a:r>
              <a:rPr lang="en-US"/>
              <a:t>Influence routing from Microsoft to the customer</a:t>
            </a:r>
          </a:p>
          <a:p>
            <a:pPr lvl="0"/>
            <a:endParaRPr lang="de-DE"/>
          </a:p>
          <a:p>
            <a:pPr lvl="0"/>
            <a:r>
              <a:rPr lang="en-US"/>
              <a:t>Routing Weight</a:t>
            </a:r>
          </a:p>
          <a:p>
            <a:pPr lvl="1"/>
            <a:r>
              <a:rPr lang="en-US"/>
              <a:t>Control preferred path for VNETs linked to multiple ER circuits</a:t>
            </a:r>
            <a:endParaRPr lang="de-DE"/>
          </a:p>
          <a:p>
            <a:pPr marL="0" indent="0">
              <a:buFont typeface="Arial" pitchFamily="34" charset="0"/>
              <a:buNone/>
            </a:pPr>
            <a:endParaRPr lang="en-GB" sz="2800">
              <a:solidFill>
                <a:srgbClr val="0078D7"/>
              </a:solidFill>
              <a:latin typeface="+mn-lt"/>
            </a:endParaRPr>
          </a:p>
          <a:p>
            <a:pPr marL="0" indent="0">
              <a:buFont typeface="Arial" pitchFamily="34" charset="0"/>
              <a:buNone/>
            </a:pPr>
            <a:endParaRPr lang="en-GB" sz="2800">
              <a:solidFill>
                <a:srgbClr val="0078D7"/>
              </a:solidFill>
              <a:latin typeface="+mn-lt"/>
            </a:endParaRPr>
          </a:p>
        </p:txBody>
      </p:sp>
    </p:spTree>
    <p:extLst>
      <p:ext uri="{BB962C8B-B14F-4D97-AF65-F5344CB8AC3E}">
        <p14:creationId xmlns:p14="http://schemas.microsoft.com/office/powerpoint/2010/main" val="3218572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3621" y="276424"/>
            <a:ext cx="12049865" cy="917575"/>
          </a:xfrm>
        </p:spPr>
        <p:txBody>
          <a:bodyPr/>
          <a:lstStyle/>
          <a:p>
            <a:r>
              <a:rPr lang="en-GB"/>
              <a:t>Suboptimal Routing from Customer to Microsoft</a:t>
            </a:r>
          </a:p>
        </p:txBody>
      </p:sp>
      <p:pic>
        <p:nvPicPr>
          <p:cNvPr id="4" name="Grafik 3" descr="Ein Bild, das Text, Karte enthält.&#10;&#10;Mit hoher Zuverlässigkeit generierte Beschreibung"/>
          <p:cNvPicPr>
            <a:picLocks noChangeAspect="1"/>
          </p:cNvPicPr>
          <p:nvPr/>
        </p:nvPicPr>
        <p:blipFill>
          <a:blip r:embed="rId3"/>
          <a:stretch>
            <a:fillRect/>
          </a:stretch>
        </p:blipFill>
        <p:spPr>
          <a:xfrm>
            <a:off x="735290" y="1193999"/>
            <a:ext cx="5322781" cy="4591407"/>
          </a:xfrm>
          <a:prstGeom prst="rect">
            <a:avLst/>
          </a:prstGeom>
        </p:spPr>
      </p:pic>
      <p:pic>
        <p:nvPicPr>
          <p:cNvPr id="7" name="Grafik 6" descr="Ein Bild, das Screenshot enthält.&#10;&#10;Mit sehr hoher Zuverlässigkeit generierte Beschreibung"/>
          <p:cNvPicPr>
            <a:picLocks noChangeAspect="1"/>
          </p:cNvPicPr>
          <p:nvPr/>
        </p:nvPicPr>
        <p:blipFill>
          <a:blip r:embed="rId4"/>
          <a:stretch>
            <a:fillRect/>
          </a:stretch>
        </p:blipFill>
        <p:spPr>
          <a:xfrm>
            <a:off x="6804441" y="1193999"/>
            <a:ext cx="5322782" cy="4591407"/>
          </a:xfrm>
          <a:prstGeom prst="rect">
            <a:avLst/>
          </a:prstGeom>
        </p:spPr>
      </p:pic>
      <p:sp>
        <p:nvSpPr>
          <p:cNvPr id="8" name="Text Placeholder 3"/>
          <p:cNvSpPr txBox="1">
            <a:spLocks/>
          </p:cNvSpPr>
          <p:nvPr/>
        </p:nvSpPr>
        <p:spPr>
          <a:xfrm>
            <a:off x="243621" y="6046258"/>
            <a:ext cx="12401967" cy="572464"/>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800">
                <a:solidFill>
                  <a:srgbClr val="0078D7"/>
                </a:solidFill>
                <a:latin typeface="+mn-lt"/>
              </a:rPr>
              <a:t>Control Routing to Microsoft Services by configuration of BGP Communities</a:t>
            </a:r>
          </a:p>
        </p:txBody>
      </p:sp>
    </p:spTree>
    <p:extLst>
      <p:ext uri="{BB962C8B-B14F-4D97-AF65-F5344CB8AC3E}">
        <p14:creationId xmlns:p14="http://schemas.microsoft.com/office/powerpoint/2010/main" val="2445968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3621" y="276424"/>
            <a:ext cx="12049865" cy="917575"/>
          </a:xfrm>
        </p:spPr>
        <p:txBody>
          <a:bodyPr/>
          <a:lstStyle/>
          <a:p>
            <a:r>
              <a:rPr lang="en-GB"/>
              <a:t>Suboptimal Routing from Microsoft to customer</a:t>
            </a:r>
          </a:p>
        </p:txBody>
      </p:sp>
      <p:sp>
        <p:nvSpPr>
          <p:cNvPr id="8" name="Text Placeholder 3"/>
          <p:cNvSpPr txBox="1">
            <a:spLocks/>
          </p:cNvSpPr>
          <p:nvPr/>
        </p:nvSpPr>
        <p:spPr>
          <a:xfrm>
            <a:off x="871261" y="5923710"/>
            <a:ext cx="12401967" cy="489365"/>
          </a:xfrm>
          <a:prstGeom prst="rect">
            <a:avLst/>
          </a:prstGeom>
        </p:spPr>
        <p:txBody>
          <a:bodyPr vert="horz" wrap="square" lIns="146304" tIns="91440" rIns="146304" bIns="91440" rtlCol="0">
            <a:spAutoFit/>
          </a:bodyPr>
          <a:lstStyle>
            <a:lvl1pPr marL="342846" marR="0" indent="-342846" algn="l" defTabSz="932594"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615935" marR="0" indent="-273044" algn="l" defTabSz="932594"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840296"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3pPr>
            <a:lvl4pPr marL="1064657"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4pPr>
            <a:lvl5pPr marL="1219170" marR="0" indent="-226478" algn="l" defTabSz="932594" rtl="0" eaLnBrk="1" fontAlgn="auto" latinLnBrk="0" hangingPunct="1">
              <a:lnSpc>
                <a:spcPct val="90000"/>
              </a:lnSpc>
              <a:spcBef>
                <a:spcPct val="20000"/>
              </a:spcBef>
              <a:spcAft>
                <a:spcPts val="0"/>
              </a:spcAft>
              <a:buClrTx/>
              <a:buSzPct val="90000"/>
              <a:buFont typeface="Arial" pitchFamily="34" charset="0"/>
              <a:buChar char="•"/>
              <a:tabLst/>
              <a:defRPr sz="1600" kern="1200" spc="0" baseline="0">
                <a:gradFill>
                  <a:gsLst>
                    <a:gs pos="1250">
                      <a:schemeClr val="tx1"/>
                    </a:gs>
                    <a:gs pos="100000">
                      <a:schemeClr val="tx1"/>
                    </a:gs>
                  </a:gsLst>
                  <a:lin ang="5400000" scaled="0"/>
                </a:gradFill>
                <a:latin typeface="+mn-lt"/>
                <a:ea typeface="+mn-ea"/>
                <a:cs typeface="+mn-cs"/>
              </a:defRPr>
            </a:lvl5pPr>
            <a:lvl6pPr marL="2564633"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932"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229"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528" indent="-233149" algn="l" defTabSz="932594"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GB" sz="2200">
                <a:solidFill>
                  <a:srgbClr val="0078D7"/>
                </a:solidFill>
                <a:latin typeface="+mn-lt"/>
              </a:rPr>
              <a:t>Control Routing from Microsoft to customer by configuration of AS Path prepending</a:t>
            </a:r>
          </a:p>
        </p:txBody>
      </p:sp>
      <p:pic>
        <p:nvPicPr>
          <p:cNvPr id="5" name="Grafik 4" descr="Ein Bild, das Screenshot enthält.&#10;&#10;Mit sehr hoher Zuverlässigkeit generierte Beschreibung"/>
          <p:cNvPicPr>
            <a:picLocks noChangeAspect="1"/>
          </p:cNvPicPr>
          <p:nvPr/>
        </p:nvPicPr>
        <p:blipFill>
          <a:blip r:embed="rId3"/>
          <a:stretch>
            <a:fillRect/>
          </a:stretch>
        </p:blipFill>
        <p:spPr>
          <a:xfrm>
            <a:off x="6444699" y="1193999"/>
            <a:ext cx="4942881" cy="4231406"/>
          </a:xfrm>
          <a:prstGeom prst="rect">
            <a:avLst/>
          </a:prstGeom>
        </p:spPr>
      </p:pic>
      <p:pic>
        <p:nvPicPr>
          <p:cNvPr id="9" name="Grafik 8" descr="Ein Bild, das Text, Karte enthält.&#10;&#10;Mit sehr hoher Zuverlässigkeit generierte Beschreibung"/>
          <p:cNvPicPr>
            <a:picLocks noChangeAspect="1"/>
          </p:cNvPicPr>
          <p:nvPr/>
        </p:nvPicPr>
        <p:blipFill>
          <a:blip r:embed="rId4"/>
          <a:stretch>
            <a:fillRect/>
          </a:stretch>
        </p:blipFill>
        <p:spPr>
          <a:xfrm>
            <a:off x="871261" y="1193999"/>
            <a:ext cx="4936584" cy="4226015"/>
          </a:xfrm>
          <a:prstGeom prst="rect">
            <a:avLst/>
          </a:prstGeom>
        </p:spPr>
      </p:pic>
    </p:spTree>
    <p:extLst>
      <p:ext uri="{BB962C8B-B14F-4D97-AF65-F5344CB8AC3E}">
        <p14:creationId xmlns:p14="http://schemas.microsoft.com/office/powerpoint/2010/main" val="42593972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3621" y="276424"/>
            <a:ext cx="12049865" cy="917575"/>
          </a:xfrm>
        </p:spPr>
        <p:txBody>
          <a:bodyPr/>
          <a:lstStyle/>
          <a:p>
            <a:r>
              <a:rPr lang="en-GB" sz="3600"/>
              <a:t>Suboptimal Routing between </a:t>
            </a:r>
            <a:r>
              <a:rPr lang="en-GB" sz="3600" err="1"/>
              <a:t>VNets</a:t>
            </a:r>
            <a:r>
              <a:rPr lang="en-GB" sz="3600"/>
              <a:t> linked to multiple ER circuits</a:t>
            </a:r>
          </a:p>
        </p:txBody>
      </p:sp>
      <p:pic>
        <p:nvPicPr>
          <p:cNvPr id="6" name="Grafik 5" descr="Ein Bild, das Screenshot, Karte enthält.&#10;&#10;Mit sehr hoher Zuverlässigkeit generierte Beschreibung"/>
          <p:cNvPicPr>
            <a:picLocks noChangeAspect="1"/>
          </p:cNvPicPr>
          <p:nvPr/>
        </p:nvPicPr>
        <p:blipFill>
          <a:blip r:embed="rId3"/>
          <a:stretch>
            <a:fillRect/>
          </a:stretch>
        </p:blipFill>
        <p:spPr>
          <a:xfrm>
            <a:off x="5458120" y="1428677"/>
            <a:ext cx="6976768" cy="4683569"/>
          </a:xfrm>
          <a:prstGeom prst="rect">
            <a:avLst/>
          </a:prstGeom>
        </p:spPr>
      </p:pic>
      <p:sp>
        <p:nvSpPr>
          <p:cNvPr id="9" name="Text Placeholder 3"/>
          <p:cNvSpPr>
            <a:spLocks noGrp="1"/>
          </p:cNvSpPr>
          <p:nvPr>
            <p:ph type="body" sz="quarter" idx="10"/>
          </p:nvPr>
        </p:nvSpPr>
        <p:spPr>
          <a:xfrm>
            <a:off x="158780" y="1368911"/>
            <a:ext cx="5299339" cy="5872377"/>
          </a:xfrm>
        </p:spPr>
        <p:txBody>
          <a:bodyPr/>
          <a:lstStyle/>
          <a:p>
            <a:r>
              <a:rPr lang="en-GB" sz="2800">
                <a:solidFill>
                  <a:srgbClr val="0078D7"/>
                </a:solidFill>
              </a:rPr>
              <a:t>From Each </a:t>
            </a:r>
            <a:r>
              <a:rPr lang="en-GB" sz="2800" err="1">
                <a:solidFill>
                  <a:srgbClr val="0078D7"/>
                </a:solidFill>
              </a:rPr>
              <a:t>VNet</a:t>
            </a:r>
            <a:r>
              <a:rPr lang="en-GB" sz="2800">
                <a:solidFill>
                  <a:srgbClr val="0078D7"/>
                </a:solidFill>
              </a:rPr>
              <a:t> there are two paths to the other</a:t>
            </a:r>
          </a:p>
          <a:p>
            <a:r>
              <a:rPr lang="en-GB" sz="2800">
                <a:solidFill>
                  <a:srgbClr val="0078D7"/>
                </a:solidFill>
              </a:rPr>
              <a:t>ECMP routing is leveraged for load-balancing inter VNET traffic</a:t>
            </a:r>
          </a:p>
          <a:p>
            <a:r>
              <a:rPr lang="en-GB" sz="2800" err="1">
                <a:solidFill>
                  <a:srgbClr val="0078D7"/>
                </a:solidFill>
              </a:rPr>
              <a:t>VNets</a:t>
            </a:r>
            <a:r>
              <a:rPr lang="en-GB" sz="2800">
                <a:solidFill>
                  <a:srgbClr val="0078D7"/>
                </a:solidFill>
              </a:rPr>
              <a:t> don´t know which ER Circuit is local</a:t>
            </a:r>
          </a:p>
          <a:p>
            <a:pPr marL="0" indent="0">
              <a:buNone/>
            </a:pPr>
            <a:endParaRPr lang="en-GB" sz="2800">
              <a:solidFill>
                <a:srgbClr val="0078D7"/>
              </a:solidFill>
              <a:latin typeface="+mn-lt"/>
            </a:endParaRPr>
          </a:p>
          <a:p>
            <a:endParaRPr lang="en-GB"/>
          </a:p>
          <a:p>
            <a:pPr marL="0" indent="0">
              <a:buNone/>
            </a:pPr>
            <a:r>
              <a:rPr lang="en-GB">
                <a:solidFill>
                  <a:srgbClr val="0078D7"/>
                </a:solidFill>
              </a:rPr>
              <a:t>Some traffic flows will take the longer path (</a:t>
            </a:r>
            <a:r>
              <a:rPr lang="en-GB">
                <a:solidFill>
                  <a:srgbClr val="FF0000"/>
                </a:solidFill>
              </a:rPr>
              <a:t>red </a:t>
            </a:r>
            <a:r>
              <a:rPr lang="en-GB">
                <a:solidFill>
                  <a:srgbClr val="0078D7"/>
                </a:solidFill>
              </a:rPr>
              <a:t>lines)</a:t>
            </a:r>
          </a:p>
          <a:p>
            <a:pPr marL="0" indent="0">
              <a:buNone/>
            </a:pPr>
            <a:endParaRPr lang="en-GB"/>
          </a:p>
        </p:txBody>
      </p:sp>
      <p:sp>
        <p:nvSpPr>
          <p:cNvPr id="7" name="Pfeil: nach unten 6"/>
          <p:cNvSpPr/>
          <p:nvPr/>
        </p:nvSpPr>
        <p:spPr bwMode="auto">
          <a:xfrm>
            <a:off x="2328421" y="4590854"/>
            <a:ext cx="311084" cy="53732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135107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43621" y="276424"/>
            <a:ext cx="12049865" cy="917575"/>
          </a:xfrm>
        </p:spPr>
        <p:txBody>
          <a:bodyPr/>
          <a:lstStyle/>
          <a:p>
            <a:r>
              <a:rPr lang="en-GB" sz="3600"/>
              <a:t>Routing Weights to control </a:t>
            </a:r>
            <a:r>
              <a:rPr lang="en-GB" sz="3600" err="1"/>
              <a:t>VNet</a:t>
            </a:r>
            <a:r>
              <a:rPr lang="en-GB" sz="3600"/>
              <a:t> to </a:t>
            </a:r>
            <a:r>
              <a:rPr lang="en-GB" sz="3600" err="1"/>
              <a:t>VNet</a:t>
            </a:r>
            <a:r>
              <a:rPr lang="en-GB" sz="3600"/>
              <a:t> Routing</a:t>
            </a:r>
          </a:p>
        </p:txBody>
      </p:sp>
      <p:sp>
        <p:nvSpPr>
          <p:cNvPr id="9" name="Text Placeholder 3"/>
          <p:cNvSpPr>
            <a:spLocks noGrp="1"/>
          </p:cNvSpPr>
          <p:nvPr>
            <p:ph type="body" sz="quarter" idx="10"/>
          </p:nvPr>
        </p:nvSpPr>
        <p:spPr>
          <a:xfrm>
            <a:off x="390067" y="5858888"/>
            <a:ext cx="12138156" cy="904863"/>
          </a:xfrm>
        </p:spPr>
        <p:txBody>
          <a:bodyPr/>
          <a:lstStyle/>
          <a:p>
            <a:pPr marL="0" indent="0">
              <a:buNone/>
            </a:pPr>
            <a:r>
              <a:rPr lang="en-US" sz="2600" err="1">
                <a:solidFill>
                  <a:srgbClr val="0078D7"/>
                </a:solidFill>
                <a:latin typeface="+mn-lt"/>
              </a:rPr>
              <a:t>VNet</a:t>
            </a:r>
            <a:r>
              <a:rPr lang="en-US" sz="2600">
                <a:solidFill>
                  <a:srgbClr val="0078D7"/>
                </a:solidFill>
                <a:latin typeface="+mn-lt"/>
              </a:rPr>
              <a:t> receiving the prefix of the other </a:t>
            </a:r>
            <a:r>
              <a:rPr lang="en-US" sz="2600" err="1">
                <a:solidFill>
                  <a:srgbClr val="0078D7"/>
                </a:solidFill>
                <a:latin typeface="+mn-lt"/>
              </a:rPr>
              <a:t>VNet</a:t>
            </a:r>
            <a:r>
              <a:rPr lang="en-US" sz="2600">
                <a:solidFill>
                  <a:srgbClr val="0078D7"/>
                </a:solidFill>
                <a:latin typeface="+mn-lt"/>
              </a:rPr>
              <a:t> on multiple connections prefers the connection with the highest weight to send traffic destined for that prefix.</a:t>
            </a:r>
            <a:endParaRPr lang="en-GB" sz="2600">
              <a:solidFill>
                <a:srgbClr val="0078D7"/>
              </a:solidFill>
              <a:latin typeface="+mn-lt"/>
            </a:endParaRPr>
          </a:p>
        </p:txBody>
      </p:sp>
      <p:sp>
        <p:nvSpPr>
          <p:cNvPr id="7" name="Pfeil: nach unten 6"/>
          <p:cNvSpPr/>
          <p:nvPr/>
        </p:nvSpPr>
        <p:spPr bwMode="auto">
          <a:xfrm>
            <a:off x="2328421" y="4590854"/>
            <a:ext cx="311084" cy="537327"/>
          </a:xfrm>
          <a:prstGeom prst="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de-DE"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fik 7" descr="Ein Bild, das Screenshot enthält.&#10;&#10;Mit sehr hoher Zuverlässigkeit generierte Beschreibung"/>
          <p:cNvPicPr>
            <a:picLocks noChangeAspect="1"/>
          </p:cNvPicPr>
          <p:nvPr/>
        </p:nvPicPr>
        <p:blipFill>
          <a:blip r:embed="rId3"/>
          <a:stretch>
            <a:fillRect/>
          </a:stretch>
        </p:blipFill>
        <p:spPr>
          <a:xfrm>
            <a:off x="1630428" y="933253"/>
            <a:ext cx="8117820" cy="4866653"/>
          </a:xfrm>
          <a:prstGeom prst="rect">
            <a:avLst/>
          </a:prstGeom>
        </p:spPr>
      </p:pic>
    </p:spTree>
    <p:extLst>
      <p:ext uri="{BB962C8B-B14F-4D97-AF65-F5344CB8AC3E}">
        <p14:creationId xmlns:p14="http://schemas.microsoft.com/office/powerpoint/2010/main" val="21933408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DNS</a:t>
            </a:r>
          </a:p>
        </p:txBody>
      </p:sp>
    </p:spTree>
    <p:extLst>
      <p:ext uri="{BB962C8B-B14F-4D97-AF65-F5344CB8AC3E}">
        <p14:creationId xmlns:p14="http://schemas.microsoft.com/office/powerpoint/2010/main" val="304994200"/>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a:t>DNS services</a:t>
            </a:r>
          </a:p>
        </p:txBody>
      </p:sp>
      <p:sp>
        <p:nvSpPr>
          <p:cNvPr id="26" name="Text Placeholder 2"/>
          <p:cNvSpPr txBox="1">
            <a:spLocks/>
          </p:cNvSpPr>
          <p:nvPr/>
        </p:nvSpPr>
        <p:spPr>
          <a:xfrm>
            <a:off x="7392704" y="1939558"/>
            <a:ext cx="3137550"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5"/>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5"/>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5"/>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28">
              <a:defRPr/>
            </a:pPr>
            <a:r>
              <a:rPr lang="en-GB">
                <a:solidFill>
                  <a:schemeClr val="tx2"/>
                </a:solidFill>
              </a:rPr>
              <a:t>Traffic Manager</a:t>
            </a:r>
          </a:p>
        </p:txBody>
      </p:sp>
      <p:pic>
        <p:nvPicPr>
          <p:cNvPr id="6" name="Picture 5"/>
          <p:cNvPicPr>
            <a:picLocks noChangeAspect="1"/>
          </p:cNvPicPr>
          <p:nvPr/>
        </p:nvPicPr>
        <p:blipFill>
          <a:blip r:embed="rId6"/>
          <a:stretch>
            <a:fillRect/>
          </a:stretch>
        </p:blipFill>
        <p:spPr>
          <a:xfrm>
            <a:off x="8229010" y="2985378"/>
            <a:ext cx="1360005" cy="1408967"/>
          </a:xfrm>
          <a:prstGeom prst="rect">
            <a:avLst/>
          </a:prstGeom>
        </p:spPr>
      </p:pic>
      <p:grpSp>
        <p:nvGrpSpPr>
          <p:cNvPr id="4" name="Group 1"/>
          <p:cNvGrpSpPr/>
          <p:nvPr/>
        </p:nvGrpSpPr>
        <p:grpSpPr>
          <a:xfrm>
            <a:off x="2051192" y="3004990"/>
            <a:ext cx="1476601" cy="1423938"/>
            <a:chOff x="2150647" y="2498241"/>
            <a:chExt cx="1737341" cy="1737341"/>
          </a:xfrm>
        </p:grpSpPr>
        <p:sp>
          <p:nvSpPr>
            <p:cNvPr id="7" name="Rectangle 4"/>
            <p:cNvSpPr/>
            <p:nvPr/>
          </p:nvSpPr>
          <p:spPr bwMode="auto">
            <a:xfrm>
              <a:off x="2150647" y="2498241"/>
              <a:ext cx="1737341" cy="1737341"/>
            </a:xfrm>
            <a:prstGeom prst="rect">
              <a:avLst/>
            </a:prstGeom>
            <a:solidFill>
              <a:srgbClr val="0078D7"/>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50" fontAlgn="base">
                <a:spcBef>
                  <a:spcPct val="0"/>
                </a:spcBef>
                <a:spcAft>
                  <a:spcPct val="0"/>
                </a:spcAft>
              </a:pPr>
              <a:endParaRPr lang="en-US" sz="2000">
                <a:gradFill>
                  <a:gsLst>
                    <a:gs pos="16814">
                      <a:srgbClr val="FFFFFF"/>
                    </a:gs>
                    <a:gs pos="46000">
                      <a:srgbClr val="FFFFFF"/>
                    </a:gs>
                  </a:gsLst>
                  <a:lin ang="5400000" scaled="0"/>
                </a:gradFill>
              </a:endParaRPr>
            </a:p>
          </p:txBody>
        </p:sp>
        <p:grpSp>
          <p:nvGrpSpPr>
            <p:cNvPr id="8" name="Group 18"/>
            <p:cNvGrpSpPr/>
            <p:nvPr/>
          </p:nvGrpSpPr>
          <p:grpSpPr>
            <a:xfrm>
              <a:off x="2242084" y="2567585"/>
              <a:ext cx="1579417" cy="1579418"/>
              <a:chOff x="5118263" y="1282535"/>
              <a:chExt cx="1579417" cy="1579418"/>
            </a:xfrm>
            <a:solidFill>
              <a:srgbClr val="0078D7"/>
            </a:solidFill>
          </p:grpSpPr>
          <p:grpSp>
            <p:nvGrpSpPr>
              <p:cNvPr id="9" name="Group 19"/>
              <p:cNvGrpSpPr/>
              <p:nvPr/>
            </p:nvGrpSpPr>
            <p:grpSpPr>
              <a:xfrm>
                <a:off x="5118263" y="1282535"/>
                <a:ext cx="1579417" cy="1579418"/>
                <a:chOff x="5118265" y="1282535"/>
                <a:chExt cx="2458192" cy="2458192"/>
              </a:xfrm>
              <a:grpFill/>
            </p:grpSpPr>
            <p:sp>
              <p:nvSpPr>
                <p:cNvPr id="11" name="Freeform 22"/>
                <p:cNvSpPr/>
                <p:nvPr/>
              </p:nvSpPr>
              <p:spPr>
                <a:xfrm>
                  <a:off x="5441574" y="1282535"/>
                  <a:ext cx="1811574" cy="593768"/>
                </a:xfrm>
                <a:custGeom>
                  <a:avLst/>
                  <a:gdLst>
                    <a:gd name="connsiteX0" fmla="*/ 905787 w 1811574"/>
                    <a:gd name="connsiteY0" fmla="*/ 0 h 593768"/>
                    <a:gd name="connsiteX1" fmla="*/ 1774889 w 1811574"/>
                    <a:gd name="connsiteY1" fmla="*/ 359994 h 593768"/>
                    <a:gd name="connsiteX2" fmla="*/ 1811574 w 1811574"/>
                    <a:gd name="connsiteY2" fmla="*/ 400358 h 593768"/>
                    <a:gd name="connsiteX3" fmla="*/ 1774889 w 1811574"/>
                    <a:gd name="connsiteY3" fmla="*/ 419857 h 593768"/>
                    <a:gd name="connsiteX4" fmla="*/ 905787 w 1811574"/>
                    <a:gd name="connsiteY4" fmla="*/ 593768 h 593768"/>
                    <a:gd name="connsiteX5" fmla="*/ 36685 w 1811574"/>
                    <a:gd name="connsiteY5" fmla="*/ 419857 h 593768"/>
                    <a:gd name="connsiteX6" fmla="*/ 0 w 1811574"/>
                    <a:gd name="connsiteY6" fmla="*/ 400358 h 593768"/>
                    <a:gd name="connsiteX7" fmla="*/ 36685 w 1811574"/>
                    <a:gd name="connsiteY7" fmla="*/ 359994 h 593768"/>
                    <a:gd name="connsiteX8" fmla="*/ 905787 w 1811574"/>
                    <a:gd name="connsiteY8" fmla="*/ 0 h 593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574" h="593768">
                      <a:moveTo>
                        <a:pt x="905787" y="0"/>
                      </a:moveTo>
                      <a:cubicBezTo>
                        <a:pt x="1245193" y="0"/>
                        <a:pt x="1552467" y="137571"/>
                        <a:pt x="1774889" y="359994"/>
                      </a:cubicBezTo>
                      <a:lnTo>
                        <a:pt x="1811574" y="400358"/>
                      </a:lnTo>
                      <a:lnTo>
                        <a:pt x="1774889" y="419857"/>
                      </a:lnTo>
                      <a:cubicBezTo>
                        <a:pt x="1552467" y="527308"/>
                        <a:pt x="1245193" y="593768"/>
                        <a:pt x="905787" y="593768"/>
                      </a:cubicBezTo>
                      <a:cubicBezTo>
                        <a:pt x="566382" y="593768"/>
                        <a:pt x="259108" y="527308"/>
                        <a:pt x="36685" y="419857"/>
                      </a:cubicBezTo>
                      <a:lnTo>
                        <a:pt x="0" y="400358"/>
                      </a:lnTo>
                      <a:lnTo>
                        <a:pt x="36685" y="359994"/>
                      </a:lnTo>
                      <a:cubicBezTo>
                        <a:pt x="259108" y="137571"/>
                        <a:pt x="566382" y="0"/>
                        <a:pt x="905787" y="0"/>
                      </a:cubicBezTo>
                      <a:close/>
                    </a:path>
                  </a:pathLst>
                </a:custGeom>
                <a:grp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12" name="Freeform 23"/>
                <p:cNvSpPr/>
                <p:nvPr/>
              </p:nvSpPr>
              <p:spPr>
                <a:xfrm>
                  <a:off x="5441575" y="3146961"/>
                  <a:ext cx="1811572" cy="593766"/>
                </a:xfrm>
                <a:custGeom>
                  <a:avLst/>
                  <a:gdLst>
                    <a:gd name="connsiteX0" fmla="*/ 905786 w 1811572"/>
                    <a:gd name="connsiteY0" fmla="*/ 0 h 593766"/>
                    <a:gd name="connsiteX1" fmla="*/ 1774888 w 1811572"/>
                    <a:gd name="connsiteY1" fmla="*/ 173911 h 593766"/>
                    <a:gd name="connsiteX2" fmla="*/ 1811572 w 1811572"/>
                    <a:gd name="connsiteY2" fmla="*/ 193410 h 593766"/>
                    <a:gd name="connsiteX3" fmla="*/ 1774888 w 1811572"/>
                    <a:gd name="connsiteY3" fmla="*/ 233772 h 593766"/>
                    <a:gd name="connsiteX4" fmla="*/ 905786 w 1811572"/>
                    <a:gd name="connsiteY4" fmla="*/ 593766 h 593766"/>
                    <a:gd name="connsiteX5" fmla="*/ 36684 w 1811572"/>
                    <a:gd name="connsiteY5" fmla="*/ 233772 h 593766"/>
                    <a:gd name="connsiteX6" fmla="*/ 0 w 1811572"/>
                    <a:gd name="connsiteY6" fmla="*/ 193410 h 593766"/>
                    <a:gd name="connsiteX7" fmla="*/ 36684 w 1811572"/>
                    <a:gd name="connsiteY7" fmla="*/ 173911 h 593766"/>
                    <a:gd name="connsiteX8" fmla="*/ 905786 w 1811572"/>
                    <a:gd name="connsiteY8" fmla="*/ 0 h 593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11572" h="593766">
                      <a:moveTo>
                        <a:pt x="905786" y="0"/>
                      </a:moveTo>
                      <a:cubicBezTo>
                        <a:pt x="1245192" y="0"/>
                        <a:pt x="1552466" y="66460"/>
                        <a:pt x="1774888" y="173911"/>
                      </a:cubicBezTo>
                      <a:lnTo>
                        <a:pt x="1811572" y="193410"/>
                      </a:lnTo>
                      <a:lnTo>
                        <a:pt x="1774888" y="233772"/>
                      </a:lnTo>
                      <a:cubicBezTo>
                        <a:pt x="1552466" y="456195"/>
                        <a:pt x="1245192" y="593766"/>
                        <a:pt x="905786" y="593766"/>
                      </a:cubicBezTo>
                      <a:cubicBezTo>
                        <a:pt x="566381" y="593766"/>
                        <a:pt x="259107" y="456195"/>
                        <a:pt x="36684" y="233772"/>
                      </a:cubicBezTo>
                      <a:lnTo>
                        <a:pt x="0" y="193410"/>
                      </a:lnTo>
                      <a:lnTo>
                        <a:pt x="36684" y="173911"/>
                      </a:lnTo>
                      <a:cubicBezTo>
                        <a:pt x="259107" y="66460"/>
                        <a:pt x="566381" y="0"/>
                        <a:pt x="905786" y="0"/>
                      </a:cubicBezTo>
                      <a:close/>
                    </a:path>
                  </a:pathLst>
                </a:custGeom>
                <a:grp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13" name="Freeform 24"/>
                <p:cNvSpPr/>
                <p:nvPr/>
              </p:nvSpPr>
              <p:spPr>
                <a:xfrm>
                  <a:off x="5118265" y="1682893"/>
                  <a:ext cx="2458192" cy="1657478"/>
                </a:xfrm>
                <a:custGeom>
                  <a:avLst/>
                  <a:gdLst>
                    <a:gd name="connsiteX0" fmla="*/ 323309 w 2458192"/>
                    <a:gd name="connsiteY0" fmla="*/ 0 h 1657478"/>
                    <a:gd name="connsiteX1" fmla="*/ 359994 w 2458192"/>
                    <a:gd name="connsiteY1" fmla="*/ 19499 h 1657478"/>
                    <a:gd name="connsiteX2" fmla="*/ 1229096 w 2458192"/>
                    <a:gd name="connsiteY2" fmla="*/ 193410 h 1657478"/>
                    <a:gd name="connsiteX3" fmla="*/ 2098198 w 2458192"/>
                    <a:gd name="connsiteY3" fmla="*/ 19499 h 1657478"/>
                    <a:gd name="connsiteX4" fmla="*/ 2134883 w 2458192"/>
                    <a:gd name="connsiteY4" fmla="*/ 0 h 1657478"/>
                    <a:gd name="connsiteX5" fmla="*/ 2177526 w 2458192"/>
                    <a:gd name="connsiteY5" fmla="*/ 46919 h 1657478"/>
                    <a:gd name="connsiteX6" fmla="*/ 2458192 w 2458192"/>
                    <a:gd name="connsiteY6" fmla="*/ 828738 h 1657478"/>
                    <a:gd name="connsiteX7" fmla="*/ 2177526 w 2458192"/>
                    <a:gd name="connsiteY7" fmla="*/ 1610557 h 1657478"/>
                    <a:gd name="connsiteX8" fmla="*/ 2134882 w 2458192"/>
                    <a:gd name="connsiteY8" fmla="*/ 1657478 h 1657478"/>
                    <a:gd name="connsiteX9" fmla="*/ 2098198 w 2458192"/>
                    <a:gd name="connsiteY9" fmla="*/ 1637979 h 1657478"/>
                    <a:gd name="connsiteX10" fmla="*/ 1229096 w 2458192"/>
                    <a:gd name="connsiteY10" fmla="*/ 1464068 h 1657478"/>
                    <a:gd name="connsiteX11" fmla="*/ 359994 w 2458192"/>
                    <a:gd name="connsiteY11" fmla="*/ 1637979 h 1657478"/>
                    <a:gd name="connsiteX12" fmla="*/ 323310 w 2458192"/>
                    <a:gd name="connsiteY12" fmla="*/ 1657478 h 1657478"/>
                    <a:gd name="connsiteX13" fmla="*/ 280666 w 2458192"/>
                    <a:gd name="connsiteY13" fmla="*/ 1610557 h 1657478"/>
                    <a:gd name="connsiteX14" fmla="*/ 0 w 2458192"/>
                    <a:gd name="connsiteY14" fmla="*/ 828738 h 1657478"/>
                    <a:gd name="connsiteX15" fmla="*/ 280666 w 2458192"/>
                    <a:gd name="connsiteY15" fmla="*/ 46919 h 1657478"/>
                    <a:gd name="connsiteX16" fmla="*/ 323309 w 2458192"/>
                    <a:gd name="connsiteY16" fmla="*/ 0 h 1657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458192" h="1657478">
                      <a:moveTo>
                        <a:pt x="323309" y="0"/>
                      </a:moveTo>
                      <a:lnTo>
                        <a:pt x="359994" y="19499"/>
                      </a:lnTo>
                      <a:cubicBezTo>
                        <a:pt x="582417" y="126950"/>
                        <a:pt x="889691" y="193410"/>
                        <a:pt x="1229096" y="193410"/>
                      </a:cubicBezTo>
                      <a:cubicBezTo>
                        <a:pt x="1568502" y="193410"/>
                        <a:pt x="1875776" y="126950"/>
                        <a:pt x="2098198" y="19499"/>
                      </a:cubicBezTo>
                      <a:lnTo>
                        <a:pt x="2134883" y="0"/>
                      </a:lnTo>
                      <a:lnTo>
                        <a:pt x="2177526" y="46919"/>
                      </a:lnTo>
                      <a:cubicBezTo>
                        <a:pt x="2352864" y="259379"/>
                        <a:pt x="2458192" y="531758"/>
                        <a:pt x="2458192" y="828738"/>
                      </a:cubicBezTo>
                      <a:cubicBezTo>
                        <a:pt x="2458192" y="1125718"/>
                        <a:pt x="2352864" y="1398097"/>
                        <a:pt x="2177526" y="1610557"/>
                      </a:cubicBezTo>
                      <a:lnTo>
                        <a:pt x="2134882" y="1657478"/>
                      </a:lnTo>
                      <a:lnTo>
                        <a:pt x="2098198" y="1637979"/>
                      </a:lnTo>
                      <a:cubicBezTo>
                        <a:pt x="1875776" y="1530528"/>
                        <a:pt x="1568502" y="1464068"/>
                        <a:pt x="1229096" y="1464068"/>
                      </a:cubicBezTo>
                      <a:cubicBezTo>
                        <a:pt x="889691" y="1464068"/>
                        <a:pt x="582417" y="1530528"/>
                        <a:pt x="359994" y="1637979"/>
                      </a:cubicBezTo>
                      <a:lnTo>
                        <a:pt x="323310" y="1657478"/>
                      </a:lnTo>
                      <a:lnTo>
                        <a:pt x="280666" y="1610557"/>
                      </a:lnTo>
                      <a:cubicBezTo>
                        <a:pt x="105328" y="1398097"/>
                        <a:pt x="0" y="1125718"/>
                        <a:pt x="0" y="828738"/>
                      </a:cubicBezTo>
                      <a:cubicBezTo>
                        <a:pt x="0" y="531758"/>
                        <a:pt x="105328" y="259379"/>
                        <a:pt x="280666" y="46919"/>
                      </a:cubicBezTo>
                      <a:lnTo>
                        <a:pt x="323309" y="0"/>
                      </a:lnTo>
                      <a:close/>
                    </a:path>
                  </a:pathLst>
                </a:custGeom>
                <a:grp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sp>
              <p:nvSpPr>
                <p:cNvPr id="14" name="Oval 26"/>
                <p:cNvSpPr/>
                <p:nvPr/>
              </p:nvSpPr>
              <p:spPr>
                <a:xfrm>
                  <a:off x="5747657" y="1282535"/>
                  <a:ext cx="1187533" cy="2458192"/>
                </a:xfrm>
                <a:prstGeom prst="ellipse">
                  <a:avLst/>
                </a:prstGeom>
                <a:grpFill/>
                <a:ln w="666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FFFFF"/>
                    </a:solidFill>
                  </a:endParaRPr>
                </a:p>
              </p:txBody>
            </p:sp>
            <p:cxnSp>
              <p:nvCxnSpPr>
                <p:cNvPr id="15" name="Straight Connector 27"/>
                <p:cNvCxnSpPr>
                  <a:stCxn id="13" idx="14"/>
                  <a:endCxn id="13" idx="6"/>
                </p:cNvCxnSpPr>
                <p:nvPr/>
              </p:nvCxnSpPr>
              <p:spPr>
                <a:xfrm>
                  <a:off x="5118265" y="2511632"/>
                  <a:ext cx="2458192" cy="0"/>
                </a:xfrm>
                <a:prstGeom prst="line">
                  <a:avLst/>
                </a:prstGeom>
                <a:grpFill/>
                <a:ln w="666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TextBox 21"/>
              <p:cNvSpPr txBox="1"/>
              <p:nvPr/>
            </p:nvSpPr>
            <p:spPr>
              <a:xfrm>
                <a:off x="5252745" y="1778773"/>
                <a:ext cx="1292589" cy="558410"/>
              </a:xfrm>
              <a:prstGeom prst="rect">
                <a:avLst/>
              </a:prstGeom>
              <a:grpFill/>
              <a:ln>
                <a:noFill/>
              </a:ln>
            </p:spPr>
            <p:txBody>
              <a:bodyPr wrap="none" lIns="35996" tIns="0" rIns="35996" bIns="0" rtlCol="0" anchor="ctr" anchorCtr="0">
                <a:noAutofit/>
              </a:bodyPr>
              <a:lstStyle/>
              <a:p>
                <a:pPr algn="ctr"/>
                <a:r>
                  <a:rPr lang="en-GB" sz="4400">
                    <a:solidFill>
                      <a:srgbClr val="FFFFFF"/>
                    </a:solidFill>
                    <a:latin typeface="Segoe UI" panose="020B0502040204020203" pitchFamily="34" charset="0"/>
                    <a:cs typeface="Segoe UI" panose="020B0502040204020203" pitchFamily="34" charset="0"/>
                  </a:rPr>
                  <a:t>DNS</a:t>
                </a:r>
              </a:p>
            </p:txBody>
          </p:sp>
        </p:grpSp>
      </p:grpSp>
      <p:sp>
        <p:nvSpPr>
          <p:cNvPr id="21" name="Text Placeholder 2"/>
          <p:cNvSpPr txBox="1">
            <a:spLocks/>
          </p:cNvSpPr>
          <p:nvPr/>
        </p:nvSpPr>
        <p:spPr>
          <a:xfrm>
            <a:off x="1643442" y="1967254"/>
            <a:ext cx="3137550" cy="553998"/>
          </a:xfrm>
          <a:prstGeom prst="rect">
            <a:avLst/>
          </a:prstGeom>
        </p:spPr>
        <p:txBody>
          <a:bodyPr vert="horz" wrap="square" lIns="0" tIns="0" rIns="0" bIns="0" rtlCol="0">
            <a:spAutoFit/>
          </a:bodyPr>
          <a:lstStyle>
            <a:lvl1pPr marL="3175" indent="0" algn="l" defTabSz="914363" rtl="0" eaLnBrk="1" latinLnBrk="0" hangingPunct="1">
              <a:lnSpc>
                <a:spcPct val="90000"/>
              </a:lnSpc>
              <a:spcBef>
                <a:spcPts val="0"/>
              </a:spcBef>
              <a:spcAft>
                <a:spcPts val="900"/>
              </a:spcAft>
              <a:buSzPct val="80000"/>
              <a:buFont typeface="Arial" pitchFamily="34" charset="0"/>
              <a:buNone/>
              <a:defRPr sz="4000" kern="1200" spc="-100" baseline="0">
                <a:gradFill>
                  <a:gsLst>
                    <a:gs pos="0">
                      <a:srgbClr val="595959"/>
                    </a:gs>
                    <a:gs pos="86000">
                      <a:srgbClr val="595959"/>
                    </a:gs>
                  </a:gsLst>
                  <a:lin ang="5400000" scaled="0"/>
                </a:gradFill>
                <a:latin typeface="Segoe UI Light" pitchFamily="34" charset="0"/>
                <a:ea typeface="+mn-ea"/>
                <a:cs typeface="+mn-cs"/>
              </a:defRPr>
            </a:lvl1pPr>
            <a:lvl2pPr marL="3175" indent="0" algn="l" defTabSz="914363" rtl="0" eaLnBrk="1" latinLnBrk="0" hangingPunct="1">
              <a:lnSpc>
                <a:spcPct val="90000"/>
              </a:lnSpc>
              <a:spcBef>
                <a:spcPts val="0"/>
              </a:spcBef>
              <a:buSzPct val="80000"/>
              <a:buFont typeface="Arial" pitchFamily="34" charset="0"/>
              <a:buNone/>
              <a:defRPr sz="2000" kern="1200" spc="-50" baseline="0">
                <a:gradFill>
                  <a:gsLst>
                    <a:gs pos="0">
                      <a:srgbClr val="595959"/>
                    </a:gs>
                    <a:gs pos="86000">
                      <a:srgbClr val="595959"/>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80000"/>
              <a:buFontTx/>
              <a:buBlip>
                <a:blip r:embed="rId5"/>
              </a:buBlip>
              <a:defRPr sz="24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80000"/>
              <a:buFontTx/>
              <a:buBlip>
                <a:blip r:embed="rId5"/>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80000"/>
              <a:buFontTx/>
              <a:buBlip>
                <a:blip r:embed="rId5"/>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128">
              <a:defRPr/>
            </a:pPr>
            <a:r>
              <a:rPr lang="en-GB">
                <a:solidFill>
                  <a:schemeClr val="tx2"/>
                </a:solidFill>
              </a:rPr>
              <a:t>Azure DNS</a:t>
            </a:r>
          </a:p>
        </p:txBody>
      </p:sp>
      <p:sp>
        <p:nvSpPr>
          <p:cNvPr id="17" name="Rectangle 16"/>
          <p:cNvSpPr/>
          <p:nvPr>
            <p:custDataLst>
              <p:tags r:id="rId1"/>
            </p:custDataLst>
          </p:nvPr>
        </p:nvSpPr>
        <p:spPr bwMode="auto">
          <a:xfrm>
            <a:off x="666716" y="4899486"/>
            <a:ext cx="4575333" cy="892552"/>
          </a:xfrm>
          <a:prstGeom prst="rect">
            <a:avLst/>
          </a:prstGeom>
          <a:noFill/>
          <a:ln>
            <a:noFill/>
          </a:ln>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p>
            <a:pPr marL="342900" indent="-342900" defTabSz="932415">
              <a:spcAft>
                <a:spcPts val="600"/>
              </a:spcAft>
              <a:buFont typeface="Arial" panose="020B0604020202020204" pitchFamily="34" charset="0"/>
              <a:buChar char="•"/>
            </a:pPr>
            <a:r>
              <a:rPr lang="en-US" sz="2000">
                <a:solidFill>
                  <a:schemeClr val="tx1"/>
                </a:solidFill>
                <a:latin typeface="Calibri" panose="020F0502020204030204" pitchFamily="34" charset="0"/>
              </a:rPr>
              <a:t>Host your DNS domains in Azure</a:t>
            </a:r>
          </a:p>
          <a:p>
            <a:pPr marL="342900" indent="-342900" defTabSz="932415">
              <a:spcAft>
                <a:spcPts val="600"/>
              </a:spcAft>
              <a:buFont typeface="Arial" panose="020B0604020202020204" pitchFamily="34" charset="0"/>
              <a:buChar char="•"/>
            </a:pPr>
            <a:r>
              <a:rPr lang="en-US" sz="2000">
                <a:solidFill>
                  <a:schemeClr val="tx1"/>
                </a:solidFill>
                <a:latin typeface="Calibri" panose="020F0502020204030204" pitchFamily="34" charset="0"/>
              </a:rPr>
              <a:t>Integrate your Web and Domain hosting</a:t>
            </a:r>
          </a:p>
          <a:p>
            <a:pPr marL="171450" indent="-171450" defTabSz="932415">
              <a:spcAft>
                <a:spcPts val="600"/>
              </a:spcAft>
              <a:buFont typeface="Arial" panose="020B0604020202020204" pitchFamily="34" charset="0"/>
              <a:buChar char="•"/>
            </a:pPr>
            <a:endParaRPr lang="en-US" sz="800">
              <a:solidFill>
                <a:schemeClr val="tx1"/>
              </a:solidFill>
              <a:latin typeface="Calibri" panose="020F0502020204030204" pitchFamily="34" charset="0"/>
            </a:endParaRPr>
          </a:p>
        </p:txBody>
      </p:sp>
      <p:sp>
        <p:nvSpPr>
          <p:cNvPr id="18" name="Rectangle 17"/>
          <p:cNvSpPr/>
          <p:nvPr>
            <p:custDataLst>
              <p:tags r:id="rId2"/>
            </p:custDataLst>
          </p:nvPr>
        </p:nvSpPr>
        <p:spPr bwMode="auto">
          <a:xfrm>
            <a:off x="6218628" y="4899486"/>
            <a:ext cx="5485700" cy="815608"/>
          </a:xfrm>
          <a:prstGeom prst="rect">
            <a:avLst/>
          </a:prstGeom>
          <a:noFill/>
          <a:ln>
            <a:noFill/>
          </a:ln>
        </p:spPr>
        <p:style>
          <a:lnRef idx="2">
            <a:schemeClr val="accent6"/>
          </a:lnRef>
          <a:fillRef idx="1">
            <a:schemeClr val="lt1"/>
          </a:fillRef>
          <a:effectRef idx="0">
            <a:schemeClr val="accent6"/>
          </a:effectRef>
          <a:fontRef idx="minor">
            <a:schemeClr val="dk1"/>
          </a:fontRef>
        </p:style>
        <p:txBody>
          <a:bodyPr vert="horz" wrap="square" lIns="0" tIns="0" rIns="0" bIns="0" rtlCol="0">
            <a:spAutoFit/>
          </a:bodyPr>
          <a:lstStyle/>
          <a:p>
            <a:pPr marL="342900" indent="-342900" defTabSz="932415">
              <a:spcAft>
                <a:spcPts val="600"/>
              </a:spcAft>
              <a:buFont typeface="Arial" panose="020B0604020202020204" pitchFamily="34" charset="0"/>
              <a:buChar char="•"/>
            </a:pPr>
            <a:r>
              <a:rPr lang="en-US" sz="2000">
                <a:solidFill>
                  <a:schemeClr val="tx1"/>
                </a:solidFill>
                <a:latin typeface="Calibri" panose="020F0502020204030204" pitchFamily="34" charset="0"/>
              </a:rPr>
              <a:t>Globally route user traffic with flexible policies</a:t>
            </a:r>
          </a:p>
          <a:p>
            <a:pPr marL="342900" indent="-342900" defTabSz="932415">
              <a:spcAft>
                <a:spcPts val="600"/>
              </a:spcAft>
              <a:buFont typeface="Arial" panose="020B0604020202020204" pitchFamily="34" charset="0"/>
              <a:buChar char="•"/>
            </a:pPr>
            <a:r>
              <a:rPr lang="en-US" sz="2000">
                <a:solidFill>
                  <a:schemeClr val="tx1"/>
                </a:solidFill>
                <a:latin typeface="Calibri" panose="020F0502020204030204" pitchFamily="34" charset="0"/>
              </a:rPr>
              <a:t>Enable best-of-class end-to-end user experience</a:t>
            </a:r>
            <a:br>
              <a:rPr lang="en-US" sz="800">
                <a:solidFill>
                  <a:schemeClr val="tx1"/>
                </a:solidFill>
                <a:latin typeface="Calibri" panose="020F0502020204030204" pitchFamily="34" charset="0"/>
              </a:rPr>
            </a:br>
            <a:r>
              <a:rPr lang="en-US" sz="800">
                <a:solidFill>
                  <a:schemeClr val="tx1"/>
                </a:solidFill>
                <a:latin typeface="Calibri" panose="020F0502020204030204" pitchFamily="34" charset="0"/>
              </a:rPr>
              <a:t>  </a:t>
            </a:r>
          </a:p>
        </p:txBody>
      </p:sp>
    </p:spTree>
    <p:extLst>
      <p:ext uri="{BB962C8B-B14F-4D97-AF65-F5344CB8AC3E}">
        <p14:creationId xmlns:p14="http://schemas.microsoft.com/office/powerpoint/2010/main" val="1789997486"/>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35" name="gray map" descr="C:\_Projects\Daily Projects\110514\P11962\Datacenter_Maps_PPT_FNL-slide1_gray.png"/>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182538" y="-670619"/>
            <a:ext cx="12988163" cy="7664698"/>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p:cNvSpPr/>
          <p:nvPr/>
        </p:nvSpPr>
        <p:spPr bwMode="auto">
          <a:xfrm>
            <a:off x="11036354" y="5175419"/>
            <a:ext cx="401220" cy="401220"/>
          </a:xfrm>
          <a:prstGeom prst="ellipse">
            <a:avLst/>
          </a:prstGeom>
          <a:solidFill>
            <a:srgbClr val="B4009E">
              <a:alpha val="7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50" fontAlgn="base">
              <a:spcBef>
                <a:spcPct val="0"/>
              </a:spcBef>
              <a:spcAft>
                <a:spcPct val="0"/>
              </a:spcAft>
            </a:pPr>
            <a:endParaRPr lang="en-US" sz="2000">
              <a:gradFill>
                <a:gsLst>
                  <a:gs pos="16814">
                    <a:srgbClr val="FFFFFF"/>
                  </a:gs>
                  <a:gs pos="46000">
                    <a:srgbClr val="FFFFFF"/>
                  </a:gs>
                </a:gsLst>
                <a:lin ang="5400000" scaled="0"/>
              </a:gradFill>
            </a:endParaRPr>
          </a:p>
        </p:txBody>
      </p:sp>
      <p:sp>
        <p:nvSpPr>
          <p:cNvPr id="1243" name="Oval 1242"/>
          <p:cNvSpPr/>
          <p:nvPr/>
        </p:nvSpPr>
        <p:spPr bwMode="auto">
          <a:xfrm>
            <a:off x="10826363" y="5379031"/>
            <a:ext cx="401220" cy="401220"/>
          </a:xfrm>
          <a:prstGeom prst="ellipse">
            <a:avLst/>
          </a:prstGeom>
          <a:solidFill>
            <a:srgbClr val="B4009E">
              <a:alpha val="7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50" fontAlgn="base">
              <a:spcBef>
                <a:spcPct val="0"/>
              </a:spcBef>
              <a:spcAft>
                <a:spcPct val="0"/>
              </a:spcAft>
            </a:pPr>
            <a:endParaRPr lang="en-US" sz="2000">
              <a:gradFill>
                <a:gsLst>
                  <a:gs pos="16814">
                    <a:srgbClr val="FFFFFF"/>
                  </a:gs>
                  <a:gs pos="46000">
                    <a:srgbClr val="FFFFFF"/>
                  </a:gs>
                </a:gsLst>
                <a:lin ang="5400000" scaled="0"/>
              </a:gradFill>
            </a:endParaRPr>
          </a:p>
        </p:txBody>
      </p:sp>
      <p:sp>
        <p:nvSpPr>
          <p:cNvPr id="1245" name="Oval 1244"/>
          <p:cNvSpPr/>
          <p:nvPr/>
        </p:nvSpPr>
        <p:spPr bwMode="auto">
          <a:xfrm>
            <a:off x="9566412" y="3915468"/>
            <a:ext cx="401220" cy="401220"/>
          </a:xfrm>
          <a:prstGeom prst="ellipse">
            <a:avLst/>
          </a:prstGeom>
          <a:solidFill>
            <a:srgbClr val="B4009E">
              <a:alpha val="7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50" fontAlgn="base">
              <a:spcBef>
                <a:spcPct val="0"/>
              </a:spcBef>
              <a:spcAft>
                <a:spcPct val="0"/>
              </a:spcAft>
            </a:pPr>
            <a:endParaRPr lang="en-US" sz="2000">
              <a:gradFill>
                <a:gsLst>
                  <a:gs pos="16814">
                    <a:srgbClr val="FFFFFF"/>
                  </a:gs>
                  <a:gs pos="46000">
                    <a:srgbClr val="FFFFFF"/>
                  </a:gs>
                </a:gsLst>
                <a:lin ang="5400000" scaled="0"/>
              </a:gradFill>
            </a:endParaRPr>
          </a:p>
        </p:txBody>
      </p:sp>
      <p:sp>
        <p:nvSpPr>
          <p:cNvPr id="1247" name="Oval 1246"/>
          <p:cNvSpPr/>
          <p:nvPr/>
        </p:nvSpPr>
        <p:spPr bwMode="auto">
          <a:xfrm>
            <a:off x="10300522" y="2601834"/>
            <a:ext cx="401220" cy="401220"/>
          </a:xfrm>
          <a:prstGeom prst="ellipse">
            <a:avLst/>
          </a:prstGeom>
          <a:solidFill>
            <a:srgbClr val="B4009E">
              <a:alpha val="7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50" fontAlgn="base">
              <a:spcBef>
                <a:spcPct val="0"/>
              </a:spcBef>
              <a:spcAft>
                <a:spcPct val="0"/>
              </a:spcAft>
            </a:pPr>
            <a:endParaRPr lang="en-US" sz="2000">
              <a:gradFill>
                <a:gsLst>
                  <a:gs pos="16814">
                    <a:srgbClr val="FFFFFF"/>
                  </a:gs>
                  <a:gs pos="46000">
                    <a:srgbClr val="FFFFFF"/>
                  </a:gs>
                </a:gsLst>
                <a:lin ang="5400000" scaled="0"/>
              </a:gradFill>
            </a:endParaRPr>
          </a:p>
        </p:txBody>
      </p:sp>
      <p:sp>
        <p:nvSpPr>
          <p:cNvPr id="1248" name="Oval 1247"/>
          <p:cNvSpPr/>
          <p:nvPr/>
        </p:nvSpPr>
        <p:spPr bwMode="auto">
          <a:xfrm>
            <a:off x="10519034" y="2395624"/>
            <a:ext cx="401220" cy="401220"/>
          </a:xfrm>
          <a:prstGeom prst="ellipse">
            <a:avLst/>
          </a:prstGeom>
          <a:solidFill>
            <a:srgbClr val="B4009E">
              <a:alpha val="7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50" fontAlgn="base">
              <a:spcBef>
                <a:spcPct val="0"/>
              </a:spcBef>
              <a:spcAft>
                <a:spcPct val="0"/>
              </a:spcAft>
            </a:pPr>
            <a:endParaRPr lang="en-US" sz="2000">
              <a:gradFill>
                <a:gsLst>
                  <a:gs pos="16814">
                    <a:srgbClr val="FFFFFF"/>
                  </a:gs>
                  <a:gs pos="46000">
                    <a:srgbClr val="FFFFFF"/>
                  </a:gs>
                </a:gsLst>
                <a:lin ang="5400000" scaled="0"/>
              </a:gradFill>
            </a:endParaRPr>
          </a:p>
        </p:txBody>
      </p:sp>
      <p:sp>
        <p:nvSpPr>
          <p:cNvPr id="1249" name="Oval 1248"/>
          <p:cNvSpPr/>
          <p:nvPr/>
        </p:nvSpPr>
        <p:spPr bwMode="auto">
          <a:xfrm>
            <a:off x="9881400" y="2970505"/>
            <a:ext cx="401220" cy="401220"/>
          </a:xfrm>
          <a:prstGeom prst="ellipse">
            <a:avLst/>
          </a:prstGeom>
          <a:solidFill>
            <a:srgbClr val="B4009E">
              <a:alpha val="7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50" fontAlgn="base">
              <a:spcBef>
                <a:spcPct val="0"/>
              </a:spcBef>
              <a:spcAft>
                <a:spcPct val="0"/>
              </a:spcAft>
            </a:pPr>
            <a:endParaRPr lang="en-US" sz="2000">
              <a:gradFill>
                <a:gsLst>
                  <a:gs pos="16814">
                    <a:srgbClr val="FFFFFF"/>
                  </a:gs>
                  <a:gs pos="46000">
                    <a:srgbClr val="FFFFFF"/>
                  </a:gs>
                </a:gsLst>
                <a:lin ang="5400000" scaled="0"/>
              </a:gradFill>
            </a:endParaRPr>
          </a:p>
        </p:txBody>
      </p:sp>
      <p:sp>
        <p:nvSpPr>
          <p:cNvPr id="1250" name="Oval 1249"/>
          <p:cNvSpPr/>
          <p:nvPr/>
        </p:nvSpPr>
        <p:spPr bwMode="auto">
          <a:xfrm>
            <a:off x="5681566" y="1815550"/>
            <a:ext cx="401220" cy="401220"/>
          </a:xfrm>
          <a:prstGeom prst="ellipse">
            <a:avLst/>
          </a:prstGeom>
          <a:solidFill>
            <a:srgbClr val="B4009E">
              <a:alpha val="7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50" fontAlgn="base">
              <a:spcBef>
                <a:spcPct val="0"/>
              </a:spcBef>
              <a:spcAft>
                <a:spcPct val="0"/>
              </a:spcAft>
            </a:pPr>
            <a:endParaRPr lang="en-US" sz="2000">
              <a:gradFill>
                <a:gsLst>
                  <a:gs pos="16814">
                    <a:srgbClr val="FFFFFF"/>
                  </a:gs>
                  <a:gs pos="46000">
                    <a:srgbClr val="FFFFFF"/>
                  </a:gs>
                </a:gsLst>
                <a:lin ang="5400000" scaled="0"/>
              </a:gradFill>
            </a:endParaRPr>
          </a:p>
        </p:txBody>
      </p:sp>
      <p:sp>
        <p:nvSpPr>
          <p:cNvPr id="1251" name="Oval 1250"/>
          <p:cNvSpPr/>
          <p:nvPr/>
        </p:nvSpPr>
        <p:spPr bwMode="auto">
          <a:xfrm>
            <a:off x="6101549" y="1815550"/>
            <a:ext cx="401220" cy="401220"/>
          </a:xfrm>
          <a:prstGeom prst="ellipse">
            <a:avLst/>
          </a:prstGeom>
          <a:solidFill>
            <a:srgbClr val="B4009E">
              <a:alpha val="7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50" fontAlgn="base">
              <a:spcBef>
                <a:spcPct val="0"/>
              </a:spcBef>
              <a:spcAft>
                <a:spcPct val="0"/>
              </a:spcAft>
            </a:pPr>
            <a:endParaRPr lang="en-US" sz="2000">
              <a:gradFill>
                <a:gsLst>
                  <a:gs pos="16814">
                    <a:srgbClr val="FFFFFF"/>
                  </a:gs>
                  <a:gs pos="46000">
                    <a:srgbClr val="FFFFFF"/>
                  </a:gs>
                </a:gsLst>
                <a:lin ang="5400000" scaled="0"/>
              </a:gradFill>
            </a:endParaRPr>
          </a:p>
        </p:txBody>
      </p:sp>
      <p:sp>
        <p:nvSpPr>
          <p:cNvPr id="1252" name="Oval 1251"/>
          <p:cNvSpPr/>
          <p:nvPr/>
        </p:nvSpPr>
        <p:spPr bwMode="auto">
          <a:xfrm>
            <a:off x="4316620" y="4755435"/>
            <a:ext cx="401220" cy="401220"/>
          </a:xfrm>
          <a:prstGeom prst="ellipse">
            <a:avLst/>
          </a:prstGeom>
          <a:solidFill>
            <a:srgbClr val="B4009E">
              <a:alpha val="7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50" fontAlgn="base">
              <a:spcBef>
                <a:spcPct val="0"/>
              </a:spcBef>
              <a:spcAft>
                <a:spcPct val="0"/>
              </a:spcAft>
            </a:pPr>
            <a:endParaRPr lang="en-US" sz="2000">
              <a:gradFill>
                <a:gsLst>
                  <a:gs pos="16814">
                    <a:srgbClr val="FFFFFF"/>
                  </a:gs>
                  <a:gs pos="46000">
                    <a:srgbClr val="FFFFFF"/>
                  </a:gs>
                </a:gsLst>
                <a:lin ang="5400000" scaled="0"/>
              </a:gradFill>
            </a:endParaRPr>
          </a:p>
        </p:txBody>
      </p:sp>
      <p:sp>
        <p:nvSpPr>
          <p:cNvPr id="1253" name="Oval 1252"/>
          <p:cNvSpPr/>
          <p:nvPr/>
        </p:nvSpPr>
        <p:spPr bwMode="auto">
          <a:xfrm>
            <a:off x="2006710" y="2025541"/>
            <a:ext cx="401220" cy="401220"/>
          </a:xfrm>
          <a:prstGeom prst="ellipse">
            <a:avLst/>
          </a:prstGeom>
          <a:solidFill>
            <a:srgbClr val="B4009E">
              <a:alpha val="7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50" fontAlgn="base">
              <a:spcBef>
                <a:spcPct val="0"/>
              </a:spcBef>
              <a:spcAft>
                <a:spcPct val="0"/>
              </a:spcAft>
            </a:pPr>
            <a:endParaRPr lang="en-US" sz="2000">
              <a:gradFill>
                <a:gsLst>
                  <a:gs pos="16814">
                    <a:srgbClr val="FFFFFF"/>
                  </a:gs>
                  <a:gs pos="46000">
                    <a:srgbClr val="FFFFFF"/>
                  </a:gs>
                </a:gsLst>
                <a:lin ang="5400000" scaled="0"/>
              </a:gradFill>
            </a:endParaRPr>
          </a:p>
        </p:txBody>
      </p:sp>
      <p:sp>
        <p:nvSpPr>
          <p:cNvPr id="1254" name="Oval 1253"/>
          <p:cNvSpPr/>
          <p:nvPr/>
        </p:nvSpPr>
        <p:spPr bwMode="auto">
          <a:xfrm>
            <a:off x="1901714" y="2583576"/>
            <a:ext cx="401220" cy="401220"/>
          </a:xfrm>
          <a:prstGeom prst="ellipse">
            <a:avLst/>
          </a:prstGeom>
          <a:solidFill>
            <a:srgbClr val="B4009E">
              <a:alpha val="7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50" fontAlgn="base">
              <a:spcBef>
                <a:spcPct val="0"/>
              </a:spcBef>
              <a:spcAft>
                <a:spcPct val="0"/>
              </a:spcAft>
            </a:pPr>
            <a:endParaRPr lang="en-US" sz="2000">
              <a:gradFill>
                <a:gsLst>
                  <a:gs pos="16814">
                    <a:srgbClr val="FFFFFF"/>
                  </a:gs>
                  <a:gs pos="46000">
                    <a:srgbClr val="FFFFFF"/>
                  </a:gs>
                </a:gsLst>
                <a:lin ang="5400000" scaled="0"/>
              </a:gradFill>
            </a:endParaRPr>
          </a:p>
        </p:txBody>
      </p:sp>
      <p:sp>
        <p:nvSpPr>
          <p:cNvPr id="1255" name="Oval 1254"/>
          <p:cNvSpPr/>
          <p:nvPr/>
        </p:nvSpPr>
        <p:spPr bwMode="auto">
          <a:xfrm>
            <a:off x="2426693" y="2761409"/>
            <a:ext cx="401220" cy="401220"/>
          </a:xfrm>
          <a:prstGeom prst="ellipse">
            <a:avLst/>
          </a:prstGeom>
          <a:solidFill>
            <a:srgbClr val="B4009E">
              <a:alpha val="7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50" fontAlgn="base">
              <a:spcBef>
                <a:spcPct val="0"/>
              </a:spcBef>
              <a:spcAft>
                <a:spcPct val="0"/>
              </a:spcAft>
            </a:pPr>
            <a:endParaRPr lang="en-US" sz="2000">
              <a:gradFill>
                <a:gsLst>
                  <a:gs pos="16814">
                    <a:srgbClr val="FFFFFF"/>
                  </a:gs>
                  <a:gs pos="46000">
                    <a:srgbClr val="FFFFFF"/>
                  </a:gs>
                </a:gsLst>
                <a:lin ang="5400000" scaled="0"/>
              </a:gradFill>
            </a:endParaRPr>
          </a:p>
        </p:txBody>
      </p:sp>
      <p:sp>
        <p:nvSpPr>
          <p:cNvPr id="1256" name="Oval 1255"/>
          <p:cNvSpPr/>
          <p:nvPr/>
        </p:nvSpPr>
        <p:spPr bwMode="auto">
          <a:xfrm>
            <a:off x="3371657" y="2435671"/>
            <a:ext cx="401220" cy="401220"/>
          </a:xfrm>
          <a:prstGeom prst="ellipse">
            <a:avLst/>
          </a:prstGeom>
          <a:solidFill>
            <a:srgbClr val="B4009E">
              <a:alpha val="7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50" fontAlgn="base">
              <a:spcBef>
                <a:spcPct val="0"/>
              </a:spcBef>
              <a:spcAft>
                <a:spcPct val="0"/>
              </a:spcAft>
            </a:pPr>
            <a:endParaRPr lang="en-US" sz="2000">
              <a:gradFill>
                <a:gsLst>
                  <a:gs pos="16814">
                    <a:srgbClr val="FFFFFF"/>
                  </a:gs>
                  <a:gs pos="46000">
                    <a:srgbClr val="FFFFFF"/>
                  </a:gs>
                </a:gsLst>
                <a:lin ang="5400000" scaled="0"/>
              </a:gradFill>
            </a:endParaRPr>
          </a:p>
        </p:txBody>
      </p:sp>
      <p:sp>
        <p:nvSpPr>
          <p:cNvPr id="1261" name="Oval 1260"/>
          <p:cNvSpPr/>
          <p:nvPr/>
        </p:nvSpPr>
        <p:spPr bwMode="auto">
          <a:xfrm>
            <a:off x="2957842" y="2270468"/>
            <a:ext cx="401220" cy="401220"/>
          </a:xfrm>
          <a:prstGeom prst="ellipse">
            <a:avLst/>
          </a:prstGeom>
          <a:solidFill>
            <a:srgbClr val="B4009E">
              <a:alpha val="74902"/>
            </a:srgb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50" fontAlgn="base">
              <a:spcBef>
                <a:spcPct val="0"/>
              </a:spcBef>
              <a:spcAft>
                <a:spcPct val="0"/>
              </a:spcAft>
            </a:pPr>
            <a:endParaRPr lang="en-US" sz="2000">
              <a:gradFill>
                <a:gsLst>
                  <a:gs pos="16814">
                    <a:srgbClr val="FFFFFF"/>
                  </a:gs>
                  <a:gs pos="46000">
                    <a:srgbClr val="FFFFFF"/>
                  </a:gs>
                </a:gsLst>
                <a:lin ang="5400000" scaled="0"/>
              </a:gradFill>
            </a:endParaRPr>
          </a:p>
        </p:txBody>
      </p:sp>
      <p:sp>
        <p:nvSpPr>
          <p:cNvPr id="17" name="Title 16"/>
          <p:cNvSpPr>
            <a:spLocks noGrp="1"/>
          </p:cNvSpPr>
          <p:nvPr>
            <p:ph type="title"/>
          </p:nvPr>
        </p:nvSpPr>
        <p:spPr/>
        <p:txBody>
          <a:bodyPr>
            <a:normAutofit/>
          </a:bodyPr>
          <a:lstStyle/>
          <a:p>
            <a:r>
              <a:rPr lang="en-US" sz="4797"/>
              <a:t>Azure DNS global footprint</a:t>
            </a:r>
          </a:p>
        </p:txBody>
      </p:sp>
      <p:sp>
        <p:nvSpPr>
          <p:cNvPr id="1244" name="Rectangle 1243"/>
          <p:cNvSpPr/>
          <p:nvPr>
            <p:custDataLst>
              <p:tags r:id="rId1"/>
            </p:custDataLst>
          </p:nvPr>
        </p:nvSpPr>
        <p:spPr bwMode="auto">
          <a:xfrm>
            <a:off x="4166753" y="2918012"/>
            <a:ext cx="4898476" cy="1969770"/>
          </a:xfrm>
          <a:prstGeom prst="rect">
            <a:avLst/>
          </a:prstGeom>
          <a:solidFill>
            <a:srgbClr val="0078D7"/>
          </a:solidFill>
          <a:ln>
            <a:noFill/>
          </a:ln>
        </p:spPr>
        <p:txBody>
          <a:bodyPr vert="horz" wrap="square" lIns="0" tIns="0" rIns="0" bIns="0" rtlCol="0">
            <a:spAutoFit/>
          </a:bodyPr>
          <a:lstStyle/>
          <a:p>
            <a:pPr algn="ctr" defTabSz="932415">
              <a:lnSpc>
                <a:spcPct val="90000"/>
              </a:lnSpc>
              <a:spcAft>
                <a:spcPts val="600"/>
              </a:spcAft>
            </a:pPr>
            <a:endParaRPr lang="en-US" sz="2400">
              <a:gradFill>
                <a:gsLst>
                  <a:gs pos="1250">
                    <a:srgbClr val="FFFFFF"/>
                  </a:gs>
                  <a:gs pos="100000">
                    <a:srgbClr val="FFFFFF"/>
                  </a:gs>
                </a:gsLst>
                <a:lin ang="5400000" scaled="0"/>
              </a:gradFill>
            </a:endParaRPr>
          </a:p>
          <a:p>
            <a:pPr algn="ctr" defTabSz="932415">
              <a:lnSpc>
                <a:spcPct val="90000"/>
              </a:lnSpc>
              <a:spcAft>
                <a:spcPts val="600"/>
              </a:spcAft>
            </a:pPr>
            <a:r>
              <a:rPr lang="en-US" sz="2400">
                <a:gradFill>
                  <a:gsLst>
                    <a:gs pos="1250">
                      <a:srgbClr val="FFFFFF"/>
                    </a:gs>
                    <a:gs pos="100000">
                      <a:srgbClr val="FFFFFF"/>
                    </a:gs>
                  </a:gsLst>
                  <a:lin ang="5400000" scaled="0"/>
                </a:gradFill>
              </a:rPr>
              <a:t> Global footprint of DNS servers </a:t>
            </a:r>
          </a:p>
          <a:p>
            <a:pPr algn="ctr" defTabSz="932415">
              <a:lnSpc>
                <a:spcPct val="90000"/>
              </a:lnSpc>
              <a:spcAft>
                <a:spcPts val="600"/>
              </a:spcAft>
            </a:pPr>
            <a:r>
              <a:rPr lang="en-US" sz="2400">
                <a:gradFill>
                  <a:gsLst>
                    <a:gs pos="1250">
                      <a:srgbClr val="FFFFFF"/>
                    </a:gs>
                    <a:gs pos="100000">
                      <a:srgbClr val="FFFFFF"/>
                    </a:gs>
                  </a:gsLst>
                  <a:lin ang="5400000" scaled="0"/>
                </a:gradFill>
              </a:rPr>
              <a:t> </a:t>
            </a:r>
            <a:r>
              <a:rPr lang="en-US" sz="2400" err="1">
                <a:gradFill>
                  <a:gsLst>
                    <a:gs pos="1250">
                      <a:srgbClr val="FFFFFF"/>
                    </a:gs>
                    <a:gs pos="100000">
                      <a:srgbClr val="FFFFFF"/>
                    </a:gs>
                  </a:gsLst>
                  <a:lin ang="5400000" scaled="0"/>
                </a:gradFill>
              </a:rPr>
              <a:t>Anycast</a:t>
            </a:r>
            <a:r>
              <a:rPr lang="en-US" sz="2400">
                <a:gradFill>
                  <a:gsLst>
                    <a:gs pos="1250">
                      <a:srgbClr val="FFFFFF"/>
                    </a:gs>
                    <a:gs pos="100000">
                      <a:srgbClr val="FFFFFF"/>
                    </a:gs>
                  </a:gsLst>
                  <a:lin ang="5400000" scaled="0"/>
                </a:gradFill>
              </a:rPr>
              <a:t> fast query performance </a:t>
            </a:r>
          </a:p>
          <a:p>
            <a:pPr algn="ctr" defTabSz="932415">
              <a:lnSpc>
                <a:spcPct val="90000"/>
              </a:lnSpc>
              <a:spcAft>
                <a:spcPts val="600"/>
              </a:spcAft>
            </a:pPr>
            <a:r>
              <a:rPr lang="en-US" sz="2400">
                <a:gradFill>
                  <a:gsLst>
                    <a:gs pos="1250">
                      <a:srgbClr val="FFFFFF"/>
                    </a:gs>
                    <a:gs pos="100000">
                      <a:srgbClr val="FFFFFF"/>
                    </a:gs>
                  </a:gsLst>
                  <a:lin ang="5400000" scaled="0"/>
                </a:gradFill>
              </a:rPr>
              <a:t>Ultra-available</a:t>
            </a:r>
          </a:p>
          <a:p>
            <a:pPr algn="ctr" defTabSz="932415">
              <a:lnSpc>
                <a:spcPct val="90000"/>
              </a:lnSpc>
              <a:spcAft>
                <a:spcPts val="600"/>
              </a:spcAft>
            </a:pPr>
            <a:endParaRPr lang="en-US" sz="240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1344697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61"/>
                                        </p:tgtEl>
                                        <p:attrNameLst>
                                          <p:attrName>style.visibility</p:attrName>
                                        </p:attrNameLst>
                                      </p:cBhvr>
                                      <p:to>
                                        <p:strVal val="visible"/>
                                      </p:to>
                                    </p:set>
                                    <p:animEffect transition="in" filter="fade">
                                      <p:cBhvr>
                                        <p:cTn id="7" dur="750"/>
                                        <p:tgtEl>
                                          <p:spTgt spid="126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50"/>
                                        <p:tgtEl>
                                          <p:spTgt spid="2"/>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243"/>
                                        </p:tgtEl>
                                        <p:attrNameLst>
                                          <p:attrName>style.visibility</p:attrName>
                                        </p:attrNameLst>
                                      </p:cBhvr>
                                      <p:to>
                                        <p:strVal val="visible"/>
                                      </p:to>
                                    </p:set>
                                    <p:animEffect transition="in" filter="fade">
                                      <p:cBhvr>
                                        <p:cTn id="13" dur="750"/>
                                        <p:tgtEl>
                                          <p:spTgt spid="1243"/>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1245"/>
                                        </p:tgtEl>
                                        <p:attrNameLst>
                                          <p:attrName>style.visibility</p:attrName>
                                        </p:attrNameLst>
                                      </p:cBhvr>
                                      <p:to>
                                        <p:strVal val="visible"/>
                                      </p:to>
                                    </p:set>
                                    <p:animEffect transition="in" filter="fade">
                                      <p:cBhvr>
                                        <p:cTn id="16" dur="750"/>
                                        <p:tgtEl>
                                          <p:spTgt spid="1245"/>
                                        </p:tgtEl>
                                      </p:cBhvr>
                                    </p:animEffect>
                                  </p:childTnLst>
                                </p:cTn>
                              </p:par>
                              <p:par>
                                <p:cTn id="17" presetID="10" presetClass="entr" presetSubtype="0" fill="hold" grpId="0" nodeType="withEffect">
                                  <p:stCondLst>
                                    <p:cond delay="750"/>
                                  </p:stCondLst>
                                  <p:childTnLst>
                                    <p:set>
                                      <p:cBhvr>
                                        <p:cTn id="18" dur="1" fill="hold">
                                          <p:stCondLst>
                                            <p:cond delay="0"/>
                                          </p:stCondLst>
                                        </p:cTn>
                                        <p:tgtEl>
                                          <p:spTgt spid="1247"/>
                                        </p:tgtEl>
                                        <p:attrNameLst>
                                          <p:attrName>style.visibility</p:attrName>
                                        </p:attrNameLst>
                                      </p:cBhvr>
                                      <p:to>
                                        <p:strVal val="visible"/>
                                      </p:to>
                                    </p:set>
                                    <p:animEffect transition="in" filter="fade">
                                      <p:cBhvr>
                                        <p:cTn id="19" dur="750"/>
                                        <p:tgtEl>
                                          <p:spTgt spid="1247"/>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248"/>
                                        </p:tgtEl>
                                        <p:attrNameLst>
                                          <p:attrName>style.visibility</p:attrName>
                                        </p:attrNameLst>
                                      </p:cBhvr>
                                      <p:to>
                                        <p:strVal val="visible"/>
                                      </p:to>
                                    </p:set>
                                    <p:animEffect transition="in" filter="fade">
                                      <p:cBhvr>
                                        <p:cTn id="22" dur="750"/>
                                        <p:tgtEl>
                                          <p:spTgt spid="1248"/>
                                        </p:tgtEl>
                                      </p:cBhvr>
                                    </p:animEffect>
                                  </p:childTnLst>
                                </p:cTn>
                              </p:par>
                              <p:par>
                                <p:cTn id="23" presetID="10" presetClass="entr" presetSubtype="0" fill="hold" grpId="0" nodeType="withEffect">
                                  <p:stCondLst>
                                    <p:cond delay="1250"/>
                                  </p:stCondLst>
                                  <p:childTnLst>
                                    <p:set>
                                      <p:cBhvr>
                                        <p:cTn id="24" dur="1" fill="hold">
                                          <p:stCondLst>
                                            <p:cond delay="0"/>
                                          </p:stCondLst>
                                        </p:cTn>
                                        <p:tgtEl>
                                          <p:spTgt spid="1249"/>
                                        </p:tgtEl>
                                        <p:attrNameLst>
                                          <p:attrName>style.visibility</p:attrName>
                                        </p:attrNameLst>
                                      </p:cBhvr>
                                      <p:to>
                                        <p:strVal val="visible"/>
                                      </p:to>
                                    </p:set>
                                    <p:animEffect transition="in" filter="fade">
                                      <p:cBhvr>
                                        <p:cTn id="25" dur="750"/>
                                        <p:tgtEl>
                                          <p:spTgt spid="124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50"/>
                                        </p:tgtEl>
                                        <p:attrNameLst>
                                          <p:attrName>style.visibility</p:attrName>
                                        </p:attrNameLst>
                                      </p:cBhvr>
                                      <p:to>
                                        <p:strVal val="visible"/>
                                      </p:to>
                                    </p:set>
                                    <p:animEffect transition="in" filter="fade">
                                      <p:cBhvr>
                                        <p:cTn id="28" dur="750"/>
                                        <p:tgtEl>
                                          <p:spTgt spid="1250"/>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1251"/>
                                        </p:tgtEl>
                                        <p:attrNameLst>
                                          <p:attrName>style.visibility</p:attrName>
                                        </p:attrNameLst>
                                      </p:cBhvr>
                                      <p:to>
                                        <p:strVal val="visible"/>
                                      </p:to>
                                    </p:set>
                                    <p:animEffect transition="in" filter="fade">
                                      <p:cBhvr>
                                        <p:cTn id="31" dur="750"/>
                                        <p:tgtEl>
                                          <p:spTgt spid="1251"/>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1252"/>
                                        </p:tgtEl>
                                        <p:attrNameLst>
                                          <p:attrName>style.visibility</p:attrName>
                                        </p:attrNameLst>
                                      </p:cBhvr>
                                      <p:to>
                                        <p:strVal val="visible"/>
                                      </p:to>
                                    </p:set>
                                    <p:animEffect transition="in" filter="fade">
                                      <p:cBhvr>
                                        <p:cTn id="34" dur="750"/>
                                        <p:tgtEl>
                                          <p:spTgt spid="1252"/>
                                        </p:tgtEl>
                                      </p:cBhvr>
                                    </p:animEffect>
                                  </p:childTnLst>
                                </p:cTn>
                              </p:par>
                              <p:par>
                                <p:cTn id="35" presetID="10" presetClass="entr" presetSubtype="0" fill="hold" grpId="0" nodeType="withEffect">
                                  <p:stCondLst>
                                    <p:cond delay="750"/>
                                  </p:stCondLst>
                                  <p:childTnLst>
                                    <p:set>
                                      <p:cBhvr>
                                        <p:cTn id="36" dur="1" fill="hold">
                                          <p:stCondLst>
                                            <p:cond delay="0"/>
                                          </p:stCondLst>
                                        </p:cTn>
                                        <p:tgtEl>
                                          <p:spTgt spid="1253"/>
                                        </p:tgtEl>
                                        <p:attrNameLst>
                                          <p:attrName>style.visibility</p:attrName>
                                        </p:attrNameLst>
                                      </p:cBhvr>
                                      <p:to>
                                        <p:strVal val="visible"/>
                                      </p:to>
                                    </p:set>
                                    <p:animEffect transition="in" filter="fade">
                                      <p:cBhvr>
                                        <p:cTn id="37" dur="750"/>
                                        <p:tgtEl>
                                          <p:spTgt spid="1253"/>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1254"/>
                                        </p:tgtEl>
                                        <p:attrNameLst>
                                          <p:attrName>style.visibility</p:attrName>
                                        </p:attrNameLst>
                                      </p:cBhvr>
                                      <p:to>
                                        <p:strVal val="visible"/>
                                      </p:to>
                                    </p:set>
                                    <p:animEffect transition="in" filter="fade">
                                      <p:cBhvr>
                                        <p:cTn id="40" dur="750"/>
                                        <p:tgtEl>
                                          <p:spTgt spid="1254"/>
                                        </p:tgtEl>
                                      </p:cBhvr>
                                    </p:animEffect>
                                  </p:childTnLst>
                                </p:cTn>
                              </p:par>
                              <p:par>
                                <p:cTn id="41" presetID="10" presetClass="entr" presetSubtype="0" fill="hold" grpId="0" nodeType="withEffect">
                                  <p:stCondLst>
                                    <p:cond delay="500"/>
                                  </p:stCondLst>
                                  <p:childTnLst>
                                    <p:set>
                                      <p:cBhvr>
                                        <p:cTn id="42" dur="1" fill="hold">
                                          <p:stCondLst>
                                            <p:cond delay="0"/>
                                          </p:stCondLst>
                                        </p:cTn>
                                        <p:tgtEl>
                                          <p:spTgt spid="1255"/>
                                        </p:tgtEl>
                                        <p:attrNameLst>
                                          <p:attrName>style.visibility</p:attrName>
                                        </p:attrNameLst>
                                      </p:cBhvr>
                                      <p:to>
                                        <p:strVal val="visible"/>
                                      </p:to>
                                    </p:set>
                                    <p:animEffect transition="in" filter="fade">
                                      <p:cBhvr>
                                        <p:cTn id="43" dur="750"/>
                                        <p:tgtEl>
                                          <p:spTgt spid="1255"/>
                                        </p:tgtEl>
                                      </p:cBhvr>
                                    </p:animEffect>
                                  </p:childTnLst>
                                </p:cTn>
                              </p:par>
                              <p:par>
                                <p:cTn id="44" presetID="10" presetClass="entr" presetSubtype="0" fill="hold" grpId="0" nodeType="withEffect">
                                  <p:stCondLst>
                                    <p:cond delay="750"/>
                                  </p:stCondLst>
                                  <p:childTnLst>
                                    <p:set>
                                      <p:cBhvr>
                                        <p:cTn id="45" dur="1" fill="hold">
                                          <p:stCondLst>
                                            <p:cond delay="0"/>
                                          </p:stCondLst>
                                        </p:cTn>
                                        <p:tgtEl>
                                          <p:spTgt spid="1256"/>
                                        </p:tgtEl>
                                        <p:attrNameLst>
                                          <p:attrName>style.visibility</p:attrName>
                                        </p:attrNameLst>
                                      </p:cBhvr>
                                      <p:to>
                                        <p:strVal val="visible"/>
                                      </p:to>
                                    </p:set>
                                    <p:animEffect transition="in" filter="fade">
                                      <p:cBhvr>
                                        <p:cTn id="46" dur="750"/>
                                        <p:tgtEl>
                                          <p:spTgt spid="1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43" grpId="0" animBg="1"/>
      <p:bldP spid="1245" grpId="0" animBg="1"/>
      <p:bldP spid="1247" grpId="0" animBg="1"/>
      <p:bldP spid="1248" grpId="0" animBg="1"/>
      <p:bldP spid="1249" grpId="0" animBg="1"/>
      <p:bldP spid="1250" grpId="0" animBg="1"/>
      <p:bldP spid="1251" grpId="0" animBg="1"/>
      <p:bldP spid="1252" grpId="0" animBg="1"/>
      <p:bldP spid="1253" grpId="0" animBg="1"/>
      <p:bldP spid="1254" grpId="0" animBg="1"/>
      <p:bldP spid="1255" grpId="0" animBg="1"/>
      <p:bldP spid="1256" grpId="0" animBg="1"/>
      <p:bldP spid="126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8" name="Group 287"/>
          <p:cNvGrpSpPr/>
          <p:nvPr/>
        </p:nvGrpSpPr>
        <p:grpSpPr>
          <a:xfrm>
            <a:off x="5607844" y="1209074"/>
            <a:ext cx="3015128" cy="1983387"/>
            <a:chOff x="6597001" y="703802"/>
            <a:chExt cx="5578218" cy="3071723"/>
          </a:xfrm>
        </p:grpSpPr>
        <p:sp>
          <p:nvSpPr>
            <p:cNvPr id="289" name="Freeform 128"/>
            <p:cNvSpPr>
              <a:spLocks noChangeAspect="1"/>
            </p:cNvSpPr>
            <p:nvPr/>
          </p:nvSpPr>
          <p:spPr bwMode="black">
            <a:xfrm>
              <a:off x="6597001" y="703802"/>
              <a:ext cx="5578218" cy="3071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extLst/>
          </p:spPr>
          <p:style>
            <a:lnRef idx="2">
              <a:schemeClr val="dk1"/>
            </a:lnRef>
            <a:fillRef idx="1">
              <a:schemeClr val="lt1"/>
            </a:fillRef>
            <a:effectRef idx="0">
              <a:schemeClr val="dk1"/>
            </a:effectRef>
            <a:fontRef idx="minor">
              <a:schemeClr val="dk1"/>
            </a:fontRef>
          </p:style>
          <p:txBody>
            <a:bodyPr vert="horz" wrap="square" lIns="91403" tIns="45702" rIns="91403" bIns="45702" numCol="1" anchor="t" anchorCtr="0" compatLnSpc="1">
              <a:prstTxWarp prst="textNoShape">
                <a:avLst/>
              </a:prstTxWarp>
            </a:bodyPr>
            <a:lstStyle/>
            <a:p>
              <a:endParaRPr lang="en-US" sz="1801">
                <a:solidFill>
                  <a:srgbClr val="FFFFFF"/>
                </a:solidFill>
              </a:endParaRPr>
            </a:p>
          </p:txBody>
        </p:sp>
        <p:sp>
          <p:nvSpPr>
            <p:cNvPr id="290" name="Rounded Rectangle 7"/>
            <p:cNvSpPr/>
            <p:nvPr/>
          </p:nvSpPr>
          <p:spPr bwMode="auto">
            <a:xfrm>
              <a:off x="8117860" y="1632864"/>
              <a:ext cx="3395252" cy="1886600"/>
            </a:xfrm>
            <a:prstGeom prst="roundRect">
              <a:avLst>
                <a:gd name="adj" fmla="val 8795"/>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8" tIns="146244" rIns="182808" bIns="146244" numCol="1" spcCol="0" rtlCol="0" fromWordArt="0" anchor="t" anchorCtr="0" forceAA="0" compatLnSpc="1">
              <a:prstTxWarp prst="textNoShape">
                <a:avLst/>
              </a:prstTxWarp>
              <a:noAutofit/>
            </a:bodyPr>
            <a:lstStyle/>
            <a:p>
              <a:pPr defTabSz="913834" fontAlgn="base">
                <a:lnSpc>
                  <a:spcPct val="90000"/>
                </a:lnSpc>
                <a:spcBef>
                  <a:spcPct val="0"/>
                </a:spcBef>
                <a:spcAft>
                  <a:spcPct val="0"/>
                </a:spcAft>
              </a:pPr>
              <a:endParaRPr lang="en-US" sz="2400" spc="-51">
                <a:solidFill>
                  <a:srgbClr val="FFFFFF"/>
                </a:solidFill>
              </a:endParaRPr>
            </a:p>
          </p:txBody>
        </p:sp>
        <p:grpSp>
          <p:nvGrpSpPr>
            <p:cNvPr id="291" name="Group 290"/>
            <p:cNvGrpSpPr/>
            <p:nvPr/>
          </p:nvGrpSpPr>
          <p:grpSpPr>
            <a:xfrm>
              <a:off x="8302769" y="1794374"/>
              <a:ext cx="3027722" cy="1546370"/>
              <a:chOff x="2718155" y="4707256"/>
              <a:chExt cx="3027722" cy="1546370"/>
            </a:xfrm>
          </p:grpSpPr>
          <p:sp>
            <p:nvSpPr>
              <p:cNvPr id="292" name="Freeform 5"/>
              <p:cNvSpPr>
                <a:spLocks noEditPoints="1"/>
              </p:cNvSpPr>
              <p:nvPr/>
            </p:nvSpPr>
            <p:spPr bwMode="auto">
              <a:xfrm>
                <a:off x="271815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ln/>
              <a:extLst/>
            </p:spPr>
            <p:style>
              <a:lnRef idx="2">
                <a:schemeClr val="dk1"/>
              </a:lnRef>
              <a:fillRef idx="1">
                <a:schemeClr val="lt1"/>
              </a:fillRef>
              <a:effectRef idx="0">
                <a:schemeClr val="dk1"/>
              </a:effectRef>
              <a:fontRef idx="minor">
                <a:schemeClr val="dk1"/>
              </a:fontRef>
            </p:style>
            <p:txBody>
              <a:bodyPr vert="horz" wrap="square" lIns="91403" tIns="45702" rIns="91403" bIns="45702" numCol="1" anchor="t" anchorCtr="0" compatLnSpc="1">
                <a:prstTxWarp prst="textNoShape">
                  <a:avLst/>
                </a:prstTxWarp>
              </a:bodyPr>
              <a:lstStyle/>
              <a:p>
                <a:endParaRPr lang="en-US" sz="1801">
                  <a:solidFill>
                    <a:srgbClr val="FFFFFF"/>
                  </a:solidFill>
                </a:endParaRPr>
              </a:p>
            </p:txBody>
          </p:sp>
          <p:sp>
            <p:nvSpPr>
              <p:cNvPr id="293" name="Freeform 10"/>
              <p:cNvSpPr>
                <a:spLocks noEditPoints="1"/>
              </p:cNvSpPr>
              <p:nvPr/>
            </p:nvSpPr>
            <p:spPr bwMode="auto">
              <a:xfrm>
                <a:off x="380597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ln/>
              <a:extLst/>
            </p:spPr>
            <p:style>
              <a:lnRef idx="2">
                <a:schemeClr val="dk1"/>
              </a:lnRef>
              <a:fillRef idx="1">
                <a:schemeClr val="lt1"/>
              </a:fillRef>
              <a:effectRef idx="0">
                <a:schemeClr val="dk1"/>
              </a:effectRef>
              <a:fontRef idx="minor">
                <a:schemeClr val="dk1"/>
              </a:fontRef>
            </p:style>
            <p:txBody>
              <a:bodyPr vert="horz" wrap="square" lIns="91403" tIns="45702" rIns="91403" bIns="45702" numCol="1" anchor="t" anchorCtr="0" compatLnSpc="1">
                <a:prstTxWarp prst="textNoShape">
                  <a:avLst/>
                </a:prstTxWarp>
              </a:bodyPr>
              <a:lstStyle/>
              <a:p>
                <a:endParaRPr lang="en-US" sz="1801">
                  <a:solidFill>
                    <a:srgbClr val="FFFFFF"/>
                  </a:solidFill>
                </a:endParaRPr>
              </a:p>
            </p:txBody>
          </p:sp>
          <p:sp>
            <p:nvSpPr>
              <p:cNvPr id="294" name="Freeform 11"/>
              <p:cNvSpPr>
                <a:spLocks noEditPoints="1"/>
              </p:cNvSpPr>
              <p:nvPr/>
            </p:nvSpPr>
            <p:spPr bwMode="auto">
              <a:xfrm>
                <a:off x="4863132"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ln/>
              <a:extLst/>
            </p:spPr>
            <p:style>
              <a:lnRef idx="2">
                <a:schemeClr val="dk1"/>
              </a:lnRef>
              <a:fillRef idx="1">
                <a:schemeClr val="lt1"/>
              </a:fillRef>
              <a:effectRef idx="0">
                <a:schemeClr val="dk1"/>
              </a:effectRef>
              <a:fontRef idx="minor">
                <a:schemeClr val="dk1"/>
              </a:fontRef>
            </p:style>
            <p:txBody>
              <a:bodyPr vert="horz" wrap="square" lIns="91403" tIns="45702" rIns="91403" bIns="45702" numCol="1" anchor="t" anchorCtr="0" compatLnSpc="1">
                <a:prstTxWarp prst="textNoShape">
                  <a:avLst/>
                </a:prstTxWarp>
              </a:bodyPr>
              <a:lstStyle/>
              <a:p>
                <a:endParaRPr lang="en-US" sz="1801">
                  <a:solidFill>
                    <a:srgbClr val="FFFFFF"/>
                  </a:solidFill>
                </a:endParaRPr>
              </a:p>
            </p:txBody>
          </p:sp>
          <p:sp>
            <p:nvSpPr>
              <p:cNvPr id="295" name="Freeform 5"/>
              <p:cNvSpPr>
                <a:spLocks noEditPoints="1"/>
              </p:cNvSpPr>
              <p:nvPr/>
            </p:nvSpPr>
            <p:spPr bwMode="auto">
              <a:xfrm>
                <a:off x="271815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ln/>
              <a:extLst/>
            </p:spPr>
            <p:style>
              <a:lnRef idx="2">
                <a:schemeClr val="dk1"/>
              </a:lnRef>
              <a:fillRef idx="1">
                <a:schemeClr val="lt1"/>
              </a:fillRef>
              <a:effectRef idx="0">
                <a:schemeClr val="dk1"/>
              </a:effectRef>
              <a:fontRef idx="minor">
                <a:schemeClr val="dk1"/>
              </a:fontRef>
            </p:style>
            <p:txBody>
              <a:bodyPr vert="horz" wrap="square" lIns="91403" tIns="45702" rIns="91403" bIns="45702" numCol="1" anchor="t" anchorCtr="0" compatLnSpc="1">
                <a:prstTxWarp prst="textNoShape">
                  <a:avLst/>
                </a:prstTxWarp>
              </a:bodyPr>
              <a:lstStyle/>
              <a:p>
                <a:endParaRPr lang="en-US" sz="1801">
                  <a:solidFill>
                    <a:srgbClr val="FFFFFF"/>
                  </a:solidFill>
                </a:endParaRPr>
              </a:p>
            </p:txBody>
          </p:sp>
          <p:sp>
            <p:nvSpPr>
              <p:cNvPr id="296" name="Freeform 13"/>
              <p:cNvSpPr>
                <a:spLocks noEditPoints="1"/>
              </p:cNvSpPr>
              <p:nvPr/>
            </p:nvSpPr>
            <p:spPr bwMode="auto">
              <a:xfrm>
                <a:off x="380597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ln/>
              <a:extLst/>
            </p:spPr>
            <p:style>
              <a:lnRef idx="2">
                <a:schemeClr val="dk1"/>
              </a:lnRef>
              <a:fillRef idx="1">
                <a:schemeClr val="lt1"/>
              </a:fillRef>
              <a:effectRef idx="0">
                <a:schemeClr val="dk1"/>
              </a:effectRef>
              <a:fontRef idx="minor">
                <a:schemeClr val="dk1"/>
              </a:fontRef>
            </p:style>
            <p:txBody>
              <a:bodyPr vert="horz" wrap="square" lIns="91403" tIns="45702" rIns="91403" bIns="45702" numCol="1" anchor="t" anchorCtr="0" compatLnSpc="1">
                <a:prstTxWarp prst="textNoShape">
                  <a:avLst/>
                </a:prstTxWarp>
              </a:bodyPr>
              <a:lstStyle/>
              <a:p>
                <a:endParaRPr lang="en-US" sz="1801">
                  <a:solidFill>
                    <a:srgbClr val="FFFFFF"/>
                  </a:solidFill>
                </a:endParaRPr>
              </a:p>
            </p:txBody>
          </p:sp>
          <p:sp>
            <p:nvSpPr>
              <p:cNvPr id="297" name="Freeform 14"/>
              <p:cNvSpPr>
                <a:spLocks noEditPoints="1"/>
              </p:cNvSpPr>
              <p:nvPr/>
            </p:nvSpPr>
            <p:spPr bwMode="auto">
              <a:xfrm>
                <a:off x="4863132"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ln/>
              <a:extLst/>
            </p:spPr>
            <p:style>
              <a:lnRef idx="2">
                <a:schemeClr val="dk1"/>
              </a:lnRef>
              <a:fillRef idx="1">
                <a:schemeClr val="lt1"/>
              </a:fillRef>
              <a:effectRef idx="0">
                <a:schemeClr val="dk1"/>
              </a:effectRef>
              <a:fontRef idx="minor">
                <a:schemeClr val="dk1"/>
              </a:fontRef>
            </p:style>
            <p:txBody>
              <a:bodyPr vert="horz" wrap="square" lIns="91403" tIns="45702" rIns="91403" bIns="45702" numCol="1" anchor="t" anchorCtr="0" compatLnSpc="1">
                <a:prstTxWarp prst="textNoShape">
                  <a:avLst/>
                </a:prstTxWarp>
              </a:bodyPr>
              <a:lstStyle/>
              <a:p>
                <a:endParaRPr lang="en-US" sz="1801">
                  <a:solidFill>
                    <a:srgbClr val="FFFFFF"/>
                  </a:solidFill>
                </a:endParaRPr>
              </a:p>
            </p:txBody>
          </p:sp>
          <p:sp>
            <p:nvSpPr>
              <p:cNvPr id="298" name="Freeform 5"/>
              <p:cNvSpPr>
                <a:spLocks noEditPoints="1"/>
              </p:cNvSpPr>
              <p:nvPr/>
            </p:nvSpPr>
            <p:spPr bwMode="auto">
              <a:xfrm>
                <a:off x="271815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ln/>
              <a:extLst/>
            </p:spPr>
            <p:style>
              <a:lnRef idx="2">
                <a:schemeClr val="dk1"/>
              </a:lnRef>
              <a:fillRef idx="1">
                <a:schemeClr val="lt1"/>
              </a:fillRef>
              <a:effectRef idx="0">
                <a:schemeClr val="dk1"/>
              </a:effectRef>
              <a:fontRef idx="minor">
                <a:schemeClr val="dk1"/>
              </a:fontRef>
            </p:style>
            <p:txBody>
              <a:bodyPr vert="horz" wrap="square" lIns="91403" tIns="45702" rIns="91403" bIns="45702" numCol="1" anchor="t" anchorCtr="0" compatLnSpc="1">
                <a:prstTxWarp prst="textNoShape">
                  <a:avLst/>
                </a:prstTxWarp>
              </a:bodyPr>
              <a:lstStyle/>
              <a:p>
                <a:endParaRPr lang="en-US" sz="1801">
                  <a:solidFill>
                    <a:srgbClr val="FFFFFF"/>
                  </a:solidFill>
                </a:endParaRPr>
              </a:p>
            </p:txBody>
          </p:sp>
          <p:sp>
            <p:nvSpPr>
              <p:cNvPr id="299" name="Freeform 16"/>
              <p:cNvSpPr>
                <a:spLocks noEditPoints="1"/>
              </p:cNvSpPr>
              <p:nvPr/>
            </p:nvSpPr>
            <p:spPr bwMode="auto">
              <a:xfrm>
                <a:off x="380597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ln/>
              <a:extLst/>
            </p:spPr>
            <p:style>
              <a:lnRef idx="2">
                <a:schemeClr val="dk1"/>
              </a:lnRef>
              <a:fillRef idx="1">
                <a:schemeClr val="lt1"/>
              </a:fillRef>
              <a:effectRef idx="0">
                <a:schemeClr val="dk1"/>
              </a:effectRef>
              <a:fontRef idx="minor">
                <a:schemeClr val="dk1"/>
              </a:fontRef>
            </p:style>
            <p:txBody>
              <a:bodyPr vert="horz" wrap="square" lIns="91403" tIns="45702" rIns="91403" bIns="45702" numCol="1" anchor="t" anchorCtr="0" compatLnSpc="1">
                <a:prstTxWarp prst="textNoShape">
                  <a:avLst/>
                </a:prstTxWarp>
              </a:bodyPr>
              <a:lstStyle/>
              <a:p>
                <a:endParaRPr lang="en-US" sz="1801">
                  <a:solidFill>
                    <a:srgbClr val="FFFFFF"/>
                  </a:solidFill>
                </a:endParaRPr>
              </a:p>
            </p:txBody>
          </p:sp>
          <p:sp>
            <p:nvSpPr>
              <p:cNvPr id="300" name="Freeform 17"/>
              <p:cNvSpPr>
                <a:spLocks noEditPoints="1"/>
              </p:cNvSpPr>
              <p:nvPr/>
            </p:nvSpPr>
            <p:spPr bwMode="auto">
              <a:xfrm>
                <a:off x="4863132"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ln/>
              <a:extLst/>
            </p:spPr>
            <p:style>
              <a:lnRef idx="2">
                <a:schemeClr val="dk1"/>
              </a:lnRef>
              <a:fillRef idx="1">
                <a:schemeClr val="lt1"/>
              </a:fillRef>
              <a:effectRef idx="0">
                <a:schemeClr val="dk1"/>
              </a:effectRef>
              <a:fontRef idx="minor">
                <a:schemeClr val="dk1"/>
              </a:fontRef>
            </p:style>
            <p:txBody>
              <a:bodyPr vert="horz" wrap="square" lIns="91403" tIns="45702" rIns="91403" bIns="45702" numCol="1" anchor="t" anchorCtr="0" compatLnSpc="1">
                <a:prstTxWarp prst="textNoShape">
                  <a:avLst/>
                </a:prstTxWarp>
              </a:bodyPr>
              <a:lstStyle/>
              <a:p>
                <a:endParaRPr lang="en-US" sz="1801">
                  <a:solidFill>
                    <a:srgbClr val="FFFFFF"/>
                  </a:solidFill>
                </a:endParaRPr>
              </a:p>
            </p:txBody>
          </p:sp>
        </p:grpSp>
      </p:grpSp>
      <p:sp>
        <p:nvSpPr>
          <p:cNvPr id="29" name="TextBox 28"/>
          <p:cNvSpPr txBox="1"/>
          <p:nvPr/>
        </p:nvSpPr>
        <p:spPr>
          <a:xfrm>
            <a:off x="1645444" y="1948449"/>
            <a:ext cx="2472784" cy="1015413"/>
          </a:xfrm>
          <a:prstGeom prst="rect">
            <a:avLst/>
          </a:prstGeom>
          <a:noFill/>
        </p:spPr>
        <p:txBody>
          <a:bodyPr wrap="square" lIns="182808" tIns="146244" rIns="182808" bIns="146244" rtlCol="0">
            <a:spAutoFit/>
          </a:bodyPr>
          <a:lstStyle/>
          <a:p>
            <a:pPr algn="ctr">
              <a:lnSpc>
                <a:spcPct val="90000"/>
              </a:lnSpc>
            </a:pPr>
            <a:r>
              <a:rPr lang="en-US" sz="2000" spc="-51">
                <a:solidFill>
                  <a:srgbClr val="FFFFFF"/>
                </a:solidFill>
              </a:rPr>
              <a:t>Users</a:t>
            </a:r>
          </a:p>
          <a:p>
            <a:pPr algn="ctr">
              <a:lnSpc>
                <a:spcPct val="90000"/>
              </a:lnSpc>
            </a:pPr>
            <a:endParaRPr lang="en-US" sz="1399" spc="-51">
              <a:solidFill>
                <a:srgbClr val="FFFFFF"/>
              </a:solidFill>
            </a:endParaRPr>
          </a:p>
          <a:p>
            <a:pPr algn="ctr">
              <a:lnSpc>
                <a:spcPct val="90000"/>
              </a:lnSpc>
            </a:pPr>
            <a:r>
              <a:rPr lang="en-US" i="1" spc="-51"/>
              <a:t>Internet</a:t>
            </a:r>
          </a:p>
        </p:txBody>
      </p:sp>
      <p:sp>
        <p:nvSpPr>
          <p:cNvPr id="74" name="Title 73"/>
          <p:cNvSpPr>
            <a:spLocks noGrp="1"/>
          </p:cNvSpPr>
          <p:nvPr>
            <p:ph type="title"/>
          </p:nvPr>
        </p:nvSpPr>
        <p:spPr/>
        <p:txBody>
          <a:bodyPr/>
          <a:lstStyle/>
          <a:p>
            <a:r>
              <a:rPr lang="en-US"/>
              <a:t>The big (network) picture</a:t>
            </a:r>
          </a:p>
        </p:txBody>
      </p:sp>
      <p:grpSp>
        <p:nvGrpSpPr>
          <p:cNvPr id="6" name="Group 5"/>
          <p:cNvGrpSpPr/>
          <p:nvPr/>
        </p:nvGrpSpPr>
        <p:grpSpPr>
          <a:xfrm>
            <a:off x="2864645" y="1948448"/>
            <a:ext cx="3517032" cy="1853614"/>
            <a:chOff x="6597001" y="703802"/>
            <a:chExt cx="5578218" cy="3071723"/>
          </a:xfrm>
        </p:grpSpPr>
        <p:sp>
          <p:nvSpPr>
            <p:cNvPr id="7" name="Freeform 128"/>
            <p:cNvSpPr>
              <a:spLocks noChangeAspect="1"/>
            </p:cNvSpPr>
            <p:nvPr/>
          </p:nvSpPr>
          <p:spPr bwMode="black">
            <a:xfrm>
              <a:off x="6597001" y="703802"/>
              <a:ext cx="5578218" cy="3071723"/>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extLst/>
          </p:spPr>
          <p:style>
            <a:lnRef idx="2">
              <a:schemeClr val="dk1"/>
            </a:lnRef>
            <a:fillRef idx="1">
              <a:schemeClr val="lt1"/>
            </a:fillRef>
            <a:effectRef idx="0">
              <a:schemeClr val="dk1"/>
            </a:effectRef>
            <a:fontRef idx="minor">
              <a:schemeClr val="dk1"/>
            </a:fontRef>
          </p:style>
          <p:txBody>
            <a:bodyPr vert="horz" wrap="square" lIns="91403" tIns="45702" rIns="91403" bIns="45702" numCol="1" anchor="t" anchorCtr="0" compatLnSpc="1">
              <a:prstTxWarp prst="textNoShape">
                <a:avLst/>
              </a:prstTxWarp>
            </a:bodyPr>
            <a:lstStyle/>
            <a:p>
              <a:endParaRPr lang="en-US" sz="1801">
                <a:solidFill>
                  <a:srgbClr val="FFFFFF"/>
                </a:solidFill>
              </a:endParaRPr>
            </a:p>
          </p:txBody>
        </p:sp>
        <p:sp>
          <p:nvSpPr>
            <p:cNvPr id="8" name="Rounded Rectangle 7"/>
            <p:cNvSpPr/>
            <p:nvPr/>
          </p:nvSpPr>
          <p:spPr bwMode="auto">
            <a:xfrm>
              <a:off x="8117860" y="1632864"/>
              <a:ext cx="3395252" cy="1886600"/>
            </a:xfrm>
            <a:prstGeom prst="roundRect">
              <a:avLst>
                <a:gd name="adj" fmla="val 8795"/>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08" tIns="146244" rIns="182808" bIns="146244" numCol="1" spcCol="0" rtlCol="0" fromWordArt="0" anchor="t" anchorCtr="0" forceAA="0" compatLnSpc="1">
              <a:prstTxWarp prst="textNoShape">
                <a:avLst/>
              </a:prstTxWarp>
              <a:noAutofit/>
            </a:bodyPr>
            <a:lstStyle/>
            <a:p>
              <a:pPr defTabSz="913834" fontAlgn="base">
                <a:lnSpc>
                  <a:spcPct val="90000"/>
                </a:lnSpc>
                <a:spcBef>
                  <a:spcPct val="0"/>
                </a:spcBef>
                <a:spcAft>
                  <a:spcPct val="0"/>
                </a:spcAft>
              </a:pPr>
              <a:endParaRPr lang="en-US" sz="2400" spc="-51">
                <a:solidFill>
                  <a:srgbClr val="FFFFFF"/>
                </a:solidFill>
              </a:endParaRPr>
            </a:p>
          </p:txBody>
        </p:sp>
        <p:grpSp>
          <p:nvGrpSpPr>
            <p:cNvPr id="9" name="Group 8"/>
            <p:cNvGrpSpPr/>
            <p:nvPr/>
          </p:nvGrpSpPr>
          <p:grpSpPr>
            <a:xfrm>
              <a:off x="8302769" y="1794374"/>
              <a:ext cx="3027722" cy="1546370"/>
              <a:chOff x="2718155" y="4707256"/>
              <a:chExt cx="3027722" cy="1546370"/>
            </a:xfrm>
          </p:grpSpPr>
          <p:sp>
            <p:nvSpPr>
              <p:cNvPr id="10" name="Freeform 5"/>
              <p:cNvSpPr>
                <a:spLocks noEditPoints="1"/>
              </p:cNvSpPr>
              <p:nvPr/>
            </p:nvSpPr>
            <p:spPr bwMode="auto">
              <a:xfrm>
                <a:off x="271815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ln/>
              <a:extLst/>
            </p:spPr>
            <p:style>
              <a:lnRef idx="2">
                <a:schemeClr val="dk1"/>
              </a:lnRef>
              <a:fillRef idx="1">
                <a:schemeClr val="lt1"/>
              </a:fillRef>
              <a:effectRef idx="0">
                <a:schemeClr val="dk1"/>
              </a:effectRef>
              <a:fontRef idx="minor">
                <a:schemeClr val="dk1"/>
              </a:fontRef>
            </p:style>
            <p:txBody>
              <a:bodyPr vert="horz" wrap="square" lIns="91403" tIns="45702" rIns="91403" bIns="45702" numCol="1" anchor="t" anchorCtr="0" compatLnSpc="1">
                <a:prstTxWarp prst="textNoShape">
                  <a:avLst/>
                </a:prstTxWarp>
              </a:bodyPr>
              <a:lstStyle/>
              <a:p>
                <a:endParaRPr lang="en-US" sz="1801">
                  <a:solidFill>
                    <a:srgbClr val="FFFFFF"/>
                  </a:solidFill>
                </a:endParaRPr>
              </a:p>
            </p:txBody>
          </p:sp>
          <p:sp>
            <p:nvSpPr>
              <p:cNvPr id="11" name="Freeform 10"/>
              <p:cNvSpPr>
                <a:spLocks noEditPoints="1"/>
              </p:cNvSpPr>
              <p:nvPr/>
            </p:nvSpPr>
            <p:spPr bwMode="auto">
              <a:xfrm>
                <a:off x="3805975"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ln/>
              <a:extLst/>
            </p:spPr>
            <p:style>
              <a:lnRef idx="2">
                <a:schemeClr val="dk1"/>
              </a:lnRef>
              <a:fillRef idx="1">
                <a:schemeClr val="lt1"/>
              </a:fillRef>
              <a:effectRef idx="0">
                <a:schemeClr val="dk1"/>
              </a:effectRef>
              <a:fontRef idx="minor">
                <a:schemeClr val="dk1"/>
              </a:fontRef>
            </p:style>
            <p:txBody>
              <a:bodyPr vert="horz" wrap="square" lIns="91403" tIns="45702" rIns="91403" bIns="45702" numCol="1" anchor="t" anchorCtr="0" compatLnSpc="1">
                <a:prstTxWarp prst="textNoShape">
                  <a:avLst/>
                </a:prstTxWarp>
              </a:bodyPr>
              <a:lstStyle/>
              <a:p>
                <a:endParaRPr lang="en-US" sz="1801">
                  <a:solidFill>
                    <a:srgbClr val="FFFFFF"/>
                  </a:solidFill>
                </a:endParaRPr>
              </a:p>
            </p:txBody>
          </p:sp>
          <p:sp>
            <p:nvSpPr>
              <p:cNvPr id="12" name="Freeform 11"/>
              <p:cNvSpPr>
                <a:spLocks noEditPoints="1"/>
              </p:cNvSpPr>
              <p:nvPr/>
            </p:nvSpPr>
            <p:spPr bwMode="auto">
              <a:xfrm>
                <a:off x="4863132" y="4707256"/>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ln/>
              <a:extLst/>
            </p:spPr>
            <p:style>
              <a:lnRef idx="2">
                <a:schemeClr val="dk1"/>
              </a:lnRef>
              <a:fillRef idx="1">
                <a:schemeClr val="lt1"/>
              </a:fillRef>
              <a:effectRef idx="0">
                <a:schemeClr val="dk1"/>
              </a:effectRef>
              <a:fontRef idx="minor">
                <a:schemeClr val="dk1"/>
              </a:fontRef>
            </p:style>
            <p:txBody>
              <a:bodyPr vert="horz" wrap="square" lIns="91403" tIns="45702" rIns="91403" bIns="45702" numCol="1" anchor="t" anchorCtr="0" compatLnSpc="1">
                <a:prstTxWarp prst="textNoShape">
                  <a:avLst/>
                </a:prstTxWarp>
              </a:bodyPr>
              <a:lstStyle/>
              <a:p>
                <a:endParaRPr lang="en-US" sz="1801">
                  <a:solidFill>
                    <a:srgbClr val="FFFFFF"/>
                  </a:solidFill>
                </a:endParaRPr>
              </a:p>
            </p:txBody>
          </p:sp>
          <p:sp>
            <p:nvSpPr>
              <p:cNvPr id="13" name="Freeform 5"/>
              <p:cNvSpPr>
                <a:spLocks noEditPoints="1"/>
              </p:cNvSpPr>
              <p:nvPr/>
            </p:nvSpPr>
            <p:spPr bwMode="auto">
              <a:xfrm>
                <a:off x="271815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ln/>
              <a:extLst/>
            </p:spPr>
            <p:style>
              <a:lnRef idx="2">
                <a:schemeClr val="dk1"/>
              </a:lnRef>
              <a:fillRef idx="1">
                <a:schemeClr val="lt1"/>
              </a:fillRef>
              <a:effectRef idx="0">
                <a:schemeClr val="dk1"/>
              </a:effectRef>
              <a:fontRef idx="minor">
                <a:schemeClr val="dk1"/>
              </a:fontRef>
            </p:style>
            <p:txBody>
              <a:bodyPr vert="horz" wrap="square" lIns="91403" tIns="45702" rIns="91403" bIns="45702" numCol="1" anchor="t" anchorCtr="0" compatLnSpc="1">
                <a:prstTxWarp prst="textNoShape">
                  <a:avLst/>
                </a:prstTxWarp>
              </a:bodyPr>
              <a:lstStyle/>
              <a:p>
                <a:endParaRPr lang="en-US" sz="1801">
                  <a:solidFill>
                    <a:srgbClr val="FFFFFF"/>
                  </a:solidFill>
                </a:endParaRPr>
              </a:p>
            </p:txBody>
          </p:sp>
          <p:sp>
            <p:nvSpPr>
              <p:cNvPr id="14" name="Freeform 13"/>
              <p:cNvSpPr>
                <a:spLocks noEditPoints="1"/>
              </p:cNvSpPr>
              <p:nvPr/>
            </p:nvSpPr>
            <p:spPr bwMode="auto">
              <a:xfrm>
                <a:off x="3805975"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ln/>
              <a:extLst/>
            </p:spPr>
            <p:style>
              <a:lnRef idx="2">
                <a:schemeClr val="dk1"/>
              </a:lnRef>
              <a:fillRef idx="1">
                <a:schemeClr val="lt1"/>
              </a:fillRef>
              <a:effectRef idx="0">
                <a:schemeClr val="dk1"/>
              </a:effectRef>
              <a:fontRef idx="minor">
                <a:schemeClr val="dk1"/>
              </a:fontRef>
            </p:style>
            <p:txBody>
              <a:bodyPr vert="horz" wrap="square" lIns="91403" tIns="45702" rIns="91403" bIns="45702" numCol="1" anchor="t" anchorCtr="0" compatLnSpc="1">
                <a:prstTxWarp prst="textNoShape">
                  <a:avLst/>
                </a:prstTxWarp>
              </a:bodyPr>
              <a:lstStyle/>
              <a:p>
                <a:endParaRPr lang="en-US" sz="1801">
                  <a:solidFill>
                    <a:srgbClr val="FFFFFF"/>
                  </a:solidFill>
                </a:endParaRPr>
              </a:p>
            </p:txBody>
          </p:sp>
          <p:sp>
            <p:nvSpPr>
              <p:cNvPr id="15" name="Freeform 14"/>
              <p:cNvSpPr>
                <a:spLocks noEditPoints="1"/>
              </p:cNvSpPr>
              <p:nvPr/>
            </p:nvSpPr>
            <p:spPr bwMode="auto">
              <a:xfrm>
                <a:off x="4863132" y="530189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ln/>
              <a:extLst/>
            </p:spPr>
            <p:style>
              <a:lnRef idx="2">
                <a:schemeClr val="dk1"/>
              </a:lnRef>
              <a:fillRef idx="1">
                <a:schemeClr val="lt1"/>
              </a:fillRef>
              <a:effectRef idx="0">
                <a:schemeClr val="dk1"/>
              </a:effectRef>
              <a:fontRef idx="minor">
                <a:schemeClr val="dk1"/>
              </a:fontRef>
            </p:style>
            <p:txBody>
              <a:bodyPr vert="horz" wrap="square" lIns="91403" tIns="45702" rIns="91403" bIns="45702" numCol="1" anchor="t" anchorCtr="0" compatLnSpc="1">
                <a:prstTxWarp prst="textNoShape">
                  <a:avLst/>
                </a:prstTxWarp>
              </a:bodyPr>
              <a:lstStyle/>
              <a:p>
                <a:endParaRPr lang="en-US" sz="1801">
                  <a:solidFill>
                    <a:srgbClr val="FFFFFF"/>
                  </a:solidFill>
                </a:endParaRPr>
              </a:p>
            </p:txBody>
          </p:sp>
          <p:sp>
            <p:nvSpPr>
              <p:cNvPr id="16" name="Freeform 5"/>
              <p:cNvSpPr>
                <a:spLocks noEditPoints="1"/>
              </p:cNvSpPr>
              <p:nvPr/>
            </p:nvSpPr>
            <p:spPr bwMode="auto">
              <a:xfrm>
                <a:off x="271815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ln/>
              <a:extLst/>
            </p:spPr>
            <p:style>
              <a:lnRef idx="2">
                <a:schemeClr val="dk1"/>
              </a:lnRef>
              <a:fillRef idx="1">
                <a:schemeClr val="lt1"/>
              </a:fillRef>
              <a:effectRef idx="0">
                <a:schemeClr val="dk1"/>
              </a:effectRef>
              <a:fontRef idx="minor">
                <a:schemeClr val="dk1"/>
              </a:fontRef>
            </p:style>
            <p:txBody>
              <a:bodyPr vert="horz" wrap="square" lIns="91403" tIns="45702" rIns="91403" bIns="45702" numCol="1" anchor="t" anchorCtr="0" compatLnSpc="1">
                <a:prstTxWarp prst="textNoShape">
                  <a:avLst/>
                </a:prstTxWarp>
              </a:bodyPr>
              <a:lstStyle/>
              <a:p>
                <a:endParaRPr lang="en-US" sz="1801">
                  <a:solidFill>
                    <a:srgbClr val="FFFFFF"/>
                  </a:solidFill>
                </a:endParaRPr>
              </a:p>
            </p:txBody>
          </p:sp>
          <p:sp>
            <p:nvSpPr>
              <p:cNvPr id="17" name="Freeform 16"/>
              <p:cNvSpPr>
                <a:spLocks noEditPoints="1"/>
              </p:cNvSpPr>
              <p:nvPr/>
            </p:nvSpPr>
            <p:spPr bwMode="auto">
              <a:xfrm>
                <a:off x="3805975"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ln/>
              <a:extLst/>
            </p:spPr>
            <p:style>
              <a:lnRef idx="2">
                <a:schemeClr val="dk1"/>
              </a:lnRef>
              <a:fillRef idx="1">
                <a:schemeClr val="lt1"/>
              </a:fillRef>
              <a:effectRef idx="0">
                <a:schemeClr val="dk1"/>
              </a:effectRef>
              <a:fontRef idx="minor">
                <a:schemeClr val="dk1"/>
              </a:fontRef>
            </p:style>
            <p:txBody>
              <a:bodyPr vert="horz" wrap="square" lIns="91403" tIns="45702" rIns="91403" bIns="45702" numCol="1" anchor="t" anchorCtr="0" compatLnSpc="1">
                <a:prstTxWarp prst="textNoShape">
                  <a:avLst/>
                </a:prstTxWarp>
              </a:bodyPr>
              <a:lstStyle/>
              <a:p>
                <a:endParaRPr lang="en-US" sz="1801">
                  <a:solidFill>
                    <a:srgbClr val="FFFFFF"/>
                  </a:solidFill>
                </a:endParaRPr>
              </a:p>
            </p:txBody>
          </p:sp>
          <p:sp>
            <p:nvSpPr>
              <p:cNvPr id="18" name="Freeform 17"/>
              <p:cNvSpPr>
                <a:spLocks noEditPoints="1"/>
              </p:cNvSpPr>
              <p:nvPr/>
            </p:nvSpPr>
            <p:spPr bwMode="auto">
              <a:xfrm>
                <a:off x="4863132" y="5869459"/>
                <a:ext cx="882745" cy="384167"/>
              </a:xfrm>
              <a:custGeom>
                <a:avLst/>
                <a:gdLst>
                  <a:gd name="T0" fmla="*/ 18 w 304"/>
                  <a:gd name="T1" fmla="*/ 0 h 131"/>
                  <a:gd name="T2" fmla="*/ 0 w 304"/>
                  <a:gd name="T3" fmla="*/ 114 h 131"/>
                  <a:gd name="T4" fmla="*/ 286 w 304"/>
                  <a:gd name="T5" fmla="*/ 131 h 131"/>
                  <a:gd name="T6" fmla="*/ 304 w 304"/>
                  <a:gd name="T7" fmla="*/ 18 h 131"/>
                  <a:gd name="T8" fmla="*/ 30 w 304"/>
                  <a:gd name="T9" fmla="*/ 97 h 131"/>
                  <a:gd name="T10" fmla="*/ 30 w 304"/>
                  <a:gd name="T11" fmla="*/ 82 h 131"/>
                  <a:gd name="T12" fmla="*/ 30 w 304"/>
                  <a:gd name="T13" fmla="*/ 97 h 131"/>
                  <a:gd name="T14" fmla="*/ 22 w 304"/>
                  <a:gd name="T15" fmla="*/ 67 h 131"/>
                  <a:gd name="T16" fmla="*/ 37 w 304"/>
                  <a:gd name="T17" fmla="*/ 67 h 131"/>
                  <a:gd name="T18" fmla="*/ 30 w 304"/>
                  <a:gd name="T19" fmla="*/ 53 h 131"/>
                  <a:gd name="T20" fmla="*/ 30 w 304"/>
                  <a:gd name="T21" fmla="*/ 38 h 131"/>
                  <a:gd name="T22" fmla="*/ 30 w 304"/>
                  <a:gd name="T23" fmla="*/ 53 h 131"/>
                  <a:gd name="T24" fmla="*/ 44 w 304"/>
                  <a:gd name="T25" fmla="*/ 90 h 131"/>
                  <a:gd name="T26" fmla="*/ 59 w 304"/>
                  <a:gd name="T27" fmla="*/ 90 h 131"/>
                  <a:gd name="T28" fmla="*/ 52 w 304"/>
                  <a:gd name="T29" fmla="*/ 74 h 131"/>
                  <a:gd name="T30" fmla="*/ 52 w 304"/>
                  <a:gd name="T31" fmla="*/ 60 h 131"/>
                  <a:gd name="T32" fmla="*/ 52 w 304"/>
                  <a:gd name="T33" fmla="*/ 74 h 131"/>
                  <a:gd name="T34" fmla="*/ 44 w 304"/>
                  <a:gd name="T35" fmla="*/ 45 h 131"/>
                  <a:gd name="T36" fmla="*/ 59 w 304"/>
                  <a:gd name="T37" fmla="*/ 45 h 131"/>
                  <a:gd name="T38" fmla="*/ 255 w 304"/>
                  <a:gd name="T39" fmla="*/ 119 h 131"/>
                  <a:gd name="T40" fmla="*/ 255 w 304"/>
                  <a:gd name="T41" fmla="*/ 104 h 131"/>
                  <a:gd name="T42" fmla="*/ 255 w 304"/>
                  <a:gd name="T43" fmla="*/ 119 h 131"/>
                  <a:gd name="T44" fmla="*/ 269 w 304"/>
                  <a:gd name="T45" fmla="*/ 112 h 131"/>
                  <a:gd name="T46" fmla="*/ 283 w 304"/>
                  <a:gd name="T47" fmla="*/ 112 h 131"/>
                  <a:gd name="T48" fmla="*/ 284 w 304"/>
                  <a:gd name="T49" fmla="*/ 87 h 131"/>
                  <a:gd name="T50" fmla="*/ 116 w 304"/>
                  <a:gd name="T51" fmla="*/ 97 h 131"/>
                  <a:gd name="T52" fmla="*/ 106 w 304"/>
                  <a:gd name="T53" fmla="*/ 82 h 131"/>
                  <a:gd name="T54" fmla="*/ 284 w 304"/>
                  <a:gd name="T55" fmla="*/ 87 h 131"/>
                  <a:gd name="T56" fmla="*/ 106 w 304"/>
                  <a:gd name="T57" fmla="*/ 76 h 131"/>
                  <a:gd name="T58" fmla="*/ 284 w 304"/>
                  <a:gd name="T59" fmla="*/ 61 h 131"/>
                  <a:gd name="T60" fmla="*/ 284 w 304"/>
                  <a:gd name="T61" fmla="*/ 55 h 131"/>
                  <a:gd name="T62" fmla="*/ 106 w 304"/>
                  <a:gd name="T63" fmla="*/ 40 h 131"/>
                  <a:gd name="T64" fmla="*/ 284 w 304"/>
                  <a:gd name="T65" fmla="*/ 55 h 131"/>
                  <a:gd name="T66" fmla="*/ 106 w 304"/>
                  <a:gd name="T67" fmla="*/ 34 h 131"/>
                  <a:gd name="T68" fmla="*/ 116 w 304"/>
                  <a:gd name="T69" fmla="*/ 20 h 131"/>
                  <a:gd name="T70" fmla="*/ 284 w 304"/>
                  <a:gd name="T7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4" h="131">
                    <a:moveTo>
                      <a:pt x="286" y="0"/>
                    </a:moveTo>
                    <a:cubicBezTo>
                      <a:pt x="18" y="0"/>
                      <a:pt x="18" y="0"/>
                      <a:pt x="18" y="0"/>
                    </a:cubicBezTo>
                    <a:cubicBezTo>
                      <a:pt x="8" y="0"/>
                      <a:pt x="0" y="8"/>
                      <a:pt x="0" y="18"/>
                    </a:cubicBezTo>
                    <a:cubicBezTo>
                      <a:pt x="0" y="114"/>
                      <a:pt x="0" y="114"/>
                      <a:pt x="0" y="114"/>
                    </a:cubicBezTo>
                    <a:cubicBezTo>
                      <a:pt x="0" y="124"/>
                      <a:pt x="8" y="131"/>
                      <a:pt x="18" y="131"/>
                    </a:cubicBezTo>
                    <a:cubicBezTo>
                      <a:pt x="286" y="131"/>
                      <a:pt x="286" y="131"/>
                      <a:pt x="286" y="131"/>
                    </a:cubicBezTo>
                    <a:cubicBezTo>
                      <a:pt x="296" y="131"/>
                      <a:pt x="304" y="124"/>
                      <a:pt x="304" y="114"/>
                    </a:cubicBezTo>
                    <a:cubicBezTo>
                      <a:pt x="304" y="18"/>
                      <a:pt x="304" y="18"/>
                      <a:pt x="304" y="18"/>
                    </a:cubicBezTo>
                    <a:cubicBezTo>
                      <a:pt x="304" y="8"/>
                      <a:pt x="296" y="0"/>
                      <a:pt x="286" y="0"/>
                    </a:cubicBezTo>
                    <a:close/>
                    <a:moveTo>
                      <a:pt x="30" y="97"/>
                    </a:moveTo>
                    <a:cubicBezTo>
                      <a:pt x="26" y="97"/>
                      <a:pt x="22" y="94"/>
                      <a:pt x="22" y="90"/>
                    </a:cubicBezTo>
                    <a:cubicBezTo>
                      <a:pt x="22" y="86"/>
                      <a:pt x="26" y="82"/>
                      <a:pt x="30" y="82"/>
                    </a:cubicBezTo>
                    <a:cubicBezTo>
                      <a:pt x="34" y="82"/>
                      <a:pt x="37" y="86"/>
                      <a:pt x="37" y="90"/>
                    </a:cubicBezTo>
                    <a:cubicBezTo>
                      <a:pt x="37" y="94"/>
                      <a:pt x="34" y="97"/>
                      <a:pt x="30" y="97"/>
                    </a:cubicBezTo>
                    <a:close/>
                    <a:moveTo>
                      <a:pt x="30" y="74"/>
                    </a:moveTo>
                    <a:cubicBezTo>
                      <a:pt x="26" y="74"/>
                      <a:pt x="22" y="71"/>
                      <a:pt x="22" y="67"/>
                    </a:cubicBezTo>
                    <a:cubicBezTo>
                      <a:pt x="22" y="63"/>
                      <a:pt x="26" y="60"/>
                      <a:pt x="30" y="60"/>
                    </a:cubicBezTo>
                    <a:cubicBezTo>
                      <a:pt x="34" y="60"/>
                      <a:pt x="37" y="63"/>
                      <a:pt x="37" y="67"/>
                    </a:cubicBezTo>
                    <a:cubicBezTo>
                      <a:pt x="37" y="71"/>
                      <a:pt x="34" y="74"/>
                      <a:pt x="30" y="74"/>
                    </a:cubicBezTo>
                    <a:close/>
                    <a:moveTo>
                      <a:pt x="30" y="53"/>
                    </a:moveTo>
                    <a:cubicBezTo>
                      <a:pt x="26" y="53"/>
                      <a:pt x="22" y="49"/>
                      <a:pt x="22" y="45"/>
                    </a:cubicBezTo>
                    <a:cubicBezTo>
                      <a:pt x="22" y="41"/>
                      <a:pt x="26" y="38"/>
                      <a:pt x="30" y="38"/>
                    </a:cubicBezTo>
                    <a:cubicBezTo>
                      <a:pt x="34" y="38"/>
                      <a:pt x="37" y="41"/>
                      <a:pt x="37" y="45"/>
                    </a:cubicBezTo>
                    <a:cubicBezTo>
                      <a:pt x="37" y="49"/>
                      <a:pt x="34" y="53"/>
                      <a:pt x="30" y="53"/>
                    </a:cubicBezTo>
                    <a:close/>
                    <a:moveTo>
                      <a:pt x="52" y="97"/>
                    </a:moveTo>
                    <a:cubicBezTo>
                      <a:pt x="48" y="97"/>
                      <a:pt x="44" y="94"/>
                      <a:pt x="44" y="90"/>
                    </a:cubicBezTo>
                    <a:cubicBezTo>
                      <a:pt x="44" y="86"/>
                      <a:pt x="48" y="82"/>
                      <a:pt x="52" y="82"/>
                    </a:cubicBezTo>
                    <a:cubicBezTo>
                      <a:pt x="56" y="82"/>
                      <a:pt x="59" y="86"/>
                      <a:pt x="59" y="90"/>
                    </a:cubicBezTo>
                    <a:cubicBezTo>
                      <a:pt x="59" y="94"/>
                      <a:pt x="56" y="97"/>
                      <a:pt x="52" y="97"/>
                    </a:cubicBezTo>
                    <a:close/>
                    <a:moveTo>
                      <a:pt x="52" y="74"/>
                    </a:moveTo>
                    <a:cubicBezTo>
                      <a:pt x="48" y="74"/>
                      <a:pt x="44" y="71"/>
                      <a:pt x="44" y="67"/>
                    </a:cubicBezTo>
                    <a:cubicBezTo>
                      <a:pt x="44" y="63"/>
                      <a:pt x="48" y="60"/>
                      <a:pt x="52" y="60"/>
                    </a:cubicBezTo>
                    <a:cubicBezTo>
                      <a:pt x="56" y="60"/>
                      <a:pt x="59" y="63"/>
                      <a:pt x="59" y="67"/>
                    </a:cubicBezTo>
                    <a:cubicBezTo>
                      <a:pt x="59" y="71"/>
                      <a:pt x="56" y="74"/>
                      <a:pt x="52" y="74"/>
                    </a:cubicBezTo>
                    <a:close/>
                    <a:moveTo>
                      <a:pt x="52" y="53"/>
                    </a:moveTo>
                    <a:cubicBezTo>
                      <a:pt x="48" y="53"/>
                      <a:pt x="44" y="49"/>
                      <a:pt x="44" y="45"/>
                    </a:cubicBezTo>
                    <a:cubicBezTo>
                      <a:pt x="44" y="41"/>
                      <a:pt x="48" y="38"/>
                      <a:pt x="52" y="38"/>
                    </a:cubicBezTo>
                    <a:cubicBezTo>
                      <a:pt x="56" y="38"/>
                      <a:pt x="59" y="41"/>
                      <a:pt x="59" y="45"/>
                    </a:cubicBezTo>
                    <a:cubicBezTo>
                      <a:pt x="59" y="49"/>
                      <a:pt x="56" y="53"/>
                      <a:pt x="52" y="53"/>
                    </a:cubicBezTo>
                    <a:close/>
                    <a:moveTo>
                      <a:pt x="255" y="119"/>
                    </a:moveTo>
                    <a:cubicBezTo>
                      <a:pt x="251" y="119"/>
                      <a:pt x="248" y="116"/>
                      <a:pt x="248" y="112"/>
                    </a:cubicBezTo>
                    <a:cubicBezTo>
                      <a:pt x="248" y="108"/>
                      <a:pt x="251" y="104"/>
                      <a:pt x="255" y="104"/>
                    </a:cubicBezTo>
                    <a:cubicBezTo>
                      <a:pt x="259" y="104"/>
                      <a:pt x="262" y="108"/>
                      <a:pt x="262" y="112"/>
                    </a:cubicBezTo>
                    <a:cubicBezTo>
                      <a:pt x="262" y="116"/>
                      <a:pt x="259" y="119"/>
                      <a:pt x="255" y="119"/>
                    </a:cubicBezTo>
                    <a:close/>
                    <a:moveTo>
                      <a:pt x="276" y="119"/>
                    </a:moveTo>
                    <a:cubicBezTo>
                      <a:pt x="272" y="119"/>
                      <a:pt x="269" y="116"/>
                      <a:pt x="269" y="112"/>
                    </a:cubicBezTo>
                    <a:cubicBezTo>
                      <a:pt x="269" y="108"/>
                      <a:pt x="272" y="104"/>
                      <a:pt x="276" y="104"/>
                    </a:cubicBezTo>
                    <a:cubicBezTo>
                      <a:pt x="280" y="104"/>
                      <a:pt x="283" y="108"/>
                      <a:pt x="283" y="112"/>
                    </a:cubicBezTo>
                    <a:cubicBezTo>
                      <a:pt x="283" y="116"/>
                      <a:pt x="280" y="119"/>
                      <a:pt x="276" y="119"/>
                    </a:cubicBezTo>
                    <a:close/>
                    <a:moveTo>
                      <a:pt x="284" y="87"/>
                    </a:moveTo>
                    <a:cubicBezTo>
                      <a:pt x="284" y="92"/>
                      <a:pt x="279" y="97"/>
                      <a:pt x="273" y="97"/>
                    </a:cubicBezTo>
                    <a:cubicBezTo>
                      <a:pt x="116" y="97"/>
                      <a:pt x="116" y="97"/>
                      <a:pt x="116" y="97"/>
                    </a:cubicBezTo>
                    <a:cubicBezTo>
                      <a:pt x="110" y="97"/>
                      <a:pt x="106" y="92"/>
                      <a:pt x="106" y="87"/>
                    </a:cubicBezTo>
                    <a:cubicBezTo>
                      <a:pt x="106" y="82"/>
                      <a:pt x="106" y="82"/>
                      <a:pt x="106" y="82"/>
                    </a:cubicBezTo>
                    <a:cubicBezTo>
                      <a:pt x="284" y="82"/>
                      <a:pt x="284" y="82"/>
                      <a:pt x="284" y="82"/>
                    </a:cubicBezTo>
                    <a:lnTo>
                      <a:pt x="284" y="87"/>
                    </a:lnTo>
                    <a:close/>
                    <a:moveTo>
                      <a:pt x="284" y="76"/>
                    </a:moveTo>
                    <a:cubicBezTo>
                      <a:pt x="106" y="76"/>
                      <a:pt x="106" y="76"/>
                      <a:pt x="106" y="76"/>
                    </a:cubicBezTo>
                    <a:cubicBezTo>
                      <a:pt x="106" y="61"/>
                      <a:pt x="106" y="61"/>
                      <a:pt x="106" y="61"/>
                    </a:cubicBezTo>
                    <a:cubicBezTo>
                      <a:pt x="284" y="61"/>
                      <a:pt x="284" y="61"/>
                      <a:pt x="284" y="61"/>
                    </a:cubicBezTo>
                    <a:lnTo>
                      <a:pt x="284" y="76"/>
                    </a:lnTo>
                    <a:close/>
                    <a:moveTo>
                      <a:pt x="284" y="55"/>
                    </a:moveTo>
                    <a:cubicBezTo>
                      <a:pt x="106" y="55"/>
                      <a:pt x="106" y="55"/>
                      <a:pt x="106" y="55"/>
                    </a:cubicBezTo>
                    <a:cubicBezTo>
                      <a:pt x="106" y="40"/>
                      <a:pt x="106" y="40"/>
                      <a:pt x="106" y="40"/>
                    </a:cubicBezTo>
                    <a:cubicBezTo>
                      <a:pt x="284" y="40"/>
                      <a:pt x="284" y="40"/>
                      <a:pt x="284" y="40"/>
                    </a:cubicBezTo>
                    <a:lnTo>
                      <a:pt x="284" y="55"/>
                    </a:lnTo>
                    <a:close/>
                    <a:moveTo>
                      <a:pt x="284" y="34"/>
                    </a:moveTo>
                    <a:cubicBezTo>
                      <a:pt x="106" y="34"/>
                      <a:pt x="106" y="34"/>
                      <a:pt x="106" y="34"/>
                    </a:cubicBezTo>
                    <a:cubicBezTo>
                      <a:pt x="106" y="30"/>
                      <a:pt x="106" y="30"/>
                      <a:pt x="106" y="30"/>
                    </a:cubicBezTo>
                    <a:cubicBezTo>
                      <a:pt x="106" y="25"/>
                      <a:pt x="110" y="20"/>
                      <a:pt x="116" y="20"/>
                    </a:cubicBezTo>
                    <a:cubicBezTo>
                      <a:pt x="273" y="20"/>
                      <a:pt x="273" y="20"/>
                      <a:pt x="273" y="20"/>
                    </a:cubicBezTo>
                    <a:cubicBezTo>
                      <a:pt x="279" y="20"/>
                      <a:pt x="284" y="25"/>
                      <a:pt x="284" y="30"/>
                    </a:cubicBezTo>
                    <a:lnTo>
                      <a:pt x="284" y="34"/>
                    </a:lnTo>
                    <a:close/>
                  </a:path>
                </a:pathLst>
              </a:custGeom>
              <a:ln/>
              <a:extLst/>
            </p:spPr>
            <p:style>
              <a:lnRef idx="2">
                <a:schemeClr val="dk1"/>
              </a:lnRef>
              <a:fillRef idx="1">
                <a:schemeClr val="lt1"/>
              </a:fillRef>
              <a:effectRef idx="0">
                <a:schemeClr val="dk1"/>
              </a:effectRef>
              <a:fontRef idx="minor">
                <a:schemeClr val="dk1"/>
              </a:fontRef>
            </p:style>
            <p:txBody>
              <a:bodyPr vert="horz" wrap="square" lIns="91403" tIns="45702" rIns="91403" bIns="45702" numCol="1" anchor="t" anchorCtr="0" compatLnSpc="1">
                <a:prstTxWarp prst="textNoShape">
                  <a:avLst/>
                </a:prstTxWarp>
              </a:bodyPr>
              <a:lstStyle/>
              <a:p>
                <a:endParaRPr lang="en-US" sz="1801">
                  <a:solidFill>
                    <a:srgbClr val="FFFFFF"/>
                  </a:solidFill>
                </a:endParaRPr>
              </a:p>
            </p:txBody>
          </p:sp>
        </p:grpSp>
      </p:grpSp>
      <p:grpSp>
        <p:nvGrpSpPr>
          <p:cNvPr id="19" name="Group 18"/>
          <p:cNvGrpSpPr/>
          <p:nvPr/>
        </p:nvGrpSpPr>
        <p:grpSpPr>
          <a:xfrm>
            <a:off x="519506" y="1589763"/>
            <a:ext cx="1645501" cy="1645501"/>
            <a:chOff x="3379883" y="1211263"/>
            <a:chExt cx="2246098" cy="2246098"/>
          </a:xfrm>
        </p:grpSpPr>
        <p:sp>
          <p:nvSpPr>
            <p:cNvPr id="20" name="Oval 19"/>
            <p:cNvSpPr/>
            <p:nvPr/>
          </p:nvSpPr>
          <p:spPr bwMode="auto">
            <a:xfrm>
              <a:off x="3379883" y="1211263"/>
              <a:ext cx="2246098" cy="2246098"/>
            </a:xfrm>
            <a:prstGeom prst="ellipse">
              <a:avLst/>
            </a:prstGeom>
            <a:pattFill prst="ltUpDiag">
              <a:fgClr>
                <a:srgbClr val="CDCDCD"/>
              </a:fgClr>
              <a:bgClr>
                <a:srgbClr val="FFFFFF"/>
              </a:bgClr>
            </a:pattFill>
            <a:ln w="5715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08" tIns="146244" rIns="182808" bIns="146244" numCol="1" spcCol="0" rtlCol="0" fromWordArt="0" anchor="t" anchorCtr="0" forceAA="0" compatLnSpc="1">
              <a:prstTxWarp prst="textNoShape">
                <a:avLst/>
              </a:prstTxWarp>
              <a:noAutofit/>
            </a:bodyPr>
            <a:lstStyle/>
            <a:p>
              <a:pPr defTabSz="913834" fontAlgn="base">
                <a:lnSpc>
                  <a:spcPct val="90000"/>
                </a:lnSpc>
                <a:spcBef>
                  <a:spcPct val="0"/>
                </a:spcBef>
                <a:spcAft>
                  <a:spcPct val="0"/>
                </a:spcAft>
              </a:pPr>
              <a:endParaRPr lang="en-US" sz="2400" spc="-51">
                <a:solidFill>
                  <a:srgbClr val="FFFFFF"/>
                </a:solidFill>
              </a:endParaRPr>
            </a:p>
          </p:txBody>
        </p:sp>
        <p:grpSp>
          <p:nvGrpSpPr>
            <p:cNvPr id="21"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22"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w="9525">
                <a:solidFill>
                  <a:srgbClr val="007DDE"/>
                </a:solidFill>
                <a:round/>
                <a:headEnd/>
                <a:tailEnd/>
              </a:ln>
              <a:extLst/>
            </p:spPr>
            <p:txBody>
              <a:bodyPr vert="horz" wrap="square" lIns="91403" tIns="45702" rIns="91403" bIns="45702" numCol="1" anchor="t" anchorCtr="0" compatLnSpc="1">
                <a:prstTxWarp prst="textNoShape">
                  <a:avLst/>
                </a:prstTxWarp>
              </a:bodyPr>
              <a:lstStyle/>
              <a:p>
                <a:pPr defTabSz="914098"/>
                <a:endParaRPr lang="en-US" sz="1801">
                  <a:solidFill>
                    <a:srgbClr val="FFFFFF"/>
                  </a:solidFill>
                </a:endParaRPr>
              </a:p>
            </p:txBody>
          </p:sp>
          <p:sp>
            <p:nvSpPr>
              <p:cNvPr id="23" name="Oval 742"/>
              <p:cNvSpPr>
                <a:spLocks noChangeArrowheads="1"/>
              </p:cNvSpPr>
              <p:nvPr/>
            </p:nvSpPr>
            <p:spPr bwMode="auto">
              <a:xfrm>
                <a:off x="7616" y="-2816"/>
                <a:ext cx="127" cy="128"/>
              </a:xfrm>
              <a:prstGeom prst="ellipse">
                <a:avLst/>
              </a:prstGeom>
              <a:grpFill/>
              <a:ln w="9525">
                <a:solidFill>
                  <a:srgbClr val="007DDE"/>
                </a:solidFill>
                <a:round/>
                <a:headEnd/>
                <a:tailEnd/>
              </a:ln>
              <a:extLst/>
            </p:spPr>
            <p:txBody>
              <a:bodyPr vert="horz" wrap="square" lIns="91403" tIns="45702" rIns="91403" bIns="45702" numCol="1" anchor="t" anchorCtr="0" compatLnSpc="1">
                <a:prstTxWarp prst="textNoShape">
                  <a:avLst/>
                </a:prstTxWarp>
              </a:bodyPr>
              <a:lstStyle/>
              <a:p>
                <a:pPr defTabSz="914098"/>
                <a:endParaRPr lang="en-US" sz="1801">
                  <a:solidFill>
                    <a:srgbClr val="FFFFFF"/>
                  </a:solidFill>
                </a:endParaRPr>
              </a:p>
            </p:txBody>
          </p:sp>
          <p:sp>
            <p:nvSpPr>
              <p:cNvPr id="24"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a:extLst/>
            </p:spPr>
            <p:txBody>
              <a:bodyPr vert="horz" wrap="square" lIns="91403" tIns="45702" rIns="91403" bIns="45702" numCol="1" anchor="t" anchorCtr="0" compatLnSpc="1">
                <a:prstTxWarp prst="textNoShape">
                  <a:avLst/>
                </a:prstTxWarp>
              </a:bodyPr>
              <a:lstStyle/>
              <a:p>
                <a:pPr defTabSz="914098"/>
                <a:endParaRPr lang="en-US" sz="1801">
                  <a:solidFill>
                    <a:srgbClr val="FFFFFF"/>
                  </a:solidFill>
                </a:endParaRPr>
              </a:p>
            </p:txBody>
          </p:sp>
          <p:sp>
            <p:nvSpPr>
              <p:cNvPr id="25" name="Oval 744"/>
              <p:cNvSpPr>
                <a:spLocks noChangeArrowheads="1"/>
              </p:cNvSpPr>
              <p:nvPr/>
            </p:nvSpPr>
            <p:spPr bwMode="auto">
              <a:xfrm>
                <a:off x="7866" y="-2780"/>
                <a:ext cx="109" cy="108"/>
              </a:xfrm>
              <a:prstGeom prst="ellipse">
                <a:avLst/>
              </a:prstGeom>
              <a:grpFill/>
              <a:ln w="9525">
                <a:solidFill>
                  <a:srgbClr val="007DDE"/>
                </a:solidFill>
                <a:round/>
                <a:headEnd/>
                <a:tailEnd/>
              </a:ln>
              <a:extLst/>
            </p:spPr>
            <p:txBody>
              <a:bodyPr vert="horz" wrap="square" lIns="91403" tIns="45702" rIns="91403" bIns="45702" numCol="1" anchor="t" anchorCtr="0" compatLnSpc="1">
                <a:prstTxWarp prst="textNoShape">
                  <a:avLst/>
                </a:prstTxWarp>
              </a:bodyPr>
              <a:lstStyle/>
              <a:p>
                <a:pPr defTabSz="914098"/>
                <a:endParaRPr lang="en-US" sz="1801">
                  <a:solidFill>
                    <a:srgbClr val="FFFFFF"/>
                  </a:solidFill>
                </a:endParaRPr>
              </a:p>
            </p:txBody>
          </p:sp>
          <p:sp>
            <p:nvSpPr>
              <p:cNvPr id="26"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a:extLst/>
            </p:spPr>
            <p:txBody>
              <a:bodyPr vert="horz" wrap="square" lIns="91403" tIns="45702" rIns="91403" bIns="45702" numCol="1" anchor="t" anchorCtr="0" compatLnSpc="1">
                <a:prstTxWarp prst="textNoShape">
                  <a:avLst/>
                </a:prstTxWarp>
              </a:bodyPr>
              <a:lstStyle/>
              <a:p>
                <a:pPr defTabSz="914098"/>
                <a:endParaRPr lang="en-US" sz="1801">
                  <a:solidFill>
                    <a:srgbClr val="FFFFFF"/>
                  </a:solidFill>
                </a:endParaRPr>
              </a:p>
            </p:txBody>
          </p:sp>
          <p:sp>
            <p:nvSpPr>
              <p:cNvPr id="27" name="Oval 746"/>
              <p:cNvSpPr>
                <a:spLocks noChangeArrowheads="1"/>
              </p:cNvSpPr>
              <p:nvPr/>
            </p:nvSpPr>
            <p:spPr bwMode="auto">
              <a:xfrm>
                <a:off x="7384" y="-2780"/>
                <a:ext cx="109" cy="108"/>
              </a:xfrm>
              <a:prstGeom prst="ellipse">
                <a:avLst/>
              </a:prstGeom>
              <a:grpFill/>
              <a:ln w="9525">
                <a:solidFill>
                  <a:srgbClr val="007DDE"/>
                </a:solidFill>
                <a:round/>
                <a:headEnd/>
                <a:tailEnd/>
              </a:ln>
              <a:extLst/>
            </p:spPr>
            <p:txBody>
              <a:bodyPr vert="horz" wrap="square" lIns="91403" tIns="45702" rIns="91403" bIns="45702" numCol="1" anchor="t" anchorCtr="0" compatLnSpc="1">
                <a:prstTxWarp prst="textNoShape">
                  <a:avLst/>
                </a:prstTxWarp>
              </a:bodyPr>
              <a:lstStyle/>
              <a:p>
                <a:pPr defTabSz="914098"/>
                <a:endParaRPr lang="en-US" sz="1801">
                  <a:solidFill>
                    <a:srgbClr val="FFFFFF"/>
                  </a:solidFill>
                </a:endParaRPr>
              </a:p>
            </p:txBody>
          </p:sp>
        </p:grpSp>
      </p:grpSp>
      <p:cxnSp>
        <p:nvCxnSpPr>
          <p:cNvPr id="28" name="Straight Arrow Connector 27"/>
          <p:cNvCxnSpPr/>
          <p:nvPr/>
        </p:nvCxnSpPr>
        <p:spPr>
          <a:xfrm flipH="1" flipV="1">
            <a:off x="2165007" y="2488714"/>
            <a:ext cx="1690237" cy="17948"/>
          </a:xfrm>
          <a:prstGeom prst="straightConnector1">
            <a:avLst/>
          </a:prstGeom>
          <a:ln w="85725" cap="rnd">
            <a:solidFill>
              <a:srgbClr val="007DDE"/>
            </a:solidFill>
            <a:prstDash val="sysDot"/>
            <a:headEnd type="triangle"/>
            <a:tailEnd type="none"/>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3779044" y="1973262"/>
            <a:ext cx="1354730" cy="523220"/>
          </a:xfrm>
          <a:prstGeom prst="rect">
            <a:avLst/>
          </a:prstGeom>
          <a:noFill/>
        </p:spPr>
        <p:txBody>
          <a:bodyPr wrap="none" rtlCol="0">
            <a:spAutoFit/>
          </a:bodyPr>
          <a:lstStyle/>
          <a:p>
            <a:pPr algn="ctr"/>
            <a:r>
              <a:rPr lang="en-US" sz="1400">
                <a:latin typeface="+mj-lt"/>
              </a:rPr>
              <a:t>Azure</a:t>
            </a:r>
          </a:p>
          <a:p>
            <a:pPr algn="ctr"/>
            <a:r>
              <a:rPr lang="en-US" sz="1400">
                <a:latin typeface="+mj-lt"/>
              </a:rPr>
              <a:t>Virtual Network</a:t>
            </a:r>
          </a:p>
        </p:txBody>
      </p:sp>
      <p:sp>
        <p:nvSpPr>
          <p:cNvPr id="60" name="TextBox 59"/>
          <p:cNvSpPr txBox="1"/>
          <p:nvPr/>
        </p:nvSpPr>
        <p:spPr>
          <a:xfrm>
            <a:off x="485853" y="3309349"/>
            <a:ext cx="3543364" cy="3494751"/>
          </a:xfrm>
          <a:prstGeom prst="rect">
            <a:avLst/>
          </a:prstGeom>
          <a:noFill/>
        </p:spPr>
        <p:txBody>
          <a:bodyPr wrap="square" lIns="182834" tIns="146266" rIns="182834" bIns="146266" rtlCol="0">
            <a:noAutofit/>
          </a:bodyPr>
          <a:lstStyle/>
          <a:p>
            <a:pPr>
              <a:lnSpc>
                <a:spcPct val="90000"/>
              </a:lnSpc>
              <a:spcBef>
                <a:spcPct val="20000"/>
              </a:spcBef>
              <a:spcAft>
                <a:spcPts val="1200"/>
              </a:spcAft>
              <a:buSzPct val="80000"/>
            </a:pPr>
            <a:r>
              <a:rPr lang="en-US" sz="1867" b="1">
                <a:latin typeface="+mj-lt"/>
              </a:rPr>
              <a:t>Front-end access</a:t>
            </a:r>
          </a:p>
          <a:p>
            <a:pPr>
              <a:spcAft>
                <a:spcPts val="600"/>
              </a:spcAft>
            </a:pPr>
            <a:r>
              <a:rPr lang="en-US" sz="1600" spc="-51">
                <a:latin typeface="+mj-lt"/>
              </a:rPr>
              <a:t>Dynamic/static public IP addresses</a:t>
            </a:r>
          </a:p>
          <a:p>
            <a:pPr>
              <a:spcAft>
                <a:spcPts val="600"/>
              </a:spcAft>
            </a:pPr>
            <a:r>
              <a:rPr lang="en-US" sz="1600" spc="-51">
                <a:latin typeface="+mj-lt"/>
              </a:rPr>
              <a:t>Direct VM access, NSGs for security</a:t>
            </a:r>
          </a:p>
          <a:p>
            <a:pPr>
              <a:spcAft>
                <a:spcPts val="600"/>
              </a:spcAft>
            </a:pPr>
            <a:r>
              <a:rPr lang="en-US" sz="1600" spc="-51">
                <a:latin typeface="+mj-lt"/>
              </a:rPr>
              <a:t>Load balancing</a:t>
            </a:r>
          </a:p>
          <a:p>
            <a:pPr>
              <a:spcAft>
                <a:spcPts val="600"/>
              </a:spcAft>
            </a:pPr>
            <a:r>
              <a:rPr lang="en-US" sz="1600" spc="-51">
                <a:latin typeface="+mj-lt"/>
              </a:rPr>
              <a:t>DNS services: Hosting, traffic management</a:t>
            </a:r>
          </a:p>
          <a:p>
            <a:pPr>
              <a:spcAft>
                <a:spcPts val="600"/>
              </a:spcAft>
            </a:pPr>
            <a:r>
              <a:rPr lang="en-US" sz="1600" spc="-51">
                <a:latin typeface="+mj-lt"/>
              </a:rPr>
              <a:t>DDoS protection</a:t>
            </a:r>
            <a:endParaRPr lang="en-US" sz="1867" spc="-51">
              <a:latin typeface="+mj-lt"/>
            </a:endParaRPr>
          </a:p>
        </p:txBody>
      </p:sp>
      <p:sp>
        <p:nvSpPr>
          <p:cNvPr id="61" name="TextBox 60"/>
          <p:cNvSpPr txBox="1"/>
          <p:nvPr/>
        </p:nvSpPr>
        <p:spPr>
          <a:xfrm>
            <a:off x="8979387" y="1135062"/>
            <a:ext cx="2890842" cy="3152515"/>
          </a:xfrm>
          <a:prstGeom prst="rect">
            <a:avLst/>
          </a:prstGeom>
          <a:noFill/>
        </p:spPr>
        <p:txBody>
          <a:bodyPr wrap="square" lIns="182834" tIns="146266" rIns="182834" bIns="146266" rtlCol="0">
            <a:noAutofit/>
          </a:bodyPr>
          <a:lstStyle/>
          <a:p>
            <a:pPr>
              <a:lnSpc>
                <a:spcPct val="90000"/>
              </a:lnSpc>
              <a:spcBef>
                <a:spcPct val="20000"/>
              </a:spcBef>
              <a:spcAft>
                <a:spcPts val="1200"/>
              </a:spcAft>
              <a:buSzPct val="80000"/>
            </a:pPr>
            <a:r>
              <a:rPr lang="en-US" sz="1867" b="1">
                <a:latin typeface="+mj-lt"/>
              </a:rPr>
              <a:t>Virtual Network</a:t>
            </a:r>
          </a:p>
          <a:p>
            <a:pPr>
              <a:spcAft>
                <a:spcPts val="600"/>
              </a:spcAft>
            </a:pPr>
            <a:r>
              <a:rPr lang="en-US" sz="1600" spc="-51">
                <a:latin typeface="+mj-lt"/>
              </a:rPr>
              <a:t>“Bring Your Own Network” </a:t>
            </a:r>
          </a:p>
          <a:p>
            <a:pPr>
              <a:spcAft>
                <a:spcPts val="600"/>
              </a:spcAft>
            </a:pPr>
            <a:r>
              <a:rPr lang="en-US" sz="1600" spc="-51">
                <a:latin typeface="+mj-lt"/>
              </a:rPr>
              <a:t>Segment with subnets and security groups</a:t>
            </a:r>
          </a:p>
          <a:p>
            <a:pPr>
              <a:spcAft>
                <a:spcPts val="600"/>
              </a:spcAft>
            </a:pPr>
            <a:r>
              <a:rPr lang="en-US" sz="1600" spc="-51">
                <a:latin typeface="+mj-lt"/>
              </a:rPr>
              <a:t>Control traffic flow with user- defined routes</a:t>
            </a:r>
          </a:p>
        </p:txBody>
      </p:sp>
      <p:sp>
        <p:nvSpPr>
          <p:cNvPr id="63" name="TextBox 62"/>
          <p:cNvSpPr txBox="1"/>
          <p:nvPr/>
        </p:nvSpPr>
        <p:spPr>
          <a:xfrm>
            <a:off x="8978064" y="3918209"/>
            <a:ext cx="3086942" cy="3008053"/>
          </a:xfrm>
          <a:prstGeom prst="rect">
            <a:avLst/>
          </a:prstGeom>
          <a:noFill/>
        </p:spPr>
        <p:txBody>
          <a:bodyPr wrap="square" lIns="182834" tIns="146266" rIns="182834" bIns="146266" rtlCol="0">
            <a:noAutofit/>
          </a:bodyPr>
          <a:lstStyle/>
          <a:p>
            <a:pPr>
              <a:lnSpc>
                <a:spcPct val="90000"/>
              </a:lnSpc>
              <a:spcBef>
                <a:spcPct val="20000"/>
              </a:spcBef>
              <a:spcAft>
                <a:spcPts val="1200"/>
              </a:spcAft>
              <a:buSzPct val="80000"/>
            </a:pPr>
            <a:r>
              <a:rPr lang="en-US" sz="1867" b="1">
                <a:latin typeface="+mj-lt"/>
              </a:rPr>
              <a:t>Back-end connectivity</a:t>
            </a:r>
          </a:p>
          <a:p>
            <a:pPr>
              <a:spcAft>
                <a:spcPts val="600"/>
              </a:spcAft>
            </a:pPr>
            <a:r>
              <a:rPr lang="en-US" sz="1600" spc="-51">
                <a:latin typeface="+mj-lt"/>
              </a:rPr>
              <a:t>Point-to-site for dev/test</a:t>
            </a:r>
          </a:p>
          <a:p>
            <a:pPr>
              <a:spcAft>
                <a:spcPts val="600"/>
              </a:spcAft>
            </a:pPr>
            <a:r>
              <a:rPr lang="en-US" sz="1600" spc="-51">
                <a:latin typeface="+mj-lt"/>
              </a:rPr>
              <a:t>Peering for cross –</a:t>
            </a:r>
            <a:r>
              <a:rPr lang="en-US" sz="1600" spc="-51" err="1">
                <a:latin typeface="+mj-lt"/>
              </a:rPr>
              <a:t>VNet</a:t>
            </a:r>
            <a:r>
              <a:rPr lang="en-US" sz="1600" spc="-51">
                <a:latin typeface="+mj-lt"/>
              </a:rPr>
              <a:t> connectivity in the same region</a:t>
            </a:r>
          </a:p>
          <a:p>
            <a:pPr>
              <a:spcAft>
                <a:spcPts val="600"/>
              </a:spcAft>
            </a:pPr>
            <a:r>
              <a:rPr lang="en-US" sz="1600" spc="-51">
                <a:latin typeface="+mj-lt"/>
              </a:rPr>
              <a:t>VPN Gateways for secure cross region connectivity</a:t>
            </a:r>
          </a:p>
          <a:p>
            <a:pPr>
              <a:spcAft>
                <a:spcPts val="600"/>
              </a:spcAft>
            </a:pPr>
            <a:r>
              <a:rPr lang="en-US" sz="1600" spc="-51">
                <a:latin typeface="+mj-lt"/>
              </a:rPr>
              <a:t>ExpressRoute for private enterprise grade connectivity</a:t>
            </a:r>
          </a:p>
        </p:txBody>
      </p:sp>
      <p:grpSp>
        <p:nvGrpSpPr>
          <p:cNvPr id="4" name="Group 3"/>
          <p:cNvGrpSpPr/>
          <p:nvPr/>
        </p:nvGrpSpPr>
        <p:grpSpPr>
          <a:xfrm>
            <a:off x="4385632" y="3284768"/>
            <a:ext cx="3844340" cy="3701819"/>
            <a:chOff x="4560665" y="3292233"/>
            <a:chExt cx="3844832" cy="3702292"/>
          </a:xfrm>
        </p:grpSpPr>
        <p:grpSp>
          <p:nvGrpSpPr>
            <p:cNvPr id="56" name="Group 55"/>
            <p:cNvGrpSpPr/>
            <p:nvPr/>
          </p:nvGrpSpPr>
          <p:grpSpPr>
            <a:xfrm>
              <a:off x="4560665" y="4697156"/>
              <a:ext cx="1893511" cy="2297369"/>
              <a:chOff x="1078644" y="2944892"/>
              <a:chExt cx="2747571" cy="3760255"/>
            </a:xfrm>
          </p:grpSpPr>
          <p:sp>
            <p:nvSpPr>
              <p:cNvPr id="57" name="Rectangle 10"/>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58" name="Rectangle 11"/>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59" name="Rectangle 21"/>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62" name="Freeform 22"/>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64" name="Rectangle 26"/>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66" name="Rectangle 27"/>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67" name="Freeform 28"/>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68" name="Freeform 29"/>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69" name="Rectangle 30"/>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71" name="Rectangle 31"/>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72" name="Rectangle 32"/>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73" name="Rectangle 33"/>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75" name="Rectangle 34"/>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76" name="Rectangle 35"/>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77" name="Rectangle 36"/>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78" name="Rectangle 37"/>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79" name="Rectangle 38"/>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80" name="Rectangle 39"/>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81" name="Rectangle 40"/>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82" name="Rectangle 41"/>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83" name="Rectangle 42"/>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84" name="Rectangle 43"/>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85" name="Rectangle 44"/>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86" name="Rectangle 45"/>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87" name="Rectangle 46"/>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88" name="Rectangle 47"/>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89" name="Rectangle 48"/>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90" name="Rectangle 49"/>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91" name="Rectangle 50"/>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92" name="Rectangle 51"/>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93" name="Rectangle 52"/>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94" name="Rectangle 53"/>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95" name="Rectangle 54"/>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96" name="Rectangle 55"/>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97" name="Rectangle 56"/>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98" name="Rectangle 57"/>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99" name="Rectangle 58"/>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00" name="Rectangle 59"/>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01" name="Rectangle 60"/>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02" name="Rectangle 61"/>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03" name="Rectangle 62"/>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04" name="Freeform 63"/>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05" name="Freeform 64"/>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06" name="Freeform 65"/>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07" name="Freeform 66"/>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08" name="Freeform 67"/>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09" name="Freeform 68"/>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10" name="Freeform 69"/>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11" name="Freeform 70"/>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12" name="Rectangle 71"/>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13" name="Rectangle 72"/>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14" name="Rectangle 73"/>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15" name="Rectangle 74"/>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16" name="Rectangle 75"/>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17" name="Rectangle 76"/>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18" name="Rectangle 77"/>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19" name="Rectangle 78"/>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20" name="Rectangle 79"/>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21" name="Rectangle 80"/>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22" name="Rectangle 81"/>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23" name="Rectangle 82"/>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24" name="Rectangle 83"/>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25" name="Rectangle 84"/>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26" name="Rectangle 85"/>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27" name="Rectangle 86"/>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28" name="Rectangle 87"/>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29" name="Rectangle 88"/>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30" name="Rectangle 89"/>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31" name="Rectangle 90"/>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32" name="Rectangle 91"/>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33" name="Rectangle 92"/>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34" name="Rectangle 93"/>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35" name="Rectangle 94"/>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36" name="Rectangle 95"/>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37" name="Rectangle 96"/>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38" name="Freeform 97"/>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39" name="Freeform 98"/>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40" name="Rectangle 99"/>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41" name="Rectangle 100"/>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42" name="Rectangle 101"/>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43" name="Rectangle 102"/>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44" name="Rectangle 103"/>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45" name="Rectangle 104"/>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46" name="Rectangle 105"/>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47" name="Rectangle 106"/>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48" name="Rectangle 107"/>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49" name="Rectangle 108"/>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50" name="Rectangle 109"/>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51" name="Rectangle 110"/>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52" name="Rectangle 111"/>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53" name="Rectangle 112"/>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54" name="Rectangle 113"/>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55" name="Rectangle 114"/>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56" name="Rectangle 115"/>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57" name="Rectangle 116"/>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58" name="Rectangle 117"/>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59" name="Rectangle 118"/>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60" name="Rectangle 119"/>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61" name="Rectangle 120"/>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62" name="Rectangle 121"/>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63" name="Rectangle 122"/>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64" name="Rectangle 123"/>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65" name="Rectangle 124"/>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66" name="Rectangle 125"/>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grpSp>
        <p:grpSp>
          <p:nvGrpSpPr>
            <p:cNvPr id="182" name="Group 181"/>
            <p:cNvGrpSpPr/>
            <p:nvPr/>
          </p:nvGrpSpPr>
          <p:grpSpPr>
            <a:xfrm>
              <a:off x="7513821" y="5906451"/>
              <a:ext cx="891676" cy="1088074"/>
              <a:chOff x="1078644" y="2944892"/>
              <a:chExt cx="2747571" cy="3760255"/>
            </a:xfrm>
          </p:grpSpPr>
          <p:sp>
            <p:nvSpPr>
              <p:cNvPr id="183" name="Rectangle 10"/>
              <p:cNvSpPr>
                <a:spLocks noChangeArrowheads="1"/>
              </p:cNvSpPr>
              <p:nvPr/>
            </p:nvSpPr>
            <p:spPr bwMode="auto">
              <a:xfrm>
                <a:off x="2513539" y="4675020"/>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84" name="Rectangle 11"/>
              <p:cNvSpPr>
                <a:spLocks noChangeArrowheads="1"/>
              </p:cNvSpPr>
              <p:nvPr/>
            </p:nvSpPr>
            <p:spPr bwMode="auto">
              <a:xfrm>
                <a:off x="2513539" y="4675020"/>
                <a:ext cx="85713" cy="103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85" name="Rectangle 21"/>
              <p:cNvSpPr>
                <a:spLocks noChangeArrowheads="1"/>
              </p:cNvSpPr>
              <p:nvPr/>
            </p:nvSpPr>
            <p:spPr bwMode="auto">
              <a:xfrm>
                <a:off x="2427827" y="3332186"/>
                <a:ext cx="85713" cy="103174"/>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86" name="Freeform 22"/>
              <p:cNvSpPr>
                <a:spLocks/>
              </p:cNvSpPr>
              <p:nvPr/>
            </p:nvSpPr>
            <p:spPr bwMode="auto">
              <a:xfrm>
                <a:off x="2427827" y="3332186"/>
                <a:ext cx="85713" cy="103174"/>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87" name="Rectangle 26"/>
              <p:cNvSpPr>
                <a:spLocks noChangeArrowheads="1"/>
              </p:cNvSpPr>
              <p:nvPr/>
            </p:nvSpPr>
            <p:spPr bwMode="auto">
              <a:xfrm>
                <a:off x="2427825" y="4141696"/>
                <a:ext cx="196822" cy="2563450"/>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88" name="Rectangle 27"/>
              <p:cNvSpPr>
                <a:spLocks noChangeArrowheads="1"/>
              </p:cNvSpPr>
              <p:nvPr/>
            </p:nvSpPr>
            <p:spPr bwMode="auto">
              <a:xfrm>
                <a:off x="2427825" y="4141696"/>
                <a:ext cx="196822" cy="256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89" name="Freeform 28"/>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E6E6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90" name="Freeform 29"/>
              <p:cNvSpPr>
                <a:spLocks/>
              </p:cNvSpPr>
              <p:nvPr/>
            </p:nvSpPr>
            <p:spPr bwMode="auto">
              <a:xfrm>
                <a:off x="2624648" y="4149633"/>
                <a:ext cx="1158711" cy="2555513"/>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91" name="Rectangle 30"/>
              <p:cNvSpPr>
                <a:spLocks noChangeArrowheads="1"/>
              </p:cNvSpPr>
              <p:nvPr/>
            </p:nvSpPr>
            <p:spPr bwMode="auto">
              <a:xfrm>
                <a:off x="2770677"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92" name="Rectangle 31"/>
              <p:cNvSpPr>
                <a:spLocks noChangeArrowheads="1"/>
              </p:cNvSpPr>
              <p:nvPr/>
            </p:nvSpPr>
            <p:spPr bwMode="auto">
              <a:xfrm>
                <a:off x="3019880"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93" name="Rectangle 32"/>
              <p:cNvSpPr>
                <a:spLocks noChangeArrowheads="1"/>
              </p:cNvSpPr>
              <p:nvPr/>
            </p:nvSpPr>
            <p:spPr bwMode="auto">
              <a:xfrm>
                <a:off x="3019880"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94" name="Rectangle 33"/>
              <p:cNvSpPr>
                <a:spLocks noChangeArrowheads="1"/>
              </p:cNvSpPr>
              <p:nvPr/>
            </p:nvSpPr>
            <p:spPr bwMode="auto">
              <a:xfrm>
                <a:off x="3269082" y="4338518"/>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95" name="Rectangle 34"/>
              <p:cNvSpPr>
                <a:spLocks noChangeArrowheads="1"/>
              </p:cNvSpPr>
              <p:nvPr/>
            </p:nvSpPr>
            <p:spPr bwMode="auto">
              <a:xfrm>
                <a:off x="3269082" y="4338518"/>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96" name="Rectangle 35"/>
              <p:cNvSpPr>
                <a:spLocks noChangeArrowheads="1"/>
              </p:cNvSpPr>
              <p:nvPr/>
            </p:nvSpPr>
            <p:spPr bwMode="auto">
              <a:xfrm>
                <a:off x="3508760" y="4338518"/>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97" name="Rectangle 36"/>
              <p:cNvSpPr>
                <a:spLocks noChangeArrowheads="1"/>
              </p:cNvSpPr>
              <p:nvPr/>
            </p:nvSpPr>
            <p:spPr bwMode="auto">
              <a:xfrm>
                <a:off x="3508760" y="4338518"/>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98" name="Rectangle 37"/>
              <p:cNvSpPr>
                <a:spLocks noChangeArrowheads="1"/>
              </p:cNvSpPr>
              <p:nvPr/>
            </p:nvSpPr>
            <p:spPr bwMode="auto">
              <a:xfrm>
                <a:off x="2770677"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199" name="Rectangle 38"/>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00" name="Rectangle 39"/>
              <p:cNvSpPr>
                <a:spLocks noChangeArrowheads="1"/>
              </p:cNvSpPr>
              <p:nvPr/>
            </p:nvSpPr>
            <p:spPr bwMode="auto">
              <a:xfrm>
                <a:off x="3019880"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01" name="Rectangle 40"/>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02" name="Rectangle 41"/>
              <p:cNvSpPr>
                <a:spLocks noChangeArrowheads="1"/>
              </p:cNvSpPr>
              <p:nvPr/>
            </p:nvSpPr>
            <p:spPr bwMode="auto">
              <a:xfrm>
                <a:off x="3269082" y="4881367"/>
                <a:ext cx="12856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03" name="Rectangle 42"/>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04" name="Rectangle 43"/>
              <p:cNvSpPr>
                <a:spLocks noChangeArrowheads="1"/>
              </p:cNvSpPr>
              <p:nvPr/>
            </p:nvSpPr>
            <p:spPr bwMode="auto">
              <a:xfrm>
                <a:off x="3508760" y="4881367"/>
                <a:ext cx="138092"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05" name="Rectangle 44"/>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06" name="Rectangle 45"/>
              <p:cNvSpPr>
                <a:spLocks noChangeArrowheads="1"/>
              </p:cNvSpPr>
              <p:nvPr/>
            </p:nvSpPr>
            <p:spPr bwMode="auto">
              <a:xfrm>
                <a:off x="2770677"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07" name="Rectangle 46"/>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08" name="Rectangle 47"/>
              <p:cNvSpPr>
                <a:spLocks noChangeArrowheads="1"/>
              </p:cNvSpPr>
              <p:nvPr/>
            </p:nvSpPr>
            <p:spPr bwMode="auto">
              <a:xfrm>
                <a:off x="3019880"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09" name="Rectangle 48"/>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10" name="Rectangle 49"/>
              <p:cNvSpPr>
                <a:spLocks noChangeArrowheads="1"/>
              </p:cNvSpPr>
              <p:nvPr/>
            </p:nvSpPr>
            <p:spPr bwMode="auto">
              <a:xfrm>
                <a:off x="3269082" y="5422628"/>
                <a:ext cx="128569"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11" name="Rectangle 50"/>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12" name="Rectangle 51"/>
              <p:cNvSpPr>
                <a:spLocks noChangeArrowheads="1"/>
              </p:cNvSpPr>
              <p:nvPr/>
            </p:nvSpPr>
            <p:spPr bwMode="auto">
              <a:xfrm>
                <a:off x="3508760" y="5422628"/>
                <a:ext cx="138092" cy="336502"/>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13" name="Rectangle 52"/>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14" name="Rectangle 53"/>
              <p:cNvSpPr>
                <a:spLocks noChangeArrowheads="1"/>
              </p:cNvSpPr>
              <p:nvPr/>
            </p:nvSpPr>
            <p:spPr bwMode="auto">
              <a:xfrm>
                <a:off x="2770677"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15" name="Rectangle 54"/>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16" name="Rectangle 55"/>
              <p:cNvSpPr>
                <a:spLocks noChangeArrowheads="1"/>
              </p:cNvSpPr>
              <p:nvPr/>
            </p:nvSpPr>
            <p:spPr bwMode="auto">
              <a:xfrm>
                <a:off x="3019880"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17" name="Rectangle 56"/>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18" name="Rectangle 57"/>
              <p:cNvSpPr>
                <a:spLocks noChangeArrowheads="1"/>
              </p:cNvSpPr>
              <p:nvPr/>
            </p:nvSpPr>
            <p:spPr bwMode="auto">
              <a:xfrm>
                <a:off x="3269082" y="5957539"/>
                <a:ext cx="128569"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19" name="Rectangle 58"/>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20" name="Rectangle 59"/>
              <p:cNvSpPr>
                <a:spLocks noChangeArrowheads="1"/>
              </p:cNvSpPr>
              <p:nvPr/>
            </p:nvSpPr>
            <p:spPr bwMode="auto">
              <a:xfrm>
                <a:off x="3508760" y="5957539"/>
                <a:ext cx="138092" cy="342851"/>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21" name="Rectangle 60"/>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22" name="Rectangle 61"/>
              <p:cNvSpPr>
                <a:spLocks noChangeArrowheads="1"/>
              </p:cNvSpPr>
              <p:nvPr/>
            </p:nvSpPr>
            <p:spPr bwMode="auto">
              <a:xfrm>
                <a:off x="2443699" y="4071857"/>
                <a:ext cx="1382516"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23" name="Rectangle 62"/>
              <p:cNvSpPr>
                <a:spLocks noChangeArrowheads="1"/>
              </p:cNvSpPr>
              <p:nvPr/>
            </p:nvSpPr>
            <p:spPr bwMode="auto">
              <a:xfrm>
                <a:off x="2443699" y="4029001"/>
                <a:ext cx="1382516"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24" name="Freeform 63"/>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25" name="Freeform 64"/>
              <p:cNvSpPr>
                <a:spLocks/>
              </p:cNvSpPr>
              <p:nvPr/>
            </p:nvSpPr>
            <p:spPr bwMode="auto">
              <a:xfrm>
                <a:off x="3775423" y="4468677"/>
                <a:ext cx="7936" cy="223647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26" name="Freeform 65"/>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27" name="Freeform 66"/>
              <p:cNvSpPr>
                <a:spLocks noEditPoints="1"/>
              </p:cNvSpPr>
              <p:nvPr/>
            </p:nvSpPr>
            <p:spPr bwMode="auto">
              <a:xfrm>
                <a:off x="2624648" y="4468677"/>
                <a:ext cx="1158711" cy="223647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28" name="Freeform 67"/>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29" name="Freeform 68"/>
              <p:cNvSpPr>
                <a:spLocks/>
              </p:cNvSpPr>
              <p:nvPr/>
            </p:nvSpPr>
            <p:spPr bwMode="auto">
              <a:xfrm>
                <a:off x="3269082" y="4605181"/>
                <a:ext cx="128569" cy="77777"/>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30" name="Freeform 69"/>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9B9D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31" name="Freeform 70"/>
              <p:cNvSpPr>
                <a:spLocks/>
              </p:cNvSpPr>
              <p:nvPr/>
            </p:nvSpPr>
            <p:spPr bwMode="auto">
              <a:xfrm>
                <a:off x="3508760" y="4519469"/>
                <a:ext cx="138092" cy="163490"/>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32" name="Rectangle 71"/>
              <p:cNvSpPr>
                <a:spLocks noChangeArrowheads="1"/>
              </p:cNvSpPr>
              <p:nvPr/>
            </p:nvSpPr>
            <p:spPr bwMode="auto">
              <a:xfrm>
                <a:off x="2770677"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33" name="Rectangle 72"/>
              <p:cNvSpPr>
                <a:spLocks noChangeArrowheads="1"/>
              </p:cNvSpPr>
              <p:nvPr/>
            </p:nvSpPr>
            <p:spPr bwMode="auto">
              <a:xfrm>
                <a:off x="2770677"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34" name="Rectangle 73"/>
              <p:cNvSpPr>
                <a:spLocks noChangeArrowheads="1"/>
              </p:cNvSpPr>
              <p:nvPr/>
            </p:nvSpPr>
            <p:spPr bwMode="auto">
              <a:xfrm>
                <a:off x="3019880"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35" name="Rectangle 74"/>
              <p:cNvSpPr>
                <a:spLocks noChangeArrowheads="1"/>
              </p:cNvSpPr>
              <p:nvPr/>
            </p:nvSpPr>
            <p:spPr bwMode="auto">
              <a:xfrm>
                <a:off x="3019880"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36" name="Rectangle 75"/>
              <p:cNvSpPr>
                <a:spLocks noChangeArrowheads="1"/>
              </p:cNvSpPr>
              <p:nvPr/>
            </p:nvSpPr>
            <p:spPr bwMode="auto">
              <a:xfrm>
                <a:off x="3269082" y="4881367"/>
                <a:ext cx="128569"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37" name="Rectangle 76"/>
              <p:cNvSpPr>
                <a:spLocks noChangeArrowheads="1"/>
              </p:cNvSpPr>
              <p:nvPr/>
            </p:nvSpPr>
            <p:spPr bwMode="auto">
              <a:xfrm>
                <a:off x="3269082" y="4881367"/>
                <a:ext cx="128569"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38" name="Rectangle 77"/>
              <p:cNvSpPr>
                <a:spLocks noChangeArrowheads="1"/>
              </p:cNvSpPr>
              <p:nvPr/>
            </p:nvSpPr>
            <p:spPr bwMode="auto">
              <a:xfrm>
                <a:off x="3508760" y="4881367"/>
                <a:ext cx="138092" cy="344439"/>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39" name="Rectangle 78"/>
              <p:cNvSpPr>
                <a:spLocks noChangeArrowheads="1"/>
              </p:cNvSpPr>
              <p:nvPr/>
            </p:nvSpPr>
            <p:spPr bwMode="auto">
              <a:xfrm>
                <a:off x="3508760" y="4881367"/>
                <a:ext cx="138092" cy="344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40" name="Rectangle 79"/>
              <p:cNvSpPr>
                <a:spLocks noChangeArrowheads="1"/>
              </p:cNvSpPr>
              <p:nvPr/>
            </p:nvSpPr>
            <p:spPr bwMode="auto">
              <a:xfrm>
                <a:off x="2770677"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41" name="Rectangle 80"/>
              <p:cNvSpPr>
                <a:spLocks noChangeArrowheads="1"/>
              </p:cNvSpPr>
              <p:nvPr/>
            </p:nvSpPr>
            <p:spPr bwMode="auto">
              <a:xfrm>
                <a:off x="2770677"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42" name="Rectangle 81"/>
              <p:cNvSpPr>
                <a:spLocks noChangeArrowheads="1"/>
              </p:cNvSpPr>
              <p:nvPr/>
            </p:nvSpPr>
            <p:spPr bwMode="auto">
              <a:xfrm>
                <a:off x="3019880"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43" name="Rectangle 82"/>
              <p:cNvSpPr>
                <a:spLocks noChangeArrowheads="1"/>
              </p:cNvSpPr>
              <p:nvPr/>
            </p:nvSpPr>
            <p:spPr bwMode="auto">
              <a:xfrm>
                <a:off x="3019880"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44" name="Rectangle 83"/>
              <p:cNvSpPr>
                <a:spLocks noChangeArrowheads="1"/>
              </p:cNvSpPr>
              <p:nvPr/>
            </p:nvSpPr>
            <p:spPr bwMode="auto">
              <a:xfrm>
                <a:off x="3269082" y="5422628"/>
                <a:ext cx="128569"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45" name="Rectangle 84"/>
              <p:cNvSpPr>
                <a:spLocks noChangeArrowheads="1"/>
              </p:cNvSpPr>
              <p:nvPr/>
            </p:nvSpPr>
            <p:spPr bwMode="auto">
              <a:xfrm>
                <a:off x="3269082" y="5422628"/>
                <a:ext cx="128569"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46" name="Rectangle 85"/>
              <p:cNvSpPr>
                <a:spLocks noChangeArrowheads="1"/>
              </p:cNvSpPr>
              <p:nvPr/>
            </p:nvSpPr>
            <p:spPr bwMode="auto">
              <a:xfrm>
                <a:off x="3508760" y="5422628"/>
                <a:ext cx="138092" cy="336502"/>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47" name="Rectangle 86"/>
              <p:cNvSpPr>
                <a:spLocks noChangeArrowheads="1"/>
              </p:cNvSpPr>
              <p:nvPr/>
            </p:nvSpPr>
            <p:spPr bwMode="auto">
              <a:xfrm>
                <a:off x="3508760" y="5422628"/>
                <a:ext cx="138092" cy="33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48" name="Rectangle 87"/>
              <p:cNvSpPr>
                <a:spLocks noChangeArrowheads="1"/>
              </p:cNvSpPr>
              <p:nvPr/>
            </p:nvSpPr>
            <p:spPr bwMode="auto">
              <a:xfrm>
                <a:off x="2770677"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49" name="Rectangle 88"/>
              <p:cNvSpPr>
                <a:spLocks noChangeArrowheads="1"/>
              </p:cNvSpPr>
              <p:nvPr/>
            </p:nvSpPr>
            <p:spPr bwMode="auto">
              <a:xfrm>
                <a:off x="2770677"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50" name="Rectangle 89"/>
              <p:cNvSpPr>
                <a:spLocks noChangeArrowheads="1"/>
              </p:cNvSpPr>
              <p:nvPr/>
            </p:nvSpPr>
            <p:spPr bwMode="auto">
              <a:xfrm>
                <a:off x="3019880"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51" name="Rectangle 90"/>
              <p:cNvSpPr>
                <a:spLocks noChangeArrowheads="1"/>
              </p:cNvSpPr>
              <p:nvPr/>
            </p:nvSpPr>
            <p:spPr bwMode="auto">
              <a:xfrm>
                <a:off x="3019880"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52" name="Rectangle 91"/>
              <p:cNvSpPr>
                <a:spLocks noChangeArrowheads="1"/>
              </p:cNvSpPr>
              <p:nvPr/>
            </p:nvSpPr>
            <p:spPr bwMode="auto">
              <a:xfrm>
                <a:off x="3269082" y="5957539"/>
                <a:ext cx="128569"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53" name="Rectangle 92"/>
              <p:cNvSpPr>
                <a:spLocks noChangeArrowheads="1"/>
              </p:cNvSpPr>
              <p:nvPr/>
            </p:nvSpPr>
            <p:spPr bwMode="auto">
              <a:xfrm>
                <a:off x="3269082" y="5957539"/>
                <a:ext cx="128569"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54" name="Rectangle 93"/>
              <p:cNvSpPr>
                <a:spLocks noChangeArrowheads="1"/>
              </p:cNvSpPr>
              <p:nvPr/>
            </p:nvSpPr>
            <p:spPr bwMode="auto">
              <a:xfrm>
                <a:off x="3508760" y="5957539"/>
                <a:ext cx="138092" cy="342851"/>
              </a:xfrm>
              <a:prstGeom prst="rect">
                <a:avLst/>
              </a:prstGeom>
              <a:solidFill>
                <a:srgbClr val="9B9DA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55" name="Rectangle 94"/>
              <p:cNvSpPr>
                <a:spLocks noChangeArrowheads="1"/>
              </p:cNvSpPr>
              <p:nvPr/>
            </p:nvSpPr>
            <p:spPr bwMode="auto">
              <a:xfrm>
                <a:off x="3508760" y="5957539"/>
                <a:ext cx="138092" cy="342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56" name="Rectangle 95"/>
              <p:cNvSpPr>
                <a:spLocks noChangeArrowheads="1"/>
              </p:cNvSpPr>
              <p:nvPr/>
            </p:nvSpPr>
            <p:spPr bwMode="auto">
              <a:xfrm>
                <a:off x="1294512" y="3065525"/>
                <a:ext cx="1279343" cy="3639622"/>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57" name="Rectangle 96"/>
              <p:cNvSpPr>
                <a:spLocks noChangeArrowheads="1"/>
              </p:cNvSpPr>
              <p:nvPr/>
            </p:nvSpPr>
            <p:spPr bwMode="auto">
              <a:xfrm>
                <a:off x="1294512" y="3065525"/>
                <a:ext cx="1279343" cy="36396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58" name="Freeform 97"/>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D4D4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59" name="Freeform 98"/>
              <p:cNvSpPr>
                <a:spLocks/>
              </p:cNvSpPr>
              <p:nvPr/>
            </p:nvSpPr>
            <p:spPr bwMode="auto">
              <a:xfrm>
                <a:off x="1294512" y="4468677"/>
                <a:ext cx="1279343" cy="223647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60" name="Rectangle 99"/>
              <p:cNvSpPr>
                <a:spLocks noChangeArrowheads="1"/>
              </p:cNvSpPr>
              <p:nvPr/>
            </p:nvSpPr>
            <p:spPr bwMode="auto">
              <a:xfrm>
                <a:off x="1113563" y="3056001"/>
                <a:ext cx="180949" cy="364914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61" name="Rectangle 100"/>
              <p:cNvSpPr>
                <a:spLocks noChangeArrowheads="1"/>
              </p:cNvSpPr>
              <p:nvPr/>
            </p:nvSpPr>
            <p:spPr bwMode="auto">
              <a:xfrm>
                <a:off x="1078644" y="2987748"/>
                <a:ext cx="1546005" cy="77777"/>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62" name="Rectangle 101"/>
              <p:cNvSpPr>
                <a:spLocks noChangeArrowheads="1"/>
              </p:cNvSpPr>
              <p:nvPr/>
            </p:nvSpPr>
            <p:spPr bwMode="auto">
              <a:xfrm>
                <a:off x="1078644" y="2944892"/>
                <a:ext cx="1546005" cy="77777"/>
              </a:xfrm>
              <a:prstGeom prst="rect">
                <a:avLst/>
              </a:prstGeom>
              <a:solidFill>
                <a:srgbClr val="E6E6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63" name="Rectangle 102"/>
              <p:cNvSpPr>
                <a:spLocks noChangeArrowheads="1"/>
              </p:cNvSpPr>
              <p:nvPr/>
            </p:nvSpPr>
            <p:spPr bwMode="auto">
              <a:xfrm>
                <a:off x="14833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64" name="Rectangle 103"/>
              <p:cNvSpPr>
                <a:spLocks noChangeArrowheads="1"/>
              </p:cNvSpPr>
              <p:nvPr/>
            </p:nvSpPr>
            <p:spPr bwMode="auto">
              <a:xfrm>
                <a:off x="1748473"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65" name="Rectangle 104"/>
              <p:cNvSpPr>
                <a:spLocks noChangeArrowheads="1"/>
              </p:cNvSpPr>
              <p:nvPr/>
            </p:nvSpPr>
            <p:spPr bwMode="auto">
              <a:xfrm>
                <a:off x="2015135"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66" name="Rectangle 105"/>
              <p:cNvSpPr>
                <a:spLocks noChangeArrowheads="1"/>
              </p:cNvSpPr>
              <p:nvPr/>
            </p:nvSpPr>
            <p:spPr bwMode="auto">
              <a:xfrm>
                <a:off x="2281797" y="3279808"/>
                <a:ext cx="146029" cy="353963"/>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67" name="Rectangle 106"/>
              <p:cNvSpPr>
                <a:spLocks noChangeArrowheads="1"/>
              </p:cNvSpPr>
              <p:nvPr/>
            </p:nvSpPr>
            <p:spPr bwMode="auto">
              <a:xfrm>
                <a:off x="14833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68" name="Rectangle 107"/>
              <p:cNvSpPr>
                <a:spLocks noChangeArrowheads="1"/>
              </p:cNvSpPr>
              <p:nvPr/>
            </p:nvSpPr>
            <p:spPr bwMode="auto">
              <a:xfrm>
                <a:off x="1748473"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69" name="Rectangle 108"/>
              <p:cNvSpPr>
                <a:spLocks noChangeArrowheads="1"/>
              </p:cNvSpPr>
              <p:nvPr/>
            </p:nvSpPr>
            <p:spPr bwMode="auto">
              <a:xfrm>
                <a:off x="2015135"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70" name="Rectangle 109"/>
              <p:cNvSpPr>
                <a:spLocks noChangeArrowheads="1"/>
              </p:cNvSpPr>
              <p:nvPr/>
            </p:nvSpPr>
            <p:spPr bwMode="auto">
              <a:xfrm>
                <a:off x="2281797" y="3830591"/>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71" name="Rectangle 110"/>
              <p:cNvSpPr>
                <a:spLocks noChangeArrowheads="1"/>
              </p:cNvSpPr>
              <p:nvPr/>
            </p:nvSpPr>
            <p:spPr bwMode="auto">
              <a:xfrm>
                <a:off x="14833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72" name="Rectangle 111"/>
              <p:cNvSpPr>
                <a:spLocks noChangeArrowheads="1"/>
              </p:cNvSpPr>
              <p:nvPr/>
            </p:nvSpPr>
            <p:spPr bwMode="auto">
              <a:xfrm>
                <a:off x="1748473"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73" name="Rectangle 112"/>
              <p:cNvSpPr>
                <a:spLocks noChangeArrowheads="1"/>
              </p:cNvSpPr>
              <p:nvPr/>
            </p:nvSpPr>
            <p:spPr bwMode="auto">
              <a:xfrm>
                <a:off x="2015135"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74" name="Rectangle 113"/>
              <p:cNvSpPr>
                <a:spLocks noChangeArrowheads="1"/>
              </p:cNvSpPr>
              <p:nvPr/>
            </p:nvSpPr>
            <p:spPr bwMode="auto">
              <a:xfrm>
                <a:off x="2281797" y="437343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75" name="Rectangle 114"/>
              <p:cNvSpPr>
                <a:spLocks noChangeArrowheads="1"/>
              </p:cNvSpPr>
              <p:nvPr/>
            </p:nvSpPr>
            <p:spPr bwMode="auto">
              <a:xfrm>
                <a:off x="14833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76" name="Rectangle 115"/>
              <p:cNvSpPr>
                <a:spLocks noChangeArrowheads="1"/>
              </p:cNvSpPr>
              <p:nvPr/>
            </p:nvSpPr>
            <p:spPr bwMode="auto">
              <a:xfrm>
                <a:off x="1748473"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77" name="Rectangle 116"/>
              <p:cNvSpPr>
                <a:spLocks noChangeArrowheads="1"/>
              </p:cNvSpPr>
              <p:nvPr/>
            </p:nvSpPr>
            <p:spPr bwMode="auto">
              <a:xfrm>
                <a:off x="2015135"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78" name="Rectangle 117"/>
              <p:cNvSpPr>
                <a:spLocks noChangeArrowheads="1"/>
              </p:cNvSpPr>
              <p:nvPr/>
            </p:nvSpPr>
            <p:spPr bwMode="auto">
              <a:xfrm>
                <a:off x="2281797" y="4924224"/>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79" name="Rectangle 118"/>
              <p:cNvSpPr>
                <a:spLocks noChangeArrowheads="1"/>
              </p:cNvSpPr>
              <p:nvPr/>
            </p:nvSpPr>
            <p:spPr bwMode="auto">
              <a:xfrm>
                <a:off x="14833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80" name="Rectangle 119"/>
              <p:cNvSpPr>
                <a:spLocks noChangeArrowheads="1"/>
              </p:cNvSpPr>
              <p:nvPr/>
            </p:nvSpPr>
            <p:spPr bwMode="auto">
              <a:xfrm>
                <a:off x="1748473"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81" name="Rectangle 120"/>
              <p:cNvSpPr>
                <a:spLocks noChangeArrowheads="1"/>
              </p:cNvSpPr>
              <p:nvPr/>
            </p:nvSpPr>
            <p:spPr bwMode="auto">
              <a:xfrm>
                <a:off x="2015135"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82" name="Rectangle 121"/>
              <p:cNvSpPr>
                <a:spLocks noChangeArrowheads="1"/>
              </p:cNvSpPr>
              <p:nvPr/>
            </p:nvSpPr>
            <p:spPr bwMode="auto">
              <a:xfrm>
                <a:off x="2281797" y="5475009"/>
                <a:ext cx="146029" cy="352375"/>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83" name="Rectangle 122"/>
              <p:cNvSpPr>
                <a:spLocks noChangeArrowheads="1"/>
              </p:cNvSpPr>
              <p:nvPr/>
            </p:nvSpPr>
            <p:spPr bwMode="auto">
              <a:xfrm>
                <a:off x="14833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84" name="Rectangle 123"/>
              <p:cNvSpPr>
                <a:spLocks noChangeArrowheads="1"/>
              </p:cNvSpPr>
              <p:nvPr/>
            </p:nvSpPr>
            <p:spPr bwMode="auto">
              <a:xfrm>
                <a:off x="1748473"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85" name="Rectangle 124"/>
              <p:cNvSpPr>
                <a:spLocks noChangeArrowheads="1"/>
              </p:cNvSpPr>
              <p:nvPr/>
            </p:nvSpPr>
            <p:spPr bwMode="auto">
              <a:xfrm>
                <a:off x="2015135"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sp>
            <p:nvSpPr>
              <p:cNvPr id="286" name="Rectangle 125"/>
              <p:cNvSpPr>
                <a:spLocks noChangeArrowheads="1"/>
              </p:cNvSpPr>
              <p:nvPr/>
            </p:nvSpPr>
            <p:spPr bwMode="auto">
              <a:xfrm>
                <a:off x="2281797" y="6025792"/>
                <a:ext cx="146029" cy="344439"/>
              </a:xfrm>
              <a:prstGeom prst="rect">
                <a:avLst/>
              </a:prstGeom>
              <a:solidFill>
                <a:srgbClr val="A6A7A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defTabSz="932447"/>
                <a:endParaRPr lang="en-US">
                  <a:solidFill>
                    <a:srgbClr val="FFFFFF"/>
                  </a:solidFill>
                </a:endParaRPr>
              </a:p>
            </p:txBody>
          </p:sp>
        </p:grpSp>
        <p:grpSp>
          <p:nvGrpSpPr>
            <p:cNvPr id="3" name="Group 2"/>
            <p:cNvGrpSpPr/>
            <p:nvPr/>
          </p:nvGrpSpPr>
          <p:grpSpPr>
            <a:xfrm>
              <a:off x="5394594" y="3292233"/>
              <a:ext cx="2871820" cy="2927919"/>
              <a:chOff x="5394594" y="3292233"/>
              <a:chExt cx="2871820" cy="2927919"/>
            </a:xfrm>
          </p:grpSpPr>
          <p:sp>
            <p:nvSpPr>
              <p:cNvPr id="70" name="TextBox 69"/>
              <p:cNvSpPr txBox="1"/>
              <p:nvPr/>
            </p:nvSpPr>
            <p:spPr>
              <a:xfrm>
                <a:off x="6218237" y="3999207"/>
                <a:ext cx="1703420" cy="831103"/>
              </a:xfrm>
              <a:prstGeom prst="rect">
                <a:avLst/>
              </a:prstGeom>
              <a:noFill/>
            </p:spPr>
            <p:txBody>
              <a:bodyPr wrap="square" lIns="0" tIns="0" rIns="0" bIns="0" rtlCol="0">
                <a:spAutoFit/>
              </a:bodyPr>
              <a:lstStyle/>
              <a:p>
                <a:pPr algn="ctr">
                  <a:lnSpc>
                    <a:spcPct val="90000"/>
                  </a:lnSpc>
                </a:pPr>
                <a:endParaRPr lang="en-US" sz="800" spc="-51">
                  <a:solidFill>
                    <a:srgbClr val="FFFFFF"/>
                  </a:solidFill>
                </a:endParaRPr>
              </a:p>
              <a:p>
                <a:pPr algn="ctr">
                  <a:lnSpc>
                    <a:spcPct val="90000"/>
                  </a:lnSpc>
                </a:pPr>
                <a:endParaRPr lang="en-US" sz="800" spc="-51">
                  <a:solidFill>
                    <a:srgbClr val="FFFFFF"/>
                  </a:solidFill>
                </a:endParaRPr>
              </a:p>
              <a:p>
                <a:pPr algn="ctr">
                  <a:lnSpc>
                    <a:spcPct val="90000"/>
                  </a:lnSpc>
                </a:pPr>
                <a:endParaRPr lang="en-US" sz="800" spc="-51">
                  <a:solidFill>
                    <a:srgbClr val="FFFFFF"/>
                  </a:solidFill>
                </a:endParaRPr>
              </a:p>
              <a:p>
                <a:pPr algn="ctr">
                  <a:lnSpc>
                    <a:spcPct val="90000"/>
                  </a:lnSpc>
                </a:pPr>
                <a:r>
                  <a:rPr lang="en-US" i="1" spc="-51"/>
                  <a:t>ExpressRoute</a:t>
                </a:r>
              </a:p>
              <a:p>
                <a:pPr algn="ctr">
                  <a:lnSpc>
                    <a:spcPct val="90000"/>
                  </a:lnSpc>
                </a:pPr>
                <a:r>
                  <a:rPr lang="en-US" i="1" spc="-51"/>
                  <a:t>VPN Gateways</a:t>
                </a:r>
                <a:endParaRPr lang="en-US" spc="-51"/>
              </a:p>
            </p:txBody>
          </p:sp>
          <p:pic>
            <p:nvPicPr>
              <p:cNvPr id="167" name="Picture 16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394594" y="4262992"/>
                <a:ext cx="450747" cy="450747"/>
              </a:xfrm>
              <a:prstGeom prst="rect">
                <a:avLst/>
              </a:prstGeom>
            </p:spPr>
          </p:pic>
          <p:sp>
            <p:nvSpPr>
              <p:cNvPr id="168" name="Up-Down Arrow 167"/>
              <p:cNvSpPr/>
              <p:nvPr/>
            </p:nvSpPr>
            <p:spPr bwMode="auto">
              <a:xfrm>
                <a:off x="5775337" y="3954462"/>
                <a:ext cx="519100" cy="1335940"/>
              </a:xfrm>
              <a:prstGeom prst="upDownArrow">
                <a:avLst>
                  <a:gd name="adj1" fmla="val 48203"/>
                  <a:gd name="adj2" fmla="val 59506"/>
                </a:avLst>
              </a:prstGeom>
              <a:solidFill>
                <a:schemeClr val="tx1"/>
              </a:solidFill>
              <a:ln w="7620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282" fontAlgn="base">
                  <a:spcBef>
                    <a:spcPct val="0"/>
                  </a:spcBef>
                  <a:spcAft>
                    <a:spcPct val="0"/>
                  </a:spcAft>
                </a:pPr>
                <a:endParaRPr lang="en-US" sz="2000">
                  <a:solidFill>
                    <a:srgbClr val="000000"/>
                  </a:solidFill>
                </a:endParaRPr>
              </a:p>
            </p:txBody>
          </p:sp>
          <p:grpSp>
            <p:nvGrpSpPr>
              <p:cNvPr id="169" name="Group 168"/>
              <p:cNvGrpSpPr/>
              <p:nvPr/>
            </p:nvGrpSpPr>
            <p:grpSpPr>
              <a:xfrm rot="10800000">
                <a:off x="8085351" y="3292233"/>
                <a:ext cx="181063" cy="2927919"/>
                <a:chOff x="3141472" y="3889615"/>
                <a:chExt cx="625422" cy="3093340"/>
              </a:xfrm>
            </p:grpSpPr>
            <p:cxnSp>
              <p:nvCxnSpPr>
                <p:cNvPr id="170" name="Straight Connector 169"/>
                <p:cNvCxnSpPr/>
                <p:nvPr/>
              </p:nvCxnSpPr>
              <p:spPr>
                <a:xfrm>
                  <a:off x="3465787" y="3889617"/>
                  <a:ext cx="0" cy="2469741"/>
                </a:xfrm>
                <a:prstGeom prst="line">
                  <a:avLst/>
                </a:prstGeom>
                <a:noFill/>
                <a:ln w="41275" cap="flat" cmpd="sng" algn="ctr">
                  <a:solidFill>
                    <a:srgbClr val="007DDE"/>
                  </a:solidFill>
                  <a:prstDash val="dashDot"/>
                  <a:miter lim="800000"/>
                </a:ln>
                <a:effectLst/>
              </p:spPr>
            </p:cxnSp>
            <p:cxnSp>
              <p:nvCxnSpPr>
                <p:cNvPr id="171" name="Straight Connector 170"/>
                <p:cNvCxnSpPr>
                  <a:cxnSpLocks/>
                </p:cNvCxnSpPr>
                <p:nvPr/>
              </p:nvCxnSpPr>
              <p:spPr>
                <a:xfrm rot="10800000" flipV="1">
                  <a:off x="3141472" y="3889615"/>
                  <a:ext cx="15822" cy="3093340"/>
                </a:xfrm>
                <a:prstGeom prst="line">
                  <a:avLst/>
                </a:prstGeom>
                <a:noFill/>
                <a:ln w="76200" cap="flat" cmpd="sng" algn="ctr">
                  <a:solidFill>
                    <a:srgbClr val="007DDE"/>
                  </a:solidFill>
                  <a:prstDash val="solid"/>
                  <a:miter lim="800000"/>
                </a:ln>
                <a:effectLst/>
              </p:spPr>
            </p:cxnSp>
            <p:cxnSp>
              <p:nvCxnSpPr>
                <p:cNvPr id="172" name="Straight Connector 171"/>
                <p:cNvCxnSpPr>
                  <a:cxnSpLocks/>
                </p:cNvCxnSpPr>
                <p:nvPr/>
              </p:nvCxnSpPr>
              <p:spPr>
                <a:xfrm rot="10800000" flipV="1">
                  <a:off x="3736891" y="3889617"/>
                  <a:ext cx="30003" cy="3093337"/>
                </a:xfrm>
                <a:prstGeom prst="line">
                  <a:avLst/>
                </a:prstGeom>
                <a:noFill/>
                <a:ln w="76200" cap="flat" cmpd="sng" algn="ctr">
                  <a:solidFill>
                    <a:srgbClr val="007DDE"/>
                  </a:solidFill>
                  <a:prstDash val="solid"/>
                  <a:miter lim="800000"/>
                </a:ln>
                <a:effectLst/>
              </p:spPr>
            </p:cxnSp>
          </p:grpSp>
          <p:pic>
            <p:nvPicPr>
              <p:cNvPr id="287" name="Picture 28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38424" y="3847181"/>
                <a:ext cx="396830" cy="396830"/>
              </a:xfrm>
              <a:prstGeom prst="rect">
                <a:avLst/>
              </a:prstGeom>
            </p:spPr>
          </p:pic>
        </p:grpSp>
      </p:grpSp>
      <p:sp>
        <p:nvSpPr>
          <p:cNvPr id="30" name="Rectangle 29"/>
          <p:cNvSpPr/>
          <p:nvPr/>
        </p:nvSpPr>
        <p:spPr bwMode="auto">
          <a:xfrm>
            <a:off x="383329" y="652583"/>
            <a:ext cx="11702551" cy="690850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30" tIns="195064" rIns="243830" bIns="195064" numCol="1" spcCol="0" rtlCol="0" fromWordArt="0" anchor="t" anchorCtr="0" forceAA="0" compatLnSpc="1">
            <a:prstTxWarp prst="textNoShape">
              <a:avLst/>
            </a:prstTxWarp>
            <a:noAutofit/>
          </a:bodyPr>
          <a:lstStyle/>
          <a:p>
            <a:pPr algn="ctr" defTabSz="1243265" fontAlgn="base">
              <a:lnSpc>
                <a:spcPct val="90000"/>
              </a:lnSpc>
              <a:spcBef>
                <a:spcPct val="0"/>
              </a:spcBef>
              <a:spcAft>
                <a:spcPct val="0"/>
              </a:spcAft>
            </a:pPr>
            <a:endParaRPr lang="en-US" sz="3200" err="1">
              <a:gradFill>
                <a:gsLst>
                  <a:gs pos="0">
                    <a:srgbClr val="FFFFFF"/>
                  </a:gs>
                  <a:gs pos="100000">
                    <a:srgbClr val="FFFFFF"/>
                  </a:gs>
                </a:gsLst>
                <a:lin ang="5400000" scaled="0"/>
              </a:gradFill>
              <a:ea typeface="Segoe UI" pitchFamily="34" charset="0"/>
              <a:cs typeface="Segoe UI" pitchFamily="34" charset="0"/>
            </a:endParaRPr>
          </a:p>
        </p:txBody>
      </p:sp>
      <p:sp>
        <p:nvSpPr>
          <p:cNvPr id="301" name="TextBox 300"/>
          <p:cNvSpPr txBox="1"/>
          <p:nvPr/>
        </p:nvSpPr>
        <p:spPr>
          <a:xfrm>
            <a:off x="6310514" y="1297642"/>
            <a:ext cx="1354730" cy="523220"/>
          </a:xfrm>
          <a:prstGeom prst="rect">
            <a:avLst/>
          </a:prstGeom>
          <a:noFill/>
        </p:spPr>
        <p:txBody>
          <a:bodyPr wrap="none" rtlCol="0">
            <a:spAutoFit/>
          </a:bodyPr>
          <a:lstStyle/>
          <a:p>
            <a:pPr algn="ctr"/>
            <a:r>
              <a:rPr lang="en-US" sz="1400">
                <a:latin typeface="+mj-lt"/>
              </a:rPr>
              <a:t>Azure</a:t>
            </a:r>
          </a:p>
          <a:p>
            <a:pPr algn="ctr"/>
            <a:r>
              <a:rPr lang="en-US" sz="1400">
                <a:latin typeface="+mj-lt"/>
              </a:rPr>
              <a:t>Virtual Network</a:t>
            </a:r>
          </a:p>
        </p:txBody>
      </p:sp>
      <p:sp>
        <p:nvSpPr>
          <p:cNvPr id="302" name="Left-Right Arrow 42"/>
          <p:cNvSpPr/>
          <p:nvPr/>
        </p:nvSpPr>
        <p:spPr bwMode="auto">
          <a:xfrm rot="20365950">
            <a:off x="4931149" y="1455792"/>
            <a:ext cx="1491370" cy="756223"/>
          </a:xfrm>
          <a:prstGeom prst="leftRightArrow">
            <a:avLst>
              <a:gd name="adj1" fmla="val 50000"/>
              <a:gd name="adj2" fmla="val 29604"/>
            </a:avLst>
          </a:prstGeom>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400" b="0" i="0" u="none" strike="noStrike" kern="0" cap="none" spc="0" normalizeH="0" baseline="0" noProof="0">
                <a:ln>
                  <a:noFill/>
                </a:ln>
                <a:gradFill>
                  <a:gsLst>
                    <a:gs pos="0">
                      <a:srgbClr val="FFFFFF"/>
                    </a:gs>
                    <a:gs pos="100000">
                      <a:srgbClr val="FFFFFF"/>
                    </a:gs>
                  </a:gsLst>
                  <a:lin ang="5400000" scaled="0"/>
                </a:gradFill>
                <a:effectLst>
                  <a:outerShdw blurRad="38100" dist="38100" dir="2700000" algn="tl">
                    <a:srgbClr val="000000">
                      <a:alpha val="43137"/>
                    </a:srgbClr>
                  </a:outerShdw>
                </a:effectLst>
                <a:uLnTx/>
                <a:uFillTx/>
              </a:rPr>
              <a:t>Peering</a:t>
            </a:r>
          </a:p>
        </p:txBody>
      </p:sp>
      <p:sp>
        <p:nvSpPr>
          <p:cNvPr id="303" name="TextBox 302"/>
          <p:cNvSpPr txBox="1"/>
          <p:nvPr/>
        </p:nvSpPr>
        <p:spPr>
          <a:xfrm>
            <a:off x="8994943" y="3027125"/>
            <a:ext cx="2890842" cy="613398"/>
          </a:xfrm>
          <a:prstGeom prst="rect">
            <a:avLst/>
          </a:prstGeom>
          <a:noFill/>
        </p:spPr>
        <p:txBody>
          <a:bodyPr wrap="square" lIns="182834" tIns="146266" rIns="182834" bIns="146266" rtlCol="0">
            <a:noAutofit/>
          </a:bodyPr>
          <a:lstStyle/>
          <a:p>
            <a:pPr>
              <a:lnSpc>
                <a:spcPct val="90000"/>
              </a:lnSpc>
              <a:spcBef>
                <a:spcPct val="20000"/>
              </a:spcBef>
              <a:spcAft>
                <a:spcPts val="1200"/>
              </a:spcAft>
              <a:buSzPct val="80000"/>
            </a:pPr>
            <a:r>
              <a:rPr lang="en-US" sz="1600" spc="-51" err="1">
                <a:latin typeface="+mj-lt"/>
              </a:rPr>
              <a:t>VNet</a:t>
            </a:r>
            <a:r>
              <a:rPr lang="en-US" sz="1600" spc="-51">
                <a:latin typeface="+mj-lt"/>
              </a:rPr>
              <a:t> peering</a:t>
            </a:r>
          </a:p>
        </p:txBody>
      </p:sp>
    </p:spTree>
    <p:extLst>
      <p:ext uri="{BB962C8B-B14F-4D97-AF65-F5344CB8AC3E}">
        <p14:creationId xmlns:p14="http://schemas.microsoft.com/office/powerpoint/2010/main" val="4056216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250"/>
                            </p:stCondLst>
                            <p:childTnLst>
                              <p:par>
                                <p:cTn id="13" presetID="10" presetClass="entr" presetSubtype="0" fill="hold" grpId="0" nodeType="afterEffect">
                                  <p:stCondLst>
                                    <p:cond delay="0"/>
                                  </p:stCondLst>
                                  <p:childTnLst>
                                    <p:set>
                                      <p:cBhvr>
                                        <p:cTn id="14" dur="1" fill="hold">
                                          <p:stCondLst>
                                            <p:cond delay="0"/>
                                          </p:stCondLst>
                                        </p:cTn>
                                        <p:tgtEl>
                                          <p:spTgt spid="61"/>
                                        </p:tgtEl>
                                        <p:attrNameLst>
                                          <p:attrName>style.visibility</p:attrName>
                                        </p:attrNameLst>
                                      </p:cBhvr>
                                      <p:to>
                                        <p:strVal val="visible"/>
                                      </p:to>
                                    </p:set>
                                    <p:animEffect transition="in" filter="fade">
                                      <p:cBhvr>
                                        <p:cTn id="15" dur="600"/>
                                        <p:tgtEl>
                                          <p:spTgt spid="6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9"/>
                                        </p:tgtEl>
                                        <p:attrNameLst>
                                          <p:attrName>style.visibility</p:attrName>
                                        </p:attrNameLst>
                                      </p:cBhvr>
                                      <p:to>
                                        <p:strVal val="visible"/>
                                      </p:to>
                                    </p:set>
                                  </p:childTnLst>
                                </p:cTn>
                              </p:par>
                              <p:par>
                                <p:cTn id="20" presetID="22" presetClass="entr" presetSubtype="8" fill="hold"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60"/>
                                        </p:tgtEl>
                                        <p:attrNameLst>
                                          <p:attrName>style.visibility</p:attrName>
                                        </p:attrNameLst>
                                      </p:cBhvr>
                                      <p:to>
                                        <p:strVal val="visible"/>
                                      </p:to>
                                    </p:set>
                                    <p:animEffect transition="in" filter="fade">
                                      <p:cBhvr>
                                        <p:cTn id="29" dur="600"/>
                                        <p:tgtEl>
                                          <p:spTgt spid="60"/>
                                        </p:tgtEl>
                                      </p:cBhvr>
                                    </p:animEffect>
                                  </p:childTnLst>
                                </p:cTn>
                              </p:par>
                            </p:childTnLst>
                          </p:cTn>
                        </p:par>
                        <p:par>
                          <p:cTn id="30" fill="hold">
                            <p:stCondLst>
                              <p:cond delay="1100"/>
                            </p:stCondLst>
                            <p:childTnLst>
                              <p:par>
                                <p:cTn id="31" presetID="6" presetClass="emph" presetSubtype="0" decel="100000" fill="hold" nodeType="afterEffect">
                                  <p:stCondLst>
                                    <p:cond delay="0"/>
                                  </p:stCondLst>
                                  <p:childTnLst>
                                    <p:animScale>
                                      <p:cBhvr>
                                        <p:cTn id="32" dur="250" fill="hold"/>
                                        <p:tgtEl>
                                          <p:spTgt spid="6"/>
                                        </p:tgtEl>
                                      </p:cBhvr>
                                      <p:by x="110000" y="110000"/>
                                    </p:animScale>
                                  </p:childTnLst>
                                </p:cTn>
                              </p:par>
                              <p:par>
                                <p:cTn id="33" presetID="6" presetClass="emph" presetSubtype="0" decel="100000" fill="hold" nodeType="withEffect">
                                  <p:stCondLst>
                                    <p:cond delay="300"/>
                                  </p:stCondLst>
                                  <p:childTnLst>
                                    <p:animScale>
                                      <p:cBhvr>
                                        <p:cTn id="34" dur="250" fill="hold"/>
                                        <p:tgtEl>
                                          <p:spTgt spid="6"/>
                                        </p:tgtEl>
                                      </p:cBhvr>
                                      <p:by x="91000" y="91000"/>
                                    </p:animScale>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wipe(up)">
                                      <p:cBhvr>
                                        <p:cTn id="39" dur="500"/>
                                        <p:tgtEl>
                                          <p:spTgt spid="4"/>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fade">
                                      <p:cBhvr>
                                        <p:cTn id="43" dur="600"/>
                                        <p:tgtEl>
                                          <p:spTgt spid="63"/>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288"/>
                                        </p:tgtEl>
                                        <p:attrNameLst>
                                          <p:attrName>style.visibility</p:attrName>
                                        </p:attrNameLst>
                                      </p:cBhvr>
                                      <p:to>
                                        <p:strVal val="visible"/>
                                      </p:to>
                                    </p:set>
                                    <p:anim calcmode="lin" valueType="num">
                                      <p:cBhvr>
                                        <p:cTn id="48" dur="250" fill="hold"/>
                                        <p:tgtEl>
                                          <p:spTgt spid="288"/>
                                        </p:tgtEl>
                                        <p:attrNameLst>
                                          <p:attrName>ppt_w</p:attrName>
                                        </p:attrNameLst>
                                      </p:cBhvr>
                                      <p:tavLst>
                                        <p:tav tm="0">
                                          <p:val>
                                            <p:fltVal val="0"/>
                                          </p:val>
                                        </p:tav>
                                        <p:tav tm="100000">
                                          <p:val>
                                            <p:strVal val="#ppt_w"/>
                                          </p:val>
                                        </p:tav>
                                      </p:tavLst>
                                    </p:anim>
                                    <p:anim calcmode="lin" valueType="num">
                                      <p:cBhvr>
                                        <p:cTn id="49" dur="250" fill="hold"/>
                                        <p:tgtEl>
                                          <p:spTgt spid="288"/>
                                        </p:tgtEl>
                                        <p:attrNameLst>
                                          <p:attrName>ppt_h</p:attrName>
                                        </p:attrNameLst>
                                      </p:cBhvr>
                                      <p:tavLst>
                                        <p:tav tm="0">
                                          <p:val>
                                            <p:fltVal val="0"/>
                                          </p:val>
                                        </p:tav>
                                        <p:tav tm="100000">
                                          <p:val>
                                            <p:strVal val="#ppt_h"/>
                                          </p:val>
                                        </p:tav>
                                      </p:tavLst>
                                    </p:anim>
                                    <p:animEffect transition="in" filter="fade">
                                      <p:cBhvr>
                                        <p:cTn id="50" dur="250"/>
                                        <p:tgtEl>
                                          <p:spTgt spid="288"/>
                                        </p:tgtEl>
                                      </p:cBhvr>
                                    </p:animEffect>
                                  </p:childTnLst>
                                </p:cTn>
                              </p:par>
                            </p:childTnLst>
                          </p:cTn>
                        </p:par>
                        <p:par>
                          <p:cTn id="51" fill="hold">
                            <p:stCondLst>
                              <p:cond delay="250"/>
                            </p:stCondLst>
                            <p:childTnLst>
                              <p:par>
                                <p:cTn id="52" presetID="6" presetClass="emph" presetSubtype="0" decel="100000" fill="hold" nodeType="afterEffect">
                                  <p:stCondLst>
                                    <p:cond delay="0"/>
                                  </p:stCondLst>
                                  <p:childTnLst>
                                    <p:animScale>
                                      <p:cBhvr>
                                        <p:cTn id="53" dur="250" fill="hold"/>
                                        <p:tgtEl>
                                          <p:spTgt spid="288"/>
                                        </p:tgtEl>
                                      </p:cBhvr>
                                      <p:by x="110000" y="110000"/>
                                    </p:animScale>
                                  </p:childTnLst>
                                </p:cTn>
                              </p:par>
                              <p:par>
                                <p:cTn id="54" presetID="6" presetClass="emph" presetSubtype="0" decel="100000" fill="hold" nodeType="withEffect">
                                  <p:stCondLst>
                                    <p:cond delay="300"/>
                                  </p:stCondLst>
                                  <p:childTnLst>
                                    <p:animScale>
                                      <p:cBhvr>
                                        <p:cTn id="55" dur="250" fill="hold"/>
                                        <p:tgtEl>
                                          <p:spTgt spid="288"/>
                                        </p:tgtEl>
                                      </p:cBhvr>
                                      <p:by x="91000" y="91000"/>
                                    </p:animScale>
                                  </p:childTnLst>
                                </p:cTn>
                              </p:par>
                              <p:par>
                                <p:cTn id="56" presetID="1" presetClass="entr" presetSubtype="0" fill="hold" grpId="0" nodeType="withEffect">
                                  <p:stCondLst>
                                    <p:cond delay="0"/>
                                  </p:stCondLst>
                                  <p:childTnLst>
                                    <p:set>
                                      <p:cBhvr>
                                        <p:cTn id="57" dur="1" fill="hold">
                                          <p:stCondLst>
                                            <p:cond delay="0"/>
                                          </p:stCondLst>
                                        </p:cTn>
                                        <p:tgtEl>
                                          <p:spTgt spid="30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302"/>
                                        </p:tgtEl>
                                        <p:attrNameLst>
                                          <p:attrName>style.visibility</p:attrName>
                                        </p:attrNameLst>
                                      </p:cBhvr>
                                      <p:to>
                                        <p:strVal val="visible"/>
                                      </p:to>
                                    </p:set>
                                  </p:childTnLst>
                                </p:cTn>
                              </p:par>
                            </p:childTnLst>
                          </p:cTn>
                        </p:par>
                        <p:par>
                          <p:cTn id="60" fill="hold">
                            <p:stCondLst>
                              <p:cond delay="800"/>
                            </p:stCondLst>
                            <p:childTnLst>
                              <p:par>
                                <p:cTn id="61" presetID="10" presetClass="entr" presetSubtype="0" fill="hold" grpId="0" nodeType="afterEffect">
                                  <p:stCondLst>
                                    <p:cond delay="0"/>
                                  </p:stCondLst>
                                  <p:childTnLst>
                                    <p:set>
                                      <p:cBhvr>
                                        <p:cTn id="62" dur="1" fill="hold">
                                          <p:stCondLst>
                                            <p:cond delay="0"/>
                                          </p:stCondLst>
                                        </p:cTn>
                                        <p:tgtEl>
                                          <p:spTgt spid="303"/>
                                        </p:tgtEl>
                                        <p:attrNameLst>
                                          <p:attrName>style.visibility</p:attrName>
                                        </p:attrNameLst>
                                      </p:cBhvr>
                                      <p:to>
                                        <p:strVal val="visible"/>
                                      </p:to>
                                    </p:set>
                                    <p:animEffect transition="in" filter="fade">
                                      <p:cBhvr>
                                        <p:cTn id="63" dur="600"/>
                                        <p:tgtEl>
                                          <p:spTgt spid="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 grpId="0"/>
      <p:bldP spid="60" grpId="0"/>
      <p:bldP spid="61" grpId="0"/>
      <p:bldP spid="63" grpId="0"/>
      <p:bldP spid="301" grpId="0"/>
      <p:bldP spid="302" grpId="0" animBg="1"/>
      <p:bldP spid="30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11702553" cy="4622804"/>
          </a:xfrm>
        </p:spPr>
        <p:txBody>
          <a:bodyPr/>
          <a:lstStyle/>
          <a:p>
            <a:pPr marL="571443" indent="-571443">
              <a:buFont typeface="Arial" panose="020B0604020202020204" pitchFamily="34" charset="0"/>
              <a:buChar char="•"/>
            </a:pPr>
            <a:r>
              <a:rPr lang="en-US" sz="2800">
                <a:solidFill>
                  <a:schemeClr val="tx2"/>
                </a:solidFill>
              </a:rPr>
              <a:t>If your profile contains multiple endpoints in the same Azure region, then Traffic Manager distributes traffic evenly across the available endpoints in that region</a:t>
            </a:r>
          </a:p>
          <a:p>
            <a:pPr marL="571443" indent="-571443">
              <a:buFont typeface="Arial" panose="020B0604020202020204" pitchFamily="34" charset="0"/>
              <a:buChar char="•"/>
            </a:pPr>
            <a:r>
              <a:rPr lang="en-US" sz="2800">
                <a:solidFill>
                  <a:schemeClr val="tx2"/>
                </a:solidFill>
              </a:rPr>
              <a:t>If all enabled endpoints in a given Azure region are degraded, Traffic Manager distributes traffic across all other available endpoints instead of the next-closest endpoint. This logic prevents a cascading failure from occurring by not overloading the next-closest endpoint</a:t>
            </a:r>
          </a:p>
          <a:p>
            <a:pPr marL="571443" indent="-571443">
              <a:buFont typeface="Arial" panose="020B0604020202020204" pitchFamily="34" charset="0"/>
              <a:buChar char="•"/>
            </a:pPr>
            <a:r>
              <a:rPr lang="en-US" sz="2800">
                <a:solidFill>
                  <a:schemeClr val="tx2"/>
                </a:solidFill>
              </a:rPr>
              <a:t>When using the Performance traffic routing method with external endpoints or nested endpoints, you need to specify the location of those endpoints. Choose the Azure region closest to your deployment. Those locations are the values supported by the Internet Latency Table</a:t>
            </a:r>
          </a:p>
        </p:txBody>
      </p:sp>
      <p:sp>
        <p:nvSpPr>
          <p:cNvPr id="2" name="Title 1"/>
          <p:cNvSpPr>
            <a:spLocks noGrp="1"/>
          </p:cNvSpPr>
          <p:nvPr>
            <p:ph type="title"/>
          </p:nvPr>
        </p:nvSpPr>
        <p:spPr/>
        <p:txBody>
          <a:bodyPr/>
          <a:lstStyle/>
          <a:p>
            <a:r>
              <a:rPr lang="en-US" sz="4800"/>
              <a:t>Routing decisions</a:t>
            </a:r>
          </a:p>
        </p:txBody>
      </p:sp>
    </p:spTree>
    <p:extLst>
      <p:ext uri="{BB962C8B-B14F-4D97-AF65-F5344CB8AC3E}">
        <p14:creationId xmlns:p14="http://schemas.microsoft.com/office/powerpoint/2010/main" val="36129605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66168" y="1212851"/>
            <a:ext cx="11702553" cy="4924425"/>
          </a:xfrm>
        </p:spPr>
        <p:txBody>
          <a:bodyPr/>
          <a:lstStyle/>
          <a:p>
            <a:pPr marL="571443" indent="-571443">
              <a:buFont typeface="Arial" panose="020B0604020202020204" pitchFamily="34" charset="0"/>
              <a:buChar char="•"/>
            </a:pPr>
            <a:r>
              <a:rPr lang="en-US" sz="2800">
                <a:solidFill>
                  <a:schemeClr val="tx2"/>
                </a:solidFill>
              </a:rPr>
              <a:t>The algorithm that chooses the endpoint is deterministic. Repeated DNS queries from the same client are directed to the same endpoint. Typically, clients use different recursive DNS servers when traveling. The client may be routed to a different endpoint. Routing can also be affected by updates to the Internet Latency Table. Therefore, the performance traffic-routing method does not guarantee that a client is always routed to the same endpoint</a:t>
            </a:r>
          </a:p>
          <a:p>
            <a:pPr marL="571443" indent="-571443">
              <a:buFont typeface="Arial" panose="020B0604020202020204" pitchFamily="34" charset="0"/>
              <a:buChar char="•"/>
            </a:pPr>
            <a:r>
              <a:rPr lang="en-US" sz="2800">
                <a:solidFill>
                  <a:schemeClr val="tx2"/>
                </a:solidFill>
              </a:rPr>
              <a:t>When the Internet Latency Table changes, you may notice that some clients are directed to a different endpoint. This routing change is more accurate based on current latency data. These updates are essential to maintain the accuracy of performance traffic-routing as the Internet continually evolves</a:t>
            </a:r>
          </a:p>
        </p:txBody>
      </p:sp>
      <p:sp>
        <p:nvSpPr>
          <p:cNvPr id="2" name="Title 1"/>
          <p:cNvSpPr>
            <a:spLocks noGrp="1"/>
          </p:cNvSpPr>
          <p:nvPr>
            <p:ph type="title"/>
          </p:nvPr>
        </p:nvSpPr>
        <p:spPr/>
        <p:txBody>
          <a:bodyPr/>
          <a:lstStyle/>
          <a:p>
            <a:r>
              <a:rPr lang="en-US" sz="4800"/>
              <a:t>Routing decisions cont’d</a:t>
            </a:r>
          </a:p>
        </p:txBody>
      </p:sp>
    </p:spTree>
    <p:extLst>
      <p:ext uri="{BB962C8B-B14F-4D97-AF65-F5344CB8AC3E}">
        <p14:creationId xmlns:p14="http://schemas.microsoft.com/office/powerpoint/2010/main" val="1884819036"/>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Other considerations</a:t>
            </a:r>
          </a:p>
        </p:txBody>
      </p:sp>
    </p:spTree>
    <p:extLst>
      <p:ext uri="{BB962C8B-B14F-4D97-AF65-F5344CB8AC3E}">
        <p14:creationId xmlns:p14="http://schemas.microsoft.com/office/powerpoint/2010/main" val="225217553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Networking limits</a:t>
            </a:r>
          </a:p>
        </p:txBody>
      </p:sp>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864644" y="1287462"/>
            <a:ext cx="5223511" cy="5491162"/>
          </a:xfrm>
          <a:prstGeom prst="rect">
            <a:avLst/>
          </a:prstGeom>
        </p:spPr>
      </p:pic>
    </p:spTree>
    <p:extLst>
      <p:ext uri="{BB962C8B-B14F-4D97-AF65-F5344CB8AC3E}">
        <p14:creationId xmlns:p14="http://schemas.microsoft.com/office/powerpoint/2010/main" val="2057074162"/>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Networking limits</a:t>
            </a: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712244" y="1299525"/>
            <a:ext cx="6873492" cy="5467036"/>
          </a:xfrm>
          <a:prstGeom prst="rect">
            <a:avLst/>
          </a:prstGeom>
        </p:spPr>
      </p:pic>
    </p:spTree>
    <p:extLst>
      <p:ext uri="{BB962C8B-B14F-4D97-AF65-F5344CB8AC3E}">
        <p14:creationId xmlns:p14="http://schemas.microsoft.com/office/powerpoint/2010/main" val="3648857981"/>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Networking limits</a:t>
            </a:r>
          </a:p>
        </p:txBody>
      </p:sp>
      <p:pic>
        <p:nvPicPr>
          <p:cNvPr id="4" name="Picture 3"/>
          <p:cNvPicPr>
            <a:picLocks noChangeAspect="1"/>
          </p:cNvPicPr>
          <p:nvPr/>
        </p:nvPicPr>
        <p:blipFill>
          <a:blip r:embed="rId3"/>
          <a:stretch>
            <a:fillRect/>
          </a:stretch>
        </p:blipFill>
        <p:spPr>
          <a:xfrm>
            <a:off x="1721644" y="1592262"/>
            <a:ext cx="8680751" cy="5019676"/>
          </a:xfrm>
          <a:prstGeom prst="rect">
            <a:avLst/>
          </a:prstGeom>
        </p:spPr>
      </p:pic>
    </p:spTree>
    <p:extLst>
      <p:ext uri="{BB962C8B-B14F-4D97-AF65-F5344CB8AC3E}">
        <p14:creationId xmlns:p14="http://schemas.microsoft.com/office/powerpoint/2010/main" val="1104387414"/>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Networking limits</a:t>
            </a:r>
          </a:p>
        </p:txBody>
      </p:sp>
      <p:pic>
        <p:nvPicPr>
          <p:cNvPr id="3" name="Picture 2"/>
          <p:cNvPicPr>
            <a:picLocks noChangeAspect="1"/>
          </p:cNvPicPr>
          <p:nvPr/>
        </p:nvPicPr>
        <p:blipFill>
          <a:blip r:embed="rId3"/>
          <a:stretch>
            <a:fillRect/>
          </a:stretch>
        </p:blipFill>
        <p:spPr>
          <a:xfrm>
            <a:off x="1264444" y="1668462"/>
            <a:ext cx="9525000" cy="4619625"/>
          </a:xfrm>
          <a:prstGeom prst="rect">
            <a:avLst/>
          </a:prstGeom>
        </p:spPr>
      </p:pic>
    </p:spTree>
    <p:extLst>
      <p:ext uri="{BB962C8B-B14F-4D97-AF65-F5344CB8AC3E}">
        <p14:creationId xmlns:p14="http://schemas.microsoft.com/office/powerpoint/2010/main" val="3810268320"/>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Networking limits</a:t>
            </a:r>
          </a:p>
        </p:txBody>
      </p:sp>
      <p:pic>
        <p:nvPicPr>
          <p:cNvPr id="6" name="Picture 5"/>
          <p:cNvPicPr>
            <a:picLocks noChangeAspect="1"/>
          </p:cNvPicPr>
          <p:nvPr/>
        </p:nvPicPr>
        <p:blipFill>
          <a:blip r:embed="rId3"/>
          <a:stretch>
            <a:fillRect/>
          </a:stretch>
        </p:blipFill>
        <p:spPr>
          <a:xfrm>
            <a:off x="1945859" y="1592262"/>
            <a:ext cx="8691185" cy="4683184"/>
          </a:xfrm>
          <a:prstGeom prst="rect">
            <a:avLst/>
          </a:prstGeom>
        </p:spPr>
      </p:pic>
    </p:spTree>
    <p:extLst>
      <p:ext uri="{BB962C8B-B14F-4D97-AF65-F5344CB8AC3E}">
        <p14:creationId xmlns:p14="http://schemas.microsoft.com/office/powerpoint/2010/main" val="2983864233"/>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Key decisions</a:t>
            </a:r>
          </a:p>
        </p:txBody>
      </p:sp>
    </p:spTree>
    <p:extLst>
      <p:ext uri="{BB962C8B-B14F-4D97-AF65-F5344CB8AC3E}">
        <p14:creationId xmlns:p14="http://schemas.microsoft.com/office/powerpoint/2010/main" val="2952143974"/>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Virtual Network decisions</a:t>
            </a:r>
          </a:p>
        </p:txBody>
      </p:sp>
      <p:sp>
        <p:nvSpPr>
          <p:cNvPr id="5" name="Freeform: Shape 4"/>
          <p:cNvSpPr/>
          <p:nvPr/>
        </p:nvSpPr>
        <p:spPr>
          <a:xfrm>
            <a:off x="5083044" y="1427143"/>
            <a:ext cx="5266372" cy="2502346"/>
          </a:xfrm>
          <a:custGeom>
            <a:avLst/>
            <a:gdLst>
              <a:gd name="connsiteX0" fmla="*/ 0 w 5266372"/>
              <a:gd name="connsiteY0" fmla="*/ 312793 h 2502346"/>
              <a:gd name="connsiteX1" fmla="*/ 4015199 w 5266372"/>
              <a:gd name="connsiteY1" fmla="*/ 312793 h 2502346"/>
              <a:gd name="connsiteX2" fmla="*/ 4015199 w 5266372"/>
              <a:gd name="connsiteY2" fmla="*/ 0 h 2502346"/>
              <a:gd name="connsiteX3" fmla="*/ 5266372 w 5266372"/>
              <a:gd name="connsiteY3" fmla="*/ 1251173 h 2502346"/>
              <a:gd name="connsiteX4" fmla="*/ 4015199 w 5266372"/>
              <a:gd name="connsiteY4" fmla="*/ 2502346 h 2502346"/>
              <a:gd name="connsiteX5" fmla="*/ 4015199 w 5266372"/>
              <a:gd name="connsiteY5" fmla="*/ 2189553 h 2502346"/>
              <a:gd name="connsiteX6" fmla="*/ 0 w 5266372"/>
              <a:gd name="connsiteY6" fmla="*/ 2189553 h 2502346"/>
              <a:gd name="connsiteX7" fmla="*/ 0 w 5266372"/>
              <a:gd name="connsiteY7" fmla="*/ 312793 h 250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6372" h="2502346">
                <a:moveTo>
                  <a:pt x="0" y="312793"/>
                </a:moveTo>
                <a:lnTo>
                  <a:pt x="4015199" y="312793"/>
                </a:lnTo>
                <a:lnTo>
                  <a:pt x="4015199" y="0"/>
                </a:lnTo>
                <a:lnTo>
                  <a:pt x="5266372" y="1251173"/>
                </a:lnTo>
                <a:lnTo>
                  <a:pt x="4015199" y="2502346"/>
                </a:lnTo>
                <a:lnTo>
                  <a:pt x="4015199" y="2189553"/>
                </a:lnTo>
                <a:lnTo>
                  <a:pt x="0" y="2189553"/>
                </a:lnTo>
                <a:lnTo>
                  <a:pt x="0" y="312793"/>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065" tIns="324858" rIns="950445" bIns="324858" numCol="1" spcCol="1270" anchor="ctr" anchorCtr="0">
            <a:noAutofit/>
          </a:bodyPr>
          <a:lstStyle/>
          <a:p>
            <a:pPr marL="637821" lvl="2" indent="-171450" defTabSz="844550">
              <a:lnSpc>
                <a:spcPct val="90000"/>
              </a:lnSpc>
              <a:spcBef>
                <a:spcPct val="0"/>
              </a:spcBef>
              <a:spcAft>
                <a:spcPct val="15000"/>
              </a:spcAft>
              <a:buChar char="•"/>
            </a:pPr>
            <a:r>
              <a:rPr lang="en-US" sz="1600" kern="1200"/>
              <a:t>A minimum of one Virtual Network is            needed to establish communication         within Azure. Virtual Networks must     contain a minimum of one subnet for        VM placement and one gateway subnet       for cross-premises connectivity</a:t>
            </a:r>
          </a:p>
        </p:txBody>
      </p:sp>
      <p:sp>
        <p:nvSpPr>
          <p:cNvPr id="9" name="Freeform: Shape 8"/>
          <p:cNvSpPr/>
          <p:nvPr/>
        </p:nvSpPr>
        <p:spPr>
          <a:xfrm>
            <a:off x="1828802" y="1427143"/>
            <a:ext cx="3510914" cy="2502346"/>
          </a:xfrm>
          <a:custGeom>
            <a:avLst/>
            <a:gdLst>
              <a:gd name="connsiteX0" fmla="*/ 0 w 3510914"/>
              <a:gd name="connsiteY0" fmla="*/ 417066 h 2502346"/>
              <a:gd name="connsiteX1" fmla="*/ 417066 w 3510914"/>
              <a:gd name="connsiteY1" fmla="*/ 0 h 2502346"/>
              <a:gd name="connsiteX2" fmla="*/ 3093848 w 3510914"/>
              <a:gd name="connsiteY2" fmla="*/ 0 h 2502346"/>
              <a:gd name="connsiteX3" fmla="*/ 3510914 w 3510914"/>
              <a:gd name="connsiteY3" fmla="*/ 417066 h 2502346"/>
              <a:gd name="connsiteX4" fmla="*/ 3510914 w 3510914"/>
              <a:gd name="connsiteY4" fmla="*/ 2085280 h 2502346"/>
              <a:gd name="connsiteX5" fmla="*/ 3093848 w 3510914"/>
              <a:gd name="connsiteY5" fmla="*/ 2502346 h 2502346"/>
              <a:gd name="connsiteX6" fmla="*/ 417066 w 3510914"/>
              <a:gd name="connsiteY6" fmla="*/ 2502346 h 2502346"/>
              <a:gd name="connsiteX7" fmla="*/ 0 w 3510914"/>
              <a:gd name="connsiteY7" fmla="*/ 2085280 h 2502346"/>
              <a:gd name="connsiteX8" fmla="*/ 0 w 3510914"/>
              <a:gd name="connsiteY8" fmla="*/ 417066 h 250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10914" h="2502346">
                <a:moveTo>
                  <a:pt x="0" y="417066"/>
                </a:moveTo>
                <a:cubicBezTo>
                  <a:pt x="0" y="186727"/>
                  <a:pt x="186727" y="0"/>
                  <a:pt x="417066" y="0"/>
                </a:cubicBezTo>
                <a:lnTo>
                  <a:pt x="3093848" y="0"/>
                </a:lnTo>
                <a:cubicBezTo>
                  <a:pt x="3324187" y="0"/>
                  <a:pt x="3510914" y="186727"/>
                  <a:pt x="3510914" y="417066"/>
                </a:cubicBezTo>
                <a:lnTo>
                  <a:pt x="3510914" y="2085280"/>
                </a:lnTo>
                <a:cubicBezTo>
                  <a:pt x="3510914" y="2315619"/>
                  <a:pt x="3324187" y="2502346"/>
                  <a:pt x="3093848" y="2502346"/>
                </a:cubicBezTo>
                <a:lnTo>
                  <a:pt x="417066" y="2502346"/>
                </a:lnTo>
                <a:cubicBezTo>
                  <a:pt x="186727" y="2502346"/>
                  <a:pt x="0" y="2315619"/>
                  <a:pt x="0" y="2085280"/>
                </a:cubicBezTo>
                <a:lnTo>
                  <a:pt x="0" y="4170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4074" tIns="183114" rIns="244074" bIns="183114" numCol="1" spcCol="1270" anchor="ctr" anchorCtr="0">
            <a:noAutofit/>
          </a:bodyPr>
          <a:lstStyle/>
          <a:p>
            <a:pPr marL="0" lvl="0" indent="0" algn="ctr" defTabSz="1422400">
              <a:lnSpc>
                <a:spcPct val="90000"/>
              </a:lnSpc>
              <a:spcBef>
                <a:spcPct val="0"/>
              </a:spcBef>
              <a:spcAft>
                <a:spcPct val="35000"/>
              </a:spcAft>
              <a:buNone/>
            </a:pPr>
            <a:r>
              <a:rPr lang="en-US" sz="3200" b="1" kern="1200"/>
              <a:t>Mandatory</a:t>
            </a:r>
          </a:p>
        </p:txBody>
      </p:sp>
      <p:sp>
        <p:nvSpPr>
          <p:cNvPr id="10" name="Freeform: Shape 9"/>
          <p:cNvSpPr/>
          <p:nvPr/>
        </p:nvSpPr>
        <p:spPr>
          <a:xfrm>
            <a:off x="5083044" y="4532651"/>
            <a:ext cx="5266372" cy="1659756"/>
          </a:xfrm>
          <a:custGeom>
            <a:avLst/>
            <a:gdLst>
              <a:gd name="connsiteX0" fmla="*/ 0 w 5266372"/>
              <a:gd name="connsiteY0" fmla="*/ 207470 h 1659756"/>
              <a:gd name="connsiteX1" fmla="*/ 4436494 w 5266372"/>
              <a:gd name="connsiteY1" fmla="*/ 207470 h 1659756"/>
              <a:gd name="connsiteX2" fmla="*/ 4436494 w 5266372"/>
              <a:gd name="connsiteY2" fmla="*/ 0 h 1659756"/>
              <a:gd name="connsiteX3" fmla="*/ 5266372 w 5266372"/>
              <a:gd name="connsiteY3" fmla="*/ 829878 h 1659756"/>
              <a:gd name="connsiteX4" fmla="*/ 4436494 w 5266372"/>
              <a:gd name="connsiteY4" fmla="*/ 1659756 h 1659756"/>
              <a:gd name="connsiteX5" fmla="*/ 4436494 w 5266372"/>
              <a:gd name="connsiteY5" fmla="*/ 1452287 h 1659756"/>
              <a:gd name="connsiteX6" fmla="*/ 0 w 5266372"/>
              <a:gd name="connsiteY6" fmla="*/ 1452287 h 1659756"/>
              <a:gd name="connsiteX7" fmla="*/ 0 w 5266372"/>
              <a:gd name="connsiteY7" fmla="*/ 207470 h 1659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66372" h="1659756">
                <a:moveTo>
                  <a:pt x="0" y="207470"/>
                </a:moveTo>
                <a:lnTo>
                  <a:pt x="4436494" y="207470"/>
                </a:lnTo>
                <a:lnTo>
                  <a:pt x="4436494" y="0"/>
                </a:lnTo>
                <a:lnTo>
                  <a:pt x="5266372" y="829878"/>
                </a:lnTo>
                <a:lnTo>
                  <a:pt x="4436494" y="1659756"/>
                </a:lnTo>
                <a:lnTo>
                  <a:pt x="4436494" y="1452287"/>
                </a:lnTo>
                <a:lnTo>
                  <a:pt x="0" y="1452287"/>
                </a:lnTo>
                <a:lnTo>
                  <a:pt x="0" y="207470"/>
                </a:lnTo>
                <a:close/>
              </a:path>
            </a:pathLst>
          </a:custGeom>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065" tIns="219535" rIns="634473" bIns="219534" numCol="1" spcCol="1270" anchor="ctr" anchorCtr="0">
            <a:noAutofit/>
          </a:bodyPr>
          <a:lstStyle/>
          <a:p>
            <a:pPr marL="637821" lvl="2" indent="-171450" defTabSz="844550">
              <a:lnSpc>
                <a:spcPct val="90000"/>
              </a:lnSpc>
              <a:spcBef>
                <a:spcPct val="0"/>
              </a:spcBef>
              <a:spcAft>
                <a:spcPct val="15000"/>
              </a:spcAft>
              <a:buChar char="•"/>
            </a:pPr>
            <a:r>
              <a:rPr lang="en-US" sz="1600" kern="1200"/>
              <a:t>Azure solutions should use the route-based routing or ExpressRoute gateway versus the policy-based routing gateway</a:t>
            </a:r>
          </a:p>
        </p:txBody>
      </p:sp>
      <p:sp>
        <p:nvSpPr>
          <p:cNvPr id="11" name="Freeform: Shape 10"/>
          <p:cNvSpPr/>
          <p:nvPr/>
        </p:nvSpPr>
        <p:spPr>
          <a:xfrm>
            <a:off x="1828802" y="4111997"/>
            <a:ext cx="3510914" cy="2502346"/>
          </a:xfrm>
          <a:custGeom>
            <a:avLst/>
            <a:gdLst>
              <a:gd name="connsiteX0" fmla="*/ 0 w 3510914"/>
              <a:gd name="connsiteY0" fmla="*/ 417066 h 2502346"/>
              <a:gd name="connsiteX1" fmla="*/ 417066 w 3510914"/>
              <a:gd name="connsiteY1" fmla="*/ 0 h 2502346"/>
              <a:gd name="connsiteX2" fmla="*/ 3093848 w 3510914"/>
              <a:gd name="connsiteY2" fmla="*/ 0 h 2502346"/>
              <a:gd name="connsiteX3" fmla="*/ 3510914 w 3510914"/>
              <a:gd name="connsiteY3" fmla="*/ 417066 h 2502346"/>
              <a:gd name="connsiteX4" fmla="*/ 3510914 w 3510914"/>
              <a:gd name="connsiteY4" fmla="*/ 2085280 h 2502346"/>
              <a:gd name="connsiteX5" fmla="*/ 3093848 w 3510914"/>
              <a:gd name="connsiteY5" fmla="*/ 2502346 h 2502346"/>
              <a:gd name="connsiteX6" fmla="*/ 417066 w 3510914"/>
              <a:gd name="connsiteY6" fmla="*/ 2502346 h 2502346"/>
              <a:gd name="connsiteX7" fmla="*/ 0 w 3510914"/>
              <a:gd name="connsiteY7" fmla="*/ 2085280 h 2502346"/>
              <a:gd name="connsiteX8" fmla="*/ 0 w 3510914"/>
              <a:gd name="connsiteY8" fmla="*/ 417066 h 2502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510914" h="2502346">
                <a:moveTo>
                  <a:pt x="0" y="417066"/>
                </a:moveTo>
                <a:cubicBezTo>
                  <a:pt x="0" y="186727"/>
                  <a:pt x="186727" y="0"/>
                  <a:pt x="417066" y="0"/>
                </a:cubicBezTo>
                <a:lnTo>
                  <a:pt x="3093848" y="0"/>
                </a:lnTo>
                <a:cubicBezTo>
                  <a:pt x="3324187" y="0"/>
                  <a:pt x="3510914" y="186727"/>
                  <a:pt x="3510914" y="417066"/>
                </a:cubicBezTo>
                <a:lnTo>
                  <a:pt x="3510914" y="2085280"/>
                </a:lnTo>
                <a:cubicBezTo>
                  <a:pt x="3510914" y="2315619"/>
                  <a:pt x="3324187" y="2502346"/>
                  <a:pt x="3093848" y="2502346"/>
                </a:cubicBezTo>
                <a:lnTo>
                  <a:pt x="417066" y="2502346"/>
                </a:lnTo>
                <a:cubicBezTo>
                  <a:pt x="186727" y="2502346"/>
                  <a:pt x="0" y="2315619"/>
                  <a:pt x="0" y="2085280"/>
                </a:cubicBezTo>
                <a:lnTo>
                  <a:pt x="0" y="417066"/>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44074" tIns="183114" rIns="244074" bIns="183114" numCol="1" spcCol="1270" anchor="ctr" anchorCtr="0">
            <a:noAutofit/>
          </a:bodyPr>
          <a:lstStyle/>
          <a:p>
            <a:pPr marL="0" lvl="0" indent="0" algn="ctr" defTabSz="1422400">
              <a:lnSpc>
                <a:spcPct val="90000"/>
              </a:lnSpc>
              <a:spcBef>
                <a:spcPct val="0"/>
              </a:spcBef>
              <a:spcAft>
                <a:spcPct val="35000"/>
              </a:spcAft>
              <a:buNone/>
            </a:pPr>
            <a:r>
              <a:rPr lang="en-US" sz="3200" b="1" kern="1200"/>
              <a:t>Recommended</a:t>
            </a:r>
          </a:p>
        </p:txBody>
      </p:sp>
      <p:sp>
        <p:nvSpPr>
          <p:cNvPr id="7" name="Isosceles Triangle 6"/>
          <p:cNvSpPr>
            <a:spLocks/>
          </p:cNvSpPr>
          <p:nvPr/>
        </p:nvSpPr>
        <p:spPr>
          <a:xfrm>
            <a:off x="1757727" y="6081944"/>
            <a:ext cx="716649" cy="599506"/>
          </a:xfrm>
          <a:prstGeom prst="triangle">
            <a:avLst/>
          </a:prstGeom>
          <a:solidFill>
            <a:srgbClr val="FFFF00"/>
          </a:solidFill>
        </p:spPr>
        <p:style>
          <a:lnRef idx="1">
            <a:schemeClr val="accent6"/>
          </a:lnRef>
          <a:fillRef idx="3">
            <a:schemeClr val="accent6"/>
          </a:fillRef>
          <a:effectRef idx="2">
            <a:schemeClr val="accent6"/>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
        <p:nvSpPr>
          <p:cNvPr id="8" name="Octagon 7"/>
          <p:cNvSpPr/>
          <p:nvPr/>
        </p:nvSpPr>
        <p:spPr>
          <a:xfrm>
            <a:off x="1721380" y="3384272"/>
            <a:ext cx="646330" cy="599504"/>
          </a:xfrm>
          <a:prstGeom prst="octagon">
            <a:avLst/>
          </a:prstGeom>
          <a:solidFill>
            <a:srgbClr val="CC0000"/>
          </a:solidFill>
        </p:spPr>
        <p:style>
          <a:lnRef idx="1">
            <a:schemeClr val="accent2"/>
          </a:lnRef>
          <a:fillRef idx="3">
            <a:schemeClr val="accent2"/>
          </a:fillRef>
          <a:effectRef idx="2">
            <a:schemeClr val="accent2"/>
          </a:effectRef>
          <a:fontRef idx="minor">
            <a:schemeClr val="lt1"/>
          </a:fontRef>
        </p:style>
        <p:txBody>
          <a:bodyPr rot="0" spcFirstLastPara="0" vert="horz" wrap="square" lIns="68583" tIns="34291" rIns="68583" bIns="34291" numCol="1" spcCol="0" rtlCol="0" fromWordArt="0" anchor="ctr" anchorCtr="0" forceAA="0" compatLnSpc="1">
            <a:prstTxWarp prst="textNoShape">
              <a:avLst/>
            </a:prstTxWarp>
            <a:noAutofit/>
          </a:bodyPr>
          <a:lstStyle/>
          <a:p>
            <a:endParaRPr lang="en-US" sz="1350"/>
          </a:p>
        </p:txBody>
      </p:sp>
    </p:spTree>
    <p:extLst>
      <p:ext uri="{BB962C8B-B14F-4D97-AF65-F5344CB8AC3E}">
        <p14:creationId xmlns:p14="http://schemas.microsoft.com/office/powerpoint/2010/main" val="2536157330"/>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2_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2.xml><?xml version="1.0" encoding="utf-8"?>
<a:theme xmlns:a="http://schemas.openxmlformats.org/drawingml/2006/main" name="WHITE TEMPLATE">
  <a:themeElements>
    <a:clrScheme name="MSVID White Brand template_10-14">
      <a:dk1>
        <a:srgbClr val="505050"/>
      </a:dk1>
      <a:lt1>
        <a:srgbClr val="FFFFFF"/>
      </a:lt1>
      <a:dk2>
        <a:srgbClr val="0078D7"/>
      </a:dk2>
      <a:lt2>
        <a:srgbClr val="00BCF2"/>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4-3_Business_BLUE_4.potx" id="{B9317E7A-7966-40DE-8E74-E9E00A42FB17}" vid="{04E2243D-3930-4B3C-B0FF-01FE84D1912F}"/>
    </a:ext>
  </a:extLst>
</a:theme>
</file>

<file path=ppt/theme/theme3.xml><?xml version="1.0" encoding="utf-8"?>
<a:theme xmlns:a="http://schemas.openxmlformats.org/drawingml/2006/main" name="1_5-50033_TR23_BO_CT_Template">
  <a:themeElements>
    <a:clrScheme name="TR23">
      <a:dk1>
        <a:srgbClr val="505050"/>
      </a:dk1>
      <a:lt1>
        <a:srgbClr val="FFFFFF"/>
      </a:lt1>
      <a:dk2>
        <a:srgbClr val="0078D7"/>
      </a:dk2>
      <a:lt2>
        <a:srgbClr val="F8F8F8"/>
      </a:lt2>
      <a:accent1>
        <a:srgbClr val="D83B01"/>
      </a:accent1>
      <a:accent2>
        <a:srgbClr val="0078D7"/>
      </a:accent2>
      <a:accent3>
        <a:srgbClr val="BAD80A"/>
      </a:accent3>
      <a:accent4>
        <a:srgbClr val="FFB900"/>
      </a:accent4>
      <a:accent5>
        <a:srgbClr val="5C2D91"/>
      </a:accent5>
      <a:accent6>
        <a:srgbClr val="002050"/>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5439">
                  <a:srgbClr val="F8F8F8"/>
                </a:gs>
                <a:gs pos="10000">
                  <a:srgbClr val="F8F8F8"/>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TR23_BO_CT_Template.potx [Read-Only]" id="{1530D5E8-20CA-4CF3-8212-8BA00317751E}" vid="{ACFB5AF2-7E03-452D-A202-569D7361D7E7}"/>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253B0A39536C34A88A418826D8AA97B" ma:contentTypeVersion="0" ma:contentTypeDescription="Create a new document." ma:contentTypeScope="" ma:versionID="50ad4e5c0e1d538855268c933a8cd428">
  <xsd:schema xmlns:xsd="http://www.w3.org/2001/XMLSchema" xmlns:xs="http://www.w3.org/2001/XMLSchema" xmlns:p="http://schemas.microsoft.com/office/2006/metadata/properties" targetNamespace="http://schemas.microsoft.com/office/2006/metadata/properties" ma:root="true" ma:fieldsID="ef6e81ba9a205494fd550eed2762925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990F116-B58F-4255-B05B-DA3808E0E5C6}">
  <ds:schemaRefs>
    <ds:schemaRef ds:uri="http://purl.org/dc/dcmitype/"/>
    <ds:schemaRef ds:uri="26e2a2f4-dbdb-4aea-b912-c14630ae47fd"/>
    <ds:schemaRef ds:uri="http://purl.org/dc/elements/1.1/"/>
    <ds:schemaRef ds:uri="http://schemas.microsoft.com/office/2006/metadata/properties"/>
    <ds:schemaRef ds:uri="http://schemas.microsoft.com/office/2006/documentManagement/types"/>
    <ds:schemaRef ds:uri="60e067c4-a45d-4533-a15b-b3844c50456e"/>
    <ds:schemaRef ds:uri="http://purl.org/dc/terms/"/>
    <ds:schemaRef ds:uri="http://schemas.microsoft.com/office/infopath/2007/PartnerControls"/>
    <ds:schemaRef ds:uri="http://schemas.openxmlformats.org/package/2006/metadata/core-properties"/>
    <ds:schemaRef ds:uri="http://schemas.microsoft.com/sharepoint/v3"/>
    <ds:schemaRef ds:uri="http://www.w3.org/XML/1998/namespace"/>
  </ds:schemaRefs>
</ds:datastoreItem>
</file>

<file path=customXml/itemProps2.xml><?xml version="1.0" encoding="utf-8"?>
<ds:datastoreItem xmlns:ds="http://schemas.openxmlformats.org/officeDocument/2006/customXml" ds:itemID="{E353A30D-E259-4F91-80E6-5A54B4201430}"/>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47</TotalTime>
  <Words>17719</Words>
  <Application>Microsoft Office PowerPoint</Application>
  <PresentationFormat>Custom</PresentationFormat>
  <Paragraphs>2373</Paragraphs>
  <Slides>173</Slides>
  <Notes>173</Notes>
  <HiddenSlides>57</HiddenSlides>
  <MMClips>0</MMClips>
  <ScaleCrop>false</ScaleCrop>
  <HeadingPairs>
    <vt:vector size="8" baseType="variant">
      <vt:variant>
        <vt:lpstr>Fonts Used</vt:lpstr>
      </vt:variant>
      <vt:variant>
        <vt:i4>10</vt:i4>
      </vt:variant>
      <vt:variant>
        <vt:lpstr>Theme</vt:lpstr>
      </vt:variant>
      <vt:variant>
        <vt:i4>3</vt:i4>
      </vt:variant>
      <vt:variant>
        <vt:lpstr>Embedded OLE Servers</vt:lpstr>
      </vt:variant>
      <vt:variant>
        <vt:i4>1</vt:i4>
      </vt:variant>
      <vt:variant>
        <vt:lpstr>Slide Titles</vt:lpstr>
      </vt:variant>
      <vt:variant>
        <vt:i4>173</vt:i4>
      </vt:variant>
    </vt:vector>
  </HeadingPairs>
  <TitlesOfParts>
    <vt:vector size="187" baseType="lpstr">
      <vt:lpstr>Arial</vt:lpstr>
      <vt:lpstr>Calibri</vt:lpstr>
      <vt:lpstr>Segoe UI</vt:lpstr>
      <vt:lpstr>Segoe UI (Body)</vt:lpstr>
      <vt:lpstr>Segoe UI Light</vt:lpstr>
      <vt:lpstr>Segoe UI Light (Headings)</vt:lpstr>
      <vt:lpstr>Segoe UI Semibold</vt:lpstr>
      <vt:lpstr>Segoe UI Semilight</vt:lpstr>
      <vt:lpstr>Times New Roman</vt:lpstr>
      <vt:lpstr>Wingdings</vt:lpstr>
      <vt:lpstr>2_WHITE TEMPLATE</vt:lpstr>
      <vt:lpstr>WHITE TEMPLATE</vt:lpstr>
      <vt:lpstr>1_5-50033_TR23_BO_CT_Template</vt:lpstr>
      <vt:lpstr>Visio</vt:lpstr>
      <vt:lpstr>Azure Solution Alignment Workshop</vt:lpstr>
      <vt:lpstr>High-level agenda</vt:lpstr>
      <vt:lpstr>Networking overview</vt:lpstr>
      <vt:lpstr>The Microsoft network</vt:lpstr>
      <vt:lpstr>Internet connectivity by country</vt:lpstr>
      <vt:lpstr>PowerPoint Presentation</vt:lpstr>
      <vt:lpstr>Classic vs. hyper-scale networks</vt:lpstr>
      <vt:lpstr>Software-defined networking (SDN)</vt:lpstr>
      <vt:lpstr>The big (network) picture</vt:lpstr>
      <vt:lpstr>New network features</vt:lpstr>
      <vt:lpstr>Azure network building blocks</vt:lpstr>
      <vt:lpstr>Azure Virtual Networks</vt:lpstr>
      <vt:lpstr>DHCP</vt:lpstr>
      <vt:lpstr>Routing within a Virtual Network</vt:lpstr>
      <vt:lpstr>Route tables</vt:lpstr>
      <vt:lpstr>User-defined routes</vt:lpstr>
      <vt:lpstr>User-defined route limitations</vt:lpstr>
      <vt:lpstr>Network routing models –                        Default routing in a subnet </vt:lpstr>
      <vt:lpstr>Network routing – UDR and Virtual Appliances</vt:lpstr>
      <vt:lpstr>Accelerated networking</vt:lpstr>
      <vt:lpstr>Azure DNS</vt:lpstr>
      <vt:lpstr>Name resolution</vt:lpstr>
      <vt:lpstr>DNS names for public IP</vt:lpstr>
      <vt:lpstr>Azure DNS Private Zones</vt:lpstr>
      <vt:lpstr>Azure Load Balancer hierarchy</vt:lpstr>
      <vt:lpstr>Azure Application Gateway Web Application Firewall</vt:lpstr>
      <vt:lpstr>IPv6 for Azure VMs</vt:lpstr>
      <vt:lpstr>NIC enhancements</vt:lpstr>
      <vt:lpstr>Virtual Network Service Endpoints</vt:lpstr>
      <vt:lpstr>IP addressing models in ARM</vt:lpstr>
      <vt:lpstr>Subnet addresses</vt:lpstr>
      <vt:lpstr>IP reservation</vt:lpstr>
      <vt:lpstr>Azure network connectivity</vt:lpstr>
      <vt:lpstr>Connectivity choices – Internet or private</vt:lpstr>
      <vt:lpstr>Connectivity options and hybrid offerings</vt:lpstr>
      <vt:lpstr>PowerPoint Presentation</vt:lpstr>
      <vt:lpstr>Point-to-Site VPN connectivity </vt:lpstr>
      <vt:lpstr>Site-to-Site VPN connectivity</vt:lpstr>
      <vt:lpstr>Multi-site VNet connectivity </vt:lpstr>
      <vt:lpstr>Cross-region S2S VNet connectivity</vt:lpstr>
      <vt:lpstr>Secure VPN transit</vt:lpstr>
      <vt:lpstr>VNet peering – VNet-to-VNet</vt:lpstr>
      <vt:lpstr>VNet peering transitive behavior </vt:lpstr>
      <vt:lpstr>VNet peering traffic flow behavior </vt:lpstr>
      <vt:lpstr>ExpressRoute</vt:lpstr>
      <vt:lpstr>PowerPoint Presentation</vt:lpstr>
      <vt:lpstr>PowerPoint Presentation</vt:lpstr>
      <vt:lpstr>Growing global ExpressRoute ecosystem</vt:lpstr>
      <vt:lpstr>ExpressRoute enhancements</vt:lpstr>
      <vt:lpstr>Recent ExpressRoute releases</vt:lpstr>
      <vt:lpstr>ExpressRoute Roadmap</vt:lpstr>
      <vt:lpstr>ExpressRoute E2E monitoring</vt:lpstr>
      <vt:lpstr>ExpressRoute considerations</vt:lpstr>
      <vt:lpstr>OMS Network Performance Monitor</vt:lpstr>
      <vt:lpstr>Unlimited versus metered</vt:lpstr>
      <vt:lpstr>Deeper insights into your network</vt:lpstr>
      <vt:lpstr>Virtual Networks and Gateways</vt:lpstr>
      <vt:lpstr>Virtual Networks and Gateways model</vt:lpstr>
      <vt:lpstr>Virtual Network Gateway address model</vt:lpstr>
      <vt:lpstr>VPN Gateway SKUs</vt:lpstr>
      <vt:lpstr>ExpressRoute Gateway SKUs</vt:lpstr>
      <vt:lpstr>Virtual Network Gateway address model cont’d</vt:lpstr>
      <vt:lpstr>Virtual Network IP address planning model</vt:lpstr>
      <vt:lpstr>Virtual Network IP address planning model</vt:lpstr>
      <vt:lpstr>Network connectivity models</vt:lpstr>
      <vt:lpstr>Network connectivity models</vt:lpstr>
      <vt:lpstr>Network connectivity models – Public peering </vt:lpstr>
      <vt:lpstr>Azure S2S network topology</vt:lpstr>
      <vt:lpstr>Network topology questions</vt:lpstr>
      <vt:lpstr>VNet-to-VNet routing models</vt:lpstr>
      <vt:lpstr>VNet-to-VNet routing models</vt:lpstr>
      <vt:lpstr>VNet-to-VNet routing models</vt:lpstr>
      <vt:lpstr>Azure ExpressRoute network topology</vt:lpstr>
      <vt:lpstr>ExpressRoute peering</vt:lpstr>
      <vt:lpstr>ExpressRoute scope</vt:lpstr>
      <vt:lpstr>ExpressRoute private topology</vt:lpstr>
      <vt:lpstr>ExpressRoute NAT</vt:lpstr>
      <vt:lpstr>ER &amp; prefix capacity planning</vt:lpstr>
      <vt:lpstr>ExpressRoute BGP ASN + IP space</vt:lpstr>
      <vt:lpstr>Microsoft peering – BPG attributes &amp; ASN</vt:lpstr>
      <vt:lpstr>Multi-Site ExpressRoute</vt:lpstr>
      <vt:lpstr>ER Routing Controls </vt:lpstr>
      <vt:lpstr>Suboptimal Routing from Customer to Microsoft</vt:lpstr>
      <vt:lpstr>Suboptimal Routing from Microsoft to customer</vt:lpstr>
      <vt:lpstr>Suboptimal Routing between VNets linked to multiple ER circuits</vt:lpstr>
      <vt:lpstr>Routing Weights to control VNet to VNet Routing</vt:lpstr>
      <vt:lpstr>DNS</vt:lpstr>
      <vt:lpstr>DNS services</vt:lpstr>
      <vt:lpstr>Azure DNS global footprint</vt:lpstr>
      <vt:lpstr>Routing decisions</vt:lpstr>
      <vt:lpstr>Routing decisions cont’d</vt:lpstr>
      <vt:lpstr>Other considerations</vt:lpstr>
      <vt:lpstr>Networking limits</vt:lpstr>
      <vt:lpstr>Networking limits</vt:lpstr>
      <vt:lpstr>Networking limits</vt:lpstr>
      <vt:lpstr>Networking limits</vt:lpstr>
      <vt:lpstr>Networking limits</vt:lpstr>
      <vt:lpstr>Key decisions</vt:lpstr>
      <vt:lpstr>Virtual Network decisions</vt:lpstr>
      <vt:lpstr>Gateway decisions</vt:lpstr>
      <vt:lpstr>Gateway decisions</vt:lpstr>
      <vt:lpstr>Gateway address decisions</vt:lpstr>
      <vt:lpstr>VNet-to-VNet routing decisions</vt:lpstr>
      <vt:lpstr>Virtual Network IP address planning decisions </vt:lpstr>
      <vt:lpstr>Virtual Network IP address planning decisions </vt:lpstr>
      <vt:lpstr>Network Connectivity –                  ExpressRoute peering decisions</vt:lpstr>
      <vt:lpstr>Network connectivity –                  ExpressRoute performance decisions</vt:lpstr>
      <vt:lpstr>Network connectivity –                    ExpressRoute provider decisions</vt:lpstr>
      <vt:lpstr>Network Connectivity –                      ExpressRoute premium decisions</vt:lpstr>
      <vt:lpstr>Network Connectivity Decisions – VPN S2S</vt:lpstr>
      <vt:lpstr>Virtual Network IP address planning decisions </vt:lpstr>
      <vt:lpstr>IP address decisions</vt:lpstr>
      <vt:lpstr>IP address decisions</vt:lpstr>
      <vt:lpstr>PowerPoint Presentation</vt:lpstr>
      <vt:lpstr>Appendix</vt:lpstr>
      <vt:lpstr>Azure networking versions</vt:lpstr>
      <vt:lpstr>Global – Traffic manager</vt:lpstr>
      <vt:lpstr>Regional – Load balancer</vt:lpstr>
      <vt:lpstr>Internal Load Balancing (ILB) </vt:lpstr>
      <vt:lpstr>Multiple load-balanced IPs</vt:lpstr>
      <vt:lpstr>Multiple VIPs for load balancer</vt:lpstr>
      <vt:lpstr>Multiple IP addresses on VM NICs</vt:lpstr>
      <vt:lpstr>Multiple VIPs on ILB – Scenarios</vt:lpstr>
      <vt:lpstr>IP addresses models</vt:lpstr>
      <vt:lpstr>Where is my packet going to – Troubleshooting routes</vt:lpstr>
      <vt:lpstr>PowerPoint Presentation</vt:lpstr>
      <vt:lpstr>Network Watcher</vt:lpstr>
      <vt:lpstr>Network Watcher - Connectivity Check</vt:lpstr>
      <vt:lpstr>Network Watcher Roadmap</vt:lpstr>
      <vt:lpstr>Azure network connectivity</vt:lpstr>
      <vt:lpstr>Path diversity for on-premises networks</vt:lpstr>
      <vt:lpstr>Dual redundancy with Active-active Gateways</vt:lpstr>
      <vt:lpstr>VNet peering </vt:lpstr>
      <vt:lpstr>ExpressRoute disaster recovery</vt:lpstr>
      <vt:lpstr>Multi-path ExpressRoute</vt:lpstr>
      <vt:lpstr>Multi-path ExpressRoute</vt:lpstr>
      <vt:lpstr>Networking in V1 and V2 stack</vt:lpstr>
      <vt:lpstr>Azure network planning</vt:lpstr>
      <vt:lpstr>ExpressRoute peering locations</vt:lpstr>
      <vt:lpstr>Growing global ExpressRoute ecosystem</vt:lpstr>
      <vt:lpstr>Expanding the virtual appliance ecosystem</vt:lpstr>
      <vt:lpstr>Force tunneling “failsafe”</vt:lpstr>
      <vt:lpstr>Force tunneling “failsafe”</vt:lpstr>
      <vt:lpstr>Network performance</vt:lpstr>
      <vt:lpstr>Introduction to network performance</vt:lpstr>
      <vt:lpstr>TCP connection establishment</vt:lpstr>
      <vt:lpstr>TCP Three Way Handshake</vt:lpstr>
      <vt:lpstr>TCP 3 Way Handshake</vt:lpstr>
      <vt:lpstr>TCP - Session Basics No Response | SYN Retransmit</vt:lpstr>
      <vt:lpstr>TCP- Session Basics TCP Reset | Rejected Session</vt:lpstr>
      <vt:lpstr>TCP Options</vt:lpstr>
      <vt:lpstr>Maximum Segment Size (MSS)</vt:lpstr>
      <vt:lpstr>MSS</vt:lpstr>
      <vt:lpstr>Selective Acknowledgement (SACK)</vt:lpstr>
      <vt:lpstr>SACK</vt:lpstr>
      <vt:lpstr>TCP window scaling </vt:lpstr>
      <vt:lpstr>Impact of TCP window scaling</vt:lpstr>
      <vt:lpstr>TCP packet loss </vt:lpstr>
      <vt:lpstr>vRSS </vt:lpstr>
      <vt:lpstr>Latency (RTT)</vt:lpstr>
      <vt:lpstr>Latency check</vt:lpstr>
      <vt:lpstr>Latency – putting it all together</vt:lpstr>
      <vt:lpstr>Routing</vt:lpstr>
      <vt:lpstr>Routing check</vt:lpstr>
      <vt:lpstr>DNS</vt:lpstr>
      <vt:lpstr>Azure Traffic Manager scenarios</vt:lpstr>
      <vt:lpstr>Azure Traffic Manager policies</vt:lpstr>
      <vt:lpstr>Traffic Manager</vt:lpstr>
      <vt:lpstr>Profile details</vt:lpstr>
      <vt:lpstr>Traffic Manager – Nested profiles </vt:lpstr>
      <vt:lpstr>Priority traffic</vt:lpstr>
      <vt:lpstr>Weighted traffic</vt:lpstr>
      <vt:lpstr>Performance traffic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Solution Alignment Workshop</dc:title>
  <cp:lastModifiedBy>Arturo Quiroga</cp:lastModifiedBy>
  <cp:revision>3</cp:revision>
  <dcterms:modified xsi:type="dcterms:W3CDTF">2018-03-20T16:23:26Z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0x0101005253B0A39536C34A88A418826D8AA97B</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y fmtid="{D5CDD505-2E9C-101B-9397-08002B2CF9AE}" pid="11" name="af1f5bfae61e4243aac9966cb19580e1">
    <vt:lpwstr>WW Infrastructure Architecture Community|020667bd-a0b2-4dd4-b4a1-385e3dc71c64;WW Modern Datacenter Community|50d24e14-9c01-4bff-9638-60dd6a2ef53b;WW Modern Service Management Community|081dbb6f-d246-441a-b120-79b504dd6281;WW Cloud Architecture Community|9</vt:lpwstr>
  </property>
  <property fmtid="{D5CDD505-2E9C-101B-9397-08002B2CF9AE}" pid="12" name="bc28b5f076654a3b96073bbbebfeb8c9">
    <vt:lpwstr>English|cb91f272-ce4d-4a7e-9bbf-78b58e3d188d</vt:lpwstr>
  </property>
  <property fmtid="{D5CDD505-2E9C-101B-9397-08002B2CF9AE}" pid="13" name="MSProductsTaxHTField0">
    <vt:lpwstr>Microsoft Azure StorSimple|5c5220f0-46a4-465b-b193-2e93bfbcd5b2;Microsoft Azure|669a3112-5edf-444b-a003-630063601f07;Microsoft System Center|8eef0cfe-5421-493a-86c3-6e56c8018e93;Windows Server 2012 R2|85a16c7b-ffe9-466b-a157-74a56d2e11b7;Microsoft Azure p</vt:lpwstr>
  </property>
  <property fmtid="{D5CDD505-2E9C-101B-9397-08002B2CF9AE}" pid="14" name="_dlc_DocIdItemGuid">
    <vt:lpwstr>00666072-30f6-43d6-98cf-1f3f92f7246a</vt:lpwstr>
  </property>
  <property fmtid="{D5CDD505-2E9C-101B-9397-08002B2CF9AE}" pid="15" name="MSLanguage">
    <vt:lpwstr>1248;#English|cb91f272-ce4d-4a7e-9bbf-78b58e3d188d</vt:lpwstr>
  </property>
  <property fmtid="{D5CDD505-2E9C-101B-9397-08002B2CF9AE}" pid="16" name="MSProducts">
    <vt:lpwstr>1658;#Microsoft Azure StorSimple|5c5220f0-46a4-465b-b193-2e93bfbcd5b2;#1274;#Microsoft Azure|669a3112-5edf-444b-a003-630063601f07;#197;#Microsoft System Center|8eef0cfe-5421-493a-86c3-6e56c8018e93;#1381;#Windows Server 2012 R2|85a16c7b-ffe9-466b-a157-74a5</vt:lpwstr>
  </property>
  <property fmtid="{D5CDD505-2E9C-101B-9397-08002B2CF9AE}" pid="17" name="ServicesCommunities">
    <vt:lpwstr>611;#WW Infrastructure Architecture Community|020667bd-a0b2-4dd4-b4a1-385e3dc71c64;#608;#WW Modern Datacenter Community|50d24e14-9c01-4bff-9638-60dd6a2ef53b;#1378;#WW Modern Service Management Community|081dbb6f-d246-441a-b120-79b504dd6281;#608;#WW Cloud </vt:lpwstr>
  </property>
  <property fmtid="{D5CDD505-2E9C-101B-9397-08002B2CF9AE}" pid="18" name="IPKitNavigation">
    <vt:lpwstr/>
  </property>
  <property fmtid="{D5CDD505-2E9C-101B-9397-08002B2CF9AE}" pid="19" name="MS Language">
    <vt:lpwstr/>
  </property>
  <property fmtid="{D5CDD505-2E9C-101B-9397-08002B2CF9AE}" pid="20" name="ServicesIPTypes">
    <vt:lpwstr/>
  </property>
  <property fmtid="{D5CDD505-2E9C-101B-9397-08002B2CF9AE}" pid="21" name="ie6d2fd56e2d423f9ae5744f65e04598">
    <vt:lpwstr/>
  </property>
  <property fmtid="{D5CDD505-2E9C-101B-9397-08002B2CF9AE}" pid="22" name="ServicesDomain">
    <vt:lpwstr/>
  </property>
  <property fmtid="{D5CDD505-2E9C-101B-9397-08002B2CF9AE}" pid="23" name="VerticalIndustries">
    <vt:lpwstr/>
  </property>
  <property fmtid="{D5CDD505-2E9C-101B-9397-08002B2CF9AE}" pid="24" name="SalesGeography">
    <vt:lpwstr/>
  </property>
  <property fmtid="{D5CDD505-2E9C-101B-9397-08002B2CF9AE}" pid="25" name="m74a2925250f485f9486ed3f97e2a6b3">
    <vt:lpwstr/>
  </property>
  <property fmtid="{D5CDD505-2E9C-101B-9397-08002B2CF9AE}" pid="26" name="ServicesLifecycleStage">
    <vt:lpwstr/>
  </property>
  <property fmtid="{D5CDD505-2E9C-101B-9397-08002B2CF9AE}" pid="27" name="g6775e77a6d84637a29014d883a4378a">
    <vt:lpwstr/>
  </property>
  <property fmtid="{D5CDD505-2E9C-101B-9397-08002B2CF9AE}" pid="28" name="cb7870d3641f4a52807a63577a9c1b08">
    <vt:lpwstr/>
  </property>
  <property fmtid="{D5CDD505-2E9C-101B-9397-08002B2CF9AE}" pid="29" name="campusov">
    <vt:lpwstr/>
  </property>
  <property fmtid="{D5CDD505-2E9C-101B-9397-08002B2CF9AE}" pid="30" name="MSIP_Label_f42aa342-8706-4288-bd11-ebb85995028c_Enabled">
    <vt:lpwstr>True</vt:lpwstr>
  </property>
  <property fmtid="{D5CDD505-2E9C-101B-9397-08002B2CF9AE}" pid="31" name="MSIP_Label_f42aa342-8706-4288-bd11-ebb85995028c_SiteId">
    <vt:lpwstr>72f988bf-86f1-41af-91ab-2d7cd011db47</vt:lpwstr>
  </property>
  <property fmtid="{D5CDD505-2E9C-101B-9397-08002B2CF9AE}" pid="32" name="MSIP_Label_f42aa342-8706-4288-bd11-ebb85995028c_Owner">
    <vt:lpwstr>jechau@microsoft.com</vt:lpwstr>
  </property>
  <property fmtid="{D5CDD505-2E9C-101B-9397-08002B2CF9AE}" pid="33" name="MSIP_Label_f42aa342-8706-4288-bd11-ebb85995028c_SetDate">
    <vt:lpwstr>2017-11-13T16:13:07.8567122Z</vt:lpwstr>
  </property>
  <property fmtid="{D5CDD505-2E9C-101B-9397-08002B2CF9AE}" pid="34" name="MSIP_Label_f42aa342-8706-4288-bd11-ebb85995028c_Name">
    <vt:lpwstr>General</vt:lpwstr>
  </property>
  <property fmtid="{D5CDD505-2E9C-101B-9397-08002B2CF9AE}" pid="35" name="MSIP_Label_f42aa342-8706-4288-bd11-ebb85995028c_Application">
    <vt:lpwstr>Microsoft Azure Information Protection</vt:lpwstr>
  </property>
  <property fmtid="{D5CDD505-2E9C-101B-9397-08002B2CF9AE}" pid="36" name="MSIP_Label_f42aa342-8706-4288-bd11-ebb85995028c_Extended_MSFT_Method">
    <vt:lpwstr>Automatic</vt:lpwstr>
  </property>
  <property fmtid="{D5CDD505-2E9C-101B-9397-08002B2CF9AE}" pid="37" name="Sensitivity">
    <vt:lpwstr>General</vt:lpwstr>
  </property>
</Properties>
</file>